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xls" ContentType="application/vnd.ms-excel"/>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336" r:id="rId2"/>
    <p:sldId id="257" r:id="rId3"/>
    <p:sldId id="324" r:id="rId4"/>
    <p:sldId id="368" r:id="rId5"/>
    <p:sldId id="337" r:id="rId6"/>
    <p:sldId id="338" r:id="rId7"/>
    <p:sldId id="339" r:id="rId8"/>
    <p:sldId id="340" r:id="rId9"/>
    <p:sldId id="341" r:id="rId10"/>
    <p:sldId id="342" r:id="rId11"/>
    <p:sldId id="343" r:id="rId12"/>
    <p:sldId id="344" r:id="rId13"/>
    <p:sldId id="345" r:id="rId14"/>
    <p:sldId id="346" r:id="rId15"/>
    <p:sldId id="347" r:id="rId16"/>
    <p:sldId id="369" r:id="rId17"/>
    <p:sldId id="348" r:id="rId18"/>
    <p:sldId id="349" r:id="rId19"/>
    <p:sldId id="350" r:id="rId20"/>
    <p:sldId id="351" r:id="rId21"/>
    <p:sldId id="371" r:id="rId22"/>
    <p:sldId id="370"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3183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MasterView">
  <p:normalViewPr>
    <p:restoredLeft sz="15000" autoAdjust="0"/>
    <p:restoredTop sz="94280" autoAdjust="0"/>
  </p:normalViewPr>
  <p:slideViewPr>
    <p:cSldViewPr snapToGrid="0">
      <p:cViewPr varScale="1">
        <p:scale>
          <a:sx n="75" d="100"/>
          <a:sy n="75" d="100"/>
        </p:scale>
        <p:origin x="540" y="72"/>
      </p:cViewPr>
      <p:guideLst>
        <p:guide orient="horz" pos="2160"/>
        <p:guide pos="3840"/>
      </p:guideLst>
    </p:cSldViewPr>
  </p:slideViewPr>
  <p:notesTextViewPr>
    <p:cViewPr>
      <p:scale>
        <a:sx n="1" d="1"/>
        <a:sy n="1" d="1"/>
      </p:scale>
      <p:origin x="0" y="0"/>
    </p:cViewPr>
  </p:notesTextViewPr>
  <p:sorterViewPr>
    <p:cViewPr>
      <p:scale>
        <a:sx n="100" d="100"/>
        <a:sy n="100" d="100"/>
      </p:scale>
      <p:origin x="0" y="-662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D17C443-1AEC-4297-8CE2-A30BE3BFCD7D}" type="datetimeFigureOut">
              <a:rPr lang="en-IN" smtClean="0"/>
              <a:t>22/12/2018</a:t>
            </a:fld>
            <a:endParaRPr lang="en-IN"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BC75AF4-5616-493D-956A-14F4743679D9}" type="slidenum">
              <a:rPr lang="en-IN" smtClean="0"/>
              <a:t>‹#›</a:t>
            </a:fld>
            <a:endParaRPr lang="en-IN" dirty="0"/>
          </a:p>
        </p:txBody>
      </p:sp>
    </p:spTree>
    <p:extLst>
      <p:ext uri="{BB962C8B-B14F-4D97-AF65-F5344CB8AC3E}">
        <p14:creationId xmlns:p14="http://schemas.microsoft.com/office/powerpoint/2010/main" val="24995252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E1FF50BD-B055-4969-92A3-872CDBBE858F}" type="datetimeFigureOut">
              <a:rPr lang="en-IN" smtClean="0"/>
              <a:t>22/12/2018</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D96838A1-4E1F-4DAE-9D8D-F95A0FB22B4E}" type="slidenum">
              <a:rPr lang="en-IN" smtClean="0"/>
              <a:t>‹#›</a:t>
            </a:fld>
            <a:endParaRPr lang="en-IN" dirty="0"/>
          </a:p>
        </p:txBody>
      </p:sp>
    </p:spTree>
    <p:extLst>
      <p:ext uri="{BB962C8B-B14F-4D97-AF65-F5344CB8AC3E}">
        <p14:creationId xmlns:p14="http://schemas.microsoft.com/office/powerpoint/2010/main" val="7816937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E1FF50BD-B055-4969-92A3-872CDBBE858F}" type="datetimeFigureOut">
              <a:rPr lang="en-IN" smtClean="0"/>
              <a:t>22/12/2018</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D96838A1-4E1F-4DAE-9D8D-F95A0FB22B4E}" type="slidenum">
              <a:rPr lang="en-IN" smtClean="0"/>
              <a:t>‹#›</a:t>
            </a:fld>
            <a:endParaRPr lang="en-IN" dirty="0"/>
          </a:p>
        </p:txBody>
      </p:sp>
    </p:spTree>
    <p:extLst>
      <p:ext uri="{BB962C8B-B14F-4D97-AF65-F5344CB8AC3E}">
        <p14:creationId xmlns:p14="http://schemas.microsoft.com/office/powerpoint/2010/main" val="14254212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E1FF50BD-B055-4969-92A3-872CDBBE858F}" type="datetimeFigureOut">
              <a:rPr lang="en-IN" smtClean="0"/>
              <a:t>22/12/2018</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D96838A1-4E1F-4DAE-9D8D-F95A0FB22B4E}" type="slidenum">
              <a:rPr lang="en-IN" smtClean="0"/>
              <a:t>‹#›</a:t>
            </a:fld>
            <a:endParaRPr lang="en-IN" dirty="0"/>
          </a:p>
        </p:txBody>
      </p:sp>
    </p:spTree>
    <p:extLst>
      <p:ext uri="{BB962C8B-B14F-4D97-AF65-F5344CB8AC3E}">
        <p14:creationId xmlns:p14="http://schemas.microsoft.com/office/powerpoint/2010/main" val="27702345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Slide 2">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bwMode="gray">
          <a:xfrm>
            <a:off x="2436284" y="4053702"/>
            <a:ext cx="7349067" cy="276999"/>
          </a:xfrm>
        </p:spPr>
        <p:txBody>
          <a:bodyPr anchor="b" anchorCtr="0">
            <a:noAutofit/>
          </a:bodyPr>
          <a:lstStyle>
            <a:lvl1pPr marL="0" indent="0" algn="l">
              <a:buNone/>
              <a:defRPr b="1">
                <a:solidFill>
                  <a:schemeClr val="tx2"/>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9" name="Title 8"/>
          <p:cNvSpPr>
            <a:spLocks noGrp="1"/>
          </p:cNvSpPr>
          <p:nvPr>
            <p:ph type="title" hasCustomPrompt="1"/>
          </p:nvPr>
        </p:nvSpPr>
        <p:spPr bwMode="gray">
          <a:xfrm>
            <a:off x="2436284" y="2184400"/>
            <a:ext cx="7349067" cy="1231106"/>
          </a:xfrm>
        </p:spPr>
        <p:txBody>
          <a:bodyPr wrap="square">
            <a:spAutoFit/>
          </a:bodyPr>
          <a:lstStyle>
            <a:lvl1pPr algn="l">
              <a:defRPr sz="4000" b="1">
                <a:solidFill>
                  <a:schemeClr val="bg2"/>
                </a:solidFill>
                <a:latin typeface="Arial" pitchFamily="34" charset="0"/>
                <a:cs typeface="Arial" pitchFamily="34" charset="0"/>
              </a:defRPr>
            </a:lvl1pPr>
          </a:lstStyle>
          <a:p>
            <a:r>
              <a:rPr lang="en-US" dirty="0"/>
              <a:t>Click to Edit Master Title Style</a:t>
            </a:r>
          </a:p>
        </p:txBody>
      </p:sp>
      <p:sp>
        <p:nvSpPr>
          <p:cNvPr id="10" name="TextBox 20"/>
          <p:cNvSpPr txBox="1">
            <a:spLocks noChangeArrowheads="1"/>
          </p:cNvSpPr>
          <p:nvPr userDrawn="1"/>
        </p:nvSpPr>
        <p:spPr bwMode="gray">
          <a:xfrm>
            <a:off x="641352" y="6629402"/>
            <a:ext cx="2718693" cy="123111"/>
          </a:xfrm>
          <a:prstGeom prst="rect">
            <a:avLst/>
          </a:prstGeom>
          <a:noFill/>
          <a:ln w="9525">
            <a:noFill/>
            <a:miter lim="800000"/>
            <a:headEnd/>
            <a:tailEnd/>
          </a:ln>
        </p:spPr>
        <p:txBody>
          <a:bodyPr wrap="none" lIns="0" tIns="0" rIns="0" bIns="0">
            <a:spAutoFit/>
          </a:bodyPr>
          <a:lstStyle/>
          <a:p>
            <a:pPr marL="0" algn="l" defTabSz="914400" rtl="0" eaLnBrk="1" latinLnBrk="0" hangingPunct="1">
              <a:defRPr/>
            </a:pPr>
            <a:r>
              <a:rPr lang="en-US" sz="800" kern="1200" dirty="0">
                <a:solidFill>
                  <a:schemeClr val="tx2"/>
                </a:solidFill>
                <a:latin typeface="Arial" pitchFamily="34" charset="0"/>
                <a:ea typeface="+mn-ea"/>
                <a:cs typeface="Arial" pitchFamily="34" charset="0"/>
              </a:rPr>
              <a:t>Copyright © </a:t>
            </a:r>
            <a:r>
              <a:rPr lang="en-US" sz="800" kern="1200">
                <a:solidFill>
                  <a:schemeClr val="tx2"/>
                </a:solidFill>
                <a:latin typeface="Arial" pitchFamily="34" charset="0"/>
                <a:ea typeface="+mn-ea"/>
                <a:cs typeface="Arial" pitchFamily="34" charset="0"/>
              </a:rPr>
              <a:t>2013 </a:t>
            </a:r>
            <a:r>
              <a:rPr lang="en-US" sz="800" kern="1200" smtClean="0">
                <a:solidFill>
                  <a:schemeClr val="tx2"/>
                </a:solidFill>
                <a:latin typeface="Arial" pitchFamily="34" charset="0"/>
                <a:ea typeface="+mn-ea"/>
                <a:cs typeface="Arial" pitchFamily="34" charset="0"/>
              </a:rPr>
              <a:t>Technologies</a:t>
            </a:r>
            <a:r>
              <a:rPr lang="en-US" sz="800" kern="1200" baseline="0" smtClean="0">
                <a:solidFill>
                  <a:schemeClr val="tx2"/>
                </a:solidFill>
                <a:latin typeface="Arial" pitchFamily="34" charset="0"/>
                <a:ea typeface="+mn-ea"/>
                <a:cs typeface="Arial" pitchFamily="34" charset="0"/>
              </a:rPr>
              <a:t> </a:t>
            </a:r>
            <a:r>
              <a:rPr lang="en-US" sz="800" kern="1200" baseline="0" dirty="0">
                <a:solidFill>
                  <a:schemeClr val="tx2"/>
                </a:solidFill>
                <a:latin typeface="Arial" pitchFamily="34" charset="0"/>
                <a:ea typeface="+mn-ea"/>
                <a:cs typeface="Arial" pitchFamily="34" charset="0"/>
              </a:rPr>
              <a:t>Limited</a:t>
            </a:r>
            <a:r>
              <a:rPr lang="en-US" sz="800" kern="1200" dirty="0">
                <a:solidFill>
                  <a:schemeClr val="tx2"/>
                </a:solidFill>
                <a:latin typeface="Arial" pitchFamily="34" charset="0"/>
                <a:ea typeface="+mn-ea"/>
                <a:cs typeface="Arial" pitchFamily="34" charset="0"/>
              </a:rPr>
              <a:t>. All rights reserved.</a:t>
            </a:r>
          </a:p>
        </p:txBody>
      </p:sp>
    </p:spTree>
    <p:extLst>
      <p:ext uri="{BB962C8B-B14F-4D97-AF65-F5344CB8AC3E}">
        <p14:creationId xmlns:p14="http://schemas.microsoft.com/office/powerpoint/2010/main" val="24221402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E1FF50BD-B055-4969-92A3-872CDBBE858F}" type="datetimeFigureOut">
              <a:rPr lang="en-IN" smtClean="0"/>
              <a:t>22/12/2018</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D96838A1-4E1F-4DAE-9D8D-F95A0FB22B4E}" type="slidenum">
              <a:rPr lang="en-IN" smtClean="0"/>
              <a:t>‹#›</a:t>
            </a:fld>
            <a:endParaRPr lang="en-IN" dirty="0"/>
          </a:p>
        </p:txBody>
      </p:sp>
    </p:spTree>
    <p:extLst>
      <p:ext uri="{BB962C8B-B14F-4D97-AF65-F5344CB8AC3E}">
        <p14:creationId xmlns:p14="http://schemas.microsoft.com/office/powerpoint/2010/main" val="24880906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1FF50BD-B055-4969-92A3-872CDBBE858F}" type="datetimeFigureOut">
              <a:rPr lang="en-IN" smtClean="0"/>
              <a:t>22/12/2018</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D96838A1-4E1F-4DAE-9D8D-F95A0FB22B4E}" type="slidenum">
              <a:rPr lang="en-IN" smtClean="0"/>
              <a:t>‹#›</a:t>
            </a:fld>
            <a:endParaRPr lang="en-IN" dirty="0"/>
          </a:p>
        </p:txBody>
      </p:sp>
    </p:spTree>
    <p:extLst>
      <p:ext uri="{BB962C8B-B14F-4D97-AF65-F5344CB8AC3E}">
        <p14:creationId xmlns:p14="http://schemas.microsoft.com/office/powerpoint/2010/main" val="27839344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E1FF50BD-B055-4969-92A3-872CDBBE858F}" type="datetimeFigureOut">
              <a:rPr lang="en-IN" smtClean="0"/>
              <a:t>22/12/2018</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D96838A1-4E1F-4DAE-9D8D-F95A0FB22B4E}" type="slidenum">
              <a:rPr lang="en-IN" smtClean="0"/>
              <a:t>‹#›</a:t>
            </a:fld>
            <a:endParaRPr lang="en-IN" dirty="0"/>
          </a:p>
        </p:txBody>
      </p:sp>
    </p:spTree>
    <p:extLst>
      <p:ext uri="{BB962C8B-B14F-4D97-AF65-F5344CB8AC3E}">
        <p14:creationId xmlns:p14="http://schemas.microsoft.com/office/powerpoint/2010/main" val="2819693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E1FF50BD-B055-4969-92A3-872CDBBE858F}" type="datetimeFigureOut">
              <a:rPr lang="en-IN" smtClean="0"/>
              <a:t>22/12/2018</a:t>
            </a:fld>
            <a:endParaRPr lang="en-IN" dirty="0"/>
          </a:p>
        </p:txBody>
      </p:sp>
      <p:sp>
        <p:nvSpPr>
          <p:cNvPr id="8" name="Footer Placeholder 7"/>
          <p:cNvSpPr>
            <a:spLocks noGrp="1"/>
          </p:cNvSpPr>
          <p:nvPr>
            <p:ph type="ftr" sz="quarter" idx="11"/>
          </p:nvPr>
        </p:nvSpPr>
        <p:spPr/>
        <p:txBody>
          <a:bodyPr/>
          <a:lstStyle/>
          <a:p>
            <a:endParaRPr lang="en-IN" dirty="0"/>
          </a:p>
        </p:txBody>
      </p:sp>
      <p:sp>
        <p:nvSpPr>
          <p:cNvPr id="9" name="Slide Number Placeholder 8"/>
          <p:cNvSpPr>
            <a:spLocks noGrp="1"/>
          </p:cNvSpPr>
          <p:nvPr>
            <p:ph type="sldNum" sz="quarter" idx="12"/>
          </p:nvPr>
        </p:nvSpPr>
        <p:spPr/>
        <p:txBody>
          <a:bodyPr/>
          <a:lstStyle/>
          <a:p>
            <a:fld id="{D96838A1-4E1F-4DAE-9D8D-F95A0FB22B4E}" type="slidenum">
              <a:rPr lang="en-IN" smtClean="0"/>
              <a:t>‹#›</a:t>
            </a:fld>
            <a:endParaRPr lang="en-IN" dirty="0"/>
          </a:p>
        </p:txBody>
      </p:sp>
    </p:spTree>
    <p:extLst>
      <p:ext uri="{BB962C8B-B14F-4D97-AF65-F5344CB8AC3E}">
        <p14:creationId xmlns:p14="http://schemas.microsoft.com/office/powerpoint/2010/main" val="33822617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E1FF50BD-B055-4969-92A3-872CDBBE858F}" type="datetimeFigureOut">
              <a:rPr lang="en-IN" smtClean="0"/>
              <a:t>22/12/2018</a:t>
            </a:fld>
            <a:endParaRPr lang="en-IN" dirty="0"/>
          </a:p>
        </p:txBody>
      </p:sp>
      <p:sp>
        <p:nvSpPr>
          <p:cNvPr id="4" name="Footer Placeholder 3"/>
          <p:cNvSpPr>
            <a:spLocks noGrp="1"/>
          </p:cNvSpPr>
          <p:nvPr>
            <p:ph type="ftr" sz="quarter" idx="11"/>
          </p:nvPr>
        </p:nvSpPr>
        <p:spPr/>
        <p:txBody>
          <a:bodyPr/>
          <a:lstStyle/>
          <a:p>
            <a:endParaRPr lang="en-IN" dirty="0"/>
          </a:p>
        </p:txBody>
      </p:sp>
      <p:sp>
        <p:nvSpPr>
          <p:cNvPr id="5" name="Slide Number Placeholder 4"/>
          <p:cNvSpPr>
            <a:spLocks noGrp="1"/>
          </p:cNvSpPr>
          <p:nvPr>
            <p:ph type="sldNum" sz="quarter" idx="12"/>
          </p:nvPr>
        </p:nvSpPr>
        <p:spPr/>
        <p:txBody>
          <a:bodyPr/>
          <a:lstStyle/>
          <a:p>
            <a:fld id="{D96838A1-4E1F-4DAE-9D8D-F95A0FB22B4E}" type="slidenum">
              <a:rPr lang="en-IN" smtClean="0"/>
              <a:t>‹#›</a:t>
            </a:fld>
            <a:endParaRPr lang="en-IN" dirty="0"/>
          </a:p>
        </p:txBody>
      </p:sp>
    </p:spTree>
    <p:extLst>
      <p:ext uri="{BB962C8B-B14F-4D97-AF65-F5344CB8AC3E}">
        <p14:creationId xmlns:p14="http://schemas.microsoft.com/office/powerpoint/2010/main" val="14627039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FF50BD-B055-4969-92A3-872CDBBE858F}" type="datetimeFigureOut">
              <a:rPr lang="en-IN" smtClean="0"/>
              <a:t>22/12/2018</a:t>
            </a:fld>
            <a:endParaRPr lang="en-IN" dirty="0"/>
          </a:p>
        </p:txBody>
      </p:sp>
      <p:sp>
        <p:nvSpPr>
          <p:cNvPr id="3" name="Footer Placeholder 2"/>
          <p:cNvSpPr>
            <a:spLocks noGrp="1"/>
          </p:cNvSpPr>
          <p:nvPr>
            <p:ph type="ftr" sz="quarter" idx="11"/>
          </p:nvPr>
        </p:nvSpPr>
        <p:spPr/>
        <p:txBody>
          <a:bodyPr/>
          <a:lstStyle/>
          <a:p>
            <a:endParaRPr lang="en-IN" dirty="0"/>
          </a:p>
        </p:txBody>
      </p:sp>
      <p:sp>
        <p:nvSpPr>
          <p:cNvPr id="4" name="Slide Number Placeholder 3"/>
          <p:cNvSpPr>
            <a:spLocks noGrp="1"/>
          </p:cNvSpPr>
          <p:nvPr>
            <p:ph type="sldNum" sz="quarter" idx="12"/>
          </p:nvPr>
        </p:nvSpPr>
        <p:spPr/>
        <p:txBody>
          <a:bodyPr/>
          <a:lstStyle/>
          <a:p>
            <a:fld id="{D96838A1-4E1F-4DAE-9D8D-F95A0FB22B4E}" type="slidenum">
              <a:rPr lang="en-IN" smtClean="0"/>
              <a:t>‹#›</a:t>
            </a:fld>
            <a:endParaRPr lang="en-IN" dirty="0"/>
          </a:p>
        </p:txBody>
      </p:sp>
    </p:spTree>
    <p:extLst>
      <p:ext uri="{BB962C8B-B14F-4D97-AF65-F5344CB8AC3E}">
        <p14:creationId xmlns:p14="http://schemas.microsoft.com/office/powerpoint/2010/main" val="5481121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1FF50BD-B055-4969-92A3-872CDBBE858F}" type="datetimeFigureOut">
              <a:rPr lang="en-IN" smtClean="0"/>
              <a:t>22/12/2018</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D96838A1-4E1F-4DAE-9D8D-F95A0FB22B4E}" type="slidenum">
              <a:rPr lang="en-IN" smtClean="0"/>
              <a:t>‹#›</a:t>
            </a:fld>
            <a:endParaRPr lang="en-IN" dirty="0"/>
          </a:p>
        </p:txBody>
      </p:sp>
    </p:spTree>
    <p:extLst>
      <p:ext uri="{BB962C8B-B14F-4D97-AF65-F5344CB8AC3E}">
        <p14:creationId xmlns:p14="http://schemas.microsoft.com/office/powerpoint/2010/main" val="41447913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1FF50BD-B055-4969-92A3-872CDBBE858F}" type="datetimeFigureOut">
              <a:rPr lang="en-IN" smtClean="0"/>
              <a:t>22/12/2018</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D96838A1-4E1F-4DAE-9D8D-F95A0FB22B4E}" type="slidenum">
              <a:rPr lang="en-IN" smtClean="0"/>
              <a:t>‹#›</a:t>
            </a:fld>
            <a:endParaRPr lang="en-IN" dirty="0"/>
          </a:p>
        </p:txBody>
      </p:sp>
    </p:spTree>
    <p:extLst>
      <p:ext uri="{BB962C8B-B14F-4D97-AF65-F5344CB8AC3E}">
        <p14:creationId xmlns:p14="http://schemas.microsoft.com/office/powerpoint/2010/main" val="6981000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FF50BD-B055-4969-92A3-872CDBBE858F}" type="datetimeFigureOut">
              <a:rPr lang="en-IN" smtClean="0"/>
              <a:t>22/12/2018</a:t>
            </a:fld>
            <a:endParaRPr lang="en-IN"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6838A1-4E1F-4DAE-9D8D-F95A0FB22B4E}" type="slidenum">
              <a:rPr lang="en-IN" smtClean="0"/>
              <a:t>‹#›</a:t>
            </a:fld>
            <a:endParaRPr lang="en-IN" dirty="0"/>
          </a:p>
        </p:txBody>
      </p:sp>
    </p:spTree>
    <p:extLst>
      <p:ext uri="{BB962C8B-B14F-4D97-AF65-F5344CB8AC3E}">
        <p14:creationId xmlns:p14="http://schemas.microsoft.com/office/powerpoint/2010/main" val="27731538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image" Target="../media/image12.png"/><Relationship Id="rId1" Type="http://schemas.openxmlformats.org/officeDocument/2006/relationships/slideLayout" Target="../slideLayouts/slideLayout12.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11.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7.png"/><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2.xml"/><Relationship Id="rId1" Type="http://schemas.openxmlformats.org/officeDocument/2006/relationships/vmlDrawing" Target="../drawings/vmlDrawing1.vml"/><Relationship Id="rId5" Type="http://schemas.openxmlformats.org/officeDocument/2006/relationships/image" Target="../media/image32.wmf"/><Relationship Id="rId4" Type="http://schemas.openxmlformats.org/officeDocument/2006/relationships/oleObject" Target="../embeddings/Microsoft_Excel_97-2003_Worksheet1.xls"/></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2.xml"/><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436284" y="2504487"/>
            <a:ext cx="7349067" cy="590931"/>
          </a:xfrm>
        </p:spPr>
        <p:txBody>
          <a:bodyPr/>
          <a:lstStyle/>
          <a:p>
            <a:pPr algn="ctr"/>
            <a:r>
              <a:rPr lang="en-IN" sz="3600" dirty="0" smtClean="0">
                <a:solidFill>
                  <a:srgbClr val="E31837"/>
                </a:solidFill>
                <a:latin typeface="Cambria Math" panose="02040503050406030204" pitchFamily="18" charset="0"/>
                <a:ea typeface="Cambria Math" panose="02040503050406030204" pitchFamily="18" charset="0"/>
              </a:rPr>
              <a:t>Juniper </a:t>
            </a:r>
            <a:r>
              <a:rPr lang="en-IN" sz="3600" dirty="0">
                <a:solidFill>
                  <a:srgbClr val="E31837"/>
                </a:solidFill>
                <a:latin typeface="Cambria Math" panose="02040503050406030204" pitchFamily="18" charset="0"/>
                <a:ea typeface="Cambria Math" panose="02040503050406030204" pitchFamily="18" charset="0"/>
              </a:rPr>
              <a:t>Switch Configuration</a:t>
            </a:r>
          </a:p>
        </p:txBody>
      </p:sp>
    </p:spTree>
    <p:extLst>
      <p:ext uri="{BB962C8B-B14F-4D97-AF65-F5344CB8AC3E}">
        <p14:creationId xmlns:p14="http://schemas.microsoft.com/office/powerpoint/2010/main" val="32933772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672859" y="984738"/>
            <a:ext cx="6485207" cy="523220"/>
          </a:xfrm>
          <a:prstGeom prst="rect">
            <a:avLst/>
          </a:prstGeom>
          <a:noFill/>
        </p:spPr>
        <p:txBody>
          <a:bodyPr wrap="square" rtlCol="0">
            <a:spAutoFit/>
          </a:bodyPr>
          <a:lstStyle/>
          <a:p>
            <a:r>
              <a:rPr lang="en-US" sz="2800" b="1" dirty="0">
                <a:cs typeface="Calibri" panose="020F0502020204030204" pitchFamily="34" charset="0"/>
              </a:rPr>
              <a:t>Switchport Configuration Access or Trunk</a:t>
            </a:r>
          </a:p>
        </p:txBody>
      </p:sp>
      <p:sp>
        <p:nvSpPr>
          <p:cNvPr id="3" name="TextBox 2"/>
          <p:cNvSpPr txBox="1"/>
          <p:nvPr/>
        </p:nvSpPr>
        <p:spPr>
          <a:xfrm>
            <a:off x="377483" y="2134618"/>
            <a:ext cx="1685783"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Access Port</a:t>
            </a:r>
          </a:p>
        </p:txBody>
      </p:sp>
      <p:sp>
        <p:nvSpPr>
          <p:cNvPr id="4" name="TextBox 3"/>
          <p:cNvSpPr txBox="1"/>
          <p:nvPr/>
        </p:nvSpPr>
        <p:spPr>
          <a:xfrm>
            <a:off x="377483" y="3275659"/>
            <a:ext cx="3369320"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Trunk Port &amp; allowed VLAN</a:t>
            </a:r>
          </a:p>
        </p:txBody>
      </p:sp>
      <p:sp>
        <p:nvSpPr>
          <p:cNvPr id="7" name="TextBox 6"/>
          <p:cNvSpPr txBox="1"/>
          <p:nvPr/>
        </p:nvSpPr>
        <p:spPr>
          <a:xfrm>
            <a:off x="445475" y="4398726"/>
            <a:ext cx="2701958"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Interface Description</a:t>
            </a:r>
          </a:p>
        </p:txBody>
      </p:sp>
      <p:sp>
        <p:nvSpPr>
          <p:cNvPr id="9" name="TextBox 8"/>
          <p:cNvSpPr txBox="1"/>
          <p:nvPr/>
        </p:nvSpPr>
        <p:spPr>
          <a:xfrm>
            <a:off x="330589" y="5662475"/>
            <a:ext cx="3166893"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Exit &amp; Save Configuration</a:t>
            </a: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46803" y="2497150"/>
            <a:ext cx="7848600" cy="200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46803" y="1758380"/>
            <a:ext cx="7848600" cy="752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4"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92732" y="2924154"/>
            <a:ext cx="7802671" cy="11031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5"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92732" y="4392204"/>
            <a:ext cx="5800725" cy="400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6"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46803" y="5333892"/>
            <a:ext cx="3143250" cy="1057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ight Arrow 5"/>
          <p:cNvSpPr/>
          <p:nvPr/>
        </p:nvSpPr>
        <p:spPr>
          <a:xfrm>
            <a:off x="6890053" y="5662475"/>
            <a:ext cx="1590068" cy="40011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127"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499778" y="5124342"/>
            <a:ext cx="3095625" cy="1266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096631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fltVal val="0"/>
                                          </p:val>
                                        </p:tav>
                                        <p:tav tm="100000">
                                          <p:val>
                                            <p:strVal val="#ppt_w"/>
                                          </p:val>
                                        </p:tav>
                                      </p:tavLst>
                                    </p:anim>
                                    <p:anim calcmode="lin" valueType="num">
                                      <p:cBhvr>
                                        <p:cTn id="8" dur="2000" fill="hold"/>
                                        <p:tgtEl>
                                          <p:spTgt spid="2"/>
                                        </p:tgtEl>
                                        <p:attrNameLst>
                                          <p:attrName>ppt_h</p:attrName>
                                        </p:attrNameLst>
                                      </p:cBhvr>
                                      <p:tavLst>
                                        <p:tav tm="0">
                                          <p:val>
                                            <p:fltVal val="0"/>
                                          </p:val>
                                        </p:tav>
                                        <p:tav tm="100000">
                                          <p:val>
                                            <p:strVal val="#ppt_h"/>
                                          </p:val>
                                        </p:tav>
                                      </p:tavLst>
                                    </p:anim>
                                    <p:animEffect transition="in" filter="fade">
                                      <p:cBhvr>
                                        <p:cTn id="9" dur="2000"/>
                                        <p:tgtEl>
                                          <p:spTgt spid="2"/>
                                        </p:tgtEl>
                                      </p:cBhvr>
                                    </p:animEffect>
                                  </p:childTnLst>
                                </p:cTn>
                              </p:par>
                            </p:childTnLst>
                          </p:cTn>
                        </p:par>
                        <p:par>
                          <p:cTn id="10" fill="hold">
                            <p:stCondLst>
                              <p:cond delay="2000"/>
                            </p:stCondLst>
                            <p:childTnLst>
                              <p:par>
                                <p:cTn id="11" presetID="53" presetClass="entr" presetSubtype="16" fill="hold"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2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20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2000"/>
                                        <p:tgtEl>
                                          <p:spTgt spid="3">
                                            <p:txEl>
                                              <p:pRg st="0" end="0"/>
                                            </p:txEl>
                                          </p:spTgt>
                                        </p:tgtEl>
                                      </p:cBhvr>
                                    </p:animEffect>
                                  </p:childTnLst>
                                </p:cTn>
                              </p:par>
                            </p:childTnLst>
                          </p:cTn>
                        </p:par>
                        <p:par>
                          <p:cTn id="16" fill="hold">
                            <p:stCondLst>
                              <p:cond delay="4000"/>
                            </p:stCondLst>
                            <p:childTnLst>
                              <p:par>
                                <p:cTn id="17" presetID="53" presetClass="entr" presetSubtype="16" fill="hold" grpId="0" nodeType="after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p:cTn id="19" dur="2000" fill="hold"/>
                                        <p:tgtEl>
                                          <p:spTgt spid="4"/>
                                        </p:tgtEl>
                                        <p:attrNameLst>
                                          <p:attrName>ppt_w</p:attrName>
                                        </p:attrNameLst>
                                      </p:cBhvr>
                                      <p:tavLst>
                                        <p:tav tm="0">
                                          <p:val>
                                            <p:fltVal val="0"/>
                                          </p:val>
                                        </p:tav>
                                        <p:tav tm="100000">
                                          <p:val>
                                            <p:strVal val="#ppt_w"/>
                                          </p:val>
                                        </p:tav>
                                      </p:tavLst>
                                    </p:anim>
                                    <p:anim calcmode="lin" valueType="num">
                                      <p:cBhvr>
                                        <p:cTn id="20" dur="2000" fill="hold"/>
                                        <p:tgtEl>
                                          <p:spTgt spid="4"/>
                                        </p:tgtEl>
                                        <p:attrNameLst>
                                          <p:attrName>ppt_h</p:attrName>
                                        </p:attrNameLst>
                                      </p:cBhvr>
                                      <p:tavLst>
                                        <p:tav tm="0">
                                          <p:val>
                                            <p:fltVal val="0"/>
                                          </p:val>
                                        </p:tav>
                                        <p:tav tm="100000">
                                          <p:val>
                                            <p:strVal val="#ppt_h"/>
                                          </p:val>
                                        </p:tav>
                                      </p:tavLst>
                                    </p:anim>
                                    <p:animEffect transition="in" filter="fade">
                                      <p:cBhvr>
                                        <p:cTn id="21" dur="2000"/>
                                        <p:tgtEl>
                                          <p:spTgt spid="4"/>
                                        </p:tgtEl>
                                      </p:cBhvr>
                                    </p:animEffect>
                                  </p:childTnLst>
                                </p:cTn>
                              </p:par>
                            </p:childTnLst>
                          </p:cTn>
                        </p:par>
                        <p:par>
                          <p:cTn id="22" fill="hold">
                            <p:stCondLst>
                              <p:cond delay="6000"/>
                            </p:stCondLst>
                            <p:childTnLst>
                              <p:par>
                                <p:cTn id="23" presetID="53" presetClass="entr" presetSubtype="16" fill="hold" grpId="1" nodeType="after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p:cTn id="25" dur="2000" fill="hold"/>
                                        <p:tgtEl>
                                          <p:spTgt spid="4"/>
                                        </p:tgtEl>
                                        <p:attrNameLst>
                                          <p:attrName>ppt_w</p:attrName>
                                        </p:attrNameLst>
                                      </p:cBhvr>
                                      <p:tavLst>
                                        <p:tav tm="0">
                                          <p:val>
                                            <p:fltVal val="0"/>
                                          </p:val>
                                        </p:tav>
                                        <p:tav tm="100000">
                                          <p:val>
                                            <p:strVal val="#ppt_w"/>
                                          </p:val>
                                        </p:tav>
                                      </p:tavLst>
                                    </p:anim>
                                    <p:anim calcmode="lin" valueType="num">
                                      <p:cBhvr>
                                        <p:cTn id="26" dur="2000" fill="hold"/>
                                        <p:tgtEl>
                                          <p:spTgt spid="4"/>
                                        </p:tgtEl>
                                        <p:attrNameLst>
                                          <p:attrName>ppt_h</p:attrName>
                                        </p:attrNameLst>
                                      </p:cBhvr>
                                      <p:tavLst>
                                        <p:tav tm="0">
                                          <p:val>
                                            <p:fltVal val="0"/>
                                          </p:val>
                                        </p:tav>
                                        <p:tav tm="100000">
                                          <p:val>
                                            <p:strVal val="#ppt_h"/>
                                          </p:val>
                                        </p:tav>
                                      </p:tavLst>
                                    </p:anim>
                                    <p:animEffect transition="in" filter="fade">
                                      <p:cBhvr>
                                        <p:cTn id="27" dur="2000"/>
                                        <p:tgtEl>
                                          <p:spTgt spid="4"/>
                                        </p:tgtEl>
                                      </p:cBhvr>
                                    </p:animEffect>
                                  </p:childTnLst>
                                </p:cTn>
                              </p:par>
                            </p:childTnLst>
                          </p:cTn>
                        </p:par>
                        <p:par>
                          <p:cTn id="28" fill="hold">
                            <p:stCondLst>
                              <p:cond delay="8000"/>
                            </p:stCondLst>
                            <p:childTnLst>
                              <p:par>
                                <p:cTn id="29" presetID="53" presetClass="entr" presetSubtype="16" fill="hold" grpId="0" nodeType="after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p:cTn id="31" dur="2000" fill="hold"/>
                                        <p:tgtEl>
                                          <p:spTgt spid="7"/>
                                        </p:tgtEl>
                                        <p:attrNameLst>
                                          <p:attrName>ppt_w</p:attrName>
                                        </p:attrNameLst>
                                      </p:cBhvr>
                                      <p:tavLst>
                                        <p:tav tm="0">
                                          <p:val>
                                            <p:fltVal val="0"/>
                                          </p:val>
                                        </p:tav>
                                        <p:tav tm="100000">
                                          <p:val>
                                            <p:strVal val="#ppt_w"/>
                                          </p:val>
                                        </p:tav>
                                      </p:tavLst>
                                    </p:anim>
                                    <p:anim calcmode="lin" valueType="num">
                                      <p:cBhvr>
                                        <p:cTn id="32" dur="2000" fill="hold"/>
                                        <p:tgtEl>
                                          <p:spTgt spid="7"/>
                                        </p:tgtEl>
                                        <p:attrNameLst>
                                          <p:attrName>ppt_h</p:attrName>
                                        </p:attrNameLst>
                                      </p:cBhvr>
                                      <p:tavLst>
                                        <p:tav tm="0">
                                          <p:val>
                                            <p:fltVal val="0"/>
                                          </p:val>
                                        </p:tav>
                                        <p:tav tm="100000">
                                          <p:val>
                                            <p:strVal val="#ppt_h"/>
                                          </p:val>
                                        </p:tav>
                                      </p:tavLst>
                                    </p:anim>
                                    <p:animEffect transition="in" filter="fade">
                                      <p:cBhvr>
                                        <p:cTn id="33" dur="2000"/>
                                        <p:tgtEl>
                                          <p:spTgt spid="7"/>
                                        </p:tgtEl>
                                      </p:cBhvr>
                                    </p:animEffect>
                                  </p:childTnLst>
                                </p:cTn>
                              </p:par>
                            </p:childTnLst>
                          </p:cTn>
                        </p:par>
                        <p:par>
                          <p:cTn id="34" fill="hold">
                            <p:stCondLst>
                              <p:cond delay="10000"/>
                            </p:stCondLst>
                            <p:childTnLst>
                              <p:par>
                                <p:cTn id="35" presetID="53" presetClass="entr" presetSubtype="16" fill="hold" nodeType="afterEffect">
                                  <p:stCondLst>
                                    <p:cond delay="0"/>
                                  </p:stCondLst>
                                  <p:childTnLst>
                                    <p:set>
                                      <p:cBhvr>
                                        <p:cTn id="36" dur="1" fill="hold">
                                          <p:stCondLst>
                                            <p:cond delay="0"/>
                                          </p:stCondLst>
                                        </p:cTn>
                                        <p:tgtEl>
                                          <p:spTgt spid="9">
                                            <p:txEl>
                                              <p:pRg st="0" end="0"/>
                                            </p:txEl>
                                          </p:spTgt>
                                        </p:tgtEl>
                                        <p:attrNameLst>
                                          <p:attrName>style.visibility</p:attrName>
                                        </p:attrNameLst>
                                      </p:cBhvr>
                                      <p:to>
                                        <p:strVal val="visible"/>
                                      </p:to>
                                    </p:set>
                                    <p:anim calcmode="lin" valueType="num">
                                      <p:cBhvr>
                                        <p:cTn id="37" dur="2000" fill="hold"/>
                                        <p:tgtEl>
                                          <p:spTgt spid="9">
                                            <p:txEl>
                                              <p:pRg st="0" end="0"/>
                                            </p:txEl>
                                          </p:spTgt>
                                        </p:tgtEl>
                                        <p:attrNameLst>
                                          <p:attrName>ppt_w</p:attrName>
                                        </p:attrNameLst>
                                      </p:cBhvr>
                                      <p:tavLst>
                                        <p:tav tm="0">
                                          <p:val>
                                            <p:fltVal val="0"/>
                                          </p:val>
                                        </p:tav>
                                        <p:tav tm="100000">
                                          <p:val>
                                            <p:strVal val="#ppt_w"/>
                                          </p:val>
                                        </p:tav>
                                      </p:tavLst>
                                    </p:anim>
                                    <p:anim calcmode="lin" valueType="num">
                                      <p:cBhvr>
                                        <p:cTn id="38" dur="2000" fill="hold"/>
                                        <p:tgtEl>
                                          <p:spTgt spid="9">
                                            <p:txEl>
                                              <p:pRg st="0" end="0"/>
                                            </p:txEl>
                                          </p:spTgt>
                                        </p:tgtEl>
                                        <p:attrNameLst>
                                          <p:attrName>ppt_h</p:attrName>
                                        </p:attrNameLst>
                                      </p:cBhvr>
                                      <p:tavLst>
                                        <p:tav tm="0">
                                          <p:val>
                                            <p:fltVal val="0"/>
                                          </p:val>
                                        </p:tav>
                                        <p:tav tm="100000">
                                          <p:val>
                                            <p:strVal val="#ppt_h"/>
                                          </p:val>
                                        </p:tav>
                                      </p:tavLst>
                                    </p:anim>
                                    <p:animEffect transition="in" filter="fade">
                                      <p:cBhvr>
                                        <p:cTn id="39" dur="20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4" grpId="1"/>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488785" y="928468"/>
            <a:ext cx="6485207" cy="523220"/>
          </a:xfrm>
          <a:prstGeom prst="rect">
            <a:avLst/>
          </a:prstGeom>
          <a:noFill/>
        </p:spPr>
        <p:txBody>
          <a:bodyPr wrap="square" rtlCol="0">
            <a:spAutoFit/>
          </a:bodyPr>
          <a:lstStyle/>
          <a:p>
            <a:r>
              <a:rPr lang="en-US" sz="2800" b="1" dirty="0">
                <a:cs typeface="Calibri" panose="020F0502020204030204" pitchFamily="34" charset="0"/>
              </a:rPr>
              <a:t>Verify Interfaces Status</a:t>
            </a:r>
          </a:p>
        </p:txBody>
      </p:sp>
      <p:sp>
        <p:nvSpPr>
          <p:cNvPr id="5" name="TextBox 4"/>
          <p:cNvSpPr txBox="1"/>
          <p:nvPr/>
        </p:nvSpPr>
        <p:spPr>
          <a:xfrm>
            <a:off x="196567" y="2014498"/>
            <a:ext cx="2213042"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Interface Details</a:t>
            </a:r>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6567" y="4302746"/>
            <a:ext cx="11010900" cy="209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669412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fltVal val="0"/>
                                          </p:val>
                                        </p:tav>
                                        <p:tav tm="100000">
                                          <p:val>
                                            <p:strVal val="#ppt_w"/>
                                          </p:val>
                                        </p:tav>
                                      </p:tavLst>
                                    </p:anim>
                                    <p:anim calcmode="lin" valueType="num">
                                      <p:cBhvr>
                                        <p:cTn id="8" dur="2000" fill="hold"/>
                                        <p:tgtEl>
                                          <p:spTgt spid="2"/>
                                        </p:tgtEl>
                                        <p:attrNameLst>
                                          <p:attrName>ppt_h</p:attrName>
                                        </p:attrNameLst>
                                      </p:cBhvr>
                                      <p:tavLst>
                                        <p:tav tm="0">
                                          <p:val>
                                            <p:fltVal val="0"/>
                                          </p:val>
                                        </p:tav>
                                        <p:tav tm="100000">
                                          <p:val>
                                            <p:strVal val="#ppt_h"/>
                                          </p:val>
                                        </p:tav>
                                      </p:tavLst>
                                    </p:anim>
                                    <p:animEffect transition="in" filter="fade">
                                      <p:cBhvr>
                                        <p:cTn id="9" dur="2000"/>
                                        <p:tgtEl>
                                          <p:spTgt spid="2"/>
                                        </p:tgtEl>
                                      </p:cBhvr>
                                    </p:animEffect>
                                  </p:childTnLst>
                                </p:cTn>
                              </p:par>
                            </p:childTnLst>
                          </p:cTn>
                        </p:par>
                        <p:par>
                          <p:cTn id="10" fill="hold">
                            <p:stCondLst>
                              <p:cond delay="2000"/>
                            </p:stCondLst>
                            <p:childTnLst>
                              <p:par>
                                <p:cTn id="11" presetID="53" presetClass="entr" presetSubtype="16" fill="hold" grpId="0" nodeType="after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p:cTn id="13" dur="2000" fill="hold"/>
                                        <p:tgtEl>
                                          <p:spTgt spid="5"/>
                                        </p:tgtEl>
                                        <p:attrNameLst>
                                          <p:attrName>ppt_w</p:attrName>
                                        </p:attrNameLst>
                                      </p:cBhvr>
                                      <p:tavLst>
                                        <p:tav tm="0">
                                          <p:val>
                                            <p:fltVal val="0"/>
                                          </p:val>
                                        </p:tav>
                                        <p:tav tm="100000">
                                          <p:val>
                                            <p:strVal val="#ppt_w"/>
                                          </p:val>
                                        </p:tav>
                                      </p:tavLst>
                                    </p:anim>
                                    <p:anim calcmode="lin" valueType="num">
                                      <p:cBhvr>
                                        <p:cTn id="14" dur="2000" fill="hold"/>
                                        <p:tgtEl>
                                          <p:spTgt spid="5"/>
                                        </p:tgtEl>
                                        <p:attrNameLst>
                                          <p:attrName>ppt_h</p:attrName>
                                        </p:attrNameLst>
                                      </p:cBhvr>
                                      <p:tavLst>
                                        <p:tav tm="0">
                                          <p:val>
                                            <p:fltVal val="0"/>
                                          </p:val>
                                        </p:tav>
                                        <p:tav tm="100000">
                                          <p:val>
                                            <p:strVal val="#ppt_h"/>
                                          </p:val>
                                        </p:tav>
                                      </p:tavLst>
                                    </p:anim>
                                    <p:animEffect transition="in" filter="fade">
                                      <p:cBhvr>
                                        <p:cTn id="15"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488785" y="928468"/>
            <a:ext cx="6485207" cy="523220"/>
          </a:xfrm>
          <a:prstGeom prst="rect">
            <a:avLst/>
          </a:prstGeom>
          <a:noFill/>
        </p:spPr>
        <p:txBody>
          <a:bodyPr wrap="square" rtlCol="0">
            <a:spAutoFit/>
          </a:bodyPr>
          <a:lstStyle/>
          <a:p>
            <a:r>
              <a:rPr lang="en-US" sz="2800" b="1" dirty="0">
                <a:cs typeface="Calibri" panose="020F0502020204030204" pitchFamily="34" charset="0"/>
              </a:rPr>
              <a:t>NTP Configuration</a:t>
            </a:r>
          </a:p>
        </p:txBody>
      </p:sp>
      <p:sp>
        <p:nvSpPr>
          <p:cNvPr id="3" name="TextBox 2"/>
          <p:cNvSpPr txBox="1"/>
          <p:nvPr/>
        </p:nvSpPr>
        <p:spPr>
          <a:xfrm>
            <a:off x="534769" y="2621332"/>
            <a:ext cx="2413096"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NTP Configuration</a:t>
            </a:r>
          </a:p>
        </p:txBody>
      </p:sp>
      <p:sp>
        <p:nvSpPr>
          <p:cNvPr id="4" name="TextBox 3"/>
          <p:cNvSpPr txBox="1"/>
          <p:nvPr/>
        </p:nvSpPr>
        <p:spPr>
          <a:xfrm>
            <a:off x="534769" y="4720120"/>
            <a:ext cx="3098541"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Verify NTP Configuration</a:t>
            </a:r>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91035" y="2241732"/>
            <a:ext cx="5191125" cy="11593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7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91035" y="4186780"/>
            <a:ext cx="5505450" cy="186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64677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fltVal val="0"/>
                                          </p:val>
                                        </p:tav>
                                        <p:tav tm="100000">
                                          <p:val>
                                            <p:strVal val="#ppt_w"/>
                                          </p:val>
                                        </p:tav>
                                      </p:tavLst>
                                    </p:anim>
                                    <p:anim calcmode="lin" valueType="num">
                                      <p:cBhvr>
                                        <p:cTn id="8" dur="2000" fill="hold"/>
                                        <p:tgtEl>
                                          <p:spTgt spid="2"/>
                                        </p:tgtEl>
                                        <p:attrNameLst>
                                          <p:attrName>ppt_h</p:attrName>
                                        </p:attrNameLst>
                                      </p:cBhvr>
                                      <p:tavLst>
                                        <p:tav tm="0">
                                          <p:val>
                                            <p:fltVal val="0"/>
                                          </p:val>
                                        </p:tav>
                                        <p:tav tm="100000">
                                          <p:val>
                                            <p:strVal val="#ppt_h"/>
                                          </p:val>
                                        </p:tav>
                                      </p:tavLst>
                                    </p:anim>
                                    <p:animEffect transition="in" filter="fade">
                                      <p:cBhvr>
                                        <p:cTn id="9" dur="2000"/>
                                        <p:tgtEl>
                                          <p:spTgt spid="2"/>
                                        </p:tgtEl>
                                      </p:cBhvr>
                                    </p:animEffect>
                                  </p:childTnLst>
                                </p:cTn>
                              </p:par>
                            </p:childTnLst>
                          </p:cTn>
                        </p:par>
                        <p:par>
                          <p:cTn id="10" fill="hold">
                            <p:stCondLst>
                              <p:cond delay="2000"/>
                            </p:stCondLst>
                            <p:childTnLst>
                              <p:par>
                                <p:cTn id="11" presetID="53" presetClass="entr" presetSubtype="16" fill="hold" grpId="0" nodeType="after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p:cTn id="13" dur="2000" fill="hold"/>
                                        <p:tgtEl>
                                          <p:spTgt spid="3"/>
                                        </p:tgtEl>
                                        <p:attrNameLst>
                                          <p:attrName>ppt_w</p:attrName>
                                        </p:attrNameLst>
                                      </p:cBhvr>
                                      <p:tavLst>
                                        <p:tav tm="0">
                                          <p:val>
                                            <p:fltVal val="0"/>
                                          </p:val>
                                        </p:tav>
                                        <p:tav tm="100000">
                                          <p:val>
                                            <p:strVal val="#ppt_w"/>
                                          </p:val>
                                        </p:tav>
                                      </p:tavLst>
                                    </p:anim>
                                    <p:anim calcmode="lin" valueType="num">
                                      <p:cBhvr>
                                        <p:cTn id="14" dur="2000" fill="hold"/>
                                        <p:tgtEl>
                                          <p:spTgt spid="3"/>
                                        </p:tgtEl>
                                        <p:attrNameLst>
                                          <p:attrName>ppt_h</p:attrName>
                                        </p:attrNameLst>
                                      </p:cBhvr>
                                      <p:tavLst>
                                        <p:tav tm="0">
                                          <p:val>
                                            <p:fltVal val="0"/>
                                          </p:val>
                                        </p:tav>
                                        <p:tav tm="100000">
                                          <p:val>
                                            <p:strVal val="#ppt_h"/>
                                          </p:val>
                                        </p:tav>
                                      </p:tavLst>
                                    </p:anim>
                                    <p:animEffect transition="in" filter="fade">
                                      <p:cBhvr>
                                        <p:cTn id="15" dur="2000"/>
                                        <p:tgtEl>
                                          <p:spTgt spid="3"/>
                                        </p:tgtEl>
                                      </p:cBhvr>
                                    </p:animEffect>
                                  </p:childTnLst>
                                </p:cTn>
                              </p:par>
                            </p:childTnLst>
                          </p:cTn>
                        </p:par>
                        <p:par>
                          <p:cTn id="16" fill="hold">
                            <p:stCondLst>
                              <p:cond delay="4000"/>
                            </p:stCondLst>
                            <p:childTnLst>
                              <p:par>
                                <p:cTn id="17" presetID="53" presetClass="entr" presetSubtype="16" fill="hold" grpId="0" nodeType="after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p:cTn id="19" dur="2000" fill="hold"/>
                                        <p:tgtEl>
                                          <p:spTgt spid="4"/>
                                        </p:tgtEl>
                                        <p:attrNameLst>
                                          <p:attrName>ppt_w</p:attrName>
                                        </p:attrNameLst>
                                      </p:cBhvr>
                                      <p:tavLst>
                                        <p:tav tm="0">
                                          <p:val>
                                            <p:fltVal val="0"/>
                                          </p:val>
                                        </p:tav>
                                        <p:tav tm="100000">
                                          <p:val>
                                            <p:strVal val="#ppt_w"/>
                                          </p:val>
                                        </p:tav>
                                      </p:tavLst>
                                    </p:anim>
                                    <p:anim calcmode="lin" valueType="num">
                                      <p:cBhvr>
                                        <p:cTn id="20" dur="2000" fill="hold"/>
                                        <p:tgtEl>
                                          <p:spTgt spid="4"/>
                                        </p:tgtEl>
                                        <p:attrNameLst>
                                          <p:attrName>ppt_h</p:attrName>
                                        </p:attrNameLst>
                                      </p:cBhvr>
                                      <p:tavLst>
                                        <p:tav tm="0">
                                          <p:val>
                                            <p:fltVal val="0"/>
                                          </p:val>
                                        </p:tav>
                                        <p:tav tm="100000">
                                          <p:val>
                                            <p:strVal val="#ppt_h"/>
                                          </p:val>
                                        </p:tav>
                                      </p:tavLst>
                                    </p:anim>
                                    <p:animEffect transition="in" filter="fade">
                                      <p:cBhvr>
                                        <p:cTn id="21"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488785" y="928468"/>
            <a:ext cx="6485207" cy="523220"/>
          </a:xfrm>
          <a:prstGeom prst="rect">
            <a:avLst/>
          </a:prstGeom>
          <a:noFill/>
        </p:spPr>
        <p:txBody>
          <a:bodyPr wrap="square" rtlCol="0">
            <a:spAutoFit/>
          </a:bodyPr>
          <a:lstStyle/>
          <a:p>
            <a:r>
              <a:rPr lang="en-US" sz="2800" b="1" dirty="0">
                <a:cs typeface="Calibri" panose="020F0502020204030204" pitchFamily="34" charset="0"/>
              </a:rPr>
              <a:t>SNMP Configuration</a:t>
            </a:r>
          </a:p>
        </p:txBody>
      </p:sp>
      <p:sp>
        <p:nvSpPr>
          <p:cNvPr id="3" name="TextBox 2"/>
          <p:cNvSpPr txBox="1"/>
          <p:nvPr/>
        </p:nvSpPr>
        <p:spPr>
          <a:xfrm>
            <a:off x="661378" y="2802277"/>
            <a:ext cx="2632708"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SNMP Configuration</a:t>
            </a:r>
          </a:p>
        </p:txBody>
      </p:sp>
      <p:sp>
        <p:nvSpPr>
          <p:cNvPr id="4" name="TextBox 3"/>
          <p:cNvSpPr txBox="1"/>
          <p:nvPr/>
        </p:nvSpPr>
        <p:spPr>
          <a:xfrm>
            <a:off x="661378" y="4520064"/>
            <a:ext cx="3318152"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Verify SNMP Configuration</a:t>
            </a:r>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59896" y="2669871"/>
            <a:ext cx="8229600" cy="781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9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49492" y="4209333"/>
            <a:ext cx="5524500" cy="197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28269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fltVal val="0"/>
                                          </p:val>
                                        </p:tav>
                                        <p:tav tm="100000">
                                          <p:val>
                                            <p:strVal val="#ppt_w"/>
                                          </p:val>
                                        </p:tav>
                                      </p:tavLst>
                                    </p:anim>
                                    <p:anim calcmode="lin" valueType="num">
                                      <p:cBhvr>
                                        <p:cTn id="8" dur="2000" fill="hold"/>
                                        <p:tgtEl>
                                          <p:spTgt spid="2"/>
                                        </p:tgtEl>
                                        <p:attrNameLst>
                                          <p:attrName>ppt_h</p:attrName>
                                        </p:attrNameLst>
                                      </p:cBhvr>
                                      <p:tavLst>
                                        <p:tav tm="0">
                                          <p:val>
                                            <p:fltVal val="0"/>
                                          </p:val>
                                        </p:tav>
                                        <p:tav tm="100000">
                                          <p:val>
                                            <p:strVal val="#ppt_h"/>
                                          </p:val>
                                        </p:tav>
                                      </p:tavLst>
                                    </p:anim>
                                    <p:animEffect transition="in" filter="fade">
                                      <p:cBhvr>
                                        <p:cTn id="9" dur="2000"/>
                                        <p:tgtEl>
                                          <p:spTgt spid="2"/>
                                        </p:tgtEl>
                                      </p:cBhvr>
                                    </p:animEffect>
                                  </p:childTnLst>
                                </p:cTn>
                              </p:par>
                            </p:childTnLst>
                          </p:cTn>
                        </p:par>
                        <p:par>
                          <p:cTn id="10" fill="hold">
                            <p:stCondLst>
                              <p:cond delay="2000"/>
                            </p:stCondLst>
                            <p:childTnLst>
                              <p:par>
                                <p:cTn id="11" presetID="53" presetClass="entr" presetSubtype="16" fill="hold" grpId="0" nodeType="after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p:cTn id="13" dur="2000" fill="hold"/>
                                        <p:tgtEl>
                                          <p:spTgt spid="3"/>
                                        </p:tgtEl>
                                        <p:attrNameLst>
                                          <p:attrName>ppt_w</p:attrName>
                                        </p:attrNameLst>
                                      </p:cBhvr>
                                      <p:tavLst>
                                        <p:tav tm="0">
                                          <p:val>
                                            <p:fltVal val="0"/>
                                          </p:val>
                                        </p:tav>
                                        <p:tav tm="100000">
                                          <p:val>
                                            <p:strVal val="#ppt_w"/>
                                          </p:val>
                                        </p:tav>
                                      </p:tavLst>
                                    </p:anim>
                                    <p:anim calcmode="lin" valueType="num">
                                      <p:cBhvr>
                                        <p:cTn id="14" dur="2000" fill="hold"/>
                                        <p:tgtEl>
                                          <p:spTgt spid="3"/>
                                        </p:tgtEl>
                                        <p:attrNameLst>
                                          <p:attrName>ppt_h</p:attrName>
                                        </p:attrNameLst>
                                      </p:cBhvr>
                                      <p:tavLst>
                                        <p:tav tm="0">
                                          <p:val>
                                            <p:fltVal val="0"/>
                                          </p:val>
                                        </p:tav>
                                        <p:tav tm="100000">
                                          <p:val>
                                            <p:strVal val="#ppt_h"/>
                                          </p:val>
                                        </p:tav>
                                      </p:tavLst>
                                    </p:anim>
                                    <p:animEffect transition="in" filter="fade">
                                      <p:cBhvr>
                                        <p:cTn id="15" dur="2000"/>
                                        <p:tgtEl>
                                          <p:spTgt spid="3"/>
                                        </p:tgtEl>
                                      </p:cBhvr>
                                    </p:animEffect>
                                  </p:childTnLst>
                                </p:cTn>
                              </p:par>
                            </p:childTnLst>
                          </p:cTn>
                        </p:par>
                        <p:par>
                          <p:cTn id="16" fill="hold">
                            <p:stCondLst>
                              <p:cond delay="4000"/>
                            </p:stCondLst>
                            <p:childTnLst>
                              <p:par>
                                <p:cTn id="17" presetID="53" presetClass="entr" presetSubtype="16" fill="hold" grpId="0" nodeType="after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p:cTn id="19" dur="2000" fill="hold"/>
                                        <p:tgtEl>
                                          <p:spTgt spid="4"/>
                                        </p:tgtEl>
                                        <p:attrNameLst>
                                          <p:attrName>ppt_w</p:attrName>
                                        </p:attrNameLst>
                                      </p:cBhvr>
                                      <p:tavLst>
                                        <p:tav tm="0">
                                          <p:val>
                                            <p:fltVal val="0"/>
                                          </p:val>
                                        </p:tav>
                                        <p:tav tm="100000">
                                          <p:val>
                                            <p:strVal val="#ppt_w"/>
                                          </p:val>
                                        </p:tav>
                                      </p:tavLst>
                                    </p:anim>
                                    <p:anim calcmode="lin" valueType="num">
                                      <p:cBhvr>
                                        <p:cTn id="20" dur="2000" fill="hold"/>
                                        <p:tgtEl>
                                          <p:spTgt spid="4"/>
                                        </p:tgtEl>
                                        <p:attrNameLst>
                                          <p:attrName>ppt_h</p:attrName>
                                        </p:attrNameLst>
                                      </p:cBhvr>
                                      <p:tavLst>
                                        <p:tav tm="0">
                                          <p:val>
                                            <p:fltVal val="0"/>
                                          </p:val>
                                        </p:tav>
                                        <p:tav tm="100000">
                                          <p:val>
                                            <p:strVal val="#ppt_h"/>
                                          </p:val>
                                        </p:tav>
                                      </p:tavLst>
                                    </p:anim>
                                    <p:animEffect transition="in" filter="fade">
                                      <p:cBhvr>
                                        <p:cTn id="21"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23025" y="1069145"/>
            <a:ext cx="6485207" cy="523220"/>
          </a:xfrm>
          <a:prstGeom prst="rect">
            <a:avLst/>
          </a:prstGeom>
          <a:noFill/>
        </p:spPr>
        <p:txBody>
          <a:bodyPr wrap="square" rtlCol="0">
            <a:spAutoFit/>
          </a:bodyPr>
          <a:lstStyle/>
          <a:p>
            <a:r>
              <a:rPr lang="en-US" sz="2800" b="1" dirty="0">
                <a:cs typeface="Calibri" panose="020F0502020204030204" pitchFamily="34" charset="0"/>
              </a:rPr>
              <a:t>IP &amp; Gateway Configuration</a:t>
            </a:r>
          </a:p>
        </p:txBody>
      </p:sp>
      <p:sp>
        <p:nvSpPr>
          <p:cNvPr id="4" name="TextBox 3"/>
          <p:cNvSpPr txBox="1"/>
          <p:nvPr/>
        </p:nvSpPr>
        <p:spPr>
          <a:xfrm>
            <a:off x="853416" y="2260971"/>
            <a:ext cx="2829877"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VLAN IP Configuration</a:t>
            </a:r>
          </a:p>
        </p:txBody>
      </p:sp>
      <p:sp>
        <p:nvSpPr>
          <p:cNvPr id="7" name="TextBox 6"/>
          <p:cNvSpPr txBox="1"/>
          <p:nvPr/>
        </p:nvSpPr>
        <p:spPr>
          <a:xfrm>
            <a:off x="853416" y="5304232"/>
            <a:ext cx="3177986"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IP Gateway Configuration</a:t>
            </a:r>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53448" y="2461026"/>
            <a:ext cx="7153275" cy="1162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21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53448" y="5132812"/>
            <a:ext cx="7153275" cy="742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73584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fltVal val="0"/>
                                          </p:val>
                                        </p:tav>
                                        <p:tav tm="100000">
                                          <p:val>
                                            <p:strVal val="#ppt_w"/>
                                          </p:val>
                                        </p:tav>
                                      </p:tavLst>
                                    </p:anim>
                                    <p:anim calcmode="lin" valueType="num">
                                      <p:cBhvr>
                                        <p:cTn id="8" dur="2000" fill="hold"/>
                                        <p:tgtEl>
                                          <p:spTgt spid="2"/>
                                        </p:tgtEl>
                                        <p:attrNameLst>
                                          <p:attrName>ppt_h</p:attrName>
                                        </p:attrNameLst>
                                      </p:cBhvr>
                                      <p:tavLst>
                                        <p:tav tm="0">
                                          <p:val>
                                            <p:fltVal val="0"/>
                                          </p:val>
                                        </p:tav>
                                        <p:tav tm="100000">
                                          <p:val>
                                            <p:strVal val="#ppt_h"/>
                                          </p:val>
                                        </p:tav>
                                      </p:tavLst>
                                    </p:anim>
                                    <p:animEffect transition="in" filter="fade">
                                      <p:cBhvr>
                                        <p:cTn id="9" dur="2000"/>
                                        <p:tgtEl>
                                          <p:spTgt spid="2"/>
                                        </p:tgtEl>
                                      </p:cBhvr>
                                    </p:animEffect>
                                  </p:childTnLst>
                                </p:cTn>
                              </p:par>
                            </p:childTnLst>
                          </p:cTn>
                        </p:par>
                        <p:par>
                          <p:cTn id="10" fill="hold">
                            <p:stCondLst>
                              <p:cond delay="2000"/>
                            </p:stCondLst>
                            <p:childTnLst>
                              <p:par>
                                <p:cTn id="11" presetID="53" presetClass="entr" presetSubtype="16" fill="hold" nodeType="after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 calcmode="lin" valueType="num">
                                      <p:cBhvr>
                                        <p:cTn id="13" dur="2000" fill="hold"/>
                                        <p:tgtEl>
                                          <p:spTgt spid="4">
                                            <p:txEl>
                                              <p:pRg st="0" end="0"/>
                                            </p:txEl>
                                          </p:spTgt>
                                        </p:tgtEl>
                                        <p:attrNameLst>
                                          <p:attrName>ppt_w</p:attrName>
                                        </p:attrNameLst>
                                      </p:cBhvr>
                                      <p:tavLst>
                                        <p:tav tm="0">
                                          <p:val>
                                            <p:fltVal val="0"/>
                                          </p:val>
                                        </p:tav>
                                        <p:tav tm="100000">
                                          <p:val>
                                            <p:strVal val="#ppt_w"/>
                                          </p:val>
                                        </p:tav>
                                      </p:tavLst>
                                    </p:anim>
                                    <p:anim calcmode="lin" valueType="num">
                                      <p:cBhvr>
                                        <p:cTn id="14" dur="20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15" dur="2000"/>
                                        <p:tgtEl>
                                          <p:spTgt spid="4">
                                            <p:txEl>
                                              <p:pRg st="0" end="0"/>
                                            </p:txEl>
                                          </p:spTgt>
                                        </p:tgtEl>
                                      </p:cBhvr>
                                    </p:animEffect>
                                  </p:childTnLst>
                                </p:cTn>
                              </p:par>
                            </p:childTnLst>
                          </p:cTn>
                        </p:par>
                        <p:par>
                          <p:cTn id="16" fill="hold">
                            <p:stCondLst>
                              <p:cond delay="4000"/>
                            </p:stCondLst>
                            <p:childTnLst>
                              <p:par>
                                <p:cTn id="17" presetID="53" presetClass="entr" presetSubtype="16" fill="hold" grpId="0" nodeType="after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p:cTn id="19" dur="2000" fill="hold"/>
                                        <p:tgtEl>
                                          <p:spTgt spid="7"/>
                                        </p:tgtEl>
                                        <p:attrNameLst>
                                          <p:attrName>ppt_w</p:attrName>
                                        </p:attrNameLst>
                                      </p:cBhvr>
                                      <p:tavLst>
                                        <p:tav tm="0">
                                          <p:val>
                                            <p:fltVal val="0"/>
                                          </p:val>
                                        </p:tav>
                                        <p:tav tm="100000">
                                          <p:val>
                                            <p:strVal val="#ppt_w"/>
                                          </p:val>
                                        </p:tav>
                                      </p:tavLst>
                                    </p:anim>
                                    <p:anim calcmode="lin" valueType="num">
                                      <p:cBhvr>
                                        <p:cTn id="20" dur="2000" fill="hold"/>
                                        <p:tgtEl>
                                          <p:spTgt spid="7"/>
                                        </p:tgtEl>
                                        <p:attrNameLst>
                                          <p:attrName>ppt_h</p:attrName>
                                        </p:attrNameLst>
                                      </p:cBhvr>
                                      <p:tavLst>
                                        <p:tav tm="0">
                                          <p:val>
                                            <p:fltVal val="0"/>
                                          </p:val>
                                        </p:tav>
                                        <p:tav tm="100000">
                                          <p:val>
                                            <p:strVal val="#ppt_h"/>
                                          </p:val>
                                        </p:tav>
                                      </p:tavLst>
                                    </p:anim>
                                    <p:animEffect transition="in" filter="fade">
                                      <p:cBhvr>
                                        <p:cTn id="21"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23025" y="1069145"/>
            <a:ext cx="6485207" cy="523220"/>
          </a:xfrm>
          <a:prstGeom prst="rect">
            <a:avLst/>
          </a:prstGeom>
          <a:noFill/>
        </p:spPr>
        <p:txBody>
          <a:bodyPr wrap="square" rtlCol="0">
            <a:spAutoFit/>
          </a:bodyPr>
          <a:lstStyle/>
          <a:p>
            <a:r>
              <a:rPr lang="en-US" sz="2800" b="1" dirty="0">
                <a:cs typeface="Calibri" panose="020F0502020204030204" pitchFamily="34" charset="0"/>
              </a:rPr>
              <a:t>Spanning Tree Protocol</a:t>
            </a:r>
          </a:p>
        </p:txBody>
      </p:sp>
      <p:sp>
        <p:nvSpPr>
          <p:cNvPr id="3" name="TextBox 2"/>
          <p:cNvSpPr txBox="1"/>
          <p:nvPr/>
        </p:nvSpPr>
        <p:spPr>
          <a:xfrm>
            <a:off x="436095" y="2178660"/>
            <a:ext cx="5373860" cy="2031325"/>
          </a:xfrm>
          <a:prstGeom prst="rect">
            <a:avLst/>
          </a:prstGeom>
          <a:noFill/>
        </p:spPr>
        <p:txBody>
          <a:bodyPr wrap="square" rtlCol="0">
            <a:spAutoFit/>
          </a:bodyPr>
          <a:lstStyle/>
          <a:p>
            <a:r>
              <a:rPr lang="en-US" dirty="0"/>
              <a:t>Spanning Tree Protocol (STP) is a Layer 2 protocol that runs on bridges and switches. The specification for STP is IEEE 802.1D. The main purpose of STP is to ensure that you do not create loops when you have redundant paths in your network. Loops are deadly to a network.</a:t>
            </a:r>
          </a:p>
          <a:p>
            <a:r>
              <a:rPr lang="en-US" dirty="0"/>
              <a:t>By Spanning Tree Protocol is enabled in </a:t>
            </a:r>
            <a:r>
              <a:rPr lang="en-US" dirty="0" smtClean="0"/>
              <a:t>Juniper </a:t>
            </a:r>
            <a:r>
              <a:rPr lang="en-US" dirty="0"/>
              <a:t>Switches.</a:t>
            </a:r>
          </a:p>
        </p:txBody>
      </p:sp>
      <p:pic>
        <p:nvPicPr>
          <p:cNvPr id="5" name="Picture 4"/>
          <p:cNvPicPr>
            <a:picLocks noChangeAspect="1"/>
          </p:cNvPicPr>
          <p:nvPr/>
        </p:nvPicPr>
        <p:blipFill>
          <a:blip r:embed="rId2"/>
          <a:stretch>
            <a:fillRect/>
          </a:stretch>
        </p:blipFill>
        <p:spPr>
          <a:xfrm>
            <a:off x="6977575" y="2178660"/>
            <a:ext cx="4234376" cy="4048125"/>
          </a:xfrm>
          <a:prstGeom prst="rect">
            <a:avLst/>
          </a:prstGeom>
        </p:spPr>
      </p:pic>
    </p:spTree>
    <p:extLst>
      <p:ext uri="{BB962C8B-B14F-4D97-AF65-F5344CB8AC3E}">
        <p14:creationId xmlns:p14="http://schemas.microsoft.com/office/powerpoint/2010/main" val="3662897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fltVal val="0"/>
                                          </p:val>
                                        </p:tav>
                                        <p:tav tm="100000">
                                          <p:val>
                                            <p:strVal val="#ppt_w"/>
                                          </p:val>
                                        </p:tav>
                                      </p:tavLst>
                                    </p:anim>
                                    <p:anim calcmode="lin" valueType="num">
                                      <p:cBhvr>
                                        <p:cTn id="8" dur="2000" fill="hold"/>
                                        <p:tgtEl>
                                          <p:spTgt spid="2"/>
                                        </p:tgtEl>
                                        <p:attrNameLst>
                                          <p:attrName>ppt_h</p:attrName>
                                        </p:attrNameLst>
                                      </p:cBhvr>
                                      <p:tavLst>
                                        <p:tav tm="0">
                                          <p:val>
                                            <p:fltVal val="0"/>
                                          </p:val>
                                        </p:tav>
                                        <p:tav tm="100000">
                                          <p:val>
                                            <p:strVal val="#ppt_h"/>
                                          </p:val>
                                        </p:tav>
                                      </p:tavLst>
                                    </p:anim>
                                    <p:animEffect transition="in" filter="fade">
                                      <p:cBhvr>
                                        <p:cTn id="9" dur="2000"/>
                                        <p:tgtEl>
                                          <p:spTgt spid="2"/>
                                        </p:tgtEl>
                                      </p:cBhvr>
                                    </p:animEffect>
                                  </p:childTnLst>
                                </p:cTn>
                              </p:par>
                            </p:childTnLst>
                          </p:cTn>
                        </p:par>
                        <p:par>
                          <p:cTn id="10" fill="hold">
                            <p:stCondLst>
                              <p:cond delay="2000"/>
                            </p:stCondLst>
                            <p:childTnLst>
                              <p:par>
                                <p:cTn id="11" presetID="53" presetClass="entr" presetSubtype="16" fill="hold" grpId="0" nodeType="after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p:cTn id="13" dur="2000" fill="hold"/>
                                        <p:tgtEl>
                                          <p:spTgt spid="3"/>
                                        </p:tgtEl>
                                        <p:attrNameLst>
                                          <p:attrName>ppt_w</p:attrName>
                                        </p:attrNameLst>
                                      </p:cBhvr>
                                      <p:tavLst>
                                        <p:tav tm="0">
                                          <p:val>
                                            <p:fltVal val="0"/>
                                          </p:val>
                                        </p:tav>
                                        <p:tav tm="100000">
                                          <p:val>
                                            <p:strVal val="#ppt_w"/>
                                          </p:val>
                                        </p:tav>
                                      </p:tavLst>
                                    </p:anim>
                                    <p:anim calcmode="lin" valueType="num">
                                      <p:cBhvr>
                                        <p:cTn id="14" dur="2000" fill="hold"/>
                                        <p:tgtEl>
                                          <p:spTgt spid="3"/>
                                        </p:tgtEl>
                                        <p:attrNameLst>
                                          <p:attrName>ppt_h</p:attrName>
                                        </p:attrNameLst>
                                      </p:cBhvr>
                                      <p:tavLst>
                                        <p:tav tm="0">
                                          <p:val>
                                            <p:fltVal val="0"/>
                                          </p:val>
                                        </p:tav>
                                        <p:tav tm="100000">
                                          <p:val>
                                            <p:strVal val="#ppt_h"/>
                                          </p:val>
                                        </p:tav>
                                      </p:tavLst>
                                    </p:anim>
                                    <p:animEffect transition="in" filter="fade">
                                      <p:cBhvr>
                                        <p:cTn id="15" dur="2000"/>
                                        <p:tgtEl>
                                          <p:spTgt spid="3"/>
                                        </p:tgtEl>
                                      </p:cBhvr>
                                    </p:animEffect>
                                  </p:childTnLst>
                                </p:cTn>
                              </p:par>
                            </p:childTnLst>
                          </p:cTn>
                        </p:par>
                        <p:par>
                          <p:cTn id="16" fill="hold">
                            <p:stCondLst>
                              <p:cond delay="4000"/>
                            </p:stCondLst>
                            <p:childTnLst>
                              <p:par>
                                <p:cTn id="17" presetID="53" presetClass="entr" presetSubtype="16" fill="hold" nodeType="after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p:cTn id="19" dur="2000" fill="hold"/>
                                        <p:tgtEl>
                                          <p:spTgt spid="5"/>
                                        </p:tgtEl>
                                        <p:attrNameLst>
                                          <p:attrName>ppt_w</p:attrName>
                                        </p:attrNameLst>
                                      </p:cBhvr>
                                      <p:tavLst>
                                        <p:tav tm="0">
                                          <p:val>
                                            <p:fltVal val="0"/>
                                          </p:val>
                                        </p:tav>
                                        <p:tav tm="100000">
                                          <p:val>
                                            <p:strVal val="#ppt_w"/>
                                          </p:val>
                                        </p:tav>
                                      </p:tavLst>
                                    </p:anim>
                                    <p:anim calcmode="lin" valueType="num">
                                      <p:cBhvr>
                                        <p:cTn id="20" dur="2000" fill="hold"/>
                                        <p:tgtEl>
                                          <p:spTgt spid="5"/>
                                        </p:tgtEl>
                                        <p:attrNameLst>
                                          <p:attrName>ppt_h</p:attrName>
                                        </p:attrNameLst>
                                      </p:cBhvr>
                                      <p:tavLst>
                                        <p:tav tm="0">
                                          <p:val>
                                            <p:fltVal val="0"/>
                                          </p:val>
                                        </p:tav>
                                        <p:tav tm="100000">
                                          <p:val>
                                            <p:strVal val="#ppt_h"/>
                                          </p:val>
                                        </p:tav>
                                      </p:tavLst>
                                    </p:anim>
                                    <p:animEffect transition="in" filter="fade">
                                      <p:cBhvr>
                                        <p:cTn id="21"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784207" y="604911"/>
            <a:ext cx="6485207" cy="523220"/>
          </a:xfrm>
          <a:prstGeom prst="rect">
            <a:avLst/>
          </a:prstGeom>
          <a:noFill/>
        </p:spPr>
        <p:txBody>
          <a:bodyPr wrap="square" rtlCol="0">
            <a:spAutoFit/>
          </a:bodyPr>
          <a:lstStyle/>
          <a:p>
            <a:r>
              <a:rPr lang="en-US" sz="2800" b="1" dirty="0">
                <a:cs typeface="Calibri" panose="020F0502020204030204" pitchFamily="34" charset="0"/>
              </a:rPr>
              <a:t>Spanning Tree Protocol</a:t>
            </a:r>
          </a:p>
        </p:txBody>
      </p:sp>
      <p:sp>
        <p:nvSpPr>
          <p:cNvPr id="6" name="TextBox 5"/>
          <p:cNvSpPr txBox="1"/>
          <p:nvPr/>
        </p:nvSpPr>
        <p:spPr>
          <a:xfrm>
            <a:off x="2489982" y="1599416"/>
            <a:ext cx="9702018" cy="1754326"/>
          </a:xfrm>
          <a:prstGeom prst="rect">
            <a:avLst/>
          </a:prstGeom>
          <a:noFill/>
        </p:spPr>
        <p:txBody>
          <a:bodyPr wrap="square" rtlCol="0">
            <a:spAutoFit/>
          </a:bodyPr>
          <a:lstStyle/>
          <a:p>
            <a:r>
              <a:rPr lang="en-US" dirty="0"/>
              <a:t>All decisions in STP are made from the perspective of </a:t>
            </a:r>
            <a:r>
              <a:rPr lang="en-US" b="1" i="1" dirty="0"/>
              <a:t>Root Bridge</a:t>
            </a:r>
            <a:r>
              <a:rPr lang="en-US" dirty="0"/>
              <a:t>. Switch with the lowest switch ID is selected as </a:t>
            </a:r>
            <a:r>
              <a:rPr lang="en-US" b="1" i="1" dirty="0"/>
              <a:t>Root Bridge</a:t>
            </a:r>
            <a:r>
              <a:rPr lang="en-US" dirty="0"/>
              <a:t>. BPDU contains </a:t>
            </a:r>
            <a:r>
              <a:rPr lang="en-US" i="1" dirty="0"/>
              <a:t>Switch ID</a:t>
            </a:r>
            <a:r>
              <a:rPr lang="en-US" dirty="0"/>
              <a:t>. Switch ID is made from priority of the switch and MAC address of switch itself. Default priority is set to 32768. Switch with the lowest MAC address will be selected as the root switch, if you don’t change the default priority value. You can override root selection process by changing the priority value. If you want one switch to be Root Bridge, change its priority value to less than 32768.</a:t>
            </a:r>
          </a:p>
        </p:txBody>
      </p:sp>
      <p:sp>
        <p:nvSpPr>
          <p:cNvPr id="7" name="TextBox 6"/>
          <p:cNvSpPr txBox="1"/>
          <p:nvPr/>
        </p:nvSpPr>
        <p:spPr>
          <a:xfrm>
            <a:off x="122238" y="2203001"/>
            <a:ext cx="1719510"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Root Bridge</a:t>
            </a:r>
          </a:p>
        </p:txBody>
      </p:sp>
      <p:sp>
        <p:nvSpPr>
          <p:cNvPr id="8" name="TextBox 7"/>
          <p:cNvSpPr txBox="1"/>
          <p:nvPr/>
        </p:nvSpPr>
        <p:spPr>
          <a:xfrm>
            <a:off x="122238" y="4039296"/>
            <a:ext cx="1484124"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Root Port</a:t>
            </a:r>
          </a:p>
        </p:txBody>
      </p:sp>
      <p:sp>
        <p:nvSpPr>
          <p:cNvPr id="9" name="TextBox 8"/>
          <p:cNvSpPr txBox="1"/>
          <p:nvPr/>
        </p:nvSpPr>
        <p:spPr>
          <a:xfrm>
            <a:off x="122238" y="5255738"/>
            <a:ext cx="2231701"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Designated  Port</a:t>
            </a:r>
          </a:p>
        </p:txBody>
      </p:sp>
      <p:sp>
        <p:nvSpPr>
          <p:cNvPr id="10" name="TextBox 9"/>
          <p:cNvSpPr txBox="1"/>
          <p:nvPr/>
        </p:nvSpPr>
        <p:spPr>
          <a:xfrm>
            <a:off x="2489981" y="3655771"/>
            <a:ext cx="9551963" cy="1200329"/>
          </a:xfrm>
          <a:prstGeom prst="rect">
            <a:avLst/>
          </a:prstGeom>
          <a:noFill/>
        </p:spPr>
        <p:txBody>
          <a:bodyPr wrap="square" rtlCol="0">
            <a:spAutoFit/>
          </a:bodyPr>
          <a:lstStyle/>
          <a:p>
            <a:r>
              <a:rPr lang="en-US" dirty="0"/>
              <a:t>Root port is a port that is directly connected with the Root Bridge, or has the shortest path to the Root Bridge. Shortest path is path that has lowest path cost value. Remember that switch can go through many other switches to get the root. So it’s not always the shortest path but it is the fastest path that will be used.</a:t>
            </a:r>
          </a:p>
        </p:txBody>
      </p:sp>
      <p:sp>
        <p:nvSpPr>
          <p:cNvPr id="11" name="TextBox 10"/>
          <p:cNvSpPr txBox="1"/>
          <p:nvPr/>
        </p:nvSpPr>
        <p:spPr>
          <a:xfrm>
            <a:off x="2489980" y="5132628"/>
            <a:ext cx="9551963" cy="646331"/>
          </a:xfrm>
          <a:prstGeom prst="rect">
            <a:avLst/>
          </a:prstGeom>
          <a:noFill/>
        </p:spPr>
        <p:txBody>
          <a:bodyPr wrap="square" rtlCol="0">
            <a:spAutoFit/>
          </a:bodyPr>
          <a:lstStyle/>
          <a:p>
            <a:r>
              <a:rPr lang="en-US" dirty="0"/>
              <a:t>Designated port is the port that is selected as having the lowest port cost. Designated port would be marked as forwarding port.</a:t>
            </a:r>
          </a:p>
        </p:txBody>
      </p:sp>
      <p:sp>
        <p:nvSpPr>
          <p:cNvPr id="12" name="TextBox 11"/>
          <p:cNvSpPr txBox="1"/>
          <p:nvPr/>
        </p:nvSpPr>
        <p:spPr>
          <a:xfrm>
            <a:off x="122238" y="6105395"/>
            <a:ext cx="1935851"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Blocking  Port</a:t>
            </a:r>
          </a:p>
        </p:txBody>
      </p:sp>
      <p:sp>
        <p:nvSpPr>
          <p:cNvPr id="13" name="TextBox 12"/>
          <p:cNvSpPr txBox="1"/>
          <p:nvPr/>
        </p:nvSpPr>
        <p:spPr>
          <a:xfrm>
            <a:off x="2504047" y="6091320"/>
            <a:ext cx="9551963" cy="369332"/>
          </a:xfrm>
          <a:prstGeom prst="rect">
            <a:avLst/>
          </a:prstGeom>
          <a:noFill/>
        </p:spPr>
        <p:txBody>
          <a:bodyPr wrap="square" rtlCol="0">
            <a:spAutoFit/>
          </a:bodyPr>
          <a:lstStyle/>
          <a:p>
            <a:r>
              <a:rPr lang="en-US" dirty="0"/>
              <a:t>Blocking port remains disable to remove loops.</a:t>
            </a:r>
          </a:p>
        </p:txBody>
      </p:sp>
      <p:sp>
        <p:nvSpPr>
          <p:cNvPr id="4" name="Rectangle: Rounded Corners 3"/>
          <p:cNvSpPr/>
          <p:nvPr/>
        </p:nvSpPr>
        <p:spPr>
          <a:xfrm>
            <a:off x="2489980" y="1486654"/>
            <a:ext cx="9566030" cy="1832804"/>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Rounded Corners 13"/>
          <p:cNvSpPr/>
          <p:nvPr/>
        </p:nvSpPr>
        <p:spPr>
          <a:xfrm>
            <a:off x="2489980" y="3622601"/>
            <a:ext cx="9551963" cy="1233500"/>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Rounded Corners 14"/>
          <p:cNvSpPr/>
          <p:nvPr/>
        </p:nvSpPr>
        <p:spPr>
          <a:xfrm>
            <a:off x="2504046" y="5155433"/>
            <a:ext cx="9551963" cy="609458"/>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Rounded Corners 15"/>
          <p:cNvSpPr/>
          <p:nvPr/>
        </p:nvSpPr>
        <p:spPr>
          <a:xfrm>
            <a:off x="2487632" y="6035047"/>
            <a:ext cx="9551963" cy="444953"/>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171340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fltVal val="0"/>
                                          </p:val>
                                        </p:tav>
                                        <p:tav tm="100000">
                                          <p:val>
                                            <p:strVal val="#ppt_w"/>
                                          </p:val>
                                        </p:tav>
                                      </p:tavLst>
                                    </p:anim>
                                    <p:anim calcmode="lin" valueType="num">
                                      <p:cBhvr>
                                        <p:cTn id="8" dur="2000" fill="hold"/>
                                        <p:tgtEl>
                                          <p:spTgt spid="2"/>
                                        </p:tgtEl>
                                        <p:attrNameLst>
                                          <p:attrName>ppt_h</p:attrName>
                                        </p:attrNameLst>
                                      </p:cBhvr>
                                      <p:tavLst>
                                        <p:tav tm="0">
                                          <p:val>
                                            <p:fltVal val="0"/>
                                          </p:val>
                                        </p:tav>
                                        <p:tav tm="100000">
                                          <p:val>
                                            <p:strVal val="#ppt_h"/>
                                          </p:val>
                                        </p:tav>
                                      </p:tavLst>
                                    </p:anim>
                                    <p:animEffect transition="in" filter="fade">
                                      <p:cBhvr>
                                        <p:cTn id="9" dur="2000"/>
                                        <p:tgtEl>
                                          <p:spTgt spid="2"/>
                                        </p:tgtEl>
                                      </p:cBhvr>
                                    </p:animEffect>
                                  </p:childTnLst>
                                </p:cTn>
                              </p:par>
                            </p:childTnLst>
                          </p:cTn>
                        </p:par>
                        <p:par>
                          <p:cTn id="10" fill="hold">
                            <p:stCondLst>
                              <p:cond delay="2000"/>
                            </p:stCondLst>
                            <p:childTnLst>
                              <p:par>
                                <p:cTn id="11" presetID="53" presetClass="entr" presetSubtype="16" fill="hold" grpId="0" nodeType="after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p:cTn id="13" dur="2000" fill="hold"/>
                                        <p:tgtEl>
                                          <p:spTgt spid="7"/>
                                        </p:tgtEl>
                                        <p:attrNameLst>
                                          <p:attrName>ppt_w</p:attrName>
                                        </p:attrNameLst>
                                      </p:cBhvr>
                                      <p:tavLst>
                                        <p:tav tm="0">
                                          <p:val>
                                            <p:fltVal val="0"/>
                                          </p:val>
                                        </p:tav>
                                        <p:tav tm="100000">
                                          <p:val>
                                            <p:strVal val="#ppt_w"/>
                                          </p:val>
                                        </p:tav>
                                      </p:tavLst>
                                    </p:anim>
                                    <p:anim calcmode="lin" valueType="num">
                                      <p:cBhvr>
                                        <p:cTn id="14" dur="2000" fill="hold"/>
                                        <p:tgtEl>
                                          <p:spTgt spid="7"/>
                                        </p:tgtEl>
                                        <p:attrNameLst>
                                          <p:attrName>ppt_h</p:attrName>
                                        </p:attrNameLst>
                                      </p:cBhvr>
                                      <p:tavLst>
                                        <p:tav tm="0">
                                          <p:val>
                                            <p:fltVal val="0"/>
                                          </p:val>
                                        </p:tav>
                                        <p:tav tm="100000">
                                          <p:val>
                                            <p:strVal val="#ppt_h"/>
                                          </p:val>
                                        </p:tav>
                                      </p:tavLst>
                                    </p:anim>
                                    <p:animEffect transition="in" filter="fade">
                                      <p:cBhvr>
                                        <p:cTn id="15" dur="2000"/>
                                        <p:tgtEl>
                                          <p:spTgt spid="7"/>
                                        </p:tgtEl>
                                      </p:cBhvr>
                                    </p:animEffect>
                                  </p:childTnLst>
                                </p:cTn>
                              </p:par>
                            </p:childTnLst>
                          </p:cTn>
                        </p:par>
                        <p:par>
                          <p:cTn id="16" fill="hold">
                            <p:stCondLst>
                              <p:cond delay="4000"/>
                            </p:stCondLst>
                            <p:childTnLst>
                              <p:par>
                                <p:cTn id="17" presetID="53" presetClass="entr" presetSubtype="16" fill="hold" grpId="0" nodeType="after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p:cTn id="19" dur="2000" fill="hold"/>
                                        <p:tgtEl>
                                          <p:spTgt spid="4"/>
                                        </p:tgtEl>
                                        <p:attrNameLst>
                                          <p:attrName>ppt_w</p:attrName>
                                        </p:attrNameLst>
                                      </p:cBhvr>
                                      <p:tavLst>
                                        <p:tav tm="0">
                                          <p:val>
                                            <p:fltVal val="0"/>
                                          </p:val>
                                        </p:tav>
                                        <p:tav tm="100000">
                                          <p:val>
                                            <p:strVal val="#ppt_w"/>
                                          </p:val>
                                        </p:tav>
                                      </p:tavLst>
                                    </p:anim>
                                    <p:anim calcmode="lin" valueType="num">
                                      <p:cBhvr>
                                        <p:cTn id="20" dur="2000" fill="hold"/>
                                        <p:tgtEl>
                                          <p:spTgt spid="4"/>
                                        </p:tgtEl>
                                        <p:attrNameLst>
                                          <p:attrName>ppt_h</p:attrName>
                                        </p:attrNameLst>
                                      </p:cBhvr>
                                      <p:tavLst>
                                        <p:tav tm="0">
                                          <p:val>
                                            <p:fltVal val="0"/>
                                          </p:val>
                                        </p:tav>
                                        <p:tav tm="100000">
                                          <p:val>
                                            <p:strVal val="#ppt_h"/>
                                          </p:val>
                                        </p:tav>
                                      </p:tavLst>
                                    </p:anim>
                                    <p:animEffect transition="in" filter="fade">
                                      <p:cBhvr>
                                        <p:cTn id="21" dur="2000"/>
                                        <p:tgtEl>
                                          <p:spTgt spid="4"/>
                                        </p:tgtEl>
                                      </p:cBhvr>
                                    </p:animEffect>
                                  </p:childTnLst>
                                </p:cTn>
                              </p:par>
                              <p:par>
                                <p:cTn id="22" presetID="53" presetClass="entr" presetSubtype="16" fill="hold" grpId="0" nodeType="withEffect">
                                  <p:stCondLst>
                                    <p:cond delay="0"/>
                                  </p:stCondLst>
                                  <p:childTnLst>
                                    <p:set>
                                      <p:cBhvr>
                                        <p:cTn id="23" dur="1" fill="hold">
                                          <p:stCondLst>
                                            <p:cond delay="0"/>
                                          </p:stCondLst>
                                        </p:cTn>
                                        <p:tgtEl>
                                          <p:spTgt spid="6"/>
                                        </p:tgtEl>
                                        <p:attrNameLst>
                                          <p:attrName>style.visibility</p:attrName>
                                        </p:attrNameLst>
                                      </p:cBhvr>
                                      <p:to>
                                        <p:strVal val="visible"/>
                                      </p:to>
                                    </p:set>
                                    <p:anim calcmode="lin" valueType="num">
                                      <p:cBhvr>
                                        <p:cTn id="24" dur="2000" fill="hold"/>
                                        <p:tgtEl>
                                          <p:spTgt spid="6"/>
                                        </p:tgtEl>
                                        <p:attrNameLst>
                                          <p:attrName>ppt_w</p:attrName>
                                        </p:attrNameLst>
                                      </p:cBhvr>
                                      <p:tavLst>
                                        <p:tav tm="0">
                                          <p:val>
                                            <p:fltVal val="0"/>
                                          </p:val>
                                        </p:tav>
                                        <p:tav tm="100000">
                                          <p:val>
                                            <p:strVal val="#ppt_w"/>
                                          </p:val>
                                        </p:tav>
                                      </p:tavLst>
                                    </p:anim>
                                    <p:anim calcmode="lin" valueType="num">
                                      <p:cBhvr>
                                        <p:cTn id="25" dur="2000" fill="hold"/>
                                        <p:tgtEl>
                                          <p:spTgt spid="6"/>
                                        </p:tgtEl>
                                        <p:attrNameLst>
                                          <p:attrName>ppt_h</p:attrName>
                                        </p:attrNameLst>
                                      </p:cBhvr>
                                      <p:tavLst>
                                        <p:tav tm="0">
                                          <p:val>
                                            <p:fltVal val="0"/>
                                          </p:val>
                                        </p:tav>
                                        <p:tav tm="100000">
                                          <p:val>
                                            <p:strVal val="#ppt_h"/>
                                          </p:val>
                                        </p:tav>
                                      </p:tavLst>
                                    </p:anim>
                                    <p:animEffect transition="in" filter="fade">
                                      <p:cBhvr>
                                        <p:cTn id="26" dur="2000"/>
                                        <p:tgtEl>
                                          <p:spTgt spid="6"/>
                                        </p:tgtEl>
                                      </p:cBhvr>
                                    </p:animEffect>
                                  </p:childTnLst>
                                </p:cTn>
                              </p:par>
                            </p:childTnLst>
                          </p:cTn>
                        </p:par>
                        <p:par>
                          <p:cTn id="27" fill="hold">
                            <p:stCondLst>
                              <p:cond delay="6000"/>
                            </p:stCondLst>
                            <p:childTnLst>
                              <p:par>
                                <p:cTn id="28" presetID="53" presetClass="entr" presetSubtype="16" fill="hold" grpId="0" nodeType="afterEffect">
                                  <p:stCondLst>
                                    <p:cond delay="0"/>
                                  </p:stCondLst>
                                  <p:childTnLst>
                                    <p:set>
                                      <p:cBhvr>
                                        <p:cTn id="29" dur="1" fill="hold">
                                          <p:stCondLst>
                                            <p:cond delay="0"/>
                                          </p:stCondLst>
                                        </p:cTn>
                                        <p:tgtEl>
                                          <p:spTgt spid="8"/>
                                        </p:tgtEl>
                                        <p:attrNameLst>
                                          <p:attrName>style.visibility</p:attrName>
                                        </p:attrNameLst>
                                      </p:cBhvr>
                                      <p:to>
                                        <p:strVal val="visible"/>
                                      </p:to>
                                    </p:set>
                                    <p:anim calcmode="lin" valueType="num">
                                      <p:cBhvr>
                                        <p:cTn id="30" dur="2000" fill="hold"/>
                                        <p:tgtEl>
                                          <p:spTgt spid="8"/>
                                        </p:tgtEl>
                                        <p:attrNameLst>
                                          <p:attrName>ppt_w</p:attrName>
                                        </p:attrNameLst>
                                      </p:cBhvr>
                                      <p:tavLst>
                                        <p:tav tm="0">
                                          <p:val>
                                            <p:fltVal val="0"/>
                                          </p:val>
                                        </p:tav>
                                        <p:tav tm="100000">
                                          <p:val>
                                            <p:strVal val="#ppt_w"/>
                                          </p:val>
                                        </p:tav>
                                      </p:tavLst>
                                    </p:anim>
                                    <p:anim calcmode="lin" valueType="num">
                                      <p:cBhvr>
                                        <p:cTn id="31" dur="2000" fill="hold"/>
                                        <p:tgtEl>
                                          <p:spTgt spid="8"/>
                                        </p:tgtEl>
                                        <p:attrNameLst>
                                          <p:attrName>ppt_h</p:attrName>
                                        </p:attrNameLst>
                                      </p:cBhvr>
                                      <p:tavLst>
                                        <p:tav tm="0">
                                          <p:val>
                                            <p:fltVal val="0"/>
                                          </p:val>
                                        </p:tav>
                                        <p:tav tm="100000">
                                          <p:val>
                                            <p:strVal val="#ppt_h"/>
                                          </p:val>
                                        </p:tav>
                                      </p:tavLst>
                                    </p:anim>
                                    <p:animEffect transition="in" filter="fade">
                                      <p:cBhvr>
                                        <p:cTn id="32" dur="2000"/>
                                        <p:tgtEl>
                                          <p:spTgt spid="8"/>
                                        </p:tgtEl>
                                      </p:cBhvr>
                                    </p:animEffect>
                                  </p:childTnLst>
                                </p:cTn>
                              </p:par>
                            </p:childTnLst>
                          </p:cTn>
                        </p:par>
                        <p:par>
                          <p:cTn id="33" fill="hold">
                            <p:stCondLst>
                              <p:cond delay="8000"/>
                            </p:stCondLst>
                            <p:childTnLst>
                              <p:par>
                                <p:cTn id="34" presetID="53" presetClass="entr" presetSubtype="16" fill="hold" grpId="0" nodeType="afterEffect">
                                  <p:stCondLst>
                                    <p:cond delay="0"/>
                                  </p:stCondLst>
                                  <p:childTnLst>
                                    <p:set>
                                      <p:cBhvr>
                                        <p:cTn id="35" dur="1" fill="hold">
                                          <p:stCondLst>
                                            <p:cond delay="0"/>
                                          </p:stCondLst>
                                        </p:cTn>
                                        <p:tgtEl>
                                          <p:spTgt spid="14"/>
                                        </p:tgtEl>
                                        <p:attrNameLst>
                                          <p:attrName>style.visibility</p:attrName>
                                        </p:attrNameLst>
                                      </p:cBhvr>
                                      <p:to>
                                        <p:strVal val="visible"/>
                                      </p:to>
                                    </p:set>
                                    <p:anim calcmode="lin" valueType="num">
                                      <p:cBhvr>
                                        <p:cTn id="36" dur="2000" fill="hold"/>
                                        <p:tgtEl>
                                          <p:spTgt spid="14"/>
                                        </p:tgtEl>
                                        <p:attrNameLst>
                                          <p:attrName>ppt_w</p:attrName>
                                        </p:attrNameLst>
                                      </p:cBhvr>
                                      <p:tavLst>
                                        <p:tav tm="0">
                                          <p:val>
                                            <p:fltVal val="0"/>
                                          </p:val>
                                        </p:tav>
                                        <p:tav tm="100000">
                                          <p:val>
                                            <p:strVal val="#ppt_w"/>
                                          </p:val>
                                        </p:tav>
                                      </p:tavLst>
                                    </p:anim>
                                    <p:anim calcmode="lin" valueType="num">
                                      <p:cBhvr>
                                        <p:cTn id="37" dur="2000" fill="hold"/>
                                        <p:tgtEl>
                                          <p:spTgt spid="14"/>
                                        </p:tgtEl>
                                        <p:attrNameLst>
                                          <p:attrName>ppt_h</p:attrName>
                                        </p:attrNameLst>
                                      </p:cBhvr>
                                      <p:tavLst>
                                        <p:tav tm="0">
                                          <p:val>
                                            <p:fltVal val="0"/>
                                          </p:val>
                                        </p:tav>
                                        <p:tav tm="100000">
                                          <p:val>
                                            <p:strVal val="#ppt_h"/>
                                          </p:val>
                                        </p:tav>
                                      </p:tavLst>
                                    </p:anim>
                                    <p:animEffect transition="in" filter="fade">
                                      <p:cBhvr>
                                        <p:cTn id="38" dur="2000"/>
                                        <p:tgtEl>
                                          <p:spTgt spid="14"/>
                                        </p:tgtEl>
                                      </p:cBhvr>
                                    </p:animEffect>
                                  </p:childTnLst>
                                </p:cTn>
                              </p:par>
                              <p:par>
                                <p:cTn id="39" presetID="53" presetClass="entr" presetSubtype="16" fill="hold" grpId="0" nodeType="withEffect">
                                  <p:stCondLst>
                                    <p:cond delay="0"/>
                                  </p:stCondLst>
                                  <p:childTnLst>
                                    <p:set>
                                      <p:cBhvr>
                                        <p:cTn id="40" dur="1" fill="hold">
                                          <p:stCondLst>
                                            <p:cond delay="0"/>
                                          </p:stCondLst>
                                        </p:cTn>
                                        <p:tgtEl>
                                          <p:spTgt spid="10"/>
                                        </p:tgtEl>
                                        <p:attrNameLst>
                                          <p:attrName>style.visibility</p:attrName>
                                        </p:attrNameLst>
                                      </p:cBhvr>
                                      <p:to>
                                        <p:strVal val="visible"/>
                                      </p:to>
                                    </p:set>
                                    <p:anim calcmode="lin" valueType="num">
                                      <p:cBhvr>
                                        <p:cTn id="41" dur="2000" fill="hold"/>
                                        <p:tgtEl>
                                          <p:spTgt spid="10"/>
                                        </p:tgtEl>
                                        <p:attrNameLst>
                                          <p:attrName>ppt_w</p:attrName>
                                        </p:attrNameLst>
                                      </p:cBhvr>
                                      <p:tavLst>
                                        <p:tav tm="0">
                                          <p:val>
                                            <p:fltVal val="0"/>
                                          </p:val>
                                        </p:tav>
                                        <p:tav tm="100000">
                                          <p:val>
                                            <p:strVal val="#ppt_w"/>
                                          </p:val>
                                        </p:tav>
                                      </p:tavLst>
                                    </p:anim>
                                    <p:anim calcmode="lin" valueType="num">
                                      <p:cBhvr>
                                        <p:cTn id="42" dur="2000" fill="hold"/>
                                        <p:tgtEl>
                                          <p:spTgt spid="10"/>
                                        </p:tgtEl>
                                        <p:attrNameLst>
                                          <p:attrName>ppt_h</p:attrName>
                                        </p:attrNameLst>
                                      </p:cBhvr>
                                      <p:tavLst>
                                        <p:tav tm="0">
                                          <p:val>
                                            <p:fltVal val="0"/>
                                          </p:val>
                                        </p:tav>
                                        <p:tav tm="100000">
                                          <p:val>
                                            <p:strVal val="#ppt_h"/>
                                          </p:val>
                                        </p:tav>
                                      </p:tavLst>
                                    </p:anim>
                                    <p:animEffect transition="in" filter="fade">
                                      <p:cBhvr>
                                        <p:cTn id="43" dur="2000"/>
                                        <p:tgtEl>
                                          <p:spTgt spid="10"/>
                                        </p:tgtEl>
                                      </p:cBhvr>
                                    </p:animEffect>
                                  </p:childTnLst>
                                </p:cTn>
                              </p:par>
                            </p:childTnLst>
                          </p:cTn>
                        </p:par>
                        <p:par>
                          <p:cTn id="44" fill="hold">
                            <p:stCondLst>
                              <p:cond delay="10000"/>
                            </p:stCondLst>
                            <p:childTnLst>
                              <p:par>
                                <p:cTn id="45" presetID="53" presetClass="entr" presetSubtype="16" fill="hold" nodeType="afterEffect">
                                  <p:stCondLst>
                                    <p:cond delay="0"/>
                                  </p:stCondLst>
                                  <p:childTnLst>
                                    <p:set>
                                      <p:cBhvr>
                                        <p:cTn id="46" dur="1" fill="hold">
                                          <p:stCondLst>
                                            <p:cond delay="0"/>
                                          </p:stCondLst>
                                        </p:cTn>
                                        <p:tgtEl>
                                          <p:spTgt spid="9">
                                            <p:txEl>
                                              <p:pRg st="0" end="0"/>
                                            </p:txEl>
                                          </p:spTgt>
                                        </p:tgtEl>
                                        <p:attrNameLst>
                                          <p:attrName>style.visibility</p:attrName>
                                        </p:attrNameLst>
                                      </p:cBhvr>
                                      <p:to>
                                        <p:strVal val="visible"/>
                                      </p:to>
                                    </p:set>
                                    <p:anim calcmode="lin" valueType="num">
                                      <p:cBhvr>
                                        <p:cTn id="47" dur="2000" fill="hold"/>
                                        <p:tgtEl>
                                          <p:spTgt spid="9">
                                            <p:txEl>
                                              <p:pRg st="0" end="0"/>
                                            </p:txEl>
                                          </p:spTgt>
                                        </p:tgtEl>
                                        <p:attrNameLst>
                                          <p:attrName>ppt_w</p:attrName>
                                        </p:attrNameLst>
                                      </p:cBhvr>
                                      <p:tavLst>
                                        <p:tav tm="0">
                                          <p:val>
                                            <p:fltVal val="0"/>
                                          </p:val>
                                        </p:tav>
                                        <p:tav tm="100000">
                                          <p:val>
                                            <p:strVal val="#ppt_w"/>
                                          </p:val>
                                        </p:tav>
                                      </p:tavLst>
                                    </p:anim>
                                    <p:anim calcmode="lin" valueType="num">
                                      <p:cBhvr>
                                        <p:cTn id="48" dur="2000" fill="hold"/>
                                        <p:tgtEl>
                                          <p:spTgt spid="9">
                                            <p:txEl>
                                              <p:pRg st="0" end="0"/>
                                            </p:txEl>
                                          </p:spTgt>
                                        </p:tgtEl>
                                        <p:attrNameLst>
                                          <p:attrName>ppt_h</p:attrName>
                                        </p:attrNameLst>
                                      </p:cBhvr>
                                      <p:tavLst>
                                        <p:tav tm="0">
                                          <p:val>
                                            <p:fltVal val="0"/>
                                          </p:val>
                                        </p:tav>
                                        <p:tav tm="100000">
                                          <p:val>
                                            <p:strVal val="#ppt_h"/>
                                          </p:val>
                                        </p:tav>
                                      </p:tavLst>
                                    </p:anim>
                                    <p:animEffect transition="in" filter="fade">
                                      <p:cBhvr>
                                        <p:cTn id="49" dur="2000"/>
                                        <p:tgtEl>
                                          <p:spTgt spid="9">
                                            <p:txEl>
                                              <p:pRg st="0" end="0"/>
                                            </p:txEl>
                                          </p:spTgt>
                                        </p:tgtEl>
                                      </p:cBhvr>
                                    </p:animEffect>
                                  </p:childTnLst>
                                </p:cTn>
                              </p:par>
                            </p:childTnLst>
                          </p:cTn>
                        </p:par>
                        <p:par>
                          <p:cTn id="50" fill="hold">
                            <p:stCondLst>
                              <p:cond delay="12000"/>
                            </p:stCondLst>
                            <p:childTnLst>
                              <p:par>
                                <p:cTn id="51" presetID="53" presetClass="entr" presetSubtype="16" fill="hold" grpId="0" nodeType="afterEffect">
                                  <p:stCondLst>
                                    <p:cond delay="0"/>
                                  </p:stCondLst>
                                  <p:childTnLst>
                                    <p:set>
                                      <p:cBhvr>
                                        <p:cTn id="52" dur="1" fill="hold">
                                          <p:stCondLst>
                                            <p:cond delay="0"/>
                                          </p:stCondLst>
                                        </p:cTn>
                                        <p:tgtEl>
                                          <p:spTgt spid="15"/>
                                        </p:tgtEl>
                                        <p:attrNameLst>
                                          <p:attrName>style.visibility</p:attrName>
                                        </p:attrNameLst>
                                      </p:cBhvr>
                                      <p:to>
                                        <p:strVal val="visible"/>
                                      </p:to>
                                    </p:set>
                                    <p:anim calcmode="lin" valueType="num">
                                      <p:cBhvr>
                                        <p:cTn id="53" dur="2000" fill="hold"/>
                                        <p:tgtEl>
                                          <p:spTgt spid="15"/>
                                        </p:tgtEl>
                                        <p:attrNameLst>
                                          <p:attrName>ppt_w</p:attrName>
                                        </p:attrNameLst>
                                      </p:cBhvr>
                                      <p:tavLst>
                                        <p:tav tm="0">
                                          <p:val>
                                            <p:fltVal val="0"/>
                                          </p:val>
                                        </p:tav>
                                        <p:tav tm="100000">
                                          <p:val>
                                            <p:strVal val="#ppt_w"/>
                                          </p:val>
                                        </p:tav>
                                      </p:tavLst>
                                    </p:anim>
                                    <p:anim calcmode="lin" valueType="num">
                                      <p:cBhvr>
                                        <p:cTn id="54" dur="2000" fill="hold"/>
                                        <p:tgtEl>
                                          <p:spTgt spid="15"/>
                                        </p:tgtEl>
                                        <p:attrNameLst>
                                          <p:attrName>ppt_h</p:attrName>
                                        </p:attrNameLst>
                                      </p:cBhvr>
                                      <p:tavLst>
                                        <p:tav tm="0">
                                          <p:val>
                                            <p:fltVal val="0"/>
                                          </p:val>
                                        </p:tav>
                                        <p:tav tm="100000">
                                          <p:val>
                                            <p:strVal val="#ppt_h"/>
                                          </p:val>
                                        </p:tav>
                                      </p:tavLst>
                                    </p:anim>
                                    <p:animEffect transition="in" filter="fade">
                                      <p:cBhvr>
                                        <p:cTn id="55" dur="2000"/>
                                        <p:tgtEl>
                                          <p:spTgt spid="15"/>
                                        </p:tgtEl>
                                      </p:cBhvr>
                                    </p:animEffect>
                                  </p:childTnLst>
                                </p:cTn>
                              </p:par>
                              <p:par>
                                <p:cTn id="56" presetID="53" presetClass="entr" presetSubtype="16" fill="hold" grpId="0" nodeType="withEffect">
                                  <p:stCondLst>
                                    <p:cond delay="0"/>
                                  </p:stCondLst>
                                  <p:childTnLst>
                                    <p:set>
                                      <p:cBhvr>
                                        <p:cTn id="57" dur="1" fill="hold">
                                          <p:stCondLst>
                                            <p:cond delay="0"/>
                                          </p:stCondLst>
                                        </p:cTn>
                                        <p:tgtEl>
                                          <p:spTgt spid="11"/>
                                        </p:tgtEl>
                                        <p:attrNameLst>
                                          <p:attrName>style.visibility</p:attrName>
                                        </p:attrNameLst>
                                      </p:cBhvr>
                                      <p:to>
                                        <p:strVal val="visible"/>
                                      </p:to>
                                    </p:set>
                                    <p:anim calcmode="lin" valueType="num">
                                      <p:cBhvr>
                                        <p:cTn id="58" dur="2000" fill="hold"/>
                                        <p:tgtEl>
                                          <p:spTgt spid="11"/>
                                        </p:tgtEl>
                                        <p:attrNameLst>
                                          <p:attrName>ppt_w</p:attrName>
                                        </p:attrNameLst>
                                      </p:cBhvr>
                                      <p:tavLst>
                                        <p:tav tm="0">
                                          <p:val>
                                            <p:fltVal val="0"/>
                                          </p:val>
                                        </p:tav>
                                        <p:tav tm="100000">
                                          <p:val>
                                            <p:strVal val="#ppt_w"/>
                                          </p:val>
                                        </p:tav>
                                      </p:tavLst>
                                    </p:anim>
                                    <p:anim calcmode="lin" valueType="num">
                                      <p:cBhvr>
                                        <p:cTn id="59" dur="2000" fill="hold"/>
                                        <p:tgtEl>
                                          <p:spTgt spid="11"/>
                                        </p:tgtEl>
                                        <p:attrNameLst>
                                          <p:attrName>ppt_h</p:attrName>
                                        </p:attrNameLst>
                                      </p:cBhvr>
                                      <p:tavLst>
                                        <p:tav tm="0">
                                          <p:val>
                                            <p:fltVal val="0"/>
                                          </p:val>
                                        </p:tav>
                                        <p:tav tm="100000">
                                          <p:val>
                                            <p:strVal val="#ppt_h"/>
                                          </p:val>
                                        </p:tav>
                                      </p:tavLst>
                                    </p:anim>
                                    <p:animEffect transition="in" filter="fade">
                                      <p:cBhvr>
                                        <p:cTn id="60" dur="2000"/>
                                        <p:tgtEl>
                                          <p:spTgt spid="11"/>
                                        </p:tgtEl>
                                      </p:cBhvr>
                                    </p:animEffect>
                                  </p:childTnLst>
                                </p:cTn>
                              </p:par>
                            </p:childTnLst>
                          </p:cTn>
                        </p:par>
                        <p:par>
                          <p:cTn id="61" fill="hold">
                            <p:stCondLst>
                              <p:cond delay="14000"/>
                            </p:stCondLst>
                            <p:childTnLst>
                              <p:par>
                                <p:cTn id="62" presetID="53" presetClass="entr" presetSubtype="16" fill="hold" grpId="0" nodeType="afterEffect">
                                  <p:stCondLst>
                                    <p:cond delay="0"/>
                                  </p:stCondLst>
                                  <p:childTnLst>
                                    <p:set>
                                      <p:cBhvr>
                                        <p:cTn id="63" dur="1" fill="hold">
                                          <p:stCondLst>
                                            <p:cond delay="0"/>
                                          </p:stCondLst>
                                        </p:cTn>
                                        <p:tgtEl>
                                          <p:spTgt spid="12"/>
                                        </p:tgtEl>
                                        <p:attrNameLst>
                                          <p:attrName>style.visibility</p:attrName>
                                        </p:attrNameLst>
                                      </p:cBhvr>
                                      <p:to>
                                        <p:strVal val="visible"/>
                                      </p:to>
                                    </p:set>
                                    <p:anim calcmode="lin" valueType="num">
                                      <p:cBhvr>
                                        <p:cTn id="64" dur="2000" fill="hold"/>
                                        <p:tgtEl>
                                          <p:spTgt spid="12"/>
                                        </p:tgtEl>
                                        <p:attrNameLst>
                                          <p:attrName>ppt_w</p:attrName>
                                        </p:attrNameLst>
                                      </p:cBhvr>
                                      <p:tavLst>
                                        <p:tav tm="0">
                                          <p:val>
                                            <p:fltVal val="0"/>
                                          </p:val>
                                        </p:tav>
                                        <p:tav tm="100000">
                                          <p:val>
                                            <p:strVal val="#ppt_w"/>
                                          </p:val>
                                        </p:tav>
                                      </p:tavLst>
                                    </p:anim>
                                    <p:anim calcmode="lin" valueType="num">
                                      <p:cBhvr>
                                        <p:cTn id="65" dur="2000" fill="hold"/>
                                        <p:tgtEl>
                                          <p:spTgt spid="12"/>
                                        </p:tgtEl>
                                        <p:attrNameLst>
                                          <p:attrName>ppt_h</p:attrName>
                                        </p:attrNameLst>
                                      </p:cBhvr>
                                      <p:tavLst>
                                        <p:tav tm="0">
                                          <p:val>
                                            <p:fltVal val="0"/>
                                          </p:val>
                                        </p:tav>
                                        <p:tav tm="100000">
                                          <p:val>
                                            <p:strVal val="#ppt_h"/>
                                          </p:val>
                                        </p:tav>
                                      </p:tavLst>
                                    </p:anim>
                                    <p:animEffect transition="in" filter="fade">
                                      <p:cBhvr>
                                        <p:cTn id="66" dur="2000"/>
                                        <p:tgtEl>
                                          <p:spTgt spid="12"/>
                                        </p:tgtEl>
                                      </p:cBhvr>
                                    </p:animEffect>
                                  </p:childTnLst>
                                </p:cTn>
                              </p:par>
                            </p:childTnLst>
                          </p:cTn>
                        </p:par>
                        <p:par>
                          <p:cTn id="67" fill="hold">
                            <p:stCondLst>
                              <p:cond delay="16000"/>
                            </p:stCondLst>
                            <p:childTnLst>
                              <p:par>
                                <p:cTn id="68" presetID="53" presetClass="entr" presetSubtype="16" fill="hold" grpId="0" nodeType="afterEffect">
                                  <p:stCondLst>
                                    <p:cond delay="0"/>
                                  </p:stCondLst>
                                  <p:childTnLst>
                                    <p:set>
                                      <p:cBhvr>
                                        <p:cTn id="69" dur="1" fill="hold">
                                          <p:stCondLst>
                                            <p:cond delay="0"/>
                                          </p:stCondLst>
                                        </p:cTn>
                                        <p:tgtEl>
                                          <p:spTgt spid="16"/>
                                        </p:tgtEl>
                                        <p:attrNameLst>
                                          <p:attrName>style.visibility</p:attrName>
                                        </p:attrNameLst>
                                      </p:cBhvr>
                                      <p:to>
                                        <p:strVal val="visible"/>
                                      </p:to>
                                    </p:set>
                                    <p:anim calcmode="lin" valueType="num">
                                      <p:cBhvr>
                                        <p:cTn id="70" dur="2000" fill="hold"/>
                                        <p:tgtEl>
                                          <p:spTgt spid="16"/>
                                        </p:tgtEl>
                                        <p:attrNameLst>
                                          <p:attrName>ppt_w</p:attrName>
                                        </p:attrNameLst>
                                      </p:cBhvr>
                                      <p:tavLst>
                                        <p:tav tm="0">
                                          <p:val>
                                            <p:fltVal val="0"/>
                                          </p:val>
                                        </p:tav>
                                        <p:tav tm="100000">
                                          <p:val>
                                            <p:strVal val="#ppt_w"/>
                                          </p:val>
                                        </p:tav>
                                      </p:tavLst>
                                    </p:anim>
                                    <p:anim calcmode="lin" valueType="num">
                                      <p:cBhvr>
                                        <p:cTn id="71" dur="2000" fill="hold"/>
                                        <p:tgtEl>
                                          <p:spTgt spid="16"/>
                                        </p:tgtEl>
                                        <p:attrNameLst>
                                          <p:attrName>ppt_h</p:attrName>
                                        </p:attrNameLst>
                                      </p:cBhvr>
                                      <p:tavLst>
                                        <p:tav tm="0">
                                          <p:val>
                                            <p:fltVal val="0"/>
                                          </p:val>
                                        </p:tav>
                                        <p:tav tm="100000">
                                          <p:val>
                                            <p:strVal val="#ppt_h"/>
                                          </p:val>
                                        </p:tav>
                                      </p:tavLst>
                                    </p:anim>
                                    <p:animEffect transition="in" filter="fade">
                                      <p:cBhvr>
                                        <p:cTn id="72" dur="2000"/>
                                        <p:tgtEl>
                                          <p:spTgt spid="16"/>
                                        </p:tgtEl>
                                      </p:cBhvr>
                                    </p:animEffect>
                                  </p:childTnLst>
                                </p:cTn>
                              </p:par>
                              <p:par>
                                <p:cTn id="73" presetID="53" presetClass="entr" presetSubtype="16" fill="hold" grpId="0" nodeType="withEffect">
                                  <p:stCondLst>
                                    <p:cond delay="0"/>
                                  </p:stCondLst>
                                  <p:childTnLst>
                                    <p:set>
                                      <p:cBhvr>
                                        <p:cTn id="74" dur="1" fill="hold">
                                          <p:stCondLst>
                                            <p:cond delay="0"/>
                                          </p:stCondLst>
                                        </p:cTn>
                                        <p:tgtEl>
                                          <p:spTgt spid="13"/>
                                        </p:tgtEl>
                                        <p:attrNameLst>
                                          <p:attrName>style.visibility</p:attrName>
                                        </p:attrNameLst>
                                      </p:cBhvr>
                                      <p:to>
                                        <p:strVal val="visible"/>
                                      </p:to>
                                    </p:set>
                                    <p:anim calcmode="lin" valueType="num">
                                      <p:cBhvr>
                                        <p:cTn id="75" dur="2000" fill="hold"/>
                                        <p:tgtEl>
                                          <p:spTgt spid="13"/>
                                        </p:tgtEl>
                                        <p:attrNameLst>
                                          <p:attrName>ppt_w</p:attrName>
                                        </p:attrNameLst>
                                      </p:cBhvr>
                                      <p:tavLst>
                                        <p:tav tm="0">
                                          <p:val>
                                            <p:fltVal val="0"/>
                                          </p:val>
                                        </p:tav>
                                        <p:tav tm="100000">
                                          <p:val>
                                            <p:strVal val="#ppt_w"/>
                                          </p:val>
                                        </p:tav>
                                      </p:tavLst>
                                    </p:anim>
                                    <p:anim calcmode="lin" valueType="num">
                                      <p:cBhvr>
                                        <p:cTn id="76" dur="2000" fill="hold"/>
                                        <p:tgtEl>
                                          <p:spTgt spid="13"/>
                                        </p:tgtEl>
                                        <p:attrNameLst>
                                          <p:attrName>ppt_h</p:attrName>
                                        </p:attrNameLst>
                                      </p:cBhvr>
                                      <p:tavLst>
                                        <p:tav tm="0">
                                          <p:val>
                                            <p:fltVal val="0"/>
                                          </p:val>
                                        </p:tav>
                                        <p:tav tm="100000">
                                          <p:val>
                                            <p:strVal val="#ppt_h"/>
                                          </p:val>
                                        </p:tav>
                                      </p:tavLst>
                                    </p:anim>
                                    <p:animEffect transition="in" filter="fade">
                                      <p:cBhvr>
                                        <p:cTn id="77"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P spid="7" grpId="0"/>
      <p:bldP spid="8" grpId="0"/>
      <p:bldP spid="10" grpId="0"/>
      <p:bldP spid="11" grpId="0"/>
      <p:bldP spid="12" grpId="0"/>
      <p:bldP spid="13" grpId="0"/>
      <p:bldP spid="4" grpId="0" animBg="1"/>
      <p:bldP spid="14" grpId="0" animBg="1"/>
      <p:bldP spid="15" grpId="0" animBg="1"/>
      <p:bldP spid="1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23025" y="1069145"/>
            <a:ext cx="6485207" cy="523220"/>
          </a:xfrm>
          <a:prstGeom prst="rect">
            <a:avLst/>
          </a:prstGeom>
          <a:noFill/>
        </p:spPr>
        <p:txBody>
          <a:bodyPr wrap="square" rtlCol="0">
            <a:spAutoFit/>
          </a:bodyPr>
          <a:lstStyle/>
          <a:p>
            <a:r>
              <a:rPr lang="en-US" sz="2800" b="1" dirty="0">
                <a:cs typeface="Calibri" panose="020F0502020204030204" pitchFamily="34" charset="0"/>
              </a:rPr>
              <a:t>Spanning Tree Protocol Modification</a:t>
            </a:r>
          </a:p>
        </p:txBody>
      </p:sp>
      <p:sp>
        <p:nvSpPr>
          <p:cNvPr id="3" name="TextBox 2"/>
          <p:cNvSpPr txBox="1"/>
          <p:nvPr/>
        </p:nvSpPr>
        <p:spPr>
          <a:xfrm>
            <a:off x="661378" y="2802277"/>
            <a:ext cx="4615623" cy="707886"/>
          </a:xfrm>
          <a:prstGeom prst="rect">
            <a:avLst/>
          </a:prstGeom>
          <a:noFill/>
        </p:spPr>
        <p:txBody>
          <a:bodyPr wrap="none" rtlCol="0">
            <a:spAutoFit/>
          </a:bodyPr>
          <a:lstStyle/>
          <a:p>
            <a:pPr marL="285750" indent="-285750">
              <a:buFont typeface="Arial" panose="020B0604020202020204" pitchFamily="34" charset="0"/>
              <a:buChar char="•"/>
            </a:pPr>
            <a:r>
              <a:rPr lang="en-US" sz="2000" b="1" dirty="0" smtClean="0"/>
              <a:t>Root-Bridge Selection by manipulating </a:t>
            </a:r>
          </a:p>
          <a:p>
            <a:r>
              <a:rPr lang="en-US" sz="2000" b="1" dirty="0" smtClean="0"/>
              <a:t>    bridge-priority </a:t>
            </a:r>
            <a:endParaRPr lang="en-US" sz="2000" b="1" dirty="0"/>
          </a:p>
        </p:txBody>
      </p:sp>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5738" y="4727116"/>
            <a:ext cx="7229475" cy="790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01007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fltVal val="0"/>
                                          </p:val>
                                        </p:tav>
                                        <p:tav tm="100000">
                                          <p:val>
                                            <p:strVal val="#ppt_w"/>
                                          </p:val>
                                        </p:tav>
                                      </p:tavLst>
                                    </p:anim>
                                    <p:anim calcmode="lin" valueType="num">
                                      <p:cBhvr>
                                        <p:cTn id="8" dur="2000" fill="hold"/>
                                        <p:tgtEl>
                                          <p:spTgt spid="2"/>
                                        </p:tgtEl>
                                        <p:attrNameLst>
                                          <p:attrName>ppt_h</p:attrName>
                                        </p:attrNameLst>
                                      </p:cBhvr>
                                      <p:tavLst>
                                        <p:tav tm="0">
                                          <p:val>
                                            <p:fltVal val="0"/>
                                          </p:val>
                                        </p:tav>
                                        <p:tav tm="100000">
                                          <p:val>
                                            <p:strVal val="#ppt_h"/>
                                          </p:val>
                                        </p:tav>
                                      </p:tavLst>
                                    </p:anim>
                                    <p:animEffect transition="in" filter="fade">
                                      <p:cBhvr>
                                        <p:cTn id="9" dur="2000"/>
                                        <p:tgtEl>
                                          <p:spTgt spid="2"/>
                                        </p:tgtEl>
                                      </p:cBhvr>
                                    </p:animEffect>
                                  </p:childTnLst>
                                </p:cTn>
                              </p:par>
                            </p:childTnLst>
                          </p:cTn>
                        </p:par>
                        <p:par>
                          <p:cTn id="10" fill="hold">
                            <p:stCondLst>
                              <p:cond delay="2000"/>
                            </p:stCondLst>
                            <p:childTnLst>
                              <p:par>
                                <p:cTn id="11" presetID="53" presetClass="entr" presetSubtype="16" fill="hold" grpId="0" nodeType="after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p:cTn id="13" dur="2000" fill="hold"/>
                                        <p:tgtEl>
                                          <p:spTgt spid="3"/>
                                        </p:tgtEl>
                                        <p:attrNameLst>
                                          <p:attrName>ppt_w</p:attrName>
                                        </p:attrNameLst>
                                      </p:cBhvr>
                                      <p:tavLst>
                                        <p:tav tm="0">
                                          <p:val>
                                            <p:fltVal val="0"/>
                                          </p:val>
                                        </p:tav>
                                        <p:tav tm="100000">
                                          <p:val>
                                            <p:strVal val="#ppt_w"/>
                                          </p:val>
                                        </p:tav>
                                      </p:tavLst>
                                    </p:anim>
                                    <p:anim calcmode="lin" valueType="num">
                                      <p:cBhvr>
                                        <p:cTn id="14" dur="2000" fill="hold"/>
                                        <p:tgtEl>
                                          <p:spTgt spid="3"/>
                                        </p:tgtEl>
                                        <p:attrNameLst>
                                          <p:attrName>ppt_h</p:attrName>
                                        </p:attrNameLst>
                                      </p:cBhvr>
                                      <p:tavLst>
                                        <p:tav tm="0">
                                          <p:val>
                                            <p:fltVal val="0"/>
                                          </p:val>
                                        </p:tav>
                                        <p:tav tm="100000">
                                          <p:val>
                                            <p:strVal val="#ppt_h"/>
                                          </p:val>
                                        </p:tav>
                                      </p:tavLst>
                                    </p:anim>
                                    <p:animEffect transition="in" filter="fade">
                                      <p:cBhvr>
                                        <p:cTn id="15"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686687" y="911604"/>
            <a:ext cx="6485207" cy="523220"/>
          </a:xfrm>
          <a:prstGeom prst="rect">
            <a:avLst/>
          </a:prstGeom>
          <a:noFill/>
        </p:spPr>
        <p:txBody>
          <a:bodyPr wrap="square" rtlCol="0">
            <a:spAutoFit/>
          </a:bodyPr>
          <a:lstStyle/>
          <a:p>
            <a:r>
              <a:rPr lang="en-US" sz="2800" b="1" dirty="0">
                <a:cs typeface="Calibri" panose="020F0502020204030204" pitchFamily="34" charset="0"/>
              </a:rPr>
              <a:t>Speed &amp; Duplex</a:t>
            </a:r>
          </a:p>
        </p:txBody>
      </p:sp>
      <p:sp>
        <p:nvSpPr>
          <p:cNvPr id="3" name="TextBox 2"/>
          <p:cNvSpPr txBox="1"/>
          <p:nvPr/>
        </p:nvSpPr>
        <p:spPr>
          <a:xfrm>
            <a:off x="572775" y="2455222"/>
            <a:ext cx="2004523"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smtClean="0"/>
              <a:t>Speed change </a:t>
            </a:r>
            <a:endParaRPr lang="en-US" sz="2000" b="1" dirty="0"/>
          </a:p>
        </p:txBody>
      </p:sp>
      <p:sp>
        <p:nvSpPr>
          <p:cNvPr id="4" name="TextBox 3"/>
          <p:cNvSpPr txBox="1"/>
          <p:nvPr/>
        </p:nvSpPr>
        <p:spPr>
          <a:xfrm>
            <a:off x="572775" y="4320521"/>
            <a:ext cx="2034147"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smtClean="0"/>
              <a:t>Duplex change</a:t>
            </a:r>
            <a:endParaRPr lang="en-US" sz="2000" b="1" dirty="0"/>
          </a:p>
        </p:txBody>
      </p:sp>
      <p:pic>
        <p:nvPicPr>
          <p:cNvPr id="112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23941" y="2455222"/>
            <a:ext cx="5476875" cy="1209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26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23941" y="4799495"/>
            <a:ext cx="5476875" cy="1085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62812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fltVal val="0"/>
                                          </p:val>
                                        </p:tav>
                                        <p:tav tm="100000">
                                          <p:val>
                                            <p:strVal val="#ppt_w"/>
                                          </p:val>
                                        </p:tav>
                                      </p:tavLst>
                                    </p:anim>
                                    <p:anim calcmode="lin" valueType="num">
                                      <p:cBhvr>
                                        <p:cTn id="8" dur="2000" fill="hold"/>
                                        <p:tgtEl>
                                          <p:spTgt spid="2"/>
                                        </p:tgtEl>
                                        <p:attrNameLst>
                                          <p:attrName>ppt_h</p:attrName>
                                        </p:attrNameLst>
                                      </p:cBhvr>
                                      <p:tavLst>
                                        <p:tav tm="0">
                                          <p:val>
                                            <p:fltVal val="0"/>
                                          </p:val>
                                        </p:tav>
                                        <p:tav tm="100000">
                                          <p:val>
                                            <p:strVal val="#ppt_h"/>
                                          </p:val>
                                        </p:tav>
                                      </p:tavLst>
                                    </p:anim>
                                    <p:animEffect transition="in" filter="fade">
                                      <p:cBhvr>
                                        <p:cTn id="9" dur="2000"/>
                                        <p:tgtEl>
                                          <p:spTgt spid="2"/>
                                        </p:tgtEl>
                                      </p:cBhvr>
                                    </p:animEffect>
                                  </p:childTnLst>
                                </p:cTn>
                              </p:par>
                            </p:childTnLst>
                          </p:cTn>
                        </p:par>
                        <p:par>
                          <p:cTn id="10" fill="hold">
                            <p:stCondLst>
                              <p:cond delay="2000"/>
                            </p:stCondLst>
                            <p:childTnLst>
                              <p:par>
                                <p:cTn id="11" presetID="53" presetClass="entr" presetSubtype="16" fill="hold" grpId="0" nodeType="after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p:cTn id="13" dur="2000" fill="hold"/>
                                        <p:tgtEl>
                                          <p:spTgt spid="3"/>
                                        </p:tgtEl>
                                        <p:attrNameLst>
                                          <p:attrName>ppt_w</p:attrName>
                                        </p:attrNameLst>
                                      </p:cBhvr>
                                      <p:tavLst>
                                        <p:tav tm="0">
                                          <p:val>
                                            <p:fltVal val="0"/>
                                          </p:val>
                                        </p:tav>
                                        <p:tav tm="100000">
                                          <p:val>
                                            <p:strVal val="#ppt_w"/>
                                          </p:val>
                                        </p:tav>
                                      </p:tavLst>
                                    </p:anim>
                                    <p:anim calcmode="lin" valueType="num">
                                      <p:cBhvr>
                                        <p:cTn id="14" dur="2000" fill="hold"/>
                                        <p:tgtEl>
                                          <p:spTgt spid="3"/>
                                        </p:tgtEl>
                                        <p:attrNameLst>
                                          <p:attrName>ppt_h</p:attrName>
                                        </p:attrNameLst>
                                      </p:cBhvr>
                                      <p:tavLst>
                                        <p:tav tm="0">
                                          <p:val>
                                            <p:fltVal val="0"/>
                                          </p:val>
                                        </p:tav>
                                        <p:tav tm="100000">
                                          <p:val>
                                            <p:strVal val="#ppt_h"/>
                                          </p:val>
                                        </p:tav>
                                      </p:tavLst>
                                    </p:anim>
                                    <p:animEffect transition="in" filter="fade">
                                      <p:cBhvr>
                                        <p:cTn id="15" dur="2000"/>
                                        <p:tgtEl>
                                          <p:spTgt spid="3"/>
                                        </p:tgtEl>
                                      </p:cBhvr>
                                    </p:animEffect>
                                  </p:childTnLst>
                                </p:cTn>
                              </p:par>
                            </p:childTnLst>
                          </p:cTn>
                        </p:par>
                        <p:par>
                          <p:cTn id="16" fill="hold">
                            <p:stCondLst>
                              <p:cond delay="4000"/>
                            </p:stCondLst>
                            <p:childTnLst>
                              <p:par>
                                <p:cTn id="17" presetID="53" presetClass="entr" presetSubtype="16" fill="hold" grpId="0" nodeType="after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p:cTn id="19" dur="2000" fill="hold"/>
                                        <p:tgtEl>
                                          <p:spTgt spid="4"/>
                                        </p:tgtEl>
                                        <p:attrNameLst>
                                          <p:attrName>ppt_w</p:attrName>
                                        </p:attrNameLst>
                                      </p:cBhvr>
                                      <p:tavLst>
                                        <p:tav tm="0">
                                          <p:val>
                                            <p:fltVal val="0"/>
                                          </p:val>
                                        </p:tav>
                                        <p:tav tm="100000">
                                          <p:val>
                                            <p:strVal val="#ppt_w"/>
                                          </p:val>
                                        </p:tav>
                                      </p:tavLst>
                                    </p:anim>
                                    <p:anim calcmode="lin" valueType="num">
                                      <p:cBhvr>
                                        <p:cTn id="20" dur="2000" fill="hold"/>
                                        <p:tgtEl>
                                          <p:spTgt spid="4"/>
                                        </p:tgtEl>
                                        <p:attrNameLst>
                                          <p:attrName>ppt_h</p:attrName>
                                        </p:attrNameLst>
                                      </p:cBhvr>
                                      <p:tavLst>
                                        <p:tav tm="0">
                                          <p:val>
                                            <p:fltVal val="0"/>
                                          </p:val>
                                        </p:tav>
                                        <p:tav tm="100000">
                                          <p:val>
                                            <p:strVal val="#ppt_h"/>
                                          </p:val>
                                        </p:tav>
                                      </p:tavLst>
                                    </p:anim>
                                    <p:animEffect transition="in" filter="fade">
                                      <p:cBhvr>
                                        <p:cTn id="21"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23025" y="1069145"/>
            <a:ext cx="6485207" cy="523220"/>
          </a:xfrm>
          <a:prstGeom prst="rect">
            <a:avLst/>
          </a:prstGeom>
          <a:noFill/>
        </p:spPr>
        <p:txBody>
          <a:bodyPr wrap="square" rtlCol="0">
            <a:spAutoFit/>
          </a:bodyPr>
          <a:lstStyle/>
          <a:p>
            <a:r>
              <a:rPr lang="en-US" sz="2800" b="1" dirty="0">
                <a:cs typeface="Calibri" panose="020F0502020204030204" pitchFamily="34" charset="0"/>
              </a:rPr>
              <a:t>Manually Disable/Enable Interface</a:t>
            </a:r>
          </a:p>
        </p:txBody>
      </p:sp>
      <p:sp>
        <p:nvSpPr>
          <p:cNvPr id="3" name="TextBox 2"/>
          <p:cNvSpPr txBox="1"/>
          <p:nvPr/>
        </p:nvSpPr>
        <p:spPr>
          <a:xfrm>
            <a:off x="572775" y="2877253"/>
            <a:ext cx="2428229"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Disable/shutdown</a:t>
            </a:r>
          </a:p>
        </p:txBody>
      </p:sp>
      <p:sp>
        <p:nvSpPr>
          <p:cNvPr id="4" name="TextBox 3"/>
          <p:cNvSpPr txBox="1"/>
          <p:nvPr/>
        </p:nvSpPr>
        <p:spPr>
          <a:xfrm>
            <a:off x="572775" y="4742552"/>
            <a:ext cx="2704395"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Enable/no shutdown</a:t>
            </a:r>
          </a:p>
        </p:txBody>
      </p:sp>
      <p:pic>
        <p:nvPicPr>
          <p:cNvPr id="1229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45707" y="2915413"/>
            <a:ext cx="4962525"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29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53156" y="4780712"/>
            <a:ext cx="50673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45954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fltVal val="0"/>
                                          </p:val>
                                        </p:tav>
                                        <p:tav tm="100000">
                                          <p:val>
                                            <p:strVal val="#ppt_w"/>
                                          </p:val>
                                        </p:tav>
                                      </p:tavLst>
                                    </p:anim>
                                    <p:anim calcmode="lin" valueType="num">
                                      <p:cBhvr>
                                        <p:cTn id="8" dur="2000" fill="hold"/>
                                        <p:tgtEl>
                                          <p:spTgt spid="2"/>
                                        </p:tgtEl>
                                        <p:attrNameLst>
                                          <p:attrName>ppt_h</p:attrName>
                                        </p:attrNameLst>
                                      </p:cBhvr>
                                      <p:tavLst>
                                        <p:tav tm="0">
                                          <p:val>
                                            <p:fltVal val="0"/>
                                          </p:val>
                                        </p:tav>
                                        <p:tav tm="100000">
                                          <p:val>
                                            <p:strVal val="#ppt_h"/>
                                          </p:val>
                                        </p:tav>
                                      </p:tavLst>
                                    </p:anim>
                                    <p:animEffect transition="in" filter="fade">
                                      <p:cBhvr>
                                        <p:cTn id="9" dur="2000"/>
                                        <p:tgtEl>
                                          <p:spTgt spid="2"/>
                                        </p:tgtEl>
                                      </p:cBhvr>
                                    </p:animEffect>
                                  </p:childTnLst>
                                </p:cTn>
                              </p:par>
                            </p:childTnLst>
                          </p:cTn>
                        </p:par>
                        <p:par>
                          <p:cTn id="10" fill="hold">
                            <p:stCondLst>
                              <p:cond delay="2000"/>
                            </p:stCondLst>
                            <p:childTnLst>
                              <p:par>
                                <p:cTn id="11" presetID="53" presetClass="entr" presetSubtype="16" fill="hold" grpId="0" nodeType="after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p:cTn id="13" dur="2000" fill="hold"/>
                                        <p:tgtEl>
                                          <p:spTgt spid="3"/>
                                        </p:tgtEl>
                                        <p:attrNameLst>
                                          <p:attrName>ppt_w</p:attrName>
                                        </p:attrNameLst>
                                      </p:cBhvr>
                                      <p:tavLst>
                                        <p:tav tm="0">
                                          <p:val>
                                            <p:fltVal val="0"/>
                                          </p:val>
                                        </p:tav>
                                        <p:tav tm="100000">
                                          <p:val>
                                            <p:strVal val="#ppt_w"/>
                                          </p:val>
                                        </p:tav>
                                      </p:tavLst>
                                    </p:anim>
                                    <p:anim calcmode="lin" valueType="num">
                                      <p:cBhvr>
                                        <p:cTn id="14" dur="2000" fill="hold"/>
                                        <p:tgtEl>
                                          <p:spTgt spid="3"/>
                                        </p:tgtEl>
                                        <p:attrNameLst>
                                          <p:attrName>ppt_h</p:attrName>
                                        </p:attrNameLst>
                                      </p:cBhvr>
                                      <p:tavLst>
                                        <p:tav tm="0">
                                          <p:val>
                                            <p:fltVal val="0"/>
                                          </p:val>
                                        </p:tav>
                                        <p:tav tm="100000">
                                          <p:val>
                                            <p:strVal val="#ppt_h"/>
                                          </p:val>
                                        </p:tav>
                                      </p:tavLst>
                                    </p:anim>
                                    <p:animEffect transition="in" filter="fade">
                                      <p:cBhvr>
                                        <p:cTn id="15" dur="2000"/>
                                        <p:tgtEl>
                                          <p:spTgt spid="3"/>
                                        </p:tgtEl>
                                      </p:cBhvr>
                                    </p:animEffect>
                                  </p:childTnLst>
                                </p:cTn>
                              </p:par>
                            </p:childTnLst>
                          </p:cTn>
                        </p:par>
                        <p:par>
                          <p:cTn id="16" fill="hold">
                            <p:stCondLst>
                              <p:cond delay="4000"/>
                            </p:stCondLst>
                            <p:childTnLst>
                              <p:par>
                                <p:cTn id="17" presetID="53" presetClass="entr" presetSubtype="16" fill="hold" grpId="0" nodeType="after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p:cTn id="19" dur="2000" fill="hold"/>
                                        <p:tgtEl>
                                          <p:spTgt spid="4"/>
                                        </p:tgtEl>
                                        <p:attrNameLst>
                                          <p:attrName>ppt_w</p:attrName>
                                        </p:attrNameLst>
                                      </p:cBhvr>
                                      <p:tavLst>
                                        <p:tav tm="0">
                                          <p:val>
                                            <p:fltVal val="0"/>
                                          </p:val>
                                        </p:tav>
                                        <p:tav tm="100000">
                                          <p:val>
                                            <p:strVal val="#ppt_w"/>
                                          </p:val>
                                        </p:tav>
                                      </p:tavLst>
                                    </p:anim>
                                    <p:anim calcmode="lin" valueType="num">
                                      <p:cBhvr>
                                        <p:cTn id="20" dur="2000" fill="hold"/>
                                        <p:tgtEl>
                                          <p:spTgt spid="4"/>
                                        </p:tgtEl>
                                        <p:attrNameLst>
                                          <p:attrName>ppt_h</p:attrName>
                                        </p:attrNameLst>
                                      </p:cBhvr>
                                      <p:tavLst>
                                        <p:tav tm="0">
                                          <p:val>
                                            <p:fltVal val="0"/>
                                          </p:val>
                                        </p:tav>
                                        <p:tav tm="100000">
                                          <p:val>
                                            <p:strVal val="#ppt_h"/>
                                          </p:val>
                                        </p:tav>
                                      </p:tavLst>
                                    </p:anim>
                                    <p:animEffect transition="in" filter="fade">
                                      <p:cBhvr>
                                        <p:cTn id="21"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flipH="1">
            <a:off x="1983541" y="2250831"/>
            <a:ext cx="7230796" cy="3170099"/>
          </a:xfrm>
          <a:prstGeom prst="rect">
            <a:avLst/>
          </a:prstGeom>
          <a:noFill/>
        </p:spPr>
        <p:txBody>
          <a:bodyPr wrap="square" rtlCol="0">
            <a:spAutoFit/>
          </a:bodyPr>
          <a:lstStyle/>
          <a:p>
            <a:pPr marL="342900" indent="-342900">
              <a:buFont typeface="+mj-lt"/>
              <a:buAutoNum type="arabicPeriod"/>
            </a:pPr>
            <a:r>
              <a:rPr lang="en-US" sz="2000" b="1" dirty="0">
                <a:cs typeface="Calibri" panose="020F0502020204030204" pitchFamily="34" charset="0"/>
              </a:rPr>
              <a:t>Accessing </a:t>
            </a:r>
            <a:r>
              <a:rPr lang="en-US" sz="2000" b="1" dirty="0" smtClean="0">
                <a:cs typeface="Calibri" panose="020F0502020204030204" pitchFamily="34" charset="0"/>
              </a:rPr>
              <a:t>Juniper </a:t>
            </a:r>
            <a:r>
              <a:rPr lang="en-US" sz="2000" b="1" dirty="0">
                <a:cs typeface="Calibri" panose="020F0502020204030204" pitchFamily="34" charset="0"/>
              </a:rPr>
              <a:t>Switch First Time with Console</a:t>
            </a:r>
          </a:p>
          <a:p>
            <a:pPr marL="342900" indent="-342900">
              <a:buFont typeface="+mj-lt"/>
              <a:buAutoNum type="arabicPeriod"/>
            </a:pPr>
            <a:r>
              <a:rPr lang="en-US" sz="2000" b="1" dirty="0">
                <a:cs typeface="Calibri" panose="020F0502020204030204" pitchFamily="34" charset="0"/>
              </a:rPr>
              <a:t>Basic Configuration</a:t>
            </a:r>
          </a:p>
          <a:p>
            <a:pPr marL="342900" indent="-342900">
              <a:buFont typeface="+mj-lt"/>
              <a:buAutoNum type="arabicPeriod"/>
            </a:pPr>
            <a:r>
              <a:rPr lang="en-US" sz="2000" b="1" dirty="0"/>
              <a:t>Configure username/password &amp; Enable SSH/Telnet</a:t>
            </a:r>
          </a:p>
          <a:p>
            <a:pPr marL="342900" indent="-342900">
              <a:buFont typeface="+mj-lt"/>
              <a:buAutoNum type="arabicPeriod"/>
            </a:pPr>
            <a:r>
              <a:rPr lang="en-US" sz="2000" b="1" dirty="0"/>
              <a:t>Create/Delete VLAN</a:t>
            </a:r>
          </a:p>
          <a:p>
            <a:pPr marL="342900" indent="-342900">
              <a:buFont typeface="+mj-lt"/>
              <a:buAutoNum type="arabicPeriod"/>
            </a:pPr>
            <a:r>
              <a:rPr lang="en-US" sz="2000" b="1" dirty="0">
                <a:cs typeface="Calibri" panose="020F0502020204030204" pitchFamily="34" charset="0"/>
              </a:rPr>
              <a:t>Assign IP &amp; Default Gateway  on VLAN for Management Access</a:t>
            </a:r>
          </a:p>
          <a:p>
            <a:pPr marL="342900" indent="-342900">
              <a:buFont typeface="+mj-lt"/>
              <a:buAutoNum type="arabicPeriod"/>
            </a:pPr>
            <a:r>
              <a:rPr lang="en-US" sz="2000" b="1" dirty="0">
                <a:cs typeface="Calibri" panose="020F0502020204030204" pitchFamily="34" charset="0"/>
              </a:rPr>
              <a:t>Define Access/Trunk Ports</a:t>
            </a:r>
          </a:p>
          <a:p>
            <a:pPr marL="342900" indent="-342900">
              <a:buFont typeface="+mj-lt"/>
              <a:buAutoNum type="arabicPeriod"/>
            </a:pPr>
            <a:r>
              <a:rPr lang="en-US" sz="2000" b="1" dirty="0">
                <a:cs typeface="Calibri" panose="020F0502020204030204" pitchFamily="34" charset="0"/>
              </a:rPr>
              <a:t>Description on Ports</a:t>
            </a:r>
          </a:p>
          <a:p>
            <a:pPr marL="342900" indent="-342900">
              <a:buFont typeface="+mj-lt"/>
              <a:buAutoNum type="arabicPeriod"/>
            </a:pPr>
            <a:r>
              <a:rPr lang="en-US" sz="2000" b="1" dirty="0">
                <a:cs typeface="Calibri" panose="020F0502020204030204" pitchFamily="34" charset="0"/>
              </a:rPr>
              <a:t>Save Configuration &amp; Backup Configuration</a:t>
            </a:r>
          </a:p>
          <a:p>
            <a:pPr marL="342900" indent="-342900">
              <a:buFont typeface="+mj-lt"/>
              <a:buAutoNum type="arabicPeriod"/>
            </a:pPr>
            <a:endParaRPr lang="en-US" sz="2000" b="1" dirty="0"/>
          </a:p>
          <a:p>
            <a:pPr marL="342900" indent="-342900">
              <a:buFont typeface="+mj-lt"/>
              <a:buAutoNum type="arabicPeriod"/>
            </a:pPr>
            <a:endParaRPr lang="en-US" sz="2000" b="1" dirty="0">
              <a:cs typeface="Calibri" panose="020F0502020204030204" pitchFamily="34" charset="0"/>
            </a:endParaRPr>
          </a:p>
        </p:txBody>
      </p:sp>
    </p:spTree>
    <p:extLst>
      <p:ext uri="{BB962C8B-B14F-4D97-AF65-F5344CB8AC3E}">
        <p14:creationId xmlns:p14="http://schemas.microsoft.com/office/powerpoint/2010/main" val="16209059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99469" y="1026942"/>
            <a:ext cx="6485207" cy="523220"/>
          </a:xfrm>
          <a:prstGeom prst="rect">
            <a:avLst/>
          </a:prstGeom>
          <a:noFill/>
        </p:spPr>
        <p:txBody>
          <a:bodyPr wrap="square" rtlCol="0">
            <a:spAutoFit/>
          </a:bodyPr>
          <a:lstStyle/>
          <a:p>
            <a:r>
              <a:rPr lang="en-US" sz="2800" b="1" dirty="0">
                <a:cs typeface="Calibri" panose="020F0502020204030204" pitchFamily="34" charset="0"/>
              </a:rPr>
              <a:t>Backup &amp; Restore Configuration</a:t>
            </a:r>
          </a:p>
        </p:txBody>
      </p:sp>
      <p:sp>
        <p:nvSpPr>
          <p:cNvPr id="7" name="TextBox 6"/>
          <p:cNvSpPr txBox="1"/>
          <p:nvPr/>
        </p:nvSpPr>
        <p:spPr>
          <a:xfrm>
            <a:off x="535201" y="3868404"/>
            <a:ext cx="2871620"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smtClean="0"/>
              <a:t>Configuration  Backup </a:t>
            </a:r>
            <a:endParaRPr lang="en-US" sz="2000" b="1" dirty="0"/>
          </a:p>
        </p:txBody>
      </p:sp>
      <p:sp>
        <p:nvSpPr>
          <p:cNvPr id="8" name="TextBox 7"/>
          <p:cNvSpPr txBox="1"/>
          <p:nvPr/>
        </p:nvSpPr>
        <p:spPr>
          <a:xfrm>
            <a:off x="3788642" y="3712183"/>
            <a:ext cx="9702018" cy="369332"/>
          </a:xfrm>
          <a:prstGeom prst="rect">
            <a:avLst/>
          </a:prstGeom>
          <a:noFill/>
        </p:spPr>
        <p:txBody>
          <a:bodyPr wrap="square" rtlCol="0">
            <a:spAutoFit/>
          </a:bodyPr>
          <a:lstStyle/>
          <a:p>
            <a:r>
              <a:rPr lang="en-US" dirty="0"/>
              <a:t>Take output of </a:t>
            </a:r>
            <a:r>
              <a:rPr lang="en-US" dirty="0" smtClean="0"/>
              <a:t>“#run show configuration | display set ” </a:t>
            </a:r>
            <a:r>
              <a:rPr lang="en-US" dirty="0"/>
              <a:t>command</a:t>
            </a:r>
          </a:p>
        </p:txBody>
      </p:sp>
      <p:sp>
        <p:nvSpPr>
          <p:cNvPr id="9" name="Rectangle: Rounded Corners 8"/>
          <p:cNvSpPr/>
          <p:nvPr/>
        </p:nvSpPr>
        <p:spPr>
          <a:xfrm>
            <a:off x="3667710" y="3484498"/>
            <a:ext cx="6478371" cy="1333401"/>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3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01951" y="4268514"/>
            <a:ext cx="4905375" cy="21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TextBox 11"/>
          <p:cNvSpPr txBox="1"/>
          <p:nvPr/>
        </p:nvSpPr>
        <p:spPr>
          <a:xfrm>
            <a:off x="535201" y="5285932"/>
            <a:ext cx="2914901"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smtClean="0"/>
              <a:t>Configuration  restore  </a:t>
            </a:r>
            <a:endParaRPr lang="en-US" sz="2000" b="1" dirty="0"/>
          </a:p>
        </p:txBody>
      </p:sp>
      <p:sp>
        <p:nvSpPr>
          <p:cNvPr id="11" name="TextBox 10"/>
          <p:cNvSpPr txBox="1"/>
          <p:nvPr/>
        </p:nvSpPr>
        <p:spPr>
          <a:xfrm>
            <a:off x="4121063" y="5485987"/>
            <a:ext cx="6445804" cy="369332"/>
          </a:xfrm>
          <a:prstGeom prst="rect">
            <a:avLst/>
          </a:prstGeom>
          <a:noFill/>
        </p:spPr>
        <p:txBody>
          <a:bodyPr wrap="none" rtlCol="0">
            <a:spAutoFit/>
          </a:bodyPr>
          <a:lstStyle/>
          <a:p>
            <a:r>
              <a:rPr lang="en-US" dirty="0" smtClean="0"/>
              <a:t>Paste the “run show configuration | display set” output  in terminal</a:t>
            </a:r>
            <a:endParaRPr lang="en-US" dirty="0"/>
          </a:p>
        </p:txBody>
      </p:sp>
    </p:spTree>
    <p:extLst>
      <p:ext uri="{BB962C8B-B14F-4D97-AF65-F5344CB8AC3E}">
        <p14:creationId xmlns:p14="http://schemas.microsoft.com/office/powerpoint/2010/main" val="26558401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fltVal val="0"/>
                                          </p:val>
                                        </p:tav>
                                        <p:tav tm="100000">
                                          <p:val>
                                            <p:strVal val="#ppt_w"/>
                                          </p:val>
                                        </p:tav>
                                      </p:tavLst>
                                    </p:anim>
                                    <p:anim calcmode="lin" valueType="num">
                                      <p:cBhvr>
                                        <p:cTn id="8" dur="2000" fill="hold"/>
                                        <p:tgtEl>
                                          <p:spTgt spid="2"/>
                                        </p:tgtEl>
                                        <p:attrNameLst>
                                          <p:attrName>ppt_h</p:attrName>
                                        </p:attrNameLst>
                                      </p:cBhvr>
                                      <p:tavLst>
                                        <p:tav tm="0">
                                          <p:val>
                                            <p:fltVal val="0"/>
                                          </p:val>
                                        </p:tav>
                                        <p:tav tm="100000">
                                          <p:val>
                                            <p:strVal val="#ppt_h"/>
                                          </p:val>
                                        </p:tav>
                                      </p:tavLst>
                                    </p:anim>
                                    <p:animEffect transition="in" filter="fade">
                                      <p:cBhvr>
                                        <p:cTn id="9" dur="2000"/>
                                        <p:tgtEl>
                                          <p:spTgt spid="2"/>
                                        </p:tgtEl>
                                      </p:cBhvr>
                                    </p:animEffect>
                                  </p:childTnLst>
                                </p:cTn>
                              </p:par>
                            </p:childTnLst>
                          </p:cTn>
                        </p:par>
                        <p:par>
                          <p:cTn id="10" fill="hold">
                            <p:stCondLst>
                              <p:cond delay="2000"/>
                            </p:stCondLst>
                            <p:childTnLst>
                              <p:par>
                                <p:cTn id="11" presetID="53" presetClass="entr" presetSubtype="16" fill="hold" grpId="0" nodeType="after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p:cTn id="13" dur="2000" fill="hold"/>
                                        <p:tgtEl>
                                          <p:spTgt spid="7"/>
                                        </p:tgtEl>
                                        <p:attrNameLst>
                                          <p:attrName>ppt_w</p:attrName>
                                        </p:attrNameLst>
                                      </p:cBhvr>
                                      <p:tavLst>
                                        <p:tav tm="0">
                                          <p:val>
                                            <p:fltVal val="0"/>
                                          </p:val>
                                        </p:tav>
                                        <p:tav tm="100000">
                                          <p:val>
                                            <p:strVal val="#ppt_w"/>
                                          </p:val>
                                        </p:tav>
                                      </p:tavLst>
                                    </p:anim>
                                    <p:anim calcmode="lin" valueType="num">
                                      <p:cBhvr>
                                        <p:cTn id="14" dur="2000" fill="hold"/>
                                        <p:tgtEl>
                                          <p:spTgt spid="7"/>
                                        </p:tgtEl>
                                        <p:attrNameLst>
                                          <p:attrName>ppt_h</p:attrName>
                                        </p:attrNameLst>
                                      </p:cBhvr>
                                      <p:tavLst>
                                        <p:tav tm="0">
                                          <p:val>
                                            <p:fltVal val="0"/>
                                          </p:val>
                                        </p:tav>
                                        <p:tav tm="100000">
                                          <p:val>
                                            <p:strVal val="#ppt_h"/>
                                          </p:val>
                                        </p:tav>
                                      </p:tavLst>
                                    </p:anim>
                                    <p:animEffect transition="in" filter="fade">
                                      <p:cBhvr>
                                        <p:cTn id="15" dur="2000"/>
                                        <p:tgtEl>
                                          <p:spTgt spid="7"/>
                                        </p:tgtEl>
                                      </p:cBhvr>
                                    </p:animEffect>
                                  </p:childTnLst>
                                </p:cTn>
                              </p:par>
                            </p:childTnLst>
                          </p:cTn>
                        </p:par>
                        <p:par>
                          <p:cTn id="16" fill="hold">
                            <p:stCondLst>
                              <p:cond delay="4000"/>
                            </p:stCondLst>
                            <p:childTnLst>
                              <p:par>
                                <p:cTn id="17" presetID="53" presetClass="entr" presetSubtype="16" fill="hold" grpId="0" nodeType="after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p:cTn id="19" dur="2000" fill="hold"/>
                                        <p:tgtEl>
                                          <p:spTgt spid="9"/>
                                        </p:tgtEl>
                                        <p:attrNameLst>
                                          <p:attrName>ppt_w</p:attrName>
                                        </p:attrNameLst>
                                      </p:cBhvr>
                                      <p:tavLst>
                                        <p:tav tm="0">
                                          <p:val>
                                            <p:fltVal val="0"/>
                                          </p:val>
                                        </p:tav>
                                        <p:tav tm="100000">
                                          <p:val>
                                            <p:strVal val="#ppt_w"/>
                                          </p:val>
                                        </p:tav>
                                      </p:tavLst>
                                    </p:anim>
                                    <p:anim calcmode="lin" valueType="num">
                                      <p:cBhvr>
                                        <p:cTn id="20" dur="2000" fill="hold"/>
                                        <p:tgtEl>
                                          <p:spTgt spid="9"/>
                                        </p:tgtEl>
                                        <p:attrNameLst>
                                          <p:attrName>ppt_h</p:attrName>
                                        </p:attrNameLst>
                                      </p:cBhvr>
                                      <p:tavLst>
                                        <p:tav tm="0">
                                          <p:val>
                                            <p:fltVal val="0"/>
                                          </p:val>
                                        </p:tav>
                                        <p:tav tm="100000">
                                          <p:val>
                                            <p:strVal val="#ppt_h"/>
                                          </p:val>
                                        </p:tav>
                                      </p:tavLst>
                                    </p:anim>
                                    <p:animEffect transition="in" filter="fade">
                                      <p:cBhvr>
                                        <p:cTn id="21" dur="2000"/>
                                        <p:tgtEl>
                                          <p:spTgt spid="9"/>
                                        </p:tgtEl>
                                      </p:cBhvr>
                                    </p:animEffect>
                                  </p:childTnLst>
                                </p:cTn>
                              </p:par>
                              <p:par>
                                <p:cTn id="22" presetID="53" presetClass="entr" presetSubtype="16" fill="hold" grpId="0" nodeType="withEffect">
                                  <p:stCondLst>
                                    <p:cond delay="0"/>
                                  </p:stCondLst>
                                  <p:childTnLst>
                                    <p:set>
                                      <p:cBhvr>
                                        <p:cTn id="23" dur="1" fill="hold">
                                          <p:stCondLst>
                                            <p:cond delay="0"/>
                                          </p:stCondLst>
                                        </p:cTn>
                                        <p:tgtEl>
                                          <p:spTgt spid="8"/>
                                        </p:tgtEl>
                                        <p:attrNameLst>
                                          <p:attrName>style.visibility</p:attrName>
                                        </p:attrNameLst>
                                      </p:cBhvr>
                                      <p:to>
                                        <p:strVal val="visible"/>
                                      </p:to>
                                    </p:set>
                                    <p:anim calcmode="lin" valueType="num">
                                      <p:cBhvr>
                                        <p:cTn id="24" dur="2000" fill="hold"/>
                                        <p:tgtEl>
                                          <p:spTgt spid="8"/>
                                        </p:tgtEl>
                                        <p:attrNameLst>
                                          <p:attrName>ppt_w</p:attrName>
                                        </p:attrNameLst>
                                      </p:cBhvr>
                                      <p:tavLst>
                                        <p:tav tm="0">
                                          <p:val>
                                            <p:fltVal val="0"/>
                                          </p:val>
                                        </p:tav>
                                        <p:tav tm="100000">
                                          <p:val>
                                            <p:strVal val="#ppt_w"/>
                                          </p:val>
                                        </p:tav>
                                      </p:tavLst>
                                    </p:anim>
                                    <p:anim calcmode="lin" valueType="num">
                                      <p:cBhvr>
                                        <p:cTn id="25" dur="2000" fill="hold"/>
                                        <p:tgtEl>
                                          <p:spTgt spid="8"/>
                                        </p:tgtEl>
                                        <p:attrNameLst>
                                          <p:attrName>ppt_h</p:attrName>
                                        </p:attrNameLst>
                                      </p:cBhvr>
                                      <p:tavLst>
                                        <p:tav tm="0">
                                          <p:val>
                                            <p:fltVal val="0"/>
                                          </p:val>
                                        </p:tav>
                                        <p:tav tm="100000">
                                          <p:val>
                                            <p:strVal val="#ppt_h"/>
                                          </p:val>
                                        </p:tav>
                                      </p:tavLst>
                                    </p:anim>
                                    <p:animEffect transition="in" filter="fade">
                                      <p:cBhvr>
                                        <p:cTn id="26" dur="2000"/>
                                        <p:tgtEl>
                                          <p:spTgt spid="8"/>
                                        </p:tgtEl>
                                      </p:cBhvr>
                                    </p:animEffect>
                                  </p:childTnLst>
                                </p:cTn>
                              </p:par>
                            </p:childTnLst>
                          </p:cTn>
                        </p:par>
                        <p:par>
                          <p:cTn id="27" fill="hold">
                            <p:stCondLst>
                              <p:cond delay="6000"/>
                            </p:stCondLst>
                            <p:childTnLst>
                              <p:par>
                                <p:cTn id="28" presetID="53" presetClass="entr" presetSubtype="16" fill="hold" grpId="0" nodeType="afterEffect">
                                  <p:stCondLst>
                                    <p:cond delay="0"/>
                                  </p:stCondLst>
                                  <p:childTnLst>
                                    <p:set>
                                      <p:cBhvr>
                                        <p:cTn id="29" dur="1" fill="hold">
                                          <p:stCondLst>
                                            <p:cond delay="0"/>
                                          </p:stCondLst>
                                        </p:cTn>
                                        <p:tgtEl>
                                          <p:spTgt spid="12"/>
                                        </p:tgtEl>
                                        <p:attrNameLst>
                                          <p:attrName>style.visibility</p:attrName>
                                        </p:attrNameLst>
                                      </p:cBhvr>
                                      <p:to>
                                        <p:strVal val="visible"/>
                                      </p:to>
                                    </p:set>
                                    <p:anim calcmode="lin" valueType="num">
                                      <p:cBhvr>
                                        <p:cTn id="30" dur="2000" fill="hold"/>
                                        <p:tgtEl>
                                          <p:spTgt spid="12"/>
                                        </p:tgtEl>
                                        <p:attrNameLst>
                                          <p:attrName>ppt_w</p:attrName>
                                        </p:attrNameLst>
                                      </p:cBhvr>
                                      <p:tavLst>
                                        <p:tav tm="0">
                                          <p:val>
                                            <p:fltVal val="0"/>
                                          </p:val>
                                        </p:tav>
                                        <p:tav tm="100000">
                                          <p:val>
                                            <p:strVal val="#ppt_w"/>
                                          </p:val>
                                        </p:tav>
                                      </p:tavLst>
                                    </p:anim>
                                    <p:anim calcmode="lin" valueType="num">
                                      <p:cBhvr>
                                        <p:cTn id="31" dur="2000" fill="hold"/>
                                        <p:tgtEl>
                                          <p:spTgt spid="12"/>
                                        </p:tgtEl>
                                        <p:attrNameLst>
                                          <p:attrName>ppt_h</p:attrName>
                                        </p:attrNameLst>
                                      </p:cBhvr>
                                      <p:tavLst>
                                        <p:tav tm="0">
                                          <p:val>
                                            <p:fltVal val="0"/>
                                          </p:val>
                                        </p:tav>
                                        <p:tav tm="100000">
                                          <p:val>
                                            <p:strVal val="#ppt_h"/>
                                          </p:val>
                                        </p:tav>
                                      </p:tavLst>
                                    </p:anim>
                                    <p:animEffect transition="in" filter="fade">
                                      <p:cBhvr>
                                        <p:cTn id="32"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P spid="8" grpId="0"/>
      <p:bldP spid="9" grpId="0" animBg="1"/>
      <p:bldP spid="1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64920" y="1523481"/>
            <a:ext cx="7878871" cy="523220"/>
          </a:xfrm>
          <a:prstGeom prst="rect">
            <a:avLst/>
          </a:prstGeom>
          <a:noFill/>
        </p:spPr>
        <p:txBody>
          <a:bodyPr wrap="square" rtlCol="0">
            <a:spAutoFit/>
          </a:bodyPr>
          <a:lstStyle/>
          <a:p>
            <a:r>
              <a:rPr lang="en-US" sz="2800" b="1" dirty="0" smtClean="0">
                <a:cs typeface="Calibri" panose="020F0502020204030204" pitchFamily="34" charset="0"/>
              </a:rPr>
              <a:t>Switch configuration checklist and HA document</a:t>
            </a:r>
            <a:endParaRPr lang="en-US" sz="2800" b="1" dirty="0">
              <a:cs typeface="Calibri" panose="020F0502020204030204" pitchFamily="34" charset="0"/>
            </a:endParaRPr>
          </a:p>
        </p:txBody>
      </p:sp>
      <p:graphicFrame>
        <p:nvGraphicFramePr>
          <p:cNvPr id="3" name="Object 2"/>
          <p:cNvGraphicFramePr>
            <a:graphicFrameLocks noChangeAspect="1"/>
          </p:cNvGraphicFramePr>
          <p:nvPr>
            <p:extLst>
              <p:ext uri="{D42A27DB-BD31-4B8C-83A1-F6EECF244321}">
                <p14:modId xmlns:p14="http://schemas.microsoft.com/office/powerpoint/2010/main" val="2041983810"/>
              </p:ext>
            </p:extLst>
          </p:nvPr>
        </p:nvGraphicFramePr>
        <p:xfrm>
          <a:off x="1530263" y="3041650"/>
          <a:ext cx="914400" cy="771525"/>
        </p:xfrm>
        <a:graphic>
          <a:graphicData uri="http://schemas.openxmlformats.org/presentationml/2006/ole">
            <mc:AlternateContent xmlns:mc="http://schemas.openxmlformats.org/markup-compatibility/2006">
              <mc:Choice xmlns:v="urn:schemas-microsoft-com:vml" Requires="v">
                <p:oleObj spid="_x0000_s1030" name="Worksheet" showAsIcon="1" r:id="rId4" imgW="914400" imgH="771480" progId="Excel.Sheet.8">
                  <p:embed/>
                </p:oleObj>
              </mc:Choice>
              <mc:Fallback>
                <p:oleObj name="Worksheet" showAsIcon="1" r:id="rId4" imgW="914400" imgH="771480" progId="Excel.Sheet.8">
                  <p:embed/>
                  <p:pic>
                    <p:nvPicPr>
                      <p:cNvPr id="0" name=""/>
                      <p:cNvPicPr/>
                      <p:nvPr/>
                    </p:nvPicPr>
                    <p:blipFill>
                      <a:blip r:embed="rId5"/>
                      <a:stretch>
                        <a:fillRect/>
                      </a:stretch>
                    </p:blipFill>
                    <p:spPr>
                      <a:xfrm>
                        <a:off x="1530263" y="3041650"/>
                        <a:ext cx="914400" cy="771525"/>
                      </a:xfrm>
                      <a:prstGeom prst="rect">
                        <a:avLst/>
                      </a:prstGeom>
                    </p:spPr>
                  </p:pic>
                </p:oleObj>
              </mc:Fallback>
            </mc:AlternateContent>
          </a:graphicData>
        </a:graphic>
      </p:graphicFrame>
    </p:spTree>
    <p:extLst>
      <p:ext uri="{BB962C8B-B14F-4D97-AF65-F5344CB8AC3E}">
        <p14:creationId xmlns:p14="http://schemas.microsoft.com/office/powerpoint/2010/main" val="28536011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fltVal val="0"/>
                                          </p:val>
                                        </p:tav>
                                        <p:tav tm="100000">
                                          <p:val>
                                            <p:strVal val="#ppt_w"/>
                                          </p:val>
                                        </p:tav>
                                      </p:tavLst>
                                    </p:anim>
                                    <p:anim calcmode="lin" valueType="num">
                                      <p:cBhvr>
                                        <p:cTn id="8" dur="2000" fill="hold"/>
                                        <p:tgtEl>
                                          <p:spTgt spid="2"/>
                                        </p:tgtEl>
                                        <p:attrNameLst>
                                          <p:attrName>ppt_h</p:attrName>
                                        </p:attrNameLst>
                                      </p:cBhvr>
                                      <p:tavLst>
                                        <p:tav tm="0">
                                          <p:val>
                                            <p:fltVal val="0"/>
                                          </p:val>
                                        </p:tav>
                                        <p:tav tm="100000">
                                          <p:val>
                                            <p:strVal val="#ppt_h"/>
                                          </p:val>
                                        </p:tav>
                                      </p:tavLst>
                                    </p:anim>
                                    <p:animEffect transition="in" filter="fade">
                                      <p:cBhvr>
                                        <p:cTn id="9"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162841" y="3165231"/>
            <a:ext cx="6485207" cy="523220"/>
          </a:xfrm>
          <a:prstGeom prst="rect">
            <a:avLst/>
          </a:prstGeom>
          <a:noFill/>
        </p:spPr>
        <p:txBody>
          <a:bodyPr wrap="square" rtlCol="0">
            <a:spAutoFit/>
          </a:bodyPr>
          <a:lstStyle/>
          <a:p>
            <a:r>
              <a:rPr lang="en-US" sz="2800" b="1" dirty="0">
                <a:cs typeface="Calibri" panose="020F0502020204030204" pitchFamily="34" charset="0"/>
              </a:rPr>
              <a:t>Thanks</a:t>
            </a:r>
          </a:p>
        </p:txBody>
      </p:sp>
    </p:spTree>
    <p:extLst>
      <p:ext uri="{BB962C8B-B14F-4D97-AF65-F5344CB8AC3E}">
        <p14:creationId xmlns:p14="http://schemas.microsoft.com/office/powerpoint/2010/main" val="40424480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TextBox 39"/>
          <p:cNvSpPr txBox="1"/>
          <p:nvPr/>
        </p:nvSpPr>
        <p:spPr>
          <a:xfrm>
            <a:off x="2912012" y="1026942"/>
            <a:ext cx="6485207" cy="461665"/>
          </a:xfrm>
          <a:prstGeom prst="rect">
            <a:avLst/>
          </a:prstGeom>
          <a:noFill/>
        </p:spPr>
        <p:txBody>
          <a:bodyPr wrap="square" rtlCol="0">
            <a:spAutoFit/>
          </a:bodyPr>
          <a:lstStyle/>
          <a:p>
            <a:r>
              <a:rPr lang="en-US" sz="2400" b="1" dirty="0">
                <a:cs typeface="Calibri" panose="020F0502020204030204" pitchFamily="34" charset="0"/>
              </a:rPr>
              <a:t>Accessing </a:t>
            </a:r>
            <a:r>
              <a:rPr lang="en-US" sz="2400" b="1" dirty="0" smtClean="0">
                <a:cs typeface="Calibri" panose="020F0502020204030204" pitchFamily="34" charset="0"/>
              </a:rPr>
              <a:t>Juniper </a:t>
            </a:r>
            <a:r>
              <a:rPr lang="en-US" sz="2400" b="1" dirty="0">
                <a:cs typeface="Calibri" panose="020F0502020204030204" pitchFamily="34" charset="0"/>
              </a:rPr>
              <a:t>Switch First Time with Console</a:t>
            </a:r>
          </a:p>
        </p:txBody>
      </p:sp>
      <p:sp>
        <p:nvSpPr>
          <p:cNvPr id="41" name="TextBox 40"/>
          <p:cNvSpPr txBox="1"/>
          <p:nvPr/>
        </p:nvSpPr>
        <p:spPr>
          <a:xfrm>
            <a:off x="0" y="2322201"/>
            <a:ext cx="4206239" cy="1200329"/>
          </a:xfrm>
          <a:prstGeom prst="rect">
            <a:avLst/>
          </a:prstGeom>
          <a:noFill/>
        </p:spPr>
        <p:txBody>
          <a:bodyPr wrap="square" rtlCol="0">
            <a:spAutoFit/>
          </a:bodyPr>
          <a:lstStyle/>
          <a:p>
            <a:r>
              <a:rPr lang="en-US" b="1" dirty="0"/>
              <a:t>Connect a console terminal to the console interface of your supervisor engine.</a:t>
            </a:r>
          </a:p>
          <a:p>
            <a:endParaRPr lang="en-US" b="1" dirty="0"/>
          </a:p>
          <a:p>
            <a:endParaRPr lang="en-US" dirty="0"/>
          </a:p>
        </p:txBody>
      </p:sp>
      <p:pic>
        <p:nvPicPr>
          <p:cNvPr id="42" name="Picture 41"/>
          <p:cNvPicPr>
            <a:picLocks noChangeAspect="1"/>
          </p:cNvPicPr>
          <p:nvPr/>
        </p:nvPicPr>
        <p:blipFill>
          <a:blip r:embed="rId2"/>
          <a:stretch>
            <a:fillRect/>
          </a:stretch>
        </p:blipFill>
        <p:spPr>
          <a:xfrm>
            <a:off x="4674212" y="2083175"/>
            <a:ext cx="7198920" cy="4387797"/>
          </a:xfrm>
          <a:prstGeom prst="rect">
            <a:avLst/>
          </a:prstGeom>
        </p:spPr>
      </p:pic>
    </p:spTree>
    <p:extLst>
      <p:ext uri="{BB962C8B-B14F-4D97-AF65-F5344CB8AC3E}">
        <p14:creationId xmlns:p14="http://schemas.microsoft.com/office/powerpoint/2010/main" val="3298139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40"/>
                                        </p:tgtEl>
                                        <p:attrNameLst>
                                          <p:attrName>style.visibility</p:attrName>
                                        </p:attrNameLst>
                                      </p:cBhvr>
                                      <p:to>
                                        <p:strVal val="visible"/>
                                      </p:to>
                                    </p:set>
                                    <p:anim calcmode="lin" valueType="num">
                                      <p:cBhvr>
                                        <p:cTn id="7" dur="2000" fill="hold"/>
                                        <p:tgtEl>
                                          <p:spTgt spid="40"/>
                                        </p:tgtEl>
                                        <p:attrNameLst>
                                          <p:attrName>ppt_w</p:attrName>
                                        </p:attrNameLst>
                                      </p:cBhvr>
                                      <p:tavLst>
                                        <p:tav tm="0">
                                          <p:val>
                                            <p:fltVal val="0"/>
                                          </p:val>
                                        </p:tav>
                                        <p:tav tm="100000">
                                          <p:val>
                                            <p:strVal val="#ppt_w"/>
                                          </p:val>
                                        </p:tav>
                                      </p:tavLst>
                                    </p:anim>
                                    <p:anim calcmode="lin" valueType="num">
                                      <p:cBhvr>
                                        <p:cTn id="8" dur="2000" fill="hold"/>
                                        <p:tgtEl>
                                          <p:spTgt spid="40"/>
                                        </p:tgtEl>
                                        <p:attrNameLst>
                                          <p:attrName>ppt_h</p:attrName>
                                        </p:attrNameLst>
                                      </p:cBhvr>
                                      <p:tavLst>
                                        <p:tav tm="0">
                                          <p:val>
                                            <p:fltVal val="0"/>
                                          </p:val>
                                        </p:tav>
                                        <p:tav tm="100000">
                                          <p:val>
                                            <p:strVal val="#ppt_h"/>
                                          </p:val>
                                        </p:tav>
                                      </p:tavLst>
                                    </p:anim>
                                    <p:animEffect transition="in" filter="fade">
                                      <p:cBhvr>
                                        <p:cTn id="9" dur="2000"/>
                                        <p:tgtEl>
                                          <p:spTgt spid="40"/>
                                        </p:tgtEl>
                                      </p:cBhvr>
                                    </p:animEffect>
                                  </p:childTnLst>
                                </p:cTn>
                              </p:par>
                            </p:childTnLst>
                          </p:cTn>
                        </p:par>
                        <p:par>
                          <p:cTn id="10" fill="hold">
                            <p:stCondLst>
                              <p:cond delay="2000"/>
                            </p:stCondLst>
                            <p:childTnLst>
                              <p:par>
                                <p:cTn id="11" presetID="53" presetClass="entr" presetSubtype="16" fill="hold" grpId="0" nodeType="afterEffect">
                                  <p:stCondLst>
                                    <p:cond delay="0"/>
                                  </p:stCondLst>
                                  <p:childTnLst>
                                    <p:set>
                                      <p:cBhvr>
                                        <p:cTn id="12" dur="1" fill="hold">
                                          <p:stCondLst>
                                            <p:cond delay="0"/>
                                          </p:stCondLst>
                                        </p:cTn>
                                        <p:tgtEl>
                                          <p:spTgt spid="41"/>
                                        </p:tgtEl>
                                        <p:attrNameLst>
                                          <p:attrName>style.visibility</p:attrName>
                                        </p:attrNameLst>
                                      </p:cBhvr>
                                      <p:to>
                                        <p:strVal val="visible"/>
                                      </p:to>
                                    </p:set>
                                    <p:anim calcmode="lin" valueType="num">
                                      <p:cBhvr>
                                        <p:cTn id="13" dur="2000" fill="hold"/>
                                        <p:tgtEl>
                                          <p:spTgt spid="41"/>
                                        </p:tgtEl>
                                        <p:attrNameLst>
                                          <p:attrName>ppt_w</p:attrName>
                                        </p:attrNameLst>
                                      </p:cBhvr>
                                      <p:tavLst>
                                        <p:tav tm="0">
                                          <p:val>
                                            <p:fltVal val="0"/>
                                          </p:val>
                                        </p:tav>
                                        <p:tav tm="100000">
                                          <p:val>
                                            <p:strVal val="#ppt_w"/>
                                          </p:val>
                                        </p:tav>
                                      </p:tavLst>
                                    </p:anim>
                                    <p:anim calcmode="lin" valueType="num">
                                      <p:cBhvr>
                                        <p:cTn id="14" dur="2000" fill="hold"/>
                                        <p:tgtEl>
                                          <p:spTgt spid="41"/>
                                        </p:tgtEl>
                                        <p:attrNameLst>
                                          <p:attrName>ppt_h</p:attrName>
                                        </p:attrNameLst>
                                      </p:cBhvr>
                                      <p:tavLst>
                                        <p:tav tm="0">
                                          <p:val>
                                            <p:fltVal val="0"/>
                                          </p:val>
                                        </p:tav>
                                        <p:tav tm="100000">
                                          <p:val>
                                            <p:strVal val="#ppt_h"/>
                                          </p:val>
                                        </p:tav>
                                      </p:tavLst>
                                    </p:anim>
                                    <p:animEffect transition="in" filter="fade">
                                      <p:cBhvr>
                                        <p:cTn id="15" dur="2000"/>
                                        <p:tgtEl>
                                          <p:spTgt spid="41"/>
                                        </p:tgtEl>
                                      </p:cBhvr>
                                    </p:animEffect>
                                  </p:childTnLst>
                                </p:cTn>
                              </p:par>
                            </p:childTnLst>
                          </p:cTn>
                        </p:par>
                        <p:par>
                          <p:cTn id="16" fill="hold">
                            <p:stCondLst>
                              <p:cond delay="4000"/>
                            </p:stCondLst>
                            <p:childTnLst>
                              <p:par>
                                <p:cTn id="17" presetID="53" presetClass="entr" presetSubtype="16" fill="hold" nodeType="afterEffect">
                                  <p:stCondLst>
                                    <p:cond delay="0"/>
                                  </p:stCondLst>
                                  <p:childTnLst>
                                    <p:set>
                                      <p:cBhvr>
                                        <p:cTn id="18" dur="1" fill="hold">
                                          <p:stCondLst>
                                            <p:cond delay="0"/>
                                          </p:stCondLst>
                                        </p:cTn>
                                        <p:tgtEl>
                                          <p:spTgt spid="42"/>
                                        </p:tgtEl>
                                        <p:attrNameLst>
                                          <p:attrName>style.visibility</p:attrName>
                                        </p:attrNameLst>
                                      </p:cBhvr>
                                      <p:to>
                                        <p:strVal val="visible"/>
                                      </p:to>
                                    </p:set>
                                    <p:anim calcmode="lin" valueType="num">
                                      <p:cBhvr>
                                        <p:cTn id="19" dur="2000" fill="hold"/>
                                        <p:tgtEl>
                                          <p:spTgt spid="42"/>
                                        </p:tgtEl>
                                        <p:attrNameLst>
                                          <p:attrName>ppt_w</p:attrName>
                                        </p:attrNameLst>
                                      </p:cBhvr>
                                      <p:tavLst>
                                        <p:tav tm="0">
                                          <p:val>
                                            <p:fltVal val="0"/>
                                          </p:val>
                                        </p:tav>
                                        <p:tav tm="100000">
                                          <p:val>
                                            <p:strVal val="#ppt_w"/>
                                          </p:val>
                                        </p:tav>
                                      </p:tavLst>
                                    </p:anim>
                                    <p:anim calcmode="lin" valueType="num">
                                      <p:cBhvr>
                                        <p:cTn id="20" dur="2000" fill="hold"/>
                                        <p:tgtEl>
                                          <p:spTgt spid="42"/>
                                        </p:tgtEl>
                                        <p:attrNameLst>
                                          <p:attrName>ppt_h</p:attrName>
                                        </p:attrNameLst>
                                      </p:cBhvr>
                                      <p:tavLst>
                                        <p:tav tm="0">
                                          <p:val>
                                            <p:fltVal val="0"/>
                                          </p:val>
                                        </p:tav>
                                        <p:tav tm="100000">
                                          <p:val>
                                            <p:strVal val="#ppt_h"/>
                                          </p:val>
                                        </p:tav>
                                      </p:tavLst>
                                    </p:anim>
                                    <p:animEffect transition="in" filter="fade">
                                      <p:cBhvr>
                                        <p:cTn id="21" dur="20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p:bldP spid="4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TextBox 39"/>
          <p:cNvSpPr txBox="1"/>
          <p:nvPr/>
        </p:nvSpPr>
        <p:spPr>
          <a:xfrm>
            <a:off x="2912012" y="1026942"/>
            <a:ext cx="6485207" cy="461665"/>
          </a:xfrm>
          <a:prstGeom prst="rect">
            <a:avLst/>
          </a:prstGeom>
          <a:noFill/>
        </p:spPr>
        <p:txBody>
          <a:bodyPr wrap="square" rtlCol="0">
            <a:spAutoFit/>
          </a:bodyPr>
          <a:lstStyle/>
          <a:p>
            <a:r>
              <a:rPr lang="en-US" sz="2400" b="1" dirty="0">
                <a:cs typeface="Calibri" panose="020F0502020204030204" pitchFamily="34" charset="0"/>
              </a:rPr>
              <a:t>Accessing </a:t>
            </a:r>
            <a:r>
              <a:rPr lang="en-US" sz="2400" b="1" dirty="0" smtClean="0">
                <a:cs typeface="Calibri" panose="020F0502020204030204" pitchFamily="34" charset="0"/>
              </a:rPr>
              <a:t>Juniper </a:t>
            </a:r>
            <a:r>
              <a:rPr lang="en-US" sz="2400" b="1" dirty="0">
                <a:cs typeface="Calibri" panose="020F0502020204030204" pitchFamily="34" charset="0"/>
              </a:rPr>
              <a:t>Switch First Time with Console</a:t>
            </a:r>
          </a:p>
        </p:txBody>
      </p:sp>
      <p:sp>
        <p:nvSpPr>
          <p:cNvPr id="41" name="TextBox 40"/>
          <p:cNvSpPr txBox="1"/>
          <p:nvPr/>
        </p:nvSpPr>
        <p:spPr>
          <a:xfrm>
            <a:off x="196948" y="1488607"/>
            <a:ext cx="6949440" cy="2308324"/>
          </a:xfrm>
          <a:prstGeom prst="rect">
            <a:avLst/>
          </a:prstGeom>
          <a:noFill/>
        </p:spPr>
        <p:txBody>
          <a:bodyPr wrap="square" rtlCol="0">
            <a:spAutoFit/>
          </a:bodyPr>
          <a:lstStyle/>
          <a:p>
            <a:endParaRPr lang="en-US" dirty="0" smtClean="0"/>
          </a:p>
          <a:p>
            <a:r>
              <a:rPr lang="en-US" dirty="0"/>
              <a:t>When you log in to the </a:t>
            </a:r>
            <a:r>
              <a:rPr lang="en-US" dirty="0" smtClean="0"/>
              <a:t>Switch </a:t>
            </a:r>
            <a:r>
              <a:rPr lang="en-US" dirty="0"/>
              <a:t>and type the cli command, you are automatically in operational mode:</a:t>
            </a:r>
          </a:p>
          <a:p>
            <a:r>
              <a:rPr lang="en-US" dirty="0"/>
              <a:t> </a:t>
            </a:r>
          </a:p>
          <a:p>
            <a:r>
              <a:rPr lang="en-US" dirty="0" err="1"/>
              <a:t>user@host</a:t>
            </a:r>
            <a:r>
              <a:rPr lang="en-US" dirty="0"/>
              <a:t>% </a:t>
            </a:r>
            <a:r>
              <a:rPr lang="en-US" b="1" dirty="0" smtClean="0"/>
              <a:t>cli</a:t>
            </a:r>
          </a:p>
          <a:p>
            <a:endParaRPr lang="en-US" b="1" dirty="0" smtClean="0"/>
          </a:p>
          <a:p>
            <a:r>
              <a:rPr lang="en-US" dirty="0" err="1" smtClean="0"/>
              <a:t>user@host</a:t>
            </a:r>
            <a:r>
              <a:rPr lang="en-US" dirty="0"/>
              <a:t>&gt; </a:t>
            </a:r>
            <a:endParaRPr lang="en-US" b="1" dirty="0"/>
          </a:p>
          <a:p>
            <a:endParaRPr lang="en-US" dirty="0" smtClean="0"/>
          </a:p>
        </p:txBody>
      </p:sp>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67274" y="3059678"/>
            <a:ext cx="3019425" cy="65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717794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375052" y="872197"/>
            <a:ext cx="6485207" cy="523220"/>
          </a:xfrm>
          <a:prstGeom prst="rect">
            <a:avLst/>
          </a:prstGeom>
          <a:noFill/>
        </p:spPr>
        <p:txBody>
          <a:bodyPr wrap="square" rtlCol="0">
            <a:spAutoFit/>
          </a:bodyPr>
          <a:lstStyle/>
          <a:p>
            <a:r>
              <a:rPr lang="en-US" sz="2800" b="1" dirty="0">
                <a:cs typeface="Calibri" panose="020F0502020204030204" pitchFamily="34" charset="0"/>
              </a:rPr>
              <a:t>Basic Configuration</a:t>
            </a:r>
          </a:p>
        </p:txBody>
      </p:sp>
      <p:sp>
        <p:nvSpPr>
          <p:cNvPr id="5" name="TextBox 4"/>
          <p:cNvSpPr txBox="1"/>
          <p:nvPr/>
        </p:nvSpPr>
        <p:spPr>
          <a:xfrm>
            <a:off x="377483" y="1920336"/>
            <a:ext cx="3256725"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Go to CLI operation mode </a:t>
            </a:r>
          </a:p>
        </p:txBody>
      </p:sp>
      <p:sp>
        <p:nvSpPr>
          <p:cNvPr id="7" name="TextBox 6"/>
          <p:cNvSpPr txBox="1"/>
          <p:nvPr/>
        </p:nvSpPr>
        <p:spPr>
          <a:xfrm>
            <a:off x="377483" y="4221184"/>
            <a:ext cx="3472169"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Set username and password</a:t>
            </a:r>
          </a:p>
        </p:txBody>
      </p:sp>
      <p:sp>
        <p:nvSpPr>
          <p:cNvPr id="11" name="TextBox 10"/>
          <p:cNvSpPr txBox="1"/>
          <p:nvPr/>
        </p:nvSpPr>
        <p:spPr>
          <a:xfrm>
            <a:off x="377483" y="3070760"/>
            <a:ext cx="1959383"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Set Hostname</a:t>
            </a:r>
          </a:p>
        </p:txBody>
      </p:sp>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0" y="1915633"/>
            <a:ext cx="4187868" cy="809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0" y="3209345"/>
            <a:ext cx="5057775" cy="638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80220" y="4449844"/>
            <a:ext cx="779145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727123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2000" fill="hold"/>
                                        <p:tgtEl>
                                          <p:spTgt spid="3"/>
                                        </p:tgtEl>
                                        <p:attrNameLst>
                                          <p:attrName>ppt_w</p:attrName>
                                        </p:attrNameLst>
                                      </p:cBhvr>
                                      <p:tavLst>
                                        <p:tav tm="0">
                                          <p:val>
                                            <p:fltVal val="0"/>
                                          </p:val>
                                        </p:tav>
                                        <p:tav tm="100000">
                                          <p:val>
                                            <p:strVal val="#ppt_w"/>
                                          </p:val>
                                        </p:tav>
                                      </p:tavLst>
                                    </p:anim>
                                    <p:anim calcmode="lin" valueType="num">
                                      <p:cBhvr>
                                        <p:cTn id="8" dur="2000" fill="hold"/>
                                        <p:tgtEl>
                                          <p:spTgt spid="3"/>
                                        </p:tgtEl>
                                        <p:attrNameLst>
                                          <p:attrName>ppt_h</p:attrName>
                                        </p:attrNameLst>
                                      </p:cBhvr>
                                      <p:tavLst>
                                        <p:tav tm="0">
                                          <p:val>
                                            <p:fltVal val="0"/>
                                          </p:val>
                                        </p:tav>
                                        <p:tav tm="100000">
                                          <p:val>
                                            <p:strVal val="#ppt_h"/>
                                          </p:val>
                                        </p:tav>
                                      </p:tavLst>
                                    </p:anim>
                                    <p:animEffect transition="in" filter="fade">
                                      <p:cBhvr>
                                        <p:cTn id="9" dur="2000"/>
                                        <p:tgtEl>
                                          <p:spTgt spid="3"/>
                                        </p:tgtEl>
                                      </p:cBhvr>
                                    </p:animEffect>
                                  </p:childTnLst>
                                </p:cTn>
                              </p:par>
                            </p:childTnLst>
                          </p:cTn>
                        </p:par>
                        <p:par>
                          <p:cTn id="10" fill="hold">
                            <p:stCondLst>
                              <p:cond delay="2000"/>
                            </p:stCondLst>
                            <p:childTnLst>
                              <p:par>
                                <p:cTn id="11" presetID="53" presetClass="entr" presetSubtype="16" fill="hold" grpId="0" nodeType="after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p:cTn id="13" dur="2000" fill="hold"/>
                                        <p:tgtEl>
                                          <p:spTgt spid="5"/>
                                        </p:tgtEl>
                                        <p:attrNameLst>
                                          <p:attrName>ppt_w</p:attrName>
                                        </p:attrNameLst>
                                      </p:cBhvr>
                                      <p:tavLst>
                                        <p:tav tm="0">
                                          <p:val>
                                            <p:fltVal val="0"/>
                                          </p:val>
                                        </p:tav>
                                        <p:tav tm="100000">
                                          <p:val>
                                            <p:strVal val="#ppt_w"/>
                                          </p:val>
                                        </p:tav>
                                      </p:tavLst>
                                    </p:anim>
                                    <p:anim calcmode="lin" valueType="num">
                                      <p:cBhvr>
                                        <p:cTn id="14" dur="2000" fill="hold"/>
                                        <p:tgtEl>
                                          <p:spTgt spid="5"/>
                                        </p:tgtEl>
                                        <p:attrNameLst>
                                          <p:attrName>ppt_h</p:attrName>
                                        </p:attrNameLst>
                                      </p:cBhvr>
                                      <p:tavLst>
                                        <p:tav tm="0">
                                          <p:val>
                                            <p:fltVal val="0"/>
                                          </p:val>
                                        </p:tav>
                                        <p:tav tm="100000">
                                          <p:val>
                                            <p:strVal val="#ppt_h"/>
                                          </p:val>
                                        </p:tav>
                                      </p:tavLst>
                                    </p:anim>
                                    <p:animEffect transition="in" filter="fade">
                                      <p:cBhvr>
                                        <p:cTn id="15" dur="2000"/>
                                        <p:tgtEl>
                                          <p:spTgt spid="5"/>
                                        </p:tgtEl>
                                      </p:cBhvr>
                                    </p:animEffect>
                                  </p:childTnLst>
                                </p:cTn>
                              </p:par>
                            </p:childTnLst>
                          </p:cTn>
                        </p:par>
                        <p:par>
                          <p:cTn id="16" fill="hold">
                            <p:stCondLst>
                              <p:cond delay="4000"/>
                            </p:stCondLst>
                            <p:childTnLst>
                              <p:par>
                                <p:cTn id="17" presetID="53" presetClass="entr" presetSubtype="16" fill="hold" grpId="0" nodeType="after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p:cTn id="19" dur="2000" fill="hold"/>
                                        <p:tgtEl>
                                          <p:spTgt spid="11"/>
                                        </p:tgtEl>
                                        <p:attrNameLst>
                                          <p:attrName>ppt_w</p:attrName>
                                        </p:attrNameLst>
                                      </p:cBhvr>
                                      <p:tavLst>
                                        <p:tav tm="0">
                                          <p:val>
                                            <p:fltVal val="0"/>
                                          </p:val>
                                        </p:tav>
                                        <p:tav tm="100000">
                                          <p:val>
                                            <p:strVal val="#ppt_w"/>
                                          </p:val>
                                        </p:tav>
                                      </p:tavLst>
                                    </p:anim>
                                    <p:anim calcmode="lin" valueType="num">
                                      <p:cBhvr>
                                        <p:cTn id="20" dur="2000" fill="hold"/>
                                        <p:tgtEl>
                                          <p:spTgt spid="11"/>
                                        </p:tgtEl>
                                        <p:attrNameLst>
                                          <p:attrName>ppt_h</p:attrName>
                                        </p:attrNameLst>
                                      </p:cBhvr>
                                      <p:tavLst>
                                        <p:tav tm="0">
                                          <p:val>
                                            <p:fltVal val="0"/>
                                          </p:val>
                                        </p:tav>
                                        <p:tav tm="100000">
                                          <p:val>
                                            <p:strVal val="#ppt_h"/>
                                          </p:val>
                                        </p:tav>
                                      </p:tavLst>
                                    </p:anim>
                                    <p:animEffect transition="in" filter="fade">
                                      <p:cBhvr>
                                        <p:cTn id="21" dur="2000"/>
                                        <p:tgtEl>
                                          <p:spTgt spid="11"/>
                                        </p:tgtEl>
                                      </p:cBhvr>
                                    </p:animEffect>
                                  </p:childTnLst>
                                </p:cTn>
                              </p:par>
                            </p:childTnLst>
                          </p:cTn>
                        </p:par>
                        <p:par>
                          <p:cTn id="22" fill="hold">
                            <p:stCondLst>
                              <p:cond delay="6000"/>
                            </p:stCondLst>
                            <p:childTnLst>
                              <p:par>
                                <p:cTn id="23" presetID="53" presetClass="entr" presetSubtype="16" fill="hold" grpId="0" nodeType="after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p:cTn id="25" dur="2000" fill="hold"/>
                                        <p:tgtEl>
                                          <p:spTgt spid="7"/>
                                        </p:tgtEl>
                                        <p:attrNameLst>
                                          <p:attrName>ppt_w</p:attrName>
                                        </p:attrNameLst>
                                      </p:cBhvr>
                                      <p:tavLst>
                                        <p:tav tm="0">
                                          <p:val>
                                            <p:fltVal val="0"/>
                                          </p:val>
                                        </p:tav>
                                        <p:tav tm="100000">
                                          <p:val>
                                            <p:strVal val="#ppt_w"/>
                                          </p:val>
                                        </p:tav>
                                      </p:tavLst>
                                    </p:anim>
                                    <p:anim calcmode="lin" valueType="num">
                                      <p:cBhvr>
                                        <p:cTn id="26" dur="2000" fill="hold"/>
                                        <p:tgtEl>
                                          <p:spTgt spid="7"/>
                                        </p:tgtEl>
                                        <p:attrNameLst>
                                          <p:attrName>ppt_h</p:attrName>
                                        </p:attrNameLst>
                                      </p:cBhvr>
                                      <p:tavLst>
                                        <p:tav tm="0">
                                          <p:val>
                                            <p:fltVal val="0"/>
                                          </p:val>
                                        </p:tav>
                                        <p:tav tm="100000">
                                          <p:val>
                                            <p:strVal val="#ppt_h"/>
                                          </p:val>
                                        </p:tav>
                                      </p:tavLst>
                                    </p:anim>
                                    <p:animEffect transition="in" filter="fade">
                                      <p:cBhvr>
                                        <p:cTn id="2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P spid="1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375052" y="872197"/>
            <a:ext cx="6485207" cy="523220"/>
          </a:xfrm>
          <a:prstGeom prst="rect">
            <a:avLst/>
          </a:prstGeom>
          <a:noFill/>
        </p:spPr>
        <p:txBody>
          <a:bodyPr wrap="square" rtlCol="0">
            <a:spAutoFit/>
          </a:bodyPr>
          <a:lstStyle/>
          <a:p>
            <a:r>
              <a:rPr lang="en-US" sz="2800" b="1" dirty="0">
                <a:cs typeface="Calibri" panose="020F0502020204030204" pitchFamily="34" charset="0"/>
              </a:rPr>
              <a:t>Enable SSH</a:t>
            </a:r>
          </a:p>
        </p:txBody>
      </p:sp>
      <p:sp>
        <p:nvSpPr>
          <p:cNvPr id="3" name="TextBox 2"/>
          <p:cNvSpPr txBox="1"/>
          <p:nvPr/>
        </p:nvSpPr>
        <p:spPr>
          <a:xfrm>
            <a:off x="377483" y="1920336"/>
            <a:ext cx="2745816"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smtClean="0"/>
              <a:t>Enable </a:t>
            </a:r>
            <a:r>
              <a:rPr lang="en-US" sz="2000" b="1" dirty="0" err="1" smtClean="0"/>
              <a:t>ssh</a:t>
            </a:r>
            <a:r>
              <a:rPr lang="en-US" sz="2000" b="1" dirty="0" smtClean="0"/>
              <a:t> by version</a:t>
            </a:r>
            <a:endParaRPr lang="en-US" sz="2000" b="1"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49640" y="1920336"/>
            <a:ext cx="5229225" cy="1057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52590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fltVal val="0"/>
                                          </p:val>
                                        </p:tav>
                                        <p:tav tm="100000">
                                          <p:val>
                                            <p:strVal val="#ppt_w"/>
                                          </p:val>
                                        </p:tav>
                                      </p:tavLst>
                                    </p:anim>
                                    <p:anim calcmode="lin" valueType="num">
                                      <p:cBhvr>
                                        <p:cTn id="8" dur="2000" fill="hold"/>
                                        <p:tgtEl>
                                          <p:spTgt spid="2"/>
                                        </p:tgtEl>
                                        <p:attrNameLst>
                                          <p:attrName>ppt_h</p:attrName>
                                        </p:attrNameLst>
                                      </p:cBhvr>
                                      <p:tavLst>
                                        <p:tav tm="0">
                                          <p:val>
                                            <p:fltVal val="0"/>
                                          </p:val>
                                        </p:tav>
                                        <p:tav tm="100000">
                                          <p:val>
                                            <p:strVal val="#ppt_h"/>
                                          </p:val>
                                        </p:tav>
                                      </p:tavLst>
                                    </p:anim>
                                    <p:animEffect transition="in" filter="fade">
                                      <p:cBhvr>
                                        <p:cTn id="9" dur="2000"/>
                                        <p:tgtEl>
                                          <p:spTgt spid="2"/>
                                        </p:tgtEl>
                                      </p:cBhvr>
                                    </p:animEffect>
                                  </p:childTnLst>
                                </p:cTn>
                              </p:par>
                            </p:childTnLst>
                          </p:cTn>
                        </p:par>
                        <p:par>
                          <p:cTn id="10" fill="hold">
                            <p:stCondLst>
                              <p:cond delay="2000"/>
                            </p:stCondLst>
                            <p:childTnLst>
                              <p:par>
                                <p:cTn id="11" presetID="53" presetClass="entr" presetSubtype="16" fill="hold" grpId="0" nodeType="after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p:cTn id="13" dur="2000" fill="hold"/>
                                        <p:tgtEl>
                                          <p:spTgt spid="3"/>
                                        </p:tgtEl>
                                        <p:attrNameLst>
                                          <p:attrName>ppt_w</p:attrName>
                                        </p:attrNameLst>
                                      </p:cBhvr>
                                      <p:tavLst>
                                        <p:tav tm="0">
                                          <p:val>
                                            <p:fltVal val="0"/>
                                          </p:val>
                                        </p:tav>
                                        <p:tav tm="100000">
                                          <p:val>
                                            <p:strVal val="#ppt_w"/>
                                          </p:val>
                                        </p:tav>
                                      </p:tavLst>
                                    </p:anim>
                                    <p:anim calcmode="lin" valueType="num">
                                      <p:cBhvr>
                                        <p:cTn id="14" dur="2000" fill="hold"/>
                                        <p:tgtEl>
                                          <p:spTgt spid="3"/>
                                        </p:tgtEl>
                                        <p:attrNameLst>
                                          <p:attrName>ppt_h</p:attrName>
                                        </p:attrNameLst>
                                      </p:cBhvr>
                                      <p:tavLst>
                                        <p:tav tm="0">
                                          <p:val>
                                            <p:fltVal val="0"/>
                                          </p:val>
                                        </p:tav>
                                        <p:tav tm="100000">
                                          <p:val>
                                            <p:strVal val="#ppt_h"/>
                                          </p:val>
                                        </p:tav>
                                      </p:tavLst>
                                    </p:anim>
                                    <p:animEffect transition="in" filter="fade">
                                      <p:cBhvr>
                                        <p:cTn id="15"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768947" y="900332"/>
            <a:ext cx="6485207" cy="523220"/>
          </a:xfrm>
          <a:prstGeom prst="rect">
            <a:avLst/>
          </a:prstGeom>
          <a:noFill/>
        </p:spPr>
        <p:txBody>
          <a:bodyPr wrap="square" rtlCol="0">
            <a:spAutoFit/>
          </a:bodyPr>
          <a:lstStyle/>
          <a:p>
            <a:r>
              <a:rPr lang="en-US" sz="2800" b="1" dirty="0">
                <a:cs typeface="Calibri" panose="020F0502020204030204" pitchFamily="34" charset="0"/>
              </a:rPr>
              <a:t>VLAN</a:t>
            </a:r>
          </a:p>
        </p:txBody>
      </p:sp>
      <p:sp>
        <p:nvSpPr>
          <p:cNvPr id="3" name="TextBox 2"/>
          <p:cNvSpPr txBox="1"/>
          <p:nvPr/>
        </p:nvSpPr>
        <p:spPr>
          <a:xfrm>
            <a:off x="1575582" y="1758461"/>
            <a:ext cx="8595360" cy="923330"/>
          </a:xfrm>
          <a:prstGeom prst="rect">
            <a:avLst/>
          </a:prstGeom>
          <a:noFill/>
        </p:spPr>
        <p:txBody>
          <a:bodyPr wrap="square" rtlCol="0">
            <a:spAutoFit/>
          </a:bodyPr>
          <a:lstStyle/>
          <a:p>
            <a:r>
              <a:rPr lang="en-US" dirty="0"/>
              <a:t>A virtual LAN (VLAN) is any broadcast domain that is partitioned and isolated in a computer network at the data link layer (OSI layer 2). LAN is an abbreviation for local area network. To subdivide a network into virtual LANs, one configures network equipment.</a:t>
            </a:r>
          </a:p>
        </p:txBody>
      </p:sp>
      <p:pic>
        <p:nvPicPr>
          <p:cNvPr id="4" name="Picture 3"/>
          <p:cNvPicPr>
            <a:picLocks noChangeAspect="1"/>
          </p:cNvPicPr>
          <p:nvPr/>
        </p:nvPicPr>
        <p:blipFill>
          <a:blip r:embed="rId2"/>
          <a:stretch>
            <a:fillRect/>
          </a:stretch>
        </p:blipFill>
        <p:spPr>
          <a:xfrm>
            <a:off x="2391068" y="3137094"/>
            <a:ext cx="6762750" cy="3232267"/>
          </a:xfrm>
          <a:prstGeom prst="rect">
            <a:avLst/>
          </a:prstGeom>
        </p:spPr>
      </p:pic>
    </p:spTree>
    <p:extLst>
      <p:ext uri="{BB962C8B-B14F-4D97-AF65-F5344CB8AC3E}">
        <p14:creationId xmlns:p14="http://schemas.microsoft.com/office/powerpoint/2010/main" val="28590955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fltVal val="0"/>
                                          </p:val>
                                        </p:tav>
                                        <p:tav tm="100000">
                                          <p:val>
                                            <p:strVal val="#ppt_w"/>
                                          </p:val>
                                        </p:tav>
                                      </p:tavLst>
                                    </p:anim>
                                    <p:anim calcmode="lin" valueType="num">
                                      <p:cBhvr>
                                        <p:cTn id="8" dur="2000" fill="hold"/>
                                        <p:tgtEl>
                                          <p:spTgt spid="2"/>
                                        </p:tgtEl>
                                        <p:attrNameLst>
                                          <p:attrName>ppt_h</p:attrName>
                                        </p:attrNameLst>
                                      </p:cBhvr>
                                      <p:tavLst>
                                        <p:tav tm="0">
                                          <p:val>
                                            <p:fltVal val="0"/>
                                          </p:val>
                                        </p:tav>
                                        <p:tav tm="100000">
                                          <p:val>
                                            <p:strVal val="#ppt_h"/>
                                          </p:val>
                                        </p:tav>
                                      </p:tavLst>
                                    </p:anim>
                                    <p:animEffect transition="in" filter="fade">
                                      <p:cBhvr>
                                        <p:cTn id="9" dur="2000"/>
                                        <p:tgtEl>
                                          <p:spTgt spid="2"/>
                                        </p:tgtEl>
                                      </p:cBhvr>
                                    </p:animEffect>
                                  </p:childTnLst>
                                </p:cTn>
                              </p:par>
                            </p:childTnLst>
                          </p:cTn>
                        </p:par>
                        <p:par>
                          <p:cTn id="10" fill="hold">
                            <p:stCondLst>
                              <p:cond delay="2000"/>
                            </p:stCondLst>
                            <p:childTnLst>
                              <p:par>
                                <p:cTn id="11" presetID="53" presetClass="entr" presetSubtype="16" fill="hold" grpId="0" nodeType="after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p:cTn id="13" dur="2000" fill="hold"/>
                                        <p:tgtEl>
                                          <p:spTgt spid="3"/>
                                        </p:tgtEl>
                                        <p:attrNameLst>
                                          <p:attrName>ppt_w</p:attrName>
                                        </p:attrNameLst>
                                      </p:cBhvr>
                                      <p:tavLst>
                                        <p:tav tm="0">
                                          <p:val>
                                            <p:fltVal val="0"/>
                                          </p:val>
                                        </p:tav>
                                        <p:tav tm="100000">
                                          <p:val>
                                            <p:strVal val="#ppt_w"/>
                                          </p:val>
                                        </p:tav>
                                      </p:tavLst>
                                    </p:anim>
                                    <p:anim calcmode="lin" valueType="num">
                                      <p:cBhvr>
                                        <p:cTn id="14" dur="2000" fill="hold"/>
                                        <p:tgtEl>
                                          <p:spTgt spid="3"/>
                                        </p:tgtEl>
                                        <p:attrNameLst>
                                          <p:attrName>ppt_h</p:attrName>
                                        </p:attrNameLst>
                                      </p:cBhvr>
                                      <p:tavLst>
                                        <p:tav tm="0">
                                          <p:val>
                                            <p:fltVal val="0"/>
                                          </p:val>
                                        </p:tav>
                                        <p:tav tm="100000">
                                          <p:val>
                                            <p:strVal val="#ppt_h"/>
                                          </p:val>
                                        </p:tav>
                                      </p:tavLst>
                                    </p:anim>
                                    <p:animEffect transition="in" filter="fade">
                                      <p:cBhvr>
                                        <p:cTn id="15" dur="2000"/>
                                        <p:tgtEl>
                                          <p:spTgt spid="3"/>
                                        </p:tgtEl>
                                      </p:cBhvr>
                                    </p:animEffect>
                                  </p:childTnLst>
                                </p:cTn>
                              </p:par>
                            </p:childTnLst>
                          </p:cTn>
                        </p:par>
                        <p:par>
                          <p:cTn id="16" fill="hold">
                            <p:stCondLst>
                              <p:cond delay="4000"/>
                            </p:stCondLst>
                            <p:childTnLst>
                              <p:par>
                                <p:cTn id="17" presetID="53" presetClass="entr" presetSubtype="16" fill="hold" nodeType="after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p:cTn id="19" dur="2000" fill="hold"/>
                                        <p:tgtEl>
                                          <p:spTgt spid="4"/>
                                        </p:tgtEl>
                                        <p:attrNameLst>
                                          <p:attrName>ppt_w</p:attrName>
                                        </p:attrNameLst>
                                      </p:cBhvr>
                                      <p:tavLst>
                                        <p:tav tm="0">
                                          <p:val>
                                            <p:fltVal val="0"/>
                                          </p:val>
                                        </p:tav>
                                        <p:tav tm="100000">
                                          <p:val>
                                            <p:strVal val="#ppt_w"/>
                                          </p:val>
                                        </p:tav>
                                      </p:tavLst>
                                    </p:anim>
                                    <p:anim calcmode="lin" valueType="num">
                                      <p:cBhvr>
                                        <p:cTn id="20" dur="2000" fill="hold"/>
                                        <p:tgtEl>
                                          <p:spTgt spid="4"/>
                                        </p:tgtEl>
                                        <p:attrNameLst>
                                          <p:attrName>ppt_h</p:attrName>
                                        </p:attrNameLst>
                                      </p:cBhvr>
                                      <p:tavLst>
                                        <p:tav tm="0">
                                          <p:val>
                                            <p:fltVal val="0"/>
                                          </p:val>
                                        </p:tav>
                                        <p:tav tm="100000">
                                          <p:val>
                                            <p:strVal val="#ppt_h"/>
                                          </p:val>
                                        </p:tav>
                                      </p:tavLst>
                                    </p:anim>
                                    <p:animEffect transition="in" filter="fade">
                                      <p:cBhvr>
                                        <p:cTn id="21"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26411" y="1012874"/>
            <a:ext cx="6485207" cy="523220"/>
          </a:xfrm>
          <a:prstGeom prst="rect">
            <a:avLst/>
          </a:prstGeom>
          <a:noFill/>
        </p:spPr>
        <p:txBody>
          <a:bodyPr wrap="square" rtlCol="0">
            <a:spAutoFit/>
          </a:bodyPr>
          <a:lstStyle/>
          <a:p>
            <a:r>
              <a:rPr lang="en-US" sz="2800" b="1" dirty="0">
                <a:cs typeface="Calibri" panose="020F0502020204030204" pitchFamily="34" charset="0"/>
              </a:rPr>
              <a:t>Create or Delete VLAN</a:t>
            </a:r>
          </a:p>
        </p:txBody>
      </p:sp>
      <p:sp>
        <p:nvSpPr>
          <p:cNvPr id="3" name="TextBox 2"/>
          <p:cNvSpPr txBox="1"/>
          <p:nvPr/>
        </p:nvSpPr>
        <p:spPr>
          <a:xfrm>
            <a:off x="377483" y="1920336"/>
            <a:ext cx="1809726"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Create VLAN</a:t>
            </a:r>
          </a:p>
        </p:txBody>
      </p:sp>
      <p:sp>
        <p:nvSpPr>
          <p:cNvPr id="4" name="TextBox 3"/>
          <p:cNvSpPr txBox="1"/>
          <p:nvPr/>
        </p:nvSpPr>
        <p:spPr>
          <a:xfrm>
            <a:off x="215387" y="4739953"/>
            <a:ext cx="2604174"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Verify created VLAN</a:t>
            </a:r>
          </a:p>
        </p:txBody>
      </p:sp>
      <p:sp>
        <p:nvSpPr>
          <p:cNvPr id="5" name="TextBox 4"/>
          <p:cNvSpPr txBox="1"/>
          <p:nvPr/>
        </p:nvSpPr>
        <p:spPr>
          <a:xfrm>
            <a:off x="377483" y="3056893"/>
            <a:ext cx="1813253"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Delete VLAN</a:t>
            </a: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36304" y="1808526"/>
            <a:ext cx="6353175" cy="866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36304" y="2822120"/>
            <a:ext cx="6353175" cy="933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46521" y="4101231"/>
            <a:ext cx="3905250" cy="243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689439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fltVal val="0"/>
                                          </p:val>
                                        </p:tav>
                                        <p:tav tm="100000">
                                          <p:val>
                                            <p:strVal val="#ppt_w"/>
                                          </p:val>
                                        </p:tav>
                                      </p:tavLst>
                                    </p:anim>
                                    <p:anim calcmode="lin" valueType="num">
                                      <p:cBhvr>
                                        <p:cTn id="8" dur="2000" fill="hold"/>
                                        <p:tgtEl>
                                          <p:spTgt spid="2"/>
                                        </p:tgtEl>
                                        <p:attrNameLst>
                                          <p:attrName>ppt_h</p:attrName>
                                        </p:attrNameLst>
                                      </p:cBhvr>
                                      <p:tavLst>
                                        <p:tav tm="0">
                                          <p:val>
                                            <p:fltVal val="0"/>
                                          </p:val>
                                        </p:tav>
                                        <p:tav tm="100000">
                                          <p:val>
                                            <p:strVal val="#ppt_h"/>
                                          </p:val>
                                        </p:tav>
                                      </p:tavLst>
                                    </p:anim>
                                    <p:animEffect transition="in" filter="fade">
                                      <p:cBhvr>
                                        <p:cTn id="9" dur="2000"/>
                                        <p:tgtEl>
                                          <p:spTgt spid="2"/>
                                        </p:tgtEl>
                                      </p:cBhvr>
                                    </p:animEffect>
                                  </p:childTnLst>
                                </p:cTn>
                              </p:par>
                            </p:childTnLst>
                          </p:cTn>
                        </p:par>
                        <p:par>
                          <p:cTn id="10" fill="hold">
                            <p:stCondLst>
                              <p:cond delay="2000"/>
                            </p:stCondLst>
                            <p:childTnLst>
                              <p:par>
                                <p:cTn id="11" presetID="53" presetClass="entr" presetSubtype="16" fill="hold" grpId="0" nodeType="after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p:cTn id="13" dur="2000" fill="hold"/>
                                        <p:tgtEl>
                                          <p:spTgt spid="3"/>
                                        </p:tgtEl>
                                        <p:attrNameLst>
                                          <p:attrName>ppt_w</p:attrName>
                                        </p:attrNameLst>
                                      </p:cBhvr>
                                      <p:tavLst>
                                        <p:tav tm="0">
                                          <p:val>
                                            <p:fltVal val="0"/>
                                          </p:val>
                                        </p:tav>
                                        <p:tav tm="100000">
                                          <p:val>
                                            <p:strVal val="#ppt_w"/>
                                          </p:val>
                                        </p:tav>
                                      </p:tavLst>
                                    </p:anim>
                                    <p:anim calcmode="lin" valueType="num">
                                      <p:cBhvr>
                                        <p:cTn id="14" dur="2000" fill="hold"/>
                                        <p:tgtEl>
                                          <p:spTgt spid="3"/>
                                        </p:tgtEl>
                                        <p:attrNameLst>
                                          <p:attrName>ppt_h</p:attrName>
                                        </p:attrNameLst>
                                      </p:cBhvr>
                                      <p:tavLst>
                                        <p:tav tm="0">
                                          <p:val>
                                            <p:fltVal val="0"/>
                                          </p:val>
                                        </p:tav>
                                        <p:tav tm="100000">
                                          <p:val>
                                            <p:strVal val="#ppt_h"/>
                                          </p:val>
                                        </p:tav>
                                      </p:tavLst>
                                    </p:anim>
                                    <p:animEffect transition="in" filter="fade">
                                      <p:cBhvr>
                                        <p:cTn id="15" dur="2000"/>
                                        <p:tgtEl>
                                          <p:spTgt spid="3"/>
                                        </p:tgtEl>
                                      </p:cBhvr>
                                    </p:animEffect>
                                  </p:childTnLst>
                                </p:cTn>
                              </p:par>
                            </p:childTnLst>
                          </p:cTn>
                        </p:par>
                        <p:par>
                          <p:cTn id="16" fill="hold">
                            <p:stCondLst>
                              <p:cond delay="4000"/>
                            </p:stCondLst>
                            <p:childTnLst>
                              <p:par>
                                <p:cTn id="17" presetID="53" presetClass="entr" presetSubtype="16" fill="hold" nodeType="after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anim calcmode="lin" valueType="num">
                                      <p:cBhvr>
                                        <p:cTn id="19" dur="2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20" dur="20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21" dur="2000"/>
                                        <p:tgtEl>
                                          <p:spTgt spid="5">
                                            <p:txEl>
                                              <p:pRg st="0" end="0"/>
                                            </p:txEl>
                                          </p:spTgt>
                                        </p:tgtEl>
                                      </p:cBhvr>
                                    </p:animEffect>
                                  </p:childTnLst>
                                </p:cTn>
                              </p:par>
                            </p:childTnLst>
                          </p:cTn>
                        </p:par>
                        <p:par>
                          <p:cTn id="22" fill="hold">
                            <p:stCondLst>
                              <p:cond delay="6000"/>
                            </p:stCondLst>
                            <p:childTnLst>
                              <p:par>
                                <p:cTn id="23" presetID="53" presetClass="entr" presetSubtype="16" fill="hold" nodeType="afterEffect">
                                  <p:stCondLst>
                                    <p:cond delay="0"/>
                                  </p:stCondLst>
                                  <p:childTnLst>
                                    <p:set>
                                      <p:cBhvr>
                                        <p:cTn id="24" dur="1" fill="hold">
                                          <p:stCondLst>
                                            <p:cond delay="0"/>
                                          </p:stCondLst>
                                        </p:cTn>
                                        <p:tgtEl>
                                          <p:spTgt spid="4">
                                            <p:txEl>
                                              <p:pRg st="0" end="0"/>
                                            </p:txEl>
                                          </p:spTgt>
                                        </p:tgtEl>
                                        <p:attrNameLst>
                                          <p:attrName>style.visibility</p:attrName>
                                        </p:attrNameLst>
                                      </p:cBhvr>
                                      <p:to>
                                        <p:strVal val="visible"/>
                                      </p:to>
                                    </p:set>
                                    <p:anim calcmode="lin" valueType="num">
                                      <p:cBhvr>
                                        <p:cTn id="25" dur="2000" fill="hold"/>
                                        <p:tgtEl>
                                          <p:spTgt spid="4">
                                            <p:txEl>
                                              <p:pRg st="0" end="0"/>
                                            </p:txEl>
                                          </p:spTgt>
                                        </p:tgtEl>
                                        <p:attrNameLst>
                                          <p:attrName>ppt_w</p:attrName>
                                        </p:attrNameLst>
                                      </p:cBhvr>
                                      <p:tavLst>
                                        <p:tav tm="0">
                                          <p:val>
                                            <p:fltVal val="0"/>
                                          </p:val>
                                        </p:tav>
                                        <p:tav tm="100000">
                                          <p:val>
                                            <p:strVal val="#ppt_w"/>
                                          </p:val>
                                        </p:tav>
                                      </p:tavLst>
                                    </p:anim>
                                    <p:anim calcmode="lin" valueType="num">
                                      <p:cBhvr>
                                        <p:cTn id="26" dur="20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27" dur="20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4415642" y="3285269"/>
            <a:ext cx="4981575" cy="3276600"/>
          </a:xfrm>
          <a:prstGeom prst="rect">
            <a:avLst/>
          </a:prstGeom>
        </p:spPr>
      </p:pic>
      <p:sp>
        <p:nvSpPr>
          <p:cNvPr id="2" name="TextBox 1"/>
          <p:cNvSpPr txBox="1"/>
          <p:nvPr/>
        </p:nvSpPr>
        <p:spPr>
          <a:xfrm>
            <a:off x="2912010" y="787791"/>
            <a:ext cx="6485207" cy="523220"/>
          </a:xfrm>
          <a:prstGeom prst="rect">
            <a:avLst/>
          </a:prstGeom>
          <a:noFill/>
        </p:spPr>
        <p:txBody>
          <a:bodyPr wrap="square" rtlCol="0">
            <a:spAutoFit/>
          </a:bodyPr>
          <a:lstStyle/>
          <a:p>
            <a:r>
              <a:rPr lang="en-US" sz="2800" b="1" dirty="0">
                <a:cs typeface="Calibri" panose="020F0502020204030204" pitchFamily="34" charset="0"/>
              </a:rPr>
              <a:t>Switchport Mode Access or Trunk</a:t>
            </a:r>
          </a:p>
        </p:txBody>
      </p:sp>
      <p:sp>
        <p:nvSpPr>
          <p:cNvPr id="3" name="TextBox 2"/>
          <p:cNvSpPr txBox="1"/>
          <p:nvPr/>
        </p:nvSpPr>
        <p:spPr>
          <a:xfrm>
            <a:off x="377483" y="1920336"/>
            <a:ext cx="1685783"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Access Port</a:t>
            </a:r>
          </a:p>
        </p:txBody>
      </p:sp>
      <p:sp>
        <p:nvSpPr>
          <p:cNvPr id="4" name="TextBox 3"/>
          <p:cNvSpPr txBox="1"/>
          <p:nvPr/>
        </p:nvSpPr>
        <p:spPr>
          <a:xfrm>
            <a:off x="377483" y="2675301"/>
            <a:ext cx="1584473" cy="400110"/>
          </a:xfrm>
          <a:prstGeom prst="rect">
            <a:avLst/>
          </a:prstGeom>
          <a:noFill/>
        </p:spPr>
        <p:txBody>
          <a:bodyPr wrap="none" rtlCol="0">
            <a:spAutoFit/>
          </a:bodyPr>
          <a:lstStyle/>
          <a:p>
            <a:pPr marL="285750" indent="-285750">
              <a:buFont typeface="Arial" panose="020B0604020202020204" pitchFamily="34" charset="0"/>
              <a:buChar char="•"/>
            </a:pPr>
            <a:r>
              <a:rPr lang="en-US" sz="2000" b="1" dirty="0"/>
              <a:t>Trunk Port</a:t>
            </a:r>
          </a:p>
        </p:txBody>
      </p:sp>
      <p:sp>
        <p:nvSpPr>
          <p:cNvPr id="5" name="TextBox 4"/>
          <p:cNvSpPr txBox="1"/>
          <p:nvPr/>
        </p:nvSpPr>
        <p:spPr>
          <a:xfrm>
            <a:off x="3404380" y="1797225"/>
            <a:ext cx="5500468" cy="646331"/>
          </a:xfrm>
          <a:prstGeom prst="rect">
            <a:avLst/>
          </a:prstGeom>
          <a:noFill/>
        </p:spPr>
        <p:txBody>
          <a:bodyPr wrap="square" rtlCol="0">
            <a:spAutoFit/>
          </a:bodyPr>
          <a:lstStyle/>
          <a:p>
            <a:r>
              <a:rPr lang="en-US" dirty="0"/>
              <a:t>An access port can have only one VLAN configured on the interface; it can carry traffic for only one VLAN.</a:t>
            </a:r>
          </a:p>
        </p:txBody>
      </p:sp>
      <p:sp>
        <p:nvSpPr>
          <p:cNvPr id="6" name="TextBox 5"/>
          <p:cNvSpPr txBox="1"/>
          <p:nvPr/>
        </p:nvSpPr>
        <p:spPr>
          <a:xfrm>
            <a:off x="3416105" y="2638938"/>
            <a:ext cx="5981112" cy="646331"/>
          </a:xfrm>
          <a:prstGeom prst="rect">
            <a:avLst/>
          </a:prstGeom>
          <a:noFill/>
        </p:spPr>
        <p:txBody>
          <a:bodyPr wrap="square" rtlCol="0">
            <a:spAutoFit/>
          </a:bodyPr>
          <a:lstStyle/>
          <a:p>
            <a:r>
              <a:rPr lang="en-US" dirty="0"/>
              <a:t>A trunk port can have two or more VLANs configured on the interface; it can carry traffic for several VLANs simultaneously.</a:t>
            </a:r>
          </a:p>
        </p:txBody>
      </p:sp>
    </p:spTree>
    <p:extLst>
      <p:ext uri="{BB962C8B-B14F-4D97-AF65-F5344CB8AC3E}">
        <p14:creationId xmlns:p14="http://schemas.microsoft.com/office/powerpoint/2010/main" val="1042048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fltVal val="0"/>
                                          </p:val>
                                        </p:tav>
                                        <p:tav tm="100000">
                                          <p:val>
                                            <p:strVal val="#ppt_w"/>
                                          </p:val>
                                        </p:tav>
                                      </p:tavLst>
                                    </p:anim>
                                    <p:anim calcmode="lin" valueType="num">
                                      <p:cBhvr>
                                        <p:cTn id="8" dur="2000" fill="hold"/>
                                        <p:tgtEl>
                                          <p:spTgt spid="2"/>
                                        </p:tgtEl>
                                        <p:attrNameLst>
                                          <p:attrName>ppt_h</p:attrName>
                                        </p:attrNameLst>
                                      </p:cBhvr>
                                      <p:tavLst>
                                        <p:tav tm="0">
                                          <p:val>
                                            <p:fltVal val="0"/>
                                          </p:val>
                                        </p:tav>
                                        <p:tav tm="100000">
                                          <p:val>
                                            <p:strVal val="#ppt_h"/>
                                          </p:val>
                                        </p:tav>
                                      </p:tavLst>
                                    </p:anim>
                                    <p:animEffect transition="in" filter="fade">
                                      <p:cBhvr>
                                        <p:cTn id="9" dur="2000"/>
                                        <p:tgtEl>
                                          <p:spTgt spid="2"/>
                                        </p:tgtEl>
                                      </p:cBhvr>
                                    </p:animEffect>
                                  </p:childTnLst>
                                </p:cTn>
                              </p:par>
                            </p:childTnLst>
                          </p:cTn>
                        </p:par>
                        <p:par>
                          <p:cTn id="10" fill="hold">
                            <p:stCondLst>
                              <p:cond delay="2000"/>
                            </p:stCondLst>
                            <p:childTnLst>
                              <p:par>
                                <p:cTn id="11" presetID="53" presetClass="entr" presetSubtype="16" fill="hold" grpId="0" nodeType="after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p:cTn id="13" dur="2000" fill="hold"/>
                                        <p:tgtEl>
                                          <p:spTgt spid="3"/>
                                        </p:tgtEl>
                                        <p:attrNameLst>
                                          <p:attrName>ppt_w</p:attrName>
                                        </p:attrNameLst>
                                      </p:cBhvr>
                                      <p:tavLst>
                                        <p:tav tm="0">
                                          <p:val>
                                            <p:fltVal val="0"/>
                                          </p:val>
                                        </p:tav>
                                        <p:tav tm="100000">
                                          <p:val>
                                            <p:strVal val="#ppt_w"/>
                                          </p:val>
                                        </p:tav>
                                      </p:tavLst>
                                    </p:anim>
                                    <p:anim calcmode="lin" valueType="num">
                                      <p:cBhvr>
                                        <p:cTn id="14" dur="2000" fill="hold"/>
                                        <p:tgtEl>
                                          <p:spTgt spid="3"/>
                                        </p:tgtEl>
                                        <p:attrNameLst>
                                          <p:attrName>ppt_h</p:attrName>
                                        </p:attrNameLst>
                                      </p:cBhvr>
                                      <p:tavLst>
                                        <p:tav tm="0">
                                          <p:val>
                                            <p:fltVal val="0"/>
                                          </p:val>
                                        </p:tav>
                                        <p:tav tm="100000">
                                          <p:val>
                                            <p:strVal val="#ppt_h"/>
                                          </p:val>
                                        </p:tav>
                                      </p:tavLst>
                                    </p:anim>
                                    <p:animEffect transition="in" filter="fade">
                                      <p:cBhvr>
                                        <p:cTn id="15" dur="2000"/>
                                        <p:tgtEl>
                                          <p:spTgt spid="3"/>
                                        </p:tgtEl>
                                      </p:cBhvr>
                                    </p:animEffect>
                                  </p:childTnLst>
                                </p:cTn>
                              </p:par>
                            </p:childTnLst>
                          </p:cTn>
                        </p:par>
                        <p:par>
                          <p:cTn id="16" fill="hold">
                            <p:stCondLst>
                              <p:cond delay="4000"/>
                            </p:stCondLst>
                            <p:childTnLst>
                              <p:par>
                                <p:cTn id="17" presetID="53" presetClass="entr" presetSubtype="16" fill="hold" grpId="0" nodeType="after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p:cTn id="19" dur="2000" fill="hold"/>
                                        <p:tgtEl>
                                          <p:spTgt spid="5"/>
                                        </p:tgtEl>
                                        <p:attrNameLst>
                                          <p:attrName>ppt_w</p:attrName>
                                        </p:attrNameLst>
                                      </p:cBhvr>
                                      <p:tavLst>
                                        <p:tav tm="0">
                                          <p:val>
                                            <p:fltVal val="0"/>
                                          </p:val>
                                        </p:tav>
                                        <p:tav tm="100000">
                                          <p:val>
                                            <p:strVal val="#ppt_w"/>
                                          </p:val>
                                        </p:tav>
                                      </p:tavLst>
                                    </p:anim>
                                    <p:anim calcmode="lin" valueType="num">
                                      <p:cBhvr>
                                        <p:cTn id="20" dur="2000" fill="hold"/>
                                        <p:tgtEl>
                                          <p:spTgt spid="5"/>
                                        </p:tgtEl>
                                        <p:attrNameLst>
                                          <p:attrName>ppt_h</p:attrName>
                                        </p:attrNameLst>
                                      </p:cBhvr>
                                      <p:tavLst>
                                        <p:tav tm="0">
                                          <p:val>
                                            <p:fltVal val="0"/>
                                          </p:val>
                                        </p:tav>
                                        <p:tav tm="100000">
                                          <p:val>
                                            <p:strVal val="#ppt_h"/>
                                          </p:val>
                                        </p:tav>
                                      </p:tavLst>
                                    </p:anim>
                                    <p:animEffect transition="in" filter="fade">
                                      <p:cBhvr>
                                        <p:cTn id="21" dur="2000"/>
                                        <p:tgtEl>
                                          <p:spTgt spid="5"/>
                                        </p:tgtEl>
                                      </p:cBhvr>
                                    </p:animEffect>
                                  </p:childTnLst>
                                </p:cTn>
                              </p:par>
                            </p:childTnLst>
                          </p:cTn>
                        </p:par>
                        <p:par>
                          <p:cTn id="22" fill="hold">
                            <p:stCondLst>
                              <p:cond delay="6000"/>
                            </p:stCondLst>
                            <p:childTnLst>
                              <p:par>
                                <p:cTn id="23" presetID="53" presetClass="entr" presetSubtype="16" fill="hold" grpId="0" nodeType="after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p:cTn id="25" dur="2000" fill="hold"/>
                                        <p:tgtEl>
                                          <p:spTgt spid="4"/>
                                        </p:tgtEl>
                                        <p:attrNameLst>
                                          <p:attrName>ppt_w</p:attrName>
                                        </p:attrNameLst>
                                      </p:cBhvr>
                                      <p:tavLst>
                                        <p:tav tm="0">
                                          <p:val>
                                            <p:fltVal val="0"/>
                                          </p:val>
                                        </p:tav>
                                        <p:tav tm="100000">
                                          <p:val>
                                            <p:strVal val="#ppt_w"/>
                                          </p:val>
                                        </p:tav>
                                      </p:tavLst>
                                    </p:anim>
                                    <p:anim calcmode="lin" valueType="num">
                                      <p:cBhvr>
                                        <p:cTn id="26" dur="2000" fill="hold"/>
                                        <p:tgtEl>
                                          <p:spTgt spid="4"/>
                                        </p:tgtEl>
                                        <p:attrNameLst>
                                          <p:attrName>ppt_h</p:attrName>
                                        </p:attrNameLst>
                                      </p:cBhvr>
                                      <p:tavLst>
                                        <p:tav tm="0">
                                          <p:val>
                                            <p:fltVal val="0"/>
                                          </p:val>
                                        </p:tav>
                                        <p:tav tm="100000">
                                          <p:val>
                                            <p:strVal val="#ppt_h"/>
                                          </p:val>
                                        </p:tav>
                                      </p:tavLst>
                                    </p:anim>
                                    <p:animEffect transition="in" filter="fade">
                                      <p:cBhvr>
                                        <p:cTn id="27" dur="2000"/>
                                        <p:tgtEl>
                                          <p:spTgt spid="4"/>
                                        </p:tgtEl>
                                      </p:cBhvr>
                                    </p:animEffect>
                                  </p:childTnLst>
                                </p:cTn>
                              </p:par>
                            </p:childTnLst>
                          </p:cTn>
                        </p:par>
                        <p:par>
                          <p:cTn id="28" fill="hold">
                            <p:stCondLst>
                              <p:cond delay="8000"/>
                            </p:stCondLst>
                            <p:childTnLst>
                              <p:par>
                                <p:cTn id="29" presetID="53" presetClass="entr" presetSubtype="16" fill="hold" grpId="0" nodeType="after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p:cTn id="31" dur="2000" fill="hold"/>
                                        <p:tgtEl>
                                          <p:spTgt spid="6"/>
                                        </p:tgtEl>
                                        <p:attrNameLst>
                                          <p:attrName>ppt_w</p:attrName>
                                        </p:attrNameLst>
                                      </p:cBhvr>
                                      <p:tavLst>
                                        <p:tav tm="0">
                                          <p:val>
                                            <p:fltVal val="0"/>
                                          </p:val>
                                        </p:tav>
                                        <p:tav tm="100000">
                                          <p:val>
                                            <p:strVal val="#ppt_w"/>
                                          </p:val>
                                        </p:tav>
                                      </p:tavLst>
                                    </p:anim>
                                    <p:anim calcmode="lin" valueType="num">
                                      <p:cBhvr>
                                        <p:cTn id="32" dur="2000" fill="hold"/>
                                        <p:tgtEl>
                                          <p:spTgt spid="6"/>
                                        </p:tgtEl>
                                        <p:attrNameLst>
                                          <p:attrName>ppt_h</p:attrName>
                                        </p:attrNameLst>
                                      </p:cBhvr>
                                      <p:tavLst>
                                        <p:tav tm="0">
                                          <p:val>
                                            <p:fltVal val="0"/>
                                          </p:val>
                                        </p:tav>
                                        <p:tav tm="100000">
                                          <p:val>
                                            <p:strVal val="#ppt_h"/>
                                          </p:val>
                                        </p:tav>
                                      </p:tavLst>
                                    </p:anim>
                                    <p:animEffect transition="in" filter="fade">
                                      <p:cBhvr>
                                        <p:cTn id="33" dur="2000"/>
                                        <p:tgtEl>
                                          <p:spTgt spid="6"/>
                                        </p:tgtEl>
                                      </p:cBhvr>
                                    </p:animEffect>
                                  </p:childTnLst>
                                </p:cTn>
                              </p:par>
                            </p:childTnLst>
                          </p:cTn>
                        </p:par>
                        <p:par>
                          <p:cTn id="34" fill="hold">
                            <p:stCondLst>
                              <p:cond delay="10000"/>
                            </p:stCondLst>
                            <p:childTnLst>
                              <p:par>
                                <p:cTn id="35" presetID="53" presetClass="entr" presetSubtype="16" fill="hold" nodeType="after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p:cTn id="37" dur="2000" fill="hold"/>
                                        <p:tgtEl>
                                          <p:spTgt spid="7"/>
                                        </p:tgtEl>
                                        <p:attrNameLst>
                                          <p:attrName>ppt_w</p:attrName>
                                        </p:attrNameLst>
                                      </p:cBhvr>
                                      <p:tavLst>
                                        <p:tav tm="0">
                                          <p:val>
                                            <p:fltVal val="0"/>
                                          </p:val>
                                        </p:tav>
                                        <p:tav tm="100000">
                                          <p:val>
                                            <p:strVal val="#ppt_w"/>
                                          </p:val>
                                        </p:tav>
                                      </p:tavLst>
                                    </p:anim>
                                    <p:anim calcmode="lin" valueType="num">
                                      <p:cBhvr>
                                        <p:cTn id="38" dur="2000" fill="hold"/>
                                        <p:tgtEl>
                                          <p:spTgt spid="7"/>
                                        </p:tgtEl>
                                        <p:attrNameLst>
                                          <p:attrName>ppt_h</p:attrName>
                                        </p:attrNameLst>
                                      </p:cBhvr>
                                      <p:tavLst>
                                        <p:tav tm="0">
                                          <p:val>
                                            <p:fltVal val="0"/>
                                          </p:val>
                                        </p:tav>
                                        <p:tav tm="100000">
                                          <p:val>
                                            <p:strVal val="#ppt_h"/>
                                          </p:val>
                                        </p:tav>
                                      </p:tavLst>
                                    </p:anim>
                                    <p:animEffect transition="in" filter="fade">
                                      <p:cBhvr>
                                        <p:cTn id="39"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5400</TotalTime>
  <Words>609</Words>
  <Application>Microsoft Office PowerPoint</Application>
  <PresentationFormat>Widescreen</PresentationFormat>
  <Paragraphs>79</Paragraphs>
  <Slides>22</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22</vt:i4>
      </vt:variant>
    </vt:vector>
  </HeadingPairs>
  <TitlesOfParts>
    <vt:vector size="28" baseType="lpstr">
      <vt:lpstr>Arial</vt:lpstr>
      <vt:lpstr>Calibri</vt:lpstr>
      <vt:lpstr>Calibri Light</vt:lpstr>
      <vt:lpstr>Cambria Math</vt:lpstr>
      <vt:lpstr>Office Theme</vt:lpstr>
      <vt:lpstr>Worksheet</vt:lpstr>
      <vt:lpstr>Juniper Switch Configuration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RAKESH</dc:creator>
  <cp:lastModifiedBy>Abhinandan</cp:lastModifiedBy>
  <cp:revision>292</cp:revision>
  <dcterms:created xsi:type="dcterms:W3CDTF">2016-10-05T09:52:14Z</dcterms:created>
  <dcterms:modified xsi:type="dcterms:W3CDTF">2018-12-22T13:02:19Z</dcterms:modified>
</cp:coreProperties>
</file>