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36" r:id="rId2"/>
    <p:sldId id="257" r:id="rId3"/>
    <p:sldId id="368" r:id="rId4"/>
    <p:sldId id="337" r:id="rId5"/>
    <p:sldId id="378" r:id="rId6"/>
    <p:sldId id="379" r:id="rId7"/>
    <p:sldId id="339" r:id="rId8"/>
    <p:sldId id="340" r:id="rId9"/>
    <p:sldId id="341" r:id="rId10"/>
    <p:sldId id="342" r:id="rId11"/>
    <p:sldId id="373" r:id="rId12"/>
    <p:sldId id="344" r:id="rId13"/>
    <p:sldId id="374" r:id="rId14"/>
    <p:sldId id="375" r:id="rId15"/>
    <p:sldId id="376" r:id="rId16"/>
    <p:sldId id="380" r:id="rId17"/>
    <p:sldId id="377" r:id="rId18"/>
    <p:sldId id="381" r:id="rId19"/>
    <p:sldId id="382" r:id="rId20"/>
    <p:sldId id="383" r:id="rId21"/>
    <p:sldId id="384" r:id="rId22"/>
    <p:sldId id="385" r:id="rId23"/>
    <p:sldId id="3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4366" autoAdjust="0"/>
  </p:normalViewPr>
  <p:slideViewPr>
    <p:cSldViewPr snapToGrid="0">
      <p:cViewPr varScale="1">
        <p:scale>
          <a:sx n="70" d="100"/>
          <a:sy n="70" d="100"/>
        </p:scale>
        <p:origin x="738" y="72"/>
      </p:cViewPr>
      <p:guideLst>
        <p:guide orient="horz" pos="2160"/>
        <p:guide pos="3840"/>
      </p:guideLst>
    </p:cSldViewPr>
  </p:slideViewPr>
  <p:outlineViewPr>
    <p:cViewPr>
      <p:scale>
        <a:sx n="33" d="100"/>
        <a:sy n="33" d="100"/>
      </p:scale>
      <p:origin x="0" y="3156"/>
    </p:cViewPr>
  </p:outlineViewPr>
  <p:notesTextViewPr>
    <p:cViewPr>
      <p:scale>
        <a:sx n="1" d="1"/>
        <a:sy n="1" d="1"/>
      </p:scale>
      <p:origin x="0" y="0"/>
    </p:cViewPr>
  </p:notesTextViewPr>
  <p:sorterViewPr>
    <p:cViewPr>
      <p:scale>
        <a:sx n="100" d="100"/>
        <a:sy n="100" d="100"/>
      </p:scale>
      <p:origin x="0" y="-66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7C443-1AEC-4297-8CE2-A30BE3BFCD7D}" type="datetimeFigureOut">
              <a:rPr lang="en-IN" smtClean="0"/>
              <a:pPr/>
              <a:t>22/12/2018</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75AF4-5616-493D-956A-14F4743679D9}" type="slidenum">
              <a:rPr lang="en-IN" smtClean="0"/>
              <a:pPr/>
              <a:t>‹#›</a:t>
            </a:fld>
            <a:endParaRPr lang="en-IN" dirty="0"/>
          </a:p>
        </p:txBody>
      </p:sp>
    </p:spTree>
    <p:extLst>
      <p:ext uri="{BB962C8B-B14F-4D97-AF65-F5344CB8AC3E}">
        <p14:creationId xmlns:p14="http://schemas.microsoft.com/office/powerpoint/2010/main" val="249952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pPr/>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78169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pPr/>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1425421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pPr/>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2770234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2436284" y="4053702"/>
            <a:ext cx="7349067" cy="276999"/>
          </a:xfrm>
        </p:spPr>
        <p:txBody>
          <a:bodyPr anchor="b" anchorCtr="0">
            <a:noAutofit/>
          </a:bodyPr>
          <a:lstStyle>
            <a:lvl1pPr marL="0" indent="0" algn="l">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hasCustomPrompt="1"/>
          </p:nvPr>
        </p:nvSpPr>
        <p:spPr bwMode="gray">
          <a:xfrm>
            <a:off x="2436284" y="2184400"/>
            <a:ext cx="7349067" cy="1231106"/>
          </a:xfrm>
        </p:spPr>
        <p:txBody>
          <a:bodyPr wrap="square">
            <a:spAutoFit/>
          </a:bodyPr>
          <a:lstStyle>
            <a:lvl1pPr algn="l">
              <a:defRPr sz="4000" b="1">
                <a:solidFill>
                  <a:schemeClr val="bg2"/>
                </a:solidFill>
                <a:latin typeface="Arial" pitchFamily="34" charset="0"/>
                <a:cs typeface="Arial" pitchFamily="34" charset="0"/>
              </a:defRPr>
            </a:lvl1pPr>
          </a:lstStyle>
          <a:p>
            <a:r>
              <a:rPr lang="en-US" dirty="0"/>
              <a:t>Click to Edit Master Title Style</a:t>
            </a:r>
          </a:p>
        </p:txBody>
      </p:sp>
      <p:sp>
        <p:nvSpPr>
          <p:cNvPr id="10" name="TextBox 20"/>
          <p:cNvSpPr txBox="1">
            <a:spLocks noChangeArrowheads="1"/>
          </p:cNvSpPr>
          <p:nvPr userDrawn="1"/>
        </p:nvSpPr>
        <p:spPr bwMode="gray">
          <a:xfrm>
            <a:off x="641352" y="6629402"/>
            <a:ext cx="2718693" cy="123111"/>
          </a:xfrm>
          <a:prstGeom prst="rect">
            <a:avLst/>
          </a:prstGeom>
          <a:noFill/>
          <a:ln w="9525">
            <a:noFill/>
            <a:miter lim="800000"/>
            <a:headEnd/>
            <a:tailEnd/>
          </a:ln>
        </p:spPr>
        <p:txBody>
          <a:bodyPr wrap="none" lIns="0" tIns="0" rIns="0" bIns="0">
            <a:spAutoFit/>
          </a:bodyPr>
          <a:lstStyle/>
          <a:p>
            <a:pPr marL="0" algn="l" defTabSz="914400" rtl="0" eaLnBrk="1" latinLnBrk="0" hangingPunct="1">
              <a:defRPr/>
            </a:pPr>
            <a:r>
              <a:rPr lang="en-US" sz="800" kern="1200" dirty="0">
                <a:solidFill>
                  <a:schemeClr val="tx2"/>
                </a:solidFill>
                <a:latin typeface="Arial" pitchFamily="34" charset="0"/>
                <a:ea typeface="+mn-ea"/>
                <a:cs typeface="Arial" pitchFamily="34" charset="0"/>
              </a:rPr>
              <a:t>Copyright © 2013 </a:t>
            </a:r>
            <a:r>
              <a:rPr lang="en-US" sz="800" kern="1200" dirty="0" smtClean="0">
                <a:solidFill>
                  <a:schemeClr val="tx2"/>
                </a:solidFill>
                <a:latin typeface="Arial" pitchFamily="34" charset="0"/>
                <a:ea typeface="+mn-ea"/>
                <a:cs typeface="Arial" pitchFamily="34" charset="0"/>
              </a:rPr>
              <a:t>Technologies</a:t>
            </a:r>
            <a:r>
              <a:rPr lang="en-US" sz="800" kern="1200" baseline="0" dirty="0" smtClean="0">
                <a:solidFill>
                  <a:schemeClr val="tx2"/>
                </a:solidFill>
                <a:latin typeface="Arial" pitchFamily="34" charset="0"/>
                <a:ea typeface="+mn-ea"/>
                <a:cs typeface="Arial" pitchFamily="34" charset="0"/>
              </a:rPr>
              <a:t> </a:t>
            </a:r>
            <a:r>
              <a:rPr lang="en-US" sz="800" kern="1200" baseline="0" dirty="0">
                <a:solidFill>
                  <a:schemeClr val="tx2"/>
                </a:solidFill>
                <a:latin typeface="Arial" pitchFamily="34" charset="0"/>
                <a:ea typeface="+mn-ea"/>
                <a:cs typeface="Arial" pitchFamily="34" charset="0"/>
              </a:rPr>
              <a:t>Limited</a:t>
            </a:r>
            <a:r>
              <a:rPr lang="en-US" sz="800" kern="1200" dirty="0">
                <a:solidFill>
                  <a:schemeClr val="tx2"/>
                </a:solidFill>
                <a:latin typeface="Arial" pitchFamily="34" charset="0"/>
                <a:ea typeface="+mn-ea"/>
                <a:cs typeface="Arial" pitchFamily="34" charset="0"/>
              </a:rPr>
              <a:t>. All rights reserved.</a:t>
            </a:r>
          </a:p>
        </p:txBody>
      </p:sp>
    </p:spTree>
    <p:extLst>
      <p:ext uri="{BB962C8B-B14F-4D97-AF65-F5344CB8AC3E}">
        <p14:creationId xmlns:p14="http://schemas.microsoft.com/office/powerpoint/2010/main" val="242214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pPr/>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248809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FF50BD-B055-4969-92A3-872CDBBE858F}" type="datetimeFigureOut">
              <a:rPr lang="en-IN" smtClean="0"/>
              <a:pPr/>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2783934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1FF50BD-B055-4969-92A3-872CDBBE858F}" type="datetimeFigureOut">
              <a:rPr lang="en-IN" smtClean="0"/>
              <a:pPr/>
              <a:t>22/12/2018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28196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E1FF50BD-B055-4969-92A3-872CDBBE858F}" type="datetimeFigureOut">
              <a:rPr lang="en-IN" smtClean="0"/>
              <a:pPr/>
              <a:t>22/12/2018</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338226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1FF50BD-B055-4969-92A3-872CDBBE858F}" type="datetimeFigureOut">
              <a:rPr lang="en-IN" smtClean="0"/>
              <a:pPr/>
              <a:t>22/12/2018</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146270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F50BD-B055-4969-92A3-872CDBBE858F}" type="datetimeFigureOut">
              <a:rPr lang="en-IN" smtClean="0"/>
              <a:pPr/>
              <a:t>22/12/2018</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54811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F50BD-B055-4969-92A3-872CDBBE858F}" type="datetimeFigureOut">
              <a:rPr lang="en-IN" smtClean="0"/>
              <a:pPr/>
              <a:t>22/12/2018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414479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F50BD-B055-4969-92A3-872CDBBE858F}" type="datetimeFigureOut">
              <a:rPr lang="en-IN" smtClean="0"/>
              <a:pPr/>
              <a:t>22/12/2018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69810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F50BD-B055-4969-92A3-872CDBBE858F}" type="datetimeFigureOut">
              <a:rPr lang="en-IN" smtClean="0"/>
              <a:pPr/>
              <a:t>22/12/2018</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838A1-4E1F-4DAE-9D8D-F95A0FB22B4E}" type="slidenum">
              <a:rPr lang="en-IN" smtClean="0"/>
              <a:pPr/>
              <a:t>‹#›</a:t>
            </a:fld>
            <a:endParaRPr lang="en-IN" dirty="0"/>
          </a:p>
        </p:txBody>
      </p:sp>
    </p:spTree>
    <p:extLst>
      <p:ext uri="{BB962C8B-B14F-4D97-AF65-F5344CB8AC3E}">
        <p14:creationId xmlns:p14="http://schemas.microsoft.com/office/powerpoint/2010/main" val="277315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ftp://ip-address/path/os-file-name" TargetMode="External"/><Relationship Id="rId2" Type="http://schemas.openxmlformats.org/officeDocument/2006/relationships/hyperlink" Target="http://ip-address/pathname/os-file-name"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6284" y="1922790"/>
            <a:ext cx="7349067" cy="1754326"/>
          </a:xfrm>
        </p:spPr>
        <p:txBody>
          <a:bodyPr/>
          <a:lstStyle/>
          <a:p>
            <a:pPr algn="ctr"/>
            <a:r>
              <a:rPr lang="en-IN" sz="6000" dirty="0" smtClean="0">
                <a:solidFill>
                  <a:schemeClr val="tx1"/>
                </a:solidFill>
                <a:latin typeface="Cambria Math" panose="02040503050406030204" pitchFamily="18" charset="0"/>
                <a:ea typeface="Cambria Math" panose="02040503050406030204" pitchFamily="18" charset="0"/>
              </a:rPr>
              <a:t>Guidelines </a:t>
            </a:r>
            <a:r>
              <a:rPr lang="en-IN" sz="6000" dirty="0">
                <a:solidFill>
                  <a:schemeClr val="tx1"/>
                </a:solidFill>
                <a:latin typeface="Cambria Math" panose="02040503050406030204" pitchFamily="18" charset="0"/>
                <a:ea typeface="Cambria Math" panose="02040503050406030204" pitchFamily="18" charset="0"/>
              </a:rPr>
              <a:t>To </a:t>
            </a:r>
            <a:r>
              <a:rPr lang="en-IN" sz="6000" dirty="0" smtClean="0">
                <a:solidFill>
                  <a:srgbClr val="002060"/>
                </a:solidFill>
                <a:latin typeface="Cambria Math" panose="02040503050406030204" pitchFamily="18" charset="0"/>
                <a:ea typeface="Cambria Math" panose="02040503050406030204" pitchFamily="18" charset="0"/>
              </a:rPr>
              <a:t>Juniper Switch</a:t>
            </a:r>
            <a:r>
              <a:rPr lang="en-IN" sz="6000" dirty="0" smtClean="0">
                <a:solidFill>
                  <a:schemeClr val="tx1"/>
                </a:solidFill>
                <a:latin typeface="Cambria Math" panose="02040503050406030204" pitchFamily="18" charset="0"/>
                <a:ea typeface="Cambria Math" panose="02040503050406030204" pitchFamily="18" charset="0"/>
              </a:rPr>
              <a:t> Configuration</a:t>
            </a:r>
            <a:endParaRPr lang="en-IN" sz="6000" dirty="0">
              <a:solidFill>
                <a:schemeClr val="tx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293377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9616" y="659495"/>
            <a:ext cx="4720678" cy="523220"/>
          </a:xfrm>
          <a:prstGeom prst="rect">
            <a:avLst/>
          </a:prstGeom>
          <a:noFill/>
        </p:spPr>
        <p:txBody>
          <a:bodyPr wrap="square" rtlCol="0">
            <a:spAutoFit/>
          </a:bodyPr>
          <a:lstStyle/>
          <a:p>
            <a:r>
              <a:rPr lang="en-US" sz="2800" b="1" u="sng" dirty="0" smtClean="0">
                <a:cs typeface="Calibri" panose="020F0502020204030204" pitchFamily="34" charset="0"/>
              </a:rPr>
              <a:t>Making port Access/Trunk</a:t>
            </a:r>
            <a:endParaRPr lang="en-US" sz="2800" b="1" u="sng" dirty="0">
              <a:cs typeface="Calibri" panose="020F0502020204030204" pitchFamily="34" charset="0"/>
            </a:endParaRPr>
          </a:p>
        </p:txBody>
      </p:sp>
      <p:sp>
        <p:nvSpPr>
          <p:cNvPr id="6" name="Rectangle 5"/>
          <p:cNvSpPr/>
          <p:nvPr/>
        </p:nvSpPr>
        <p:spPr>
          <a:xfrm>
            <a:off x="761586" y="1492872"/>
            <a:ext cx="10598727" cy="4801314"/>
          </a:xfrm>
          <a:prstGeom prst="rect">
            <a:avLst/>
          </a:prstGeom>
        </p:spPr>
        <p:txBody>
          <a:bodyPr wrap="square">
            <a:spAutoFit/>
          </a:bodyPr>
          <a:lstStyle/>
          <a:p>
            <a:r>
              <a:rPr lang="en-US" dirty="0" smtClean="0"/>
              <a:t>Go to the configuration mode &amp; type the following commands</a:t>
            </a:r>
          </a:p>
          <a:p>
            <a:endParaRPr lang="en-US" dirty="0" smtClean="0"/>
          </a:p>
          <a:p>
            <a:r>
              <a:rPr lang="en-US" dirty="0" smtClean="0"/>
              <a:t>root@sw1# edit interfaces</a:t>
            </a:r>
          </a:p>
          <a:p>
            <a:r>
              <a:rPr lang="en-US" dirty="0" smtClean="0"/>
              <a:t>root@sw1#</a:t>
            </a:r>
            <a:r>
              <a:rPr lang="en-US" b="1" dirty="0" smtClean="0"/>
              <a:t>edit ge-0/0/0  unit 0 family ethernet-switching</a:t>
            </a:r>
          </a:p>
          <a:p>
            <a:r>
              <a:rPr lang="en-US" dirty="0" smtClean="0"/>
              <a:t>root@sw1#</a:t>
            </a:r>
            <a:r>
              <a:rPr lang="en-US" b="1" dirty="0" smtClean="0"/>
              <a:t>set  port-mode  access</a:t>
            </a:r>
          </a:p>
          <a:p>
            <a:r>
              <a:rPr lang="en-US" dirty="0" smtClean="0"/>
              <a:t>root@sw1#</a:t>
            </a:r>
            <a:r>
              <a:rPr lang="en-US" b="1" dirty="0" smtClean="0"/>
              <a:t>set  vlan  members  users</a:t>
            </a:r>
            <a:r>
              <a:rPr lang="en-US" dirty="0" smtClean="0"/>
              <a:t>(name of created vlan you want to assign to this port)  or</a:t>
            </a:r>
          </a:p>
          <a:p>
            <a:endParaRPr lang="en-US" b="1" dirty="0" smtClean="0">
              <a:solidFill>
                <a:srgbClr val="002060"/>
              </a:solidFill>
              <a:cs typeface="Calibri" panose="020F0502020204030204" pitchFamily="34" charset="0"/>
            </a:endParaRPr>
          </a:p>
          <a:p>
            <a:r>
              <a:rPr lang="en-US" b="1" dirty="0" smtClean="0">
                <a:solidFill>
                  <a:srgbClr val="002060"/>
                </a:solidFill>
                <a:cs typeface="Calibri" panose="020F0502020204030204" pitchFamily="34" charset="0"/>
              </a:rPr>
              <a:t>root@sw1: set interface ge-0/0/1 unit 0 family Ethernet-switching interface-mode access</a:t>
            </a:r>
          </a:p>
          <a:p>
            <a:r>
              <a:rPr lang="en-US" b="1" dirty="0" smtClean="0">
                <a:solidFill>
                  <a:srgbClr val="002060"/>
                </a:solidFill>
                <a:cs typeface="Calibri" panose="020F0502020204030204" pitchFamily="34" charset="0"/>
              </a:rPr>
              <a:t>root@sw1: set interface ge-0/0/1 unit 0 family Ethernet-switching vlan members  </a:t>
            </a:r>
            <a:r>
              <a:rPr lang="en-US" b="1" dirty="0" smtClean="0">
                <a:solidFill>
                  <a:srgbClr val="C00000"/>
                </a:solidFill>
                <a:cs typeface="Calibri" panose="020F0502020204030204" pitchFamily="34" charset="0"/>
              </a:rPr>
              <a:t>servers</a:t>
            </a:r>
          </a:p>
          <a:p>
            <a:endParaRPr lang="en-US" dirty="0"/>
          </a:p>
          <a:p>
            <a:r>
              <a:rPr lang="en-US" b="1" u="sng" dirty="0" smtClean="0">
                <a:cs typeface="Calibri" panose="020F0502020204030204" pitchFamily="34" charset="0"/>
              </a:rPr>
              <a:t>For making trunk port</a:t>
            </a:r>
          </a:p>
          <a:p>
            <a:endParaRPr lang="en-US" b="1" dirty="0">
              <a:cs typeface="Calibri" panose="020F0502020204030204" pitchFamily="34" charset="0"/>
            </a:endParaRPr>
          </a:p>
          <a:p>
            <a:r>
              <a:rPr lang="en-US" dirty="0" smtClean="0"/>
              <a:t>root@sw1#edit interfaces</a:t>
            </a:r>
          </a:p>
          <a:p>
            <a:r>
              <a:rPr lang="en-US" dirty="0" smtClean="0"/>
              <a:t>root@sw1#</a:t>
            </a:r>
            <a:r>
              <a:rPr lang="en-US" b="1" dirty="0" smtClean="0"/>
              <a:t>edit  ge-0/0/1  unit 0 family  ethernet-switching</a:t>
            </a:r>
          </a:p>
          <a:p>
            <a:r>
              <a:rPr lang="en-US" dirty="0" smtClean="0"/>
              <a:t>root@sw1#</a:t>
            </a:r>
            <a:r>
              <a:rPr lang="en-US" b="1" dirty="0" smtClean="0"/>
              <a:t>set  port-mode  trunk</a:t>
            </a:r>
          </a:p>
          <a:p>
            <a:r>
              <a:rPr lang="en-US" dirty="0" smtClean="0"/>
              <a:t>root@sw1#</a:t>
            </a:r>
            <a:r>
              <a:rPr lang="en-US" b="1" dirty="0" smtClean="0"/>
              <a:t>set  vlan  members  </a:t>
            </a:r>
            <a:r>
              <a:rPr lang="en-US" b="1" u="sng" dirty="0" smtClean="0"/>
              <a:t>users</a:t>
            </a:r>
          </a:p>
          <a:p>
            <a:r>
              <a:rPr lang="en-US" dirty="0"/>
              <a:t>root@sw1#</a:t>
            </a:r>
            <a:r>
              <a:rPr lang="en-US" b="1" dirty="0"/>
              <a:t>set  vlan  members  </a:t>
            </a:r>
            <a:r>
              <a:rPr lang="en-US" b="1" u="sng" dirty="0" smtClean="0"/>
              <a:t>servers</a:t>
            </a:r>
            <a:r>
              <a:rPr lang="en-US" dirty="0" smtClean="0"/>
              <a:t>  (Specify the name of vlans you want to allow on this trunk port)</a:t>
            </a:r>
            <a:endParaRPr lang="en-US" b="1" u="sng" dirty="0">
              <a:cs typeface="Calibri" panose="020F0502020204030204" pitchFamily="34" charset="0"/>
            </a:endParaRPr>
          </a:p>
        </p:txBody>
      </p:sp>
    </p:spTree>
    <p:extLst>
      <p:ext uri="{BB962C8B-B14F-4D97-AF65-F5344CB8AC3E}">
        <p14:creationId xmlns:p14="http://schemas.microsoft.com/office/powerpoint/2010/main" val="260966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89018" y="928468"/>
            <a:ext cx="7784974" cy="523220"/>
          </a:xfrm>
          <a:prstGeom prst="rect">
            <a:avLst/>
          </a:prstGeom>
          <a:noFill/>
        </p:spPr>
        <p:txBody>
          <a:bodyPr wrap="square" rtlCol="0">
            <a:spAutoFit/>
          </a:bodyPr>
          <a:lstStyle/>
          <a:p>
            <a:r>
              <a:rPr lang="en-US" sz="2800" b="1" u="sng" dirty="0" smtClean="0">
                <a:cs typeface="Calibri" panose="020F0502020204030204" pitchFamily="34" charset="0"/>
              </a:rPr>
              <a:t>Assigning IP to Vlan Interface &amp; Enabling SSH</a:t>
            </a:r>
            <a:endParaRPr lang="en-US" sz="2800" b="1" u="sng" dirty="0">
              <a:cs typeface="Calibri" panose="020F0502020204030204" pitchFamily="34" charset="0"/>
            </a:endParaRPr>
          </a:p>
        </p:txBody>
      </p:sp>
      <p:sp>
        <p:nvSpPr>
          <p:cNvPr id="5" name="Rectangle 4"/>
          <p:cNvSpPr/>
          <p:nvPr/>
        </p:nvSpPr>
        <p:spPr>
          <a:xfrm>
            <a:off x="138545" y="1942007"/>
            <a:ext cx="7797414" cy="3416320"/>
          </a:xfrm>
          <a:prstGeom prst="rect">
            <a:avLst/>
          </a:prstGeom>
        </p:spPr>
        <p:txBody>
          <a:bodyPr wrap="square">
            <a:spAutoFit/>
          </a:bodyPr>
          <a:lstStyle/>
          <a:p>
            <a:r>
              <a:rPr lang="en-US" dirty="0" smtClean="0"/>
              <a:t>root@sw1#</a:t>
            </a:r>
            <a:r>
              <a:rPr lang="en-US" b="1" dirty="0" smtClean="0"/>
              <a:t>set  interface  vlan  unit 10  family  inet  address  192.168.1.11/24</a:t>
            </a:r>
          </a:p>
          <a:p>
            <a:r>
              <a:rPr lang="en-US" dirty="0" smtClean="0"/>
              <a:t>root@sw1#</a:t>
            </a:r>
            <a:r>
              <a:rPr lang="en-US" b="1" dirty="0" smtClean="0"/>
              <a:t>set vlans v10 l3-interface vlan.10</a:t>
            </a:r>
          </a:p>
          <a:p>
            <a:r>
              <a:rPr lang="en-US" dirty="0" smtClean="0"/>
              <a:t>root@sw1#</a:t>
            </a:r>
            <a:r>
              <a:rPr lang="en-US" b="1" dirty="0" smtClean="0"/>
              <a:t>show interface terse</a:t>
            </a:r>
          </a:p>
          <a:p>
            <a:r>
              <a:rPr lang="en-US" dirty="0" smtClean="0"/>
              <a:t>root@sw1#</a:t>
            </a:r>
            <a:r>
              <a:rPr lang="en-US" b="1" dirty="0" smtClean="0"/>
              <a:t>show route</a:t>
            </a:r>
            <a:endParaRPr lang="en-US" b="1" dirty="0"/>
          </a:p>
          <a:p>
            <a:r>
              <a:rPr lang="en-US" dirty="0" smtClean="0"/>
              <a:t>The above command will  assign IP ADDRESS to interface vlan 10</a:t>
            </a:r>
          </a:p>
          <a:p>
            <a:endParaRPr lang="en-US" dirty="0"/>
          </a:p>
          <a:p>
            <a:r>
              <a:rPr lang="en-US" b="1" u="sng" dirty="0" smtClean="0"/>
              <a:t>Enabling SSH/Telnet</a:t>
            </a:r>
          </a:p>
          <a:p>
            <a:r>
              <a:rPr lang="en-US" dirty="0"/>
              <a:t>	</a:t>
            </a:r>
            <a:endParaRPr lang="en-US" dirty="0" smtClean="0"/>
          </a:p>
          <a:p>
            <a:r>
              <a:rPr lang="en-US" dirty="0" smtClean="0"/>
              <a:t>root@sw1# </a:t>
            </a:r>
            <a:r>
              <a:rPr lang="en-US" b="1" dirty="0" smtClean="0"/>
              <a:t>set system services  ssh</a:t>
            </a:r>
          </a:p>
          <a:p>
            <a:r>
              <a:rPr lang="en-US" dirty="0" smtClean="0"/>
              <a:t>root@sw1</a:t>
            </a:r>
            <a:r>
              <a:rPr lang="en-US" dirty="0"/>
              <a:t># </a:t>
            </a:r>
            <a:r>
              <a:rPr lang="en-US" b="1" dirty="0"/>
              <a:t>set system services  </a:t>
            </a:r>
            <a:r>
              <a:rPr lang="en-US" b="1" dirty="0" smtClean="0"/>
              <a:t>telnet</a:t>
            </a:r>
            <a:endParaRPr lang="en-US" b="1" dirty="0"/>
          </a:p>
          <a:p>
            <a:endParaRPr lang="en-US" b="1" dirty="0"/>
          </a:p>
          <a:p>
            <a:endParaRPr lang="en-US" b="1" dirty="0"/>
          </a:p>
        </p:txBody>
      </p:sp>
    </p:spTree>
    <p:extLst>
      <p:ext uri="{BB962C8B-B14F-4D97-AF65-F5344CB8AC3E}">
        <p14:creationId xmlns:p14="http://schemas.microsoft.com/office/powerpoint/2010/main" val="190278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8784" y="666858"/>
            <a:ext cx="6485207" cy="523220"/>
          </a:xfrm>
          <a:prstGeom prst="rect">
            <a:avLst/>
          </a:prstGeom>
          <a:noFill/>
        </p:spPr>
        <p:txBody>
          <a:bodyPr wrap="square" rtlCol="0">
            <a:spAutoFit/>
          </a:bodyPr>
          <a:lstStyle/>
          <a:p>
            <a:r>
              <a:rPr lang="en-US" sz="2800" b="1" u="sng" dirty="0" smtClean="0">
                <a:cs typeface="Calibri" panose="020F0502020204030204" pitchFamily="34" charset="0"/>
              </a:rPr>
              <a:t>Configuring Ether-Channels</a:t>
            </a:r>
            <a:endParaRPr lang="en-US" sz="2800" b="1" u="sng" dirty="0">
              <a:cs typeface="Calibri" panose="020F0502020204030204" pitchFamily="34" charset="0"/>
            </a:endParaRPr>
          </a:p>
        </p:txBody>
      </p:sp>
      <p:sp>
        <p:nvSpPr>
          <p:cNvPr id="3" name="TextBox 2"/>
          <p:cNvSpPr txBox="1"/>
          <p:nvPr/>
        </p:nvSpPr>
        <p:spPr>
          <a:xfrm>
            <a:off x="534769" y="1249991"/>
            <a:ext cx="11362021" cy="5632311"/>
          </a:xfrm>
          <a:prstGeom prst="rect">
            <a:avLst/>
          </a:prstGeom>
          <a:noFill/>
        </p:spPr>
        <p:txBody>
          <a:bodyPr wrap="none" rtlCol="0">
            <a:spAutoFit/>
          </a:bodyPr>
          <a:lstStyle/>
          <a:p>
            <a:r>
              <a:rPr lang="en-US" sz="2000" b="1" dirty="0" smtClean="0"/>
              <a:t>To configure </a:t>
            </a:r>
            <a:r>
              <a:rPr lang="en-US" sz="2000" b="1" u="sng" dirty="0" smtClean="0"/>
              <a:t>Ether-Channel </a:t>
            </a:r>
            <a:r>
              <a:rPr lang="en-US" sz="2000" b="1" dirty="0" smtClean="0"/>
              <a:t> following set of commands will be used</a:t>
            </a:r>
          </a:p>
          <a:p>
            <a:r>
              <a:rPr lang="en-US" sz="2000" dirty="0" smtClean="0"/>
              <a:t>First of all we need to create an </a:t>
            </a:r>
            <a:r>
              <a:rPr lang="en-US" sz="2000" b="1" u="sng" dirty="0" smtClean="0"/>
              <a:t>LAG</a:t>
            </a:r>
            <a:r>
              <a:rPr lang="en-US" sz="2000" u="sng" dirty="0" smtClean="0"/>
              <a:t>(Link Aggregation Group)</a:t>
            </a:r>
            <a:r>
              <a:rPr lang="en-US" sz="2000" b="1" dirty="0" smtClean="0"/>
              <a:t> </a:t>
            </a:r>
            <a:r>
              <a:rPr lang="en-US" sz="2000" dirty="0" smtClean="0"/>
              <a:t>following commands</a:t>
            </a:r>
          </a:p>
          <a:p>
            <a:r>
              <a:rPr lang="en-US" sz="2000" dirty="0" smtClean="0"/>
              <a:t>[edit]</a:t>
            </a:r>
          </a:p>
          <a:p>
            <a:r>
              <a:rPr lang="en-US" sz="2000" dirty="0" smtClean="0"/>
              <a:t>root@sw1# </a:t>
            </a:r>
            <a:r>
              <a:rPr lang="en-US" sz="2000" b="1" dirty="0" smtClean="0"/>
              <a:t>edit chassis</a:t>
            </a:r>
          </a:p>
          <a:p>
            <a:r>
              <a:rPr lang="en-US" sz="2000" dirty="0" smtClean="0"/>
              <a:t>root@sw1# </a:t>
            </a:r>
            <a:r>
              <a:rPr lang="en-US" sz="2000" b="1" i="1" dirty="0" smtClean="0"/>
              <a:t>set chassis aggregated-devices ethernet device-count 4</a:t>
            </a:r>
          </a:p>
          <a:p>
            <a:r>
              <a:rPr lang="en-US" sz="2000" dirty="0" smtClean="0"/>
              <a:t>(</a:t>
            </a:r>
            <a:r>
              <a:rPr lang="en-US" sz="1400" dirty="0" smtClean="0">
                <a:solidFill>
                  <a:srgbClr val="FF0000"/>
                </a:solidFill>
                <a:latin typeface="Cambria" pitchFamily="18" charset="0"/>
              </a:rPr>
              <a:t>The above command will create 4 “</a:t>
            </a:r>
            <a:r>
              <a:rPr lang="en-US" sz="1400" dirty="0" err="1" smtClean="0">
                <a:solidFill>
                  <a:srgbClr val="FF0000"/>
                </a:solidFill>
                <a:latin typeface="Cambria" pitchFamily="18" charset="0"/>
              </a:rPr>
              <a:t>ae</a:t>
            </a:r>
            <a:r>
              <a:rPr lang="en-US" sz="1400" dirty="0" smtClean="0">
                <a:solidFill>
                  <a:srgbClr val="FF0000"/>
                </a:solidFill>
                <a:latin typeface="Cambria" pitchFamily="18" charset="0"/>
              </a:rPr>
              <a:t>” interfaces, after you commit, you should see ae0 – </a:t>
            </a:r>
            <a:r>
              <a:rPr lang="en-US" sz="1400" dirty="0" err="1" smtClean="0">
                <a:solidFill>
                  <a:srgbClr val="FF0000"/>
                </a:solidFill>
                <a:latin typeface="Cambria" pitchFamily="18" charset="0"/>
              </a:rPr>
              <a:t>ae</a:t>
            </a:r>
            <a:r>
              <a:rPr lang="en-US" sz="1400" dirty="0" smtClean="0">
                <a:solidFill>
                  <a:srgbClr val="FF0000"/>
                </a:solidFill>
                <a:latin typeface="Cambria" pitchFamily="18" charset="0"/>
              </a:rPr>
              <a:t> 3 created)</a:t>
            </a:r>
            <a:endParaRPr lang="en-US" sz="1400" b="1" dirty="0" smtClean="0">
              <a:solidFill>
                <a:srgbClr val="FF0000"/>
              </a:solidFill>
              <a:latin typeface="Cambria" pitchFamily="18" charset="0"/>
            </a:endParaRPr>
          </a:p>
          <a:p>
            <a:r>
              <a:rPr lang="en-US" sz="2000" dirty="0" smtClean="0"/>
              <a:t>root@sw1#</a:t>
            </a:r>
            <a:r>
              <a:rPr lang="en-US" sz="2000" b="1" dirty="0" smtClean="0"/>
              <a:t>commit </a:t>
            </a:r>
            <a:r>
              <a:rPr lang="en-US" sz="2000" dirty="0" smtClean="0"/>
              <a:t>(this command is used to save the configuration)</a:t>
            </a:r>
          </a:p>
          <a:p>
            <a:endParaRPr lang="en-US" sz="2000" dirty="0"/>
          </a:p>
          <a:p>
            <a:r>
              <a:rPr lang="en-US" sz="2000" dirty="0"/>
              <a:t>root@sw1</a:t>
            </a:r>
            <a:r>
              <a:rPr lang="en-US" sz="2000" dirty="0" smtClean="0"/>
              <a:t># </a:t>
            </a:r>
            <a:r>
              <a:rPr lang="en-US" sz="2000" b="1" dirty="0" smtClean="0"/>
              <a:t>edit interfaces</a:t>
            </a:r>
          </a:p>
          <a:p>
            <a:r>
              <a:rPr lang="en-US" sz="2000" dirty="0"/>
              <a:t>root@sw1</a:t>
            </a:r>
            <a:r>
              <a:rPr lang="en-US" sz="2000" dirty="0" smtClean="0"/>
              <a:t># </a:t>
            </a:r>
            <a:r>
              <a:rPr lang="en-US" sz="2000" b="1" dirty="0" smtClean="0"/>
              <a:t>set ae0 unit 0 family ethernet-switching</a:t>
            </a:r>
          </a:p>
          <a:p>
            <a:r>
              <a:rPr lang="en-US" sz="2000" dirty="0"/>
              <a:t>root@sw1</a:t>
            </a:r>
            <a:r>
              <a:rPr lang="en-US" sz="2000" dirty="0" smtClean="0"/>
              <a:t># </a:t>
            </a:r>
            <a:r>
              <a:rPr lang="en-US" sz="2000" b="1" dirty="0" smtClean="0"/>
              <a:t>set ae0 aggregated-ether-options LACP active</a:t>
            </a:r>
          </a:p>
          <a:p>
            <a:r>
              <a:rPr lang="en-US" sz="2000" dirty="0" smtClean="0"/>
              <a:t>The above commands will put the </a:t>
            </a:r>
            <a:r>
              <a:rPr lang="en-US" sz="2000" b="1" dirty="0" smtClean="0"/>
              <a:t>ae0 </a:t>
            </a:r>
            <a:r>
              <a:rPr lang="en-US" sz="2000" dirty="0" smtClean="0"/>
              <a:t>interface in LACP active mode</a:t>
            </a:r>
          </a:p>
          <a:p>
            <a:endParaRPr lang="en-US" sz="2000" b="1" dirty="0" smtClean="0"/>
          </a:p>
          <a:p>
            <a:r>
              <a:rPr lang="en-US" sz="2000" dirty="0" smtClean="0"/>
              <a:t>root@sw1# </a:t>
            </a:r>
            <a:r>
              <a:rPr lang="en-US" sz="2000" b="1" dirty="0" smtClean="0"/>
              <a:t>set ge-0/0/1 ether-options 802.3ad ae0</a:t>
            </a:r>
          </a:p>
          <a:p>
            <a:r>
              <a:rPr lang="en-US" sz="2000" dirty="0"/>
              <a:t>root@sw1# </a:t>
            </a:r>
            <a:r>
              <a:rPr lang="en-US" sz="2000" b="1" dirty="0"/>
              <a:t>set </a:t>
            </a:r>
            <a:r>
              <a:rPr lang="en-US" sz="2000" b="1" dirty="0" smtClean="0"/>
              <a:t>ge-0/0/2 </a:t>
            </a:r>
            <a:r>
              <a:rPr lang="en-US" sz="2000" b="1" dirty="0"/>
              <a:t>ether-options 802.3ad </a:t>
            </a:r>
            <a:r>
              <a:rPr lang="en-US" sz="2000" b="1" dirty="0" smtClean="0"/>
              <a:t>ae0 </a:t>
            </a:r>
            <a:r>
              <a:rPr lang="en-US" sz="2000" dirty="0" smtClean="0"/>
              <a:t>(We have bundled these interfaces with </a:t>
            </a:r>
            <a:r>
              <a:rPr lang="en-US" sz="2000" b="1" dirty="0" smtClean="0"/>
              <a:t>ae0 interface</a:t>
            </a:r>
            <a:r>
              <a:rPr lang="en-US" sz="2000" dirty="0" smtClean="0"/>
              <a:t>)</a:t>
            </a:r>
            <a:endParaRPr lang="en-US" sz="2000" b="1" dirty="0"/>
          </a:p>
          <a:p>
            <a:r>
              <a:rPr lang="en-US" sz="2000" dirty="0" smtClean="0"/>
              <a:t>root@sw1# </a:t>
            </a:r>
            <a:r>
              <a:rPr lang="en-US" sz="2000" b="1" dirty="0" smtClean="0"/>
              <a:t>commit</a:t>
            </a:r>
          </a:p>
          <a:p>
            <a:r>
              <a:rPr lang="en-US" sz="2000" dirty="0" smtClean="0"/>
              <a:t>root@sw1# </a:t>
            </a:r>
            <a:r>
              <a:rPr lang="en-US" sz="2000" b="1" dirty="0" smtClean="0"/>
              <a:t>run show interface terse | match ae0</a:t>
            </a:r>
            <a:r>
              <a:rPr lang="en-US" sz="2000" dirty="0" smtClean="0"/>
              <a:t> </a:t>
            </a:r>
          </a:p>
          <a:p>
            <a:r>
              <a:rPr lang="en-US" sz="2000" dirty="0" smtClean="0"/>
              <a:t>(This will show the status of </a:t>
            </a:r>
            <a:r>
              <a:rPr lang="en-US" sz="2000" b="1" dirty="0" smtClean="0"/>
              <a:t>ae0</a:t>
            </a:r>
            <a:r>
              <a:rPr lang="en-US" sz="2000" dirty="0" smtClean="0"/>
              <a:t>(i.e up or down) &amp; interfaces it includes)</a:t>
            </a:r>
            <a:endParaRPr lang="en-US" sz="2000" dirty="0"/>
          </a:p>
        </p:txBody>
      </p:sp>
    </p:spTree>
    <p:extLst>
      <p:ext uri="{BB962C8B-B14F-4D97-AF65-F5344CB8AC3E}">
        <p14:creationId xmlns:p14="http://schemas.microsoft.com/office/powerpoint/2010/main" val="35646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828801" y="858982"/>
            <a:ext cx="8649278" cy="692729"/>
          </a:xfrm>
        </p:spPr>
        <p:txBody>
          <a:bodyPr/>
          <a:lstStyle/>
          <a:p>
            <a:r>
              <a:rPr lang="en-US" sz="2400" u="sng" dirty="0" smtClean="0">
                <a:solidFill>
                  <a:schemeClr val="tx1"/>
                </a:solidFill>
              </a:rPr>
              <a:t>Configuring VRRP on Juniper L3 Switches</a:t>
            </a:r>
            <a:endParaRPr lang="en-US" sz="2400" u="sng" dirty="0">
              <a:solidFill>
                <a:schemeClr val="tx1"/>
              </a:solidFill>
            </a:endParaRPr>
          </a:p>
        </p:txBody>
      </p:sp>
      <p:sp>
        <p:nvSpPr>
          <p:cNvPr id="6" name="Rectangle 5"/>
          <p:cNvSpPr/>
          <p:nvPr/>
        </p:nvSpPr>
        <p:spPr>
          <a:xfrm>
            <a:off x="180109" y="1789606"/>
            <a:ext cx="12011891" cy="3970318"/>
          </a:xfrm>
          <a:prstGeom prst="rect">
            <a:avLst/>
          </a:prstGeom>
        </p:spPr>
        <p:txBody>
          <a:bodyPr wrap="square">
            <a:spAutoFit/>
          </a:bodyPr>
          <a:lstStyle/>
          <a:p>
            <a:r>
              <a:rPr lang="en-US" dirty="0" smtClean="0"/>
              <a:t>sw1</a:t>
            </a:r>
            <a:r>
              <a:rPr lang="en-US" dirty="0"/>
              <a:t># </a:t>
            </a:r>
            <a:r>
              <a:rPr lang="en-US" b="1" dirty="0"/>
              <a:t>set interfaces vlan unit </a:t>
            </a:r>
            <a:r>
              <a:rPr lang="en-US" b="1" dirty="0" smtClean="0"/>
              <a:t>30 </a:t>
            </a:r>
            <a:r>
              <a:rPr lang="en-US" b="1" dirty="0"/>
              <a:t>family inet address </a:t>
            </a:r>
            <a:r>
              <a:rPr lang="en-US" b="1" dirty="0" smtClean="0"/>
              <a:t>10.1.1.11/24 vrrp-group </a:t>
            </a:r>
            <a:r>
              <a:rPr lang="en-US" b="1" dirty="0"/>
              <a:t>1 virtual-address </a:t>
            </a:r>
            <a:r>
              <a:rPr lang="en-US" b="1" dirty="0" smtClean="0"/>
              <a:t>10.1.1.1</a:t>
            </a:r>
            <a:r>
              <a:rPr lang="en-US" dirty="0"/>
              <a:t/>
            </a:r>
            <a:br>
              <a:rPr lang="en-US" dirty="0"/>
            </a:br>
            <a:r>
              <a:rPr lang="en-US" dirty="0" smtClean="0"/>
              <a:t>sw1</a:t>
            </a:r>
            <a:r>
              <a:rPr lang="en-US" dirty="0"/>
              <a:t># </a:t>
            </a:r>
            <a:r>
              <a:rPr lang="en-US" b="1" dirty="0"/>
              <a:t>set interfaces vlan unit 30 family inet address </a:t>
            </a:r>
            <a:r>
              <a:rPr lang="en-US" b="1" dirty="0" smtClean="0"/>
              <a:t>10.1.1.11/24  vrrp-group </a:t>
            </a:r>
            <a:r>
              <a:rPr lang="en-US" b="1" dirty="0"/>
              <a:t>1 priority </a:t>
            </a:r>
            <a:r>
              <a:rPr lang="en-US" b="1" dirty="0" smtClean="0"/>
              <a:t>200</a:t>
            </a:r>
          </a:p>
          <a:p>
            <a:endParaRPr lang="en-US" b="1" dirty="0"/>
          </a:p>
          <a:p>
            <a:r>
              <a:rPr lang="en-US" dirty="0" smtClean="0"/>
              <a:t>Commands to be run on Sw2 are</a:t>
            </a:r>
          </a:p>
          <a:p>
            <a:endParaRPr lang="en-US" dirty="0" smtClean="0"/>
          </a:p>
          <a:p>
            <a:r>
              <a:rPr lang="en-US" dirty="0" smtClean="0">
                <a:cs typeface="Calibri" panose="020F0502020204030204" pitchFamily="34" charset="0"/>
              </a:rPr>
              <a:t>sw2</a:t>
            </a:r>
            <a:r>
              <a:rPr lang="en-US" dirty="0">
                <a:cs typeface="Calibri" panose="020F0502020204030204" pitchFamily="34" charset="0"/>
              </a:rPr>
              <a:t># </a:t>
            </a:r>
            <a:r>
              <a:rPr lang="en-US" b="1" dirty="0">
                <a:cs typeface="Calibri" panose="020F0502020204030204" pitchFamily="34" charset="0"/>
              </a:rPr>
              <a:t>set interfaces vlan unit 30 family inet address </a:t>
            </a:r>
            <a:r>
              <a:rPr lang="en-US" b="1" dirty="0" smtClean="0">
                <a:cs typeface="Calibri" panose="020F0502020204030204" pitchFamily="34" charset="0"/>
              </a:rPr>
              <a:t>10.1.1.12/24  vrrp-group </a:t>
            </a:r>
            <a:r>
              <a:rPr lang="en-US" b="1" dirty="0">
                <a:cs typeface="Calibri" panose="020F0502020204030204" pitchFamily="34" charset="0"/>
              </a:rPr>
              <a:t>1 virtual-address </a:t>
            </a:r>
            <a:r>
              <a:rPr lang="en-US" b="1" dirty="0" smtClean="0">
                <a:cs typeface="Calibri" panose="020F0502020204030204" pitchFamily="34" charset="0"/>
              </a:rPr>
              <a:t>10.1.1.1</a:t>
            </a:r>
          </a:p>
          <a:p>
            <a:r>
              <a:rPr lang="en-US" dirty="0" smtClean="0">
                <a:cs typeface="Calibri" panose="020F0502020204030204" pitchFamily="34" charset="0"/>
              </a:rPr>
              <a:t>sw2</a:t>
            </a:r>
            <a:r>
              <a:rPr lang="en-US" dirty="0">
                <a:cs typeface="Calibri" panose="020F0502020204030204" pitchFamily="34" charset="0"/>
              </a:rPr>
              <a:t># </a:t>
            </a:r>
            <a:r>
              <a:rPr lang="en-US" b="1" dirty="0">
                <a:cs typeface="Calibri" panose="020F0502020204030204" pitchFamily="34" charset="0"/>
              </a:rPr>
              <a:t>set interfaces vlan unit 30 family inet address 10.1.1.12/24</a:t>
            </a:r>
            <a:r>
              <a:rPr lang="en-US" b="1" dirty="0" smtClean="0">
                <a:cs typeface="Calibri" panose="020F0502020204030204" pitchFamily="34" charset="0"/>
              </a:rPr>
              <a:t>  vrrp-group </a:t>
            </a:r>
            <a:r>
              <a:rPr lang="en-US" b="1" dirty="0">
                <a:cs typeface="Calibri" panose="020F0502020204030204" pitchFamily="34" charset="0"/>
              </a:rPr>
              <a:t>1 priority 100</a:t>
            </a:r>
          </a:p>
          <a:p>
            <a:endParaRPr lang="en-US" dirty="0" smtClean="0">
              <a:cs typeface="Calibri" panose="020F0502020204030204" pitchFamily="34" charset="0"/>
            </a:endParaRPr>
          </a:p>
          <a:p>
            <a:r>
              <a:rPr lang="en-US" dirty="0" smtClean="0">
                <a:cs typeface="Calibri" panose="020F0502020204030204" pitchFamily="34" charset="0"/>
              </a:rPr>
              <a:t>In the above commands we have assigned </a:t>
            </a:r>
            <a:r>
              <a:rPr lang="en-US" b="1" dirty="0" smtClean="0">
                <a:cs typeface="Calibri" panose="020F0502020204030204" pitchFamily="34" charset="0"/>
              </a:rPr>
              <a:t>IP Address </a:t>
            </a:r>
            <a:r>
              <a:rPr lang="en-US" dirty="0" smtClean="0">
                <a:cs typeface="Calibri" panose="020F0502020204030204" pitchFamily="34" charset="0"/>
              </a:rPr>
              <a:t>of same subnet to </a:t>
            </a:r>
            <a:r>
              <a:rPr lang="en-US" b="1" dirty="0" smtClean="0">
                <a:cs typeface="Calibri" panose="020F0502020204030204" pitchFamily="34" charset="0"/>
              </a:rPr>
              <a:t>vlan 30 </a:t>
            </a:r>
            <a:r>
              <a:rPr lang="en-US" dirty="0" smtClean="0">
                <a:cs typeface="Calibri" panose="020F0502020204030204" pitchFamily="34" charset="0"/>
              </a:rPr>
              <a:t>on both switches &amp; created a </a:t>
            </a:r>
            <a:r>
              <a:rPr lang="en-US" b="1" dirty="0" smtClean="0">
                <a:cs typeface="Calibri" panose="020F0502020204030204" pitchFamily="34" charset="0"/>
              </a:rPr>
              <a:t>vrrp-group 1</a:t>
            </a:r>
          </a:p>
          <a:p>
            <a:r>
              <a:rPr lang="en-US" dirty="0" smtClean="0">
                <a:cs typeface="Calibri" panose="020F0502020204030204" pitchFamily="34" charset="0"/>
              </a:rPr>
              <a:t>With virtual-address for forwarding the traffic to be </a:t>
            </a:r>
            <a:r>
              <a:rPr lang="en-US" b="1" dirty="0">
                <a:cs typeface="Calibri" panose="020F0502020204030204" pitchFamily="34" charset="0"/>
              </a:rPr>
              <a:t>10.1.1.1</a:t>
            </a:r>
          </a:p>
          <a:p>
            <a:r>
              <a:rPr lang="en-US" dirty="0" smtClean="0">
                <a:cs typeface="Calibri" panose="020F0502020204030204" pitchFamily="34" charset="0"/>
              </a:rPr>
              <a:t>By default </a:t>
            </a:r>
            <a:r>
              <a:rPr lang="en-US" b="1" dirty="0" smtClean="0">
                <a:cs typeface="Calibri" panose="020F0502020204030204" pitchFamily="34" charset="0"/>
              </a:rPr>
              <a:t>higher priority </a:t>
            </a:r>
            <a:r>
              <a:rPr lang="en-US" dirty="0" smtClean="0">
                <a:cs typeface="Calibri" panose="020F0502020204030204" pitchFamily="34" charset="0"/>
              </a:rPr>
              <a:t>Switch will be </a:t>
            </a:r>
            <a:r>
              <a:rPr lang="en-US" b="1" dirty="0" smtClean="0">
                <a:cs typeface="Calibri" panose="020F0502020204030204" pitchFamily="34" charset="0"/>
              </a:rPr>
              <a:t>Active </a:t>
            </a:r>
            <a:r>
              <a:rPr lang="en-US" dirty="0" smtClean="0">
                <a:cs typeface="Calibri" panose="020F0502020204030204" pitchFamily="34" charset="0"/>
              </a:rPr>
              <a:t>in this case </a:t>
            </a:r>
            <a:r>
              <a:rPr lang="en-US" b="1" dirty="0" smtClean="0">
                <a:cs typeface="Calibri" panose="020F0502020204030204" pitchFamily="34" charset="0"/>
              </a:rPr>
              <a:t>Switch1</a:t>
            </a:r>
            <a:r>
              <a:rPr lang="en-US" dirty="0" smtClean="0">
                <a:cs typeface="Calibri" panose="020F0502020204030204" pitchFamily="34" charset="0"/>
              </a:rPr>
              <a:t> (Priority 200)</a:t>
            </a:r>
          </a:p>
          <a:p>
            <a:endParaRPr lang="en-US" dirty="0">
              <a:cs typeface="Calibri" panose="020F0502020204030204" pitchFamily="34" charset="0"/>
            </a:endParaRPr>
          </a:p>
          <a:p>
            <a:r>
              <a:rPr lang="en-US" dirty="0" smtClean="0">
                <a:cs typeface="Calibri" panose="020F0502020204030204" pitchFamily="34" charset="0"/>
              </a:rPr>
              <a:t>sw1</a:t>
            </a:r>
            <a:r>
              <a:rPr lang="en-US" dirty="0">
                <a:cs typeface="Calibri" panose="020F0502020204030204" pitchFamily="34" charset="0"/>
              </a:rPr>
              <a:t># </a:t>
            </a:r>
            <a:r>
              <a:rPr lang="en-US" b="1" dirty="0">
                <a:cs typeface="Calibri" panose="020F0502020204030204" pitchFamily="34" charset="0"/>
              </a:rPr>
              <a:t>set interfaces vlan unit 30 family inet address </a:t>
            </a:r>
            <a:r>
              <a:rPr lang="en-US" b="1" dirty="0" smtClean="0">
                <a:cs typeface="Calibri" panose="020F0502020204030204" pitchFamily="34" charset="0"/>
              </a:rPr>
              <a:t>10.1.1.11/24 </a:t>
            </a:r>
            <a:r>
              <a:rPr lang="en-US" b="1" dirty="0">
                <a:cs typeface="Calibri" panose="020F0502020204030204" pitchFamily="34" charset="0"/>
              </a:rPr>
              <a:t>vrrp-group 1 preempt</a:t>
            </a:r>
          </a:p>
          <a:p>
            <a:r>
              <a:rPr lang="en-US" dirty="0" smtClean="0">
                <a:cs typeface="Calibri" panose="020F0502020204030204" pitchFamily="34" charset="0"/>
              </a:rPr>
              <a:t>sw2</a:t>
            </a:r>
            <a:r>
              <a:rPr lang="en-US" dirty="0">
                <a:cs typeface="Calibri" panose="020F0502020204030204" pitchFamily="34" charset="0"/>
              </a:rPr>
              <a:t># </a:t>
            </a:r>
            <a:r>
              <a:rPr lang="en-US" b="1" dirty="0">
                <a:cs typeface="Calibri" panose="020F0502020204030204" pitchFamily="34" charset="0"/>
              </a:rPr>
              <a:t>set interfaces vlan unit 30 family inet address </a:t>
            </a:r>
            <a:r>
              <a:rPr lang="en-US" b="1" dirty="0" smtClean="0">
                <a:cs typeface="Calibri" panose="020F0502020204030204" pitchFamily="34" charset="0"/>
              </a:rPr>
              <a:t>10.1.1.12/24 </a:t>
            </a:r>
            <a:r>
              <a:rPr lang="en-US" b="1" dirty="0">
                <a:cs typeface="Calibri" panose="020F0502020204030204" pitchFamily="34" charset="0"/>
              </a:rPr>
              <a:t>vrrp-group 1 </a:t>
            </a:r>
            <a:r>
              <a:rPr lang="en-US" b="1" dirty="0" smtClean="0">
                <a:cs typeface="Calibri" panose="020F0502020204030204" pitchFamily="34" charset="0"/>
              </a:rPr>
              <a:t>preempt   </a:t>
            </a:r>
            <a:r>
              <a:rPr lang="en-US" dirty="0" smtClean="0">
                <a:cs typeface="Calibri" panose="020F0502020204030204" pitchFamily="34" charset="0"/>
              </a:rPr>
              <a:t>(Enabling preempt)</a:t>
            </a:r>
            <a:endParaRPr lang="en-US" b="1" dirty="0">
              <a:cs typeface="Calibri" panose="020F0502020204030204" pitchFamily="34" charset="0"/>
            </a:endParaRPr>
          </a:p>
        </p:txBody>
      </p:sp>
    </p:spTree>
    <p:extLst>
      <p:ext uri="{BB962C8B-B14F-4D97-AF65-F5344CB8AC3E}">
        <p14:creationId xmlns:p14="http://schemas.microsoft.com/office/powerpoint/2010/main" val="14097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189018" y="1274618"/>
            <a:ext cx="10280072" cy="783937"/>
          </a:xfrm>
        </p:spPr>
        <p:txBody>
          <a:bodyPr/>
          <a:lstStyle/>
          <a:p>
            <a:r>
              <a:rPr lang="en-US" sz="2400" u="sng" dirty="0">
                <a:solidFill>
                  <a:schemeClr val="tx1"/>
                </a:solidFill>
              </a:rPr>
              <a:t>Configuring VRRP on Juniper L3 Switches</a:t>
            </a:r>
          </a:p>
          <a:p>
            <a:endParaRPr lang="en-US" dirty="0"/>
          </a:p>
        </p:txBody>
      </p:sp>
      <p:sp>
        <p:nvSpPr>
          <p:cNvPr id="5" name="Rectangle 4"/>
          <p:cNvSpPr/>
          <p:nvPr/>
        </p:nvSpPr>
        <p:spPr>
          <a:xfrm>
            <a:off x="526472" y="1803507"/>
            <a:ext cx="11665527" cy="4524315"/>
          </a:xfrm>
          <a:prstGeom prst="rect">
            <a:avLst/>
          </a:prstGeom>
        </p:spPr>
        <p:txBody>
          <a:bodyPr wrap="square">
            <a:spAutoFit/>
          </a:bodyPr>
          <a:lstStyle/>
          <a:p>
            <a:r>
              <a:rPr lang="en-US" dirty="0" smtClean="0"/>
              <a:t>Now we need to configure Vlan 30 interface </a:t>
            </a:r>
            <a:r>
              <a:rPr lang="en-US" dirty="0"/>
              <a:t>to accept packets destined for the virtual IP </a:t>
            </a:r>
            <a:r>
              <a:rPr lang="en-US" dirty="0" smtClean="0"/>
              <a:t>address.</a:t>
            </a:r>
          </a:p>
          <a:p>
            <a:endParaRPr lang="en-US" dirty="0"/>
          </a:p>
          <a:p>
            <a:r>
              <a:rPr lang="en-US" dirty="0" smtClean="0"/>
              <a:t>sw1</a:t>
            </a:r>
            <a:r>
              <a:rPr lang="en-US" dirty="0"/>
              <a:t># </a:t>
            </a:r>
            <a:r>
              <a:rPr lang="en-US" b="1" dirty="0"/>
              <a:t>set interfaces vlan unit 30 family inet address </a:t>
            </a:r>
            <a:r>
              <a:rPr lang="en-US" b="1" dirty="0" smtClean="0"/>
              <a:t>10.1.1.11/24 </a:t>
            </a:r>
            <a:r>
              <a:rPr lang="en-US" b="1" dirty="0"/>
              <a:t>vrrp-group 1 accept-data</a:t>
            </a:r>
          </a:p>
          <a:p>
            <a:r>
              <a:rPr lang="en-US" dirty="0" smtClean="0"/>
              <a:t>sw2</a:t>
            </a:r>
            <a:r>
              <a:rPr lang="en-US" dirty="0"/>
              <a:t># </a:t>
            </a:r>
            <a:r>
              <a:rPr lang="en-US" b="1" dirty="0"/>
              <a:t>set interfaces vlan unit 30 family inet address </a:t>
            </a:r>
            <a:r>
              <a:rPr lang="en-US" b="1" dirty="0" smtClean="0"/>
              <a:t>10.1.1.12/24 </a:t>
            </a:r>
            <a:r>
              <a:rPr lang="en-US" b="1" dirty="0"/>
              <a:t>vrrp-group 1 </a:t>
            </a:r>
            <a:r>
              <a:rPr lang="en-US" b="1" dirty="0" smtClean="0"/>
              <a:t>accept-data</a:t>
            </a:r>
          </a:p>
          <a:p>
            <a:endParaRPr lang="en-US" b="1" dirty="0"/>
          </a:p>
          <a:p>
            <a:r>
              <a:rPr lang="en-US" dirty="0" smtClean="0"/>
              <a:t>Checking the configuration</a:t>
            </a:r>
          </a:p>
          <a:p>
            <a:r>
              <a:rPr lang="en-US" dirty="0" smtClean="0"/>
              <a:t>sw1</a:t>
            </a:r>
            <a:r>
              <a:rPr lang="en-US" dirty="0"/>
              <a:t># </a:t>
            </a:r>
            <a:r>
              <a:rPr lang="en-US" b="1" dirty="0"/>
              <a:t>show interfaces vlan.30</a:t>
            </a:r>
            <a:r>
              <a:rPr lang="en-US" dirty="0"/>
              <a:t/>
            </a:r>
            <a:br>
              <a:rPr lang="en-US" dirty="0"/>
            </a:br>
            <a:r>
              <a:rPr lang="en-US" dirty="0" smtClean="0"/>
              <a:t>	family </a:t>
            </a:r>
            <a:r>
              <a:rPr lang="en-US" dirty="0"/>
              <a:t>inet {</a:t>
            </a:r>
          </a:p>
          <a:p>
            <a:r>
              <a:rPr lang="en-US" dirty="0" smtClean="0"/>
              <a:t>	address 10.1.1.11/24{</a:t>
            </a:r>
            <a:endParaRPr lang="en-US" dirty="0"/>
          </a:p>
          <a:p>
            <a:r>
              <a:rPr lang="en-US" dirty="0" smtClean="0"/>
              <a:t>	vrrp-group </a:t>
            </a:r>
            <a:r>
              <a:rPr lang="en-US" dirty="0"/>
              <a:t>1 {</a:t>
            </a:r>
          </a:p>
          <a:p>
            <a:r>
              <a:rPr lang="en-US" dirty="0" smtClean="0"/>
              <a:t>	virtual-address 10.1.1.1;</a:t>
            </a:r>
            <a:r>
              <a:rPr lang="en-US" dirty="0"/>
              <a:t/>
            </a:r>
            <a:br>
              <a:rPr lang="en-US" dirty="0"/>
            </a:br>
            <a:r>
              <a:rPr lang="en-US" dirty="0" smtClean="0"/>
              <a:t>	priority </a:t>
            </a:r>
            <a:r>
              <a:rPr lang="en-US" dirty="0"/>
              <a:t>200;</a:t>
            </a:r>
          </a:p>
          <a:p>
            <a:r>
              <a:rPr lang="en-US" dirty="0" smtClean="0"/>
              <a:t>	preempt</a:t>
            </a:r>
            <a:r>
              <a:rPr lang="en-US" dirty="0"/>
              <a:t>;</a:t>
            </a:r>
            <a:br>
              <a:rPr lang="en-US" dirty="0"/>
            </a:br>
            <a:r>
              <a:rPr lang="en-US" dirty="0" smtClean="0"/>
              <a:t>	accept-data</a:t>
            </a:r>
            <a:r>
              <a:rPr lang="en-US" dirty="0"/>
              <a:t>;</a:t>
            </a:r>
          </a:p>
          <a:p>
            <a:r>
              <a:rPr lang="en-US" dirty="0"/>
              <a:t/>
            </a:r>
            <a:br>
              <a:rPr lang="en-US" dirty="0"/>
            </a:br>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236" y="3061854"/>
            <a:ext cx="7024255" cy="379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236" y="2951018"/>
            <a:ext cx="7356763" cy="390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819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942069" y="789710"/>
            <a:ext cx="6474115" cy="471053"/>
          </a:xfrm>
        </p:spPr>
        <p:txBody>
          <a:bodyPr/>
          <a:lstStyle/>
          <a:p>
            <a:r>
              <a:rPr lang="en-US" sz="2400" u="sng" dirty="0" smtClean="0">
                <a:solidFill>
                  <a:schemeClr val="tx1"/>
                </a:solidFill>
              </a:rPr>
              <a:t>Configuring STP on Juniper Switch</a:t>
            </a:r>
            <a:endParaRPr lang="en-US" sz="2400" u="sng" dirty="0">
              <a:solidFill>
                <a:schemeClr val="tx1"/>
              </a:solidFill>
            </a:endParaRPr>
          </a:p>
        </p:txBody>
      </p:sp>
      <p:sp>
        <p:nvSpPr>
          <p:cNvPr id="4" name="Rectangle 3"/>
          <p:cNvSpPr/>
          <p:nvPr/>
        </p:nvSpPr>
        <p:spPr>
          <a:xfrm>
            <a:off x="166254" y="1449963"/>
            <a:ext cx="12025746" cy="5355312"/>
          </a:xfrm>
          <a:prstGeom prst="rect">
            <a:avLst/>
          </a:prstGeom>
        </p:spPr>
        <p:txBody>
          <a:bodyPr wrap="square">
            <a:spAutoFit/>
          </a:bodyPr>
          <a:lstStyle/>
          <a:p>
            <a:r>
              <a:rPr lang="en-US" dirty="0"/>
              <a:t>The </a:t>
            </a:r>
            <a:r>
              <a:rPr lang="en-US" b="1" dirty="0"/>
              <a:t>default</a:t>
            </a:r>
            <a:r>
              <a:rPr lang="en-US" dirty="0"/>
              <a:t> spanning-tree protocol for </a:t>
            </a:r>
            <a:r>
              <a:rPr lang="en-US" b="1" dirty="0"/>
              <a:t>EX Series switches </a:t>
            </a:r>
            <a:r>
              <a:rPr lang="en-US" dirty="0"/>
              <a:t>is </a:t>
            </a:r>
            <a:r>
              <a:rPr lang="en-US" b="1" dirty="0" smtClean="0"/>
              <a:t>Rapid Spanning Tree Protocol </a:t>
            </a:r>
            <a:r>
              <a:rPr lang="en-US" dirty="0" smtClean="0"/>
              <a:t>(</a:t>
            </a:r>
            <a:r>
              <a:rPr lang="en-US" dirty="0"/>
              <a:t>RSTP). </a:t>
            </a:r>
            <a:r>
              <a:rPr lang="en-US" b="1" dirty="0"/>
              <a:t>RSTP</a:t>
            </a:r>
            <a:r>
              <a:rPr lang="en-US" dirty="0"/>
              <a:t> provides </a:t>
            </a:r>
            <a:r>
              <a:rPr lang="en-US" b="1" dirty="0"/>
              <a:t>faster</a:t>
            </a:r>
            <a:r>
              <a:rPr lang="en-US" dirty="0"/>
              <a:t> </a:t>
            </a:r>
            <a:r>
              <a:rPr lang="en-US" b="1" dirty="0"/>
              <a:t>convergence</a:t>
            </a:r>
            <a:r>
              <a:rPr lang="en-US" dirty="0"/>
              <a:t> times than the original Spanning Tree Protocol (STP). However, some legacy networks require the slower convergence times of basic STP that work with 802.1D 1998 bridges</a:t>
            </a:r>
            <a:r>
              <a:rPr lang="en-US" dirty="0" smtClean="0"/>
              <a:t>.</a:t>
            </a:r>
          </a:p>
          <a:p>
            <a:endParaRPr lang="en-US" dirty="0"/>
          </a:p>
          <a:p>
            <a:r>
              <a:rPr lang="en-US" dirty="0"/>
              <a:t>To configure STP:</a:t>
            </a:r>
          </a:p>
          <a:p>
            <a:r>
              <a:rPr lang="en-US" b="1" dirty="0" smtClean="0"/>
              <a:t>Either </a:t>
            </a:r>
            <a:r>
              <a:rPr lang="en-US" b="1" dirty="0"/>
              <a:t>delete RSTP on the entire switch or disable RSTP on specific interfaces:</a:t>
            </a:r>
          </a:p>
          <a:p>
            <a:r>
              <a:rPr lang="en-US" dirty="0" smtClean="0"/>
              <a:t>	To </a:t>
            </a:r>
            <a:r>
              <a:rPr lang="en-US" dirty="0"/>
              <a:t>delete RSTP on the entire switch:</a:t>
            </a:r>
          </a:p>
          <a:p>
            <a:r>
              <a:rPr lang="en-US" dirty="0" smtClean="0"/>
              <a:t>	Sw1# </a:t>
            </a:r>
            <a:r>
              <a:rPr lang="en-US" b="1" dirty="0" smtClean="0"/>
              <a:t>edit protocols</a:t>
            </a:r>
            <a:endParaRPr lang="en-US" b="1" dirty="0"/>
          </a:p>
          <a:p>
            <a:r>
              <a:rPr lang="en-US" dirty="0" smtClean="0"/>
              <a:t>	sw1#  </a:t>
            </a:r>
            <a:r>
              <a:rPr lang="en-US" b="1" dirty="0" smtClean="0"/>
              <a:t>delete </a:t>
            </a:r>
            <a:r>
              <a:rPr lang="en-US" b="1" dirty="0"/>
              <a:t>rstp</a:t>
            </a:r>
          </a:p>
          <a:p>
            <a:r>
              <a:rPr lang="en-US" b="1" i="1" dirty="0"/>
              <a:t>To disable RSTP on a specific interface:</a:t>
            </a:r>
          </a:p>
          <a:p>
            <a:r>
              <a:rPr lang="en-US" dirty="0" smtClean="0"/>
              <a:t>	Sw1</a:t>
            </a:r>
            <a:r>
              <a:rPr lang="en-US" dirty="0"/>
              <a:t># </a:t>
            </a:r>
            <a:r>
              <a:rPr lang="en-US" b="1" dirty="0"/>
              <a:t>edit protocols</a:t>
            </a:r>
          </a:p>
          <a:p>
            <a:r>
              <a:rPr lang="en-US" dirty="0" smtClean="0"/>
              <a:t>	sw1# </a:t>
            </a:r>
            <a:r>
              <a:rPr lang="en-US" b="1" dirty="0"/>
              <a:t>set rstp interface </a:t>
            </a:r>
            <a:r>
              <a:rPr lang="en-US" i="1" dirty="0"/>
              <a:t>interface-name</a:t>
            </a:r>
            <a:r>
              <a:rPr lang="en-US" b="1" dirty="0"/>
              <a:t> disable</a:t>
            </a:r>
          </a:p>
          <a:p>
            <a:r>
              <a:rPr lang="en-US" dirty="0"/>
              <a:t>Enable STP either on all interfaces or on a specific interface:</a:t>
            </a:r>
          </a:p>
          <a:p>
            <a:r>
              <a:rPr lang="en-US" dirty="0" smtClean="0"/>
              <a:t>	</a:t>
            </a:r>
            <a:r>
              <a:rPr lang="en-US" b="1" dirty="0" smtClean="0"/>
              <a:t>To </a:t>
            </a:r>
            <a:r>
              <a:rPr lang="en-US" b="1" dirty="0"/>
              <a:t>enable STP on all interfaces:</a:t>
            </a:r>
          </a:p>
          <a:p>
            <a:r>
              <a:rPr lang="en-US" dirty="0" smtClean="0"/>
              <a:t>	Sw1</a:t>
            </a:r>
            <a:r>
              <a:rPr lang="en-US" dirty="0"/>
              <a:t># </a:t>
            </a:r>
            <a:r>
              <a:rPr lang="en-US" b="1" dirty="0"/>
              <a:t>edit protocols</a:t>
            </a:r>
          </a:p>
          <a:p>
            <a:r>
              <a:rPr lang="en-US" dirty="0" smtClean="0"/>
              <a:t>	sw1# </a:t>
            </a:r>
            <a:r>
              <a:rPr lang="en-US" b="1" dirty="0"/>
              <a:t>set stp interface all</a:t>
            </a:r>
          </a:p>
          <a:p>
            <a:r>
              <a:rPr lang="en-US" dirty="0"/>
              <a:t>To enable STP on a specific interface:</a:t>
            </a:r>
          </a:p>
          <a:p>
            <a:r>
              <a:rPr lang="en-US" dirty="0" smtClean="0"/>
              <a:t>	Sw1</a:t>
            </a:r>
            <a:r>
              <a:rPr lang="en-US" dirty="0"/>
              <a:t># </a:t>
            </a:r>
            <a:r>
              <a:rPr lang="en-US" b="1" dirty="0"/>
              <a:t>edit protocols</a:t>
            </a:r>
          </a:p>
          <a:p>
            <a:r>
              <a:rPr lang="en-US" dirty="0" smtClean="0"/>
              <a:t>	sw1# </a:t>
            </a:r>
            <a:r>
              <a:rPr lang="en-US" b="1" dirty="0"/>
              <a:t>set stp interface </a:t>
            </a:r>
            <a:r>
              <a:rPr lang="en-US" i="1" dirty="0"/>
              <a:t>interface-name</a:t>
            </a:r>
          </a:p>
        </p:txBody>
      </p:sp>
    </p:spTree>
    <p:extLst>
      <p:ext uri="{BB962C8B-B14F-4D97-AF65-F5344CB8AC3E}">
        <p14:creationId xmlns:p14="http://schemas.microsoft.com/office/powerpoint/2010/main" val="2278367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1205346"/>
            <a:ext cx="12192000" cy="6713684"/>
          </a:xfrm>
        </p:spPr>
        <p:txBody>
          <a:bodyPr/>
          <a:lstStyle/>
          <a:p>
            <a:r>
              <a:rPr lang="en-US" sz="2000" b="0" dirty="0" smtClean="0">
                <a:solidFill>
                  <a:schemeClr val="tx1"/>
                </a:solidFill>
                <a:latin typeface="+mn-lt"/>
              </a:rPr>
              <a:t>First we will run Vlan STP(VSTP) for all the vlans using commands</a:t>
            </a:r>
          </a:p>
          <a:p>
            <a:r>
              <a:rPr lang="en-US" sz="2000" dirty="0" smtClean="0">
                <a:solidFill>
                  <a:schemeClr val="tx1"/>
                </a:solidFill>
                <a:latin typeface="+mn-lt"/>
              </a:rPr>
              <a:t>Sw1#</a:t>
            </a:r>
            <a:r>
              <a:rPr lang="en-US" sz="2000" b="0" dirty="0" smtClean="0">
                <a:solidFill>
                  <a:schemeClr val="tx1"/>
                </a:solidFill>
                <a:latin typeface="+mn-lt"/>
              </a:rPr>
              <a:t> </a:t>
            </a:r>
            <a:r>
              <a:rPr lang="en-US" sz="2000" dirty="0" smtClean="0">
                <a:solidFill>
                  <a:schemeClr val="tx1"/>
                </a:solidFill>
                <a:latin typeface="+mn-lt"/>
              </a:rPr>
              <a:t>set protocols vstp vlan all </a:t>
            </a:r>
          </a:p>
          <a:p>
            <a:r>
              <a:rPr lang="en-US" sz="2000" dirty="0" smtClean="0">
                <a:solidFill>
                  <a:schemeClr val="tx1"/>
                </a:solidFill>
                <a:latin typeface="+mn-lt"/>
              </a:rPr>
              <a:t>Sw2#</a:t>
            </a:r>
            <a:r>
              <a:rPr lang="en-US" sz="2000" b="0" dirty="0" smtClean="0">
                <a:solidFill>
                  <a:schemeClr val="tx1"/>
                </a:solidFill>
                <a:latin typeface="+mn-lt"/>
              </a:rPr>
              <a:t> </a:t>
            </a:r>
            <a:r>
              <a:rPr lang="en-US" sz="2000" dirty="0" smtClean="0">
                <a:solidFill>
                  <a:schemeClr val="tx1"/>
                </a:solidFill>
                <a:latin typeface="+mn-lt"/>
              </a:rPr>
              <a:t>set protocols vstp vlan all </a:t>
            </a:r>
          </a:p>
          <a:p>
            <a:r>
              <a:rPr lang="en-US" sz="2000" dirty="0" smtClean="0">
                <a:solidFill>
                  <a:schemeClr val="tx1"/>
                </a:solidFill>
                <a:latin typeface="+mn-lt"/>
              </a:rPr>
              <a:t>Sw3#</a:t>
            </a:r>
            <a:r>
              <a:rPr lang="en-US" sz="2000" b="0" dirty="0" smtClean="0">
                <a:solidFill>
                  <a:schemeClr val="tx1"/>
                </a:solidFill>
                <a:latin typeface="+mn-lt"/>
              </a:rPr>
              <a:t> </a:t>
            </a:r>
            <a:r>
              <a:rPr lang="en-US" sz="2000" dirty="0" smtClean="0">
                <a:solidFill>
                  <a:schemeClr val="tx1"/>
                </a:solidFill>
                <a:latin typeface="+mn-lt"/>
              </a:rPr>
              <a:t>set protocols vstp vlan all </a:t>
            </a:r>
          </a:p>
          <a:p>
            <a:r>
              <a:rPr lang="en-US" sz="2000" b="0" dirty="0" smtClean="0">
                <a:solidFill>
                  <a:schemeClr val="tx1"/>
                </a:solidFill>
                <a:latin typeface="+mn-lt"/>
              </a:rPr>
              <a:t>Now let we want to make </a:t>
            </a:r>
            <a:r>
              <a:rPr lang="en-US" sz="2000" dirty="0" smtClean="0">
                <a:solidFill>
                  <a:schemeClr val="tx1"/>
                </a:solidFill>
                <a:latin typeface="+mn-lt"/>
              </a:rPr>
              <a:t>Sw1 </a:t>
            </a:r>
            <a:r>
              <a:rPr lang="en-US" sz="2000" b="0" dirty="0" smtClean="0">
                <a:solidFill>
                  <a:schemeClr val="tx1"/>
                </a:solidFill>
                <a:latin typeface="+mn-lt"/>
              </a:rPr>
              <a:t>as Root Bridge for vlan1,</a:t>
            </a:r>
            <a:r>
              <a:rPr lang="en-US" sz="2000" dirty="0" smtClean="0">
                <a:solidFill>
                  <a:schemeClr val="tx1"/>
                </a:solidFill>
                <a:latin typeface="+mn-lt"/>
              </a:rPr>
              <a:t>Sw2 </a:t>
            </a:r>
            <a:r>
              <a:rPr lang="en-US" sz="2000" b="0" dirty="0" smtClean="0">
                <a:solidFill>
                  <a:schemeClr val="tx1"/>
                </a:solidFill>
                <a:latin typeface="+mn-lt"/>
              </a:rPr>
              <a:t>for vlan 2 </a:t>
            </a:r>
          </a:p>
          <a:p>
            <a:r>
              <a:rPr lang="en-US" sz="2000" b="0" dirty="0" smtClean="0">
                <a:solidFill>
                  <a:schemeClr val="tx1"/>
                </a:solidFill>
                <a:latin typeface="+mn-lt"/>
              </a:rPr>
              <a:t>&amp; </a:t>
            </a:r>
            <a:r>
              <a:rPr lang="en-US" sz="2000" dirty="0" smtClean="0">
                <a:solidFill>
                  <a:schemeClr val="tx1"/>
                </a:solidFill>
                <a:latin typeface="+mn-lt"/>
              </a:rPr>
              <a:t>Sw3 </a:t>
            </a:r>
            <a:r>
              <a:rPr lang="en-US" sz="2000" b="0" dirty="0" smtClean="0">
                <a:solidFill>
                  <a:schemeClr val="tx1"/>
                </a:solidFill>
                <a:latin typeface="+mn-lt"/>
              </a:rPr>
              <a:t>for vlan 3 then following command will help</a:t>
            </a:r>
          </a:p>
          <a:p>
            <a:endParaRPr lang="en-US" sz="2000" b="0" dirty="0" smtClean="0">
              <a:solidFill>
                <a:schemeClr val="tx1"/>
              </a:solidFill>
              <a:latin typeface="+mn-lt"/>
            </a:endParaRPr>
          </a:p>
          <a:p>
            <a:r>
              <a:rPr lang="en-US" sz="2000" b="0" dirty="0" smtClean="0">
                <a:solidFill>
                  <a:schemeClr val="tx1"/>
                </a:solidFill>
                <a:latin typeface="+mn-lt"/>
              </a:rPr>
              <a:t>Sw1# </a:t>
            </a:r>
            <a:r>
              <a:rPr lang="en-US" sz="2000" dirty="0" smtClean="0">
                <a:solidFill>
                  <a:schemeClr val="tx1"/>
                </a:solidFill>
                <a:latin typeface="+mn-lt"/>
              </a:rPr>
              <a:t>edit protocols vstp   </a:t>
            </a:r>
            <a:r>
              <a:rPr lang="en-US" sz="2000" b="0" dirty="0" smtClean="0">
                <a:solidFill>
                  <a:schemeClr val="tx1"/>
                </a:solidFill>
                <a:latin typeface="+mn-lt"/>
              </a:rPr>
              <a:t>(Now we have entered in </a:t>
            </a:r>
            <a:r>
              <a:rPr lang="en-US" sz="2000" dirty="0" smtClean="0">
                <a:solidFill>
                  <a:schemeClr val="tx1"/>
                </a:solidFill>
                <a:latin typeface="+mn-lt"/>
              </a:rPr>
              <a:t>VSTP </a:t>
            </a:r>
            <a:r>
              <a:rPr lang="en-US" sz="2000" b="0" dirty="0" smtClean="0">
                <a:solidFill>
                  <a:schemeClr val="tx1"/>
                </a:solidFill>
                <a:latin typeface="+mn-lt"/>
              </a:rPr>
              <a:t>configuration mode)</a:t>
            </a:r>
          </a:p>
          <a:p>
            <a:r>
              <a:rPr lang="en-US" sz="2000" b="0" dirty="0" smtClean="0">
                <a:solidFill>
                  <a:schemeClr val="tx1"/>
                </a:solidFill>
                <a:latin typeface="+mn-lt"/>
              </a:rPr>
              <a:t>Sw1# </a:t>
            </a:r>
            <a:r>
              <a:rPr lang="en-US" sz="2000" dirty="0" smtClean="0">
                <a:solidFill>
                  <a:schemeClr val="tx1"/>
                </a:solidFill>
                <a:latin typeface="+mn-lt"/>
              </a:rPr>
              <a:t>edit vlan 1</a:t>
            </a:r>
          </a:p>
          <a:p>
            <a:r>
              <a:rPr lang="en-US" sz="2000" b="0" dirty="0" smtClean="0">
                <a:solidFill>
                  <a:schemeClr val="tx1"/>
                </a:solidFill>
                <a:latin typeface="+mn-lt"/>
              </a:rPr>
              <a:t>Sw1# </a:t>
            </a:r>
            <a:r>
              <a:rPr lang="en-US" sz="2000" dirty="0" smtClean="0">
                <a:solidFill>
                  <a:schemeClr val="tx1"/>
                </a:solidFill>
                <a:latin typeface="+mn-lt"/>
              </a:rPr>
              <a:t>set bridge-priority 4096  </a:t>
            </a:r>
            <a:r>
              <a:rPr lang="en-US" sz="2000" b="0" dirty="0" smtClean="0">
                <a:solidFill>
                  <a:schemeClr val="tx1"/>
                </a:solidFill>
                <a:latin typeface="+mn-lt"/>
              </a:rPr>
              <a:t>(Lowest priority Switch will become ROOT-Bridge)</a:t>
            </a:r>
          </a:p>
          <a:p>
            <a:r>
              <a:rPr lang="en-US" sz="2000" b="0" dirty="0" smtClean="0">
                <a:solidFill>
                  <a:schemeClr val="tx1"/>
                </a:solidFill>
                <a:latin typeface="+mn-lt"/>
              </a:rPr>
              <a:t>The above commands will make our </a:t>
            </a:r>
            <a:r>
              <a:rPr lang="en-US" sz="2000" i="1" dirty="0" smtClean="0">
                <a:solidFill>
                  <a:schemeClr val="tx1"/>
                </a:solidFill>
                <a:latin typeface="+mn-lt"/>
              </a:rPr>
              <a:t>Sw1 </a:t>
            </a:r>
            <a:r>
              <a:rPr lang="en-US" sz="2000" b="0" dirty="0" smtClean="0">
                <a:solidFill>
                  <a:schemeClr val="tx1"/>
                </a:solidFill>
                <a:latin typeface="+mn-lt"/>
              </a:rPr>
              <a:t>as </a:t>
            </a:r>
            <a:r>
              <a:rPr lang="en-US" sz="2000" i="1" dirty="0" smtClean="0">
                <a:solidFill>
                  <a:schemeClr val="tx1"/>
                </a:solidFill>
                <a:latin typeface="+mn-lt"/>
              </a:rPr>
              <a:t>root-bridge</a:t>
            </a:r>
            <a:r>
              <a:rPr lang="en-US" sz="2000" b="0" dirty="0" smtClean="0">
                <a:solidFill>
                  <a:schemeClr val="tx1"/>
                </a:solidFill>
                <a:latin typeface="+mn-lt"/>
              </a:rPr>
              <a:t> for </a:t>
            </a:r>
            <a:r>
              <a:rPr lang="en-US" sz="2000" i="1" dirty="0" smtClean="0">
                <a:solidFill>
                  <a:schemeClr val="tx1"/>
                </a:solidFill>
                <a:latin typeface="+mn-lt"/>
              </a:rPr>
              <a:t>vlan 1</a:t>
            </a:r>
          </a:p>
          <a:p>
            <a:r>
              <a:rPr lang="en-US" sz="2000" b="0" dirty="0" smtClean="0">
                <a:solidFill>
                  <a:schemeClr val="tx1"/>
                </a:solidFill>
                <a:latin typeface="+mn-lt"/>
              </a:rPr>
              <a:t>Similarly we will configure </a:t>
            </a:r>
            <a:r>
              <a:rPr lang="en-US" sz="2000" dirty="0" smtClean="0">
                <a:solidFill>
                  <a:schemeClr val="tx1"/>
                </a:solidFill>
                <a:latin typeface="+mn-lt"/>
              </a:rPr>
              <a:t>Sw2</a:t>
            </a:r>
            <a:r>
              <a:rPr lang="en-US" sz="2000" b="0" dirty="0" smtClean="0">
                <a:solidFill>
                  <a:schemeClr val="tx1"/>
                </a:solidFill>
                <a:latin typeface="+mn-lt"/>
              </a:rPr>
              <a:t> &amp; </a:t>
            </a:r>
            <a:r>
              <a:rPr lang="en-US" sz="2000" dirty="0" smtClean="0">
                <a:solidFill>
                  <a:schemeClr val="tx1"/>
                </a:solidFill>
                <a:latin typeface="+mn-lt"/>
              </a:rPr>
              <a:t>Sw3 </a:t>
            </a:r>
            <a:r>
              <a:rPr lang="en-US" sz="2000" b="0" dirty="0" smtClean="0">
                <a:solidFill>
                  <a:schemeClr val="tx1"/>
                </a:solidFill>
                <a:latin typeface="+mn-lt"/>
              </a:rPr>
              <a:t>to be Root-Bridge for </a:t>
            </a:r>
            <a:r>
              <a:rPr lang="en-US" sz="2000" dirty="0" smtClean="0">
                <a:solidFill>
                  <a:schemeClr val="tx1"/>
                </a:solidFill>
                <a:latin typeface="+mn-lt"/>
              </a:rPr>
              <a:t>vlans 2</a:t>
            </a:r>
            <a:r>
              <a:rPr lang="en-US" sz="2000" b="0" dirty="0" smtClean="0">
                <a:solidFill>
                  <a:schemeClr val="tx1"/>
                </a:solidFill>
                <a:latin typeface="+mn-lt"/>
              </a:rPr>
              <a:t> &amp; </a:t>
            </a:r>
            <a:r>
              <a:rPr lang="en-US" sz="2000" dirty="0" smtClean="0">
                <a:solidFill>
                  <a:schemeClr val="tx1"/>
                </a:solidFill>
                <a:latin typeface="+mn-lt"/>
              </a:rPr>
              <a:t>3</a:t>
            </a:r>
            <a:r>
              <a:rPr lang="en-US" sz="2000" b="0" dirty="0" smtClean="0">
                <a:solidFill>
                  <a:schemeClr val="tx1"/>
                </a:solidFill>
                <a:latin typeface="+mn-lt"/>
              </a:rPr>
              <a:t> respectively.</a:t>
            </a:r>
          </a:p>
          <a:p>
            <a:r>
              <a:rPr lang="en-US" sz="2000" b="0" dirty="0" smtClean="0">
                <a:solidFill>
                  <a:schemeClr val="tx1"/>
                </a:solidFill>
                <a:latin typeface="+mn-lt"/>
              </a:rPr>
              <a:t>Sw1# </a:t>
            </a:r>
            <a:r>
              <a:rPr lang="en-US" sz="2000" i="1" dirty="0" smtClean="0">
                <a:solidFill>
                  <a:schemeClr val="tx1"/>
                </a:solidFill>
                <a:latin typeface="+mn-lt"/>
              </a:rPr>
              <a:t>show spanning-tree bridge </a:t>
            </a:r>
            <a:r>
              <a:rPr lang="en-US" sz="2000" b="0" dirty="0" smtClean="0">
                <a:solidFill>
                  <a:schemeClr val="tx1"/>
                </a:solidFill>
                <a:latin typeface="+mn-lt"/>
              </a:rPr>
              <a:t>(This command will show the spanning tree status)</a:t>
            </a:r>
          </a:p>
          <a:p>
            <a:r>
              <a:rPr lang="en-US" sz="2000" b="0" dirty="0" smtClean="0">
                <a:solidFill>
                  <a:schemeClr val="tx1"/>
                </a:solidFill>
                <a:latin typeface="+mn-lt"/>
              </a:rPr>
              <a:t>Sw1# </a:t>
            </a:r>
            <a:r>
              <a:rPr lang="en-US" sz="2000" i="1" dirty="0" smtClean="0">
                <a:solidFill>
                  <a:schemeClr val="tx1"/>
                </a:solidFill>
                <a:latin typeface="+mn-lt"/>
              </a:rPr>
              <a:t>show spanning-tree interface</a:t>
            </a:r>
            <a:r>
              <a:rPr lang="en-US" sz="2000" b="0" dirty="0" smtClean="0">
                <a:solidFill>
                  <a:schemeClr val="tx1"/>
                </a:solidFill>
                <a:latin typeface="+mn-lt"/>
              </a:rPr>
              <a:t>  (To check Spanning-tree interfaces states)</a:t>
            </a:r>
          </a:p>
          <a:p>
            <a:endParaRPr lang="en-US" sz="2000" dirty="0" smtClean="0">
              <a:latin typeface="+mn-lt"/>
            </a:endParaRPr>
          </a:p>
          <a:p>
            <a:endParaRPr lang="en-US" sz="2000" dirty="0" smtClean="0">
              <a:latin typeface="+mn-lt"/>
            </a:endParaRPr>
          </a:p>
          <a:p>
            <a:endParaRPr lang="en-US" sz="2000" b="0" dirty="0">
              <a:latin typeface="+mn-lt"/>
            </a:endParaRPr>
          </a:p>
        </p:txBody>
      </p:sp>
      <p:sp>
        <p:nvSpPr>
          <p:cNvPr id="3" name="Title 2"/>
          <p:cNvSpPr>
            <a:spLocks noGrp="1"/>
          </p:cNvSpPr>
          <p:nvPr>
            <p:ph type="title"/>
          </p:nvPr>
        </p:nvSpPr>
        <p:spPr>
          <a:xfrm>
            <a:off x="2810356" y="715818"/>
            <a:ext cx="7349067" cy="424732"/>
          </a:xfrm>
        </p:spPr>
        <p:txBody>
          <a:bodyPr/>
          <a:lstStyle/>
          <a:p>
            <a:r>
              <a:rPr lang="en-US" sz="2400" u="sng" dirty="0" smtClean="0">
                <a:solidFill>
                  <a:schemeClr val="tx1"/>
                </a:solidFill>
                <a:latin typeface="+mn-lt"/>
              </a:rPr>
              <a:t>Configuring Vlan STP on Juniper Switch</a:t>
            </a:r>
            <a:endParaRPr lang="en-US" sz="2400" u="sng" dirty="0">
              <a:solidFill>
                <a:schemeClr val="tx1"/>
              </a:solidFill>
              <a:latin typeface="+mn-lt"/>
            </a:endParaRPr>
          </a:p>
        </p:txBody>
      </p:sp>
      <p:pic>
        <p:nvPicPr>
          <p:cNvPr id="1026" name="Picture 2" descr="C:\Users\Tara Chand\Downloads\sw.jpg"/>
          <p:cNvPicPr>
            <a:picLocks noChangeAspect="1" noChangeArrowheads="1"/>
          </p:cNvPicPr>
          <p:nvPr/>
        </p:nvPicPr>
        <p:blipFill>
          <a:blip r:embed="rId2"/>
          <a:srcRect/>
          <a:stretch>
            <a:fillRect/>
          </a:stretch>
        </p:blipFill>
        <p:spPr bwMode="auto">
          <a:xfrm>
            <a:off x="8240424" y="1246909"/>
            <a:ext cx="3549794" cy="342207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32909" y="872837"/>
            <a:ext cx="6058478" cy="451428"/>
          </a:xfrm>
        </p:spPr>
        <p:txBody>
          <a:bodyPr/>
          <a:lstStyle/>
          <a:p>
            <a:r>
              <a:rPr lang="en-US" sz="2400" u="sng" dirty="0" smtClean="0">
                <a:solidFill>
                  <a:schemeClr val="tx1"/>
                </a:solidFill>
              </a:rPr>
              <a:t>Static Route &amp; Inter-Vlan Routing</a:t>
            </a:r>
            <a:endParaRPr lang="en-US" sz="2400" u="sng" dirty="0">
              <a:solidFill>
                <a:schemeClr val="tx1"/>
              </a:solidFill>
            </a:endParaRPr>
          </a:p>
        </p:txBody>
      </p:sp>
      <p:sp>
        <p:nvSpPr>
          <p:cNvPr id="4" name="Rectangle 3"/>
          <p:cNvSpPr/>
          <p:nvPr/>
        </p:nvSpPr>
        <p:spPr>
          <a:xfrm>
            <a:off x="506171" y="1581789"/>
            <a:ext cx="11796665" cy="3970318"/>
          </a:xfrm>
          <a:prstGeom prst="rect">
            <a:avLst/>
          </a:prstGeom>
        </p:spPr>
        <p:txBody>
          <a:bodyPr wrap="square">
            <a:spAutoFit/>
          </a:bodyPr>
          <a:lstStyle/>
          <a:p>
            <a:r>
              <a:rPr lang="en-US" b="1" i="1" u="sng" dirty="0"/>
              <a:t>Static Route</a:t>
            </a:r>
          </a:p>
          <a:p>
            <a:endParaRPr lang="en-US" b="1" u="sng" dirty="0"/>
          </a:p>
          <a:p>
            <a:r>
              <a:rPr lang="en-US" dirty="0" smtClean="0"/>
              <a:t>Sw1#</a:t>
            </a:r>
            <a:r>
              <a:rPr lang="en-US" b="1" dirty="0" smtClean="0"/>
              <a:t>set routing-options static route </a:t>
            </a:r>
            <a:r>
              <a:rPr lang="en-US" i="1" dirty="0" smtClean="0"/>
              <a:t>destination-network</a:t>
            </a:r>
            <a:r>
              <a:rPr lang="en-US" b="1" dirty="0" smtClean="0"/>
              <a:t>  next-hop  </a:t>
            </a:r>
            <a:r>
              <a:rPr lang="en-US" i="1" dirty="0" smtClean="0"/>
              <a:t>ip-address of next-hop</a:t>
            </a:r>
          </a:p>
          <a:p>
            <a:endParaRPr lang="en-US" i="1" dirty="0"/>
          </a:p>
          <a:p>
            <a:r>
              <a:rPr lang="en-US" b="1" i="1" u="sng" dirty="0" smtClean="0"/>
              <a:t>Inter-Vlan Routing</a:t>
            </a:r>
          </a:p>
          <a:p>
            <a:r>
              <a:rPr lang="en-US" i="1" dirty="0" smtClean="0"/>
              <a:t>For Inter-Vlan-Routing Each Vlans must be assigned an Ip Address using commands</a:t>
            </a:r>
          </a:p>
          <a:p>
            <a:r>
              <a:rPr lang="en-US" i="1" dirty="0" smtClean="0"/>
              <a:t>Sw1#</a:t>
            </a:r>
            <a:r>
              <a:rPr lang="en-US" b="1" i="1" dirty="0" smtClean="0"/>
              <a:t>set interface vlan unit </a:t>
            </a:r>
            <a:r>
              <a:rPr lang="en-US" i="1" dirty="0" smtClean="0"/>
              <a:t>number-of-vlan </a:t>
            </a:r>
            <a:r>
              <a:rPr lang="en-US" b="1" i="1" dirty="0" smtClean="0"/>
              <a:t>family inet address </a:t>
            </a:r>
            <a:r>
              <a:rPr lang="en-US" i="1" dirty="0" smtClean="0"/>
              <a:t>ip-address/mask</a:t>
            </a:r>
          </a:p>
          <a:p>
            <a:endParaRPr lang="en-US" i="1" dirty="0" smtClean="0"/>
          </a:p>
          <a:p>
            <a:r>
              <a:rPr lang="en-US" i="1" dirty="0" smtClean="0"/>
              <a:t>Sw1#</a:t>
            </a:r>
            <a:r>
              <a:rPr lang="en-US" b="1" i="1" dirty="0" smtClean="0"/>
              <a:t>set vlan </a:t>
            </a:r>
            <a:r>
              <a:rPr lang="en-US" i="1" dirty="0" smtClean="0"/>
              <a:t>name-of-vlan </a:t>
            </a:r>
            <a:r>
              <a:rPr lang="en-US" b="1" i="1" dirty="0" smtClean="0"/>
              <a:t>L3-interface vlan.1</a:t>
            </a:r>
          </a:p>
          <a:p>
            <a:r>
              <a:rPr lang="en-US" i="1" dirty="0"/>
              <a:t>Sw1#</a:t>
            </a:r>
            <a:r>
              <a:rPr lang="en-US" b="1" i="1" dirty="0"/>
              <a:t>set vlan </a:t>
            </a:r>
            <a:r>
              <a:rPr lang="en-US" i="1" dirty="0"/>
              <a:t>name-of-vlan </a:t>
            </a:r>
            <a:r>
              <a:rPr lang="en-US" b="1" i="1" dirty="0"/>
              <a:t>L3-interface </a:t>
            </a:r>
            <a:r>
              <a:rPr lang="en-US" b="1" i="1" dirty="0" smtClean="0"/>
              <a:t>vlan.10</a:t>
            </a:r>
            <a:r>
              <a:rPr lang="en-US" i="1" dirty="0" smtClean="0"/>
              <a:t> </a:t>
            </a:r>
          </a:p>
          <a:p>
            <a:r>
              <a:rPr lang="en-US" i="1" dirty="0"/>
              <a:t>Sw1#</a:t>
            </a:r>
            <a:r>
              <a:rPr lang="en-US" b="1" i="1" dirty="0"/>
              <a:t>set vlan </a:t>
            </a:r>
            <a:r>
              <a:rPr lang="en-US" i="1" dirty="0"/>
              <a:t>name-of-vlan </a:t>
            </a:r>
            <a:r>
              <a:rPr lang="en-US" b="1" i="1" dirty="0"/>
              <a:t>L3-interface </a:t>
            </a:r>
            <a:r>
              <a:rPr lang="en-US" b="1" i="1" dirty="0" smtClean="0"/>
              <a:t>vlan.20</a:t>
            </a:r>
          </a:p>
          <a:p>
            <a:endParaRPr lang="en-US" b="1" i="1" dirty="0"/>
          </a:p>
          <a:p>
            <a:r>
              <a:rPr lang="en-US" b="1" i="1" dirty="0" smtClean="0"/>
              <a:t>Run this command for all the vlan between which Inter-Vlan-Routing is required.</a:t>
            </a:r>
            <a:endParaRPr lang="en-US" i="1" dirty="0"/>
          </a:p>
          <a:p>
            <a:endParaRPr lang="en-US" b="1" i="1" u="sng" dirty="0"/>
          </a:p>
        </p:txBody>
      </p:sp>
    </p:spTree>
    <p:extLst>
      <p:ext uri="{BB962C8B-B14F-4D97-AF65-F5344CB8AC3E}">
        <p14:creationId xmlns:p14="http://schemas.microsoft.com/office/powerpoint/2010/main" val="2794508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650934" y="518932"/>
            <a:ext cx="7349067" cy="276999"/>
          </a:xfrm>
        </p:spPr>
        <p:txBody>
          <a:bodyPr/>
          <a:lstStyle/>
          <a:p>
            <a:r>
              <a:rPr lang="en-US" i="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Some Show Commands</a:t>
            </a:r>
            <a:endParaRPr lang="en-US" i="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ctangle 3"/>
          <p:cNvSpPr/>
          <p:nvPr/>
        </p:nvSpPr>
        <p:spPr>
          <a:xfrm>
            <a:off x="300251" y="1473959"/>
            <a:ext cx="11668836" cy="1477328"/>
          </a:xfrm>
          <a:prstGeom prst="rect">
            <a:avLst/>
          </a:prstGeom>
        </p:spPr>
        <p:txBody>
          <a:bodyPr wrap="square">
            <a:spAutoFit/>
          </a:bodyPr>
          <a:lstStyle/>
          <a:p>
            <a:r>
              <a:rPr lang="en-US" i="1" dirty="0" smtClean="0"/>
              <a:t>sw1&gt; </a:t>
            </a:r>
            <a:r>
              <a:rPr lang="en-US" b="1" i="1" dirty="0" smtClean="0">
                <a:solidFill>
                  <a:srgbClr val="0070C0"/>
                </a:solidFill>
              </a:rPr>
              <a:t>show interface terse </a:t>
            </a:r>
            <a:r>
              <a:rPr lang="en-US" i="1" dirty="0" smtClean="0"/>
              <a:t>			Equivalent to show </a:t>
            </a:r>
            <a:r>
              <a:rPr lang="en-US" i="1" dirty="0" err="1" smtClean="0"/>
              <a:t>ip</a:t>
            </a:r>
            <a:r>
              <a:rPr lang="en-US" i="1" dirty="0" smtClean="0"/>
              <a:t> interface brief command from the Cisco</a:t>
            </a:r>
          </a:p>
          <a:p>
            <a:r>
              <a:rPr lang="en-US" i="1" dirty="0" smtClean="0"/>
              <a:t>sw1&gt; </a:t>
            </a:r>
            <a:r>
              <a:rPr lang="en-US" b="1" i="1" dirty="0" smtClean="0">
                <a:solidFill>
                  <a:srgbClr val="002060"/>
                </a:solidFill>
              </a:rPr>
              <a:t>show interface terse | match ge-0/0/1 </a:t>
            </a:r>
            <a:r>
              <a:rPr lang="en-US" i="1" dirty="0" smtClean="0"/>
              <a:t>	Equivalent to show run interface | include 0/1 command from the Cisco</a:t>
            </a:r>
          </a:p>
          <a:p>
            <a:r>
              <a:rPr lang="en-US" i="1" dirty="0" smtClean="0"/>
              <a:t>Sw1&gt; </a:t>
            </a:r>
            <a:r>
              <a:rPr lang="en-US" b="1" i="1" dirty="0" smtClean="0">
                <a:solidFill>
                  <a:srgbClr val="7030A0"/>
                </a:solidFill>
              </a:rPr>
              <a:t>show interface terse | except ge-0/0/1 </a:t>
            </a:r>
            <a:r>
              <a:rPr lang="en-US" i="1" dirty="0" smtClean="0"/>
              <a:t>	Equivalent to show run interface | exclude 0/1 command from the Cisco</a:t>
            </a:r>
          </a:p>
          <a:p>
            <a:r>
              <a:rPr lang="en-US" i="1" dirty="0" smtClean="0"/>
              <a:t>sw1&gt; </a:t>
            </a:r>
            <a:r>
              <a:rPr lang="en-US" b="1" i="1" dirty="0" smtClean="0">
                <a:solidFill>
                  <a:srgbClr val="C00000"/>
                </a:solidFill>
              </a:rPr>
              <a:t>show interface terse | find ge-0/0/1 	</a:t>
            </a:r>
            <a:r>
              <a:rPr lang="en-US" i="1" dirty="0" smtClean="0"/>
              <a:t>Equivalent to show run interface | begin 0/1 command from the Cisco</a:t>
            </a:r>
          </a:p>
          <a:p>
            <a:r>
              <a:rPr lang="en-US" b="1" i="1" dirty="0" smtClean="0"/>
              <a:t>Sw1# run show ether-switching table		</a:t>
            </a:r>
            <a:r>
              <a:rPr lang="en-US" i="1" dirty="0" smtClean="0"/>
              <a:t> Equivalent to show  </a:t>
            </a:r>
            <a:r>
              <a:rPr lang="en-US" i="1" dirty="0" err="1" smtClean="0"/>
              <a:t>mac</a:t>
            </a:r>
            <a:r>
              <a:rPr lang="en-US" i="1" dirty="0" smtClean="0"/>
              <a:t>-address-table</a:t>
            </a:r>
            <a:endParaRPr lang="en-US" b="1" i="1" dirty="0" smtClean="0"/>
          </a:p>
        </p:txBody>
      </p:sp>
      <p:pic>
        <p:nvPicPr>
          <p:cNvPr id="3074" name="Picture 2"/>
          <p:cNvPicPr>
            <a:picLocks noChangeAspect="1" noChangeArrowheads="1"/>
          </p:cNvPicPr>
          <p:nvPr/>
        </p:nvPicPr>
        <p:blipFill>
          <a:blip r:embed="rId2"/>
          <a:srcRect/>
          <a:stretch>
            <a:fillRect/>
          </a:stretch>
        </p:blipFill>
        <p:spPr bwMode="auto">
          <a:xfrm>
            <a:off x="447037" y="3000232"/>
            <a:ext cx="11325225" cy="35052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srcRect/>
          <a:stretch>
            <a:fillRect/>
          </a:stretch>
        </p:blipFill>
        <p:spPr bwMode="auto">
          <a:xfrm>
            <a:off x="0" y="4244006"/>
            <a:ext cx="12192000" cy="1552575"/>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19050" y="1220764"/>
            <a:ext cx="12211050" cy="272415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1983541" y="2073410"/>
            <a:ext cx="7230796" cy="4370427"/>
          </a:xfrm>
          <a:prstGeom prst="rect">
            <a:avLst/>
          </a:prstGeom>
          <a:noFill/>
        </p:spPr>
        <p:txBody>
          <a:bodyPr wrap="square" rtlCol="0">
            <a:spAutoFit/>
          </a:bodyPr>
          <a:lstStyle/>
          <a:p>
            <a:r>
              <a:rPr lang="en-US" sz="2000" b="1" u="sng" dirty="0" smtClean="0"/>
              <a:t>Contents:-</a:t>
            </a:r>
          </a:p>
          <a:p>
            <a:r>
              <a:rPr lang="en-US" sz="2000" b="1" dirty="0" smtClean="0"/>
              <a:t>1.Accessing the Juniper Switch first time</a:t>
            </a:r>
          </a:p>
          <a:p>
            <a:r>
              <a:rPr lang="en-US" sz="2000" b="1" dirty="0" smtClean="0"/>
              <a:t>2.</a:t>
            </a:r>
            <a:r>
              <a:rPr lang="en-US" sz="2000" b="1" dirty="0" smtClean="0">
                <a:cs typeface="Calibri" panose="020F0502020204030204" pitchFamily="34" charset="0"/>
              </a:rPr>
              <a:t> Creating Username &amp; Password</a:t>
            </a:r>
          </a:p>
          <a:p>
            <a:r>
              <a:rPr lang="en-US" sz="2000" b="1" dirty="0" smtClean="0"/>
              <a:t>3.Upgrading  JunOS</a:t>
            </a:r>
          </a:p>
          <a:p>
            <a:r>
              <a:rPr lang="en-US" sz="2000" b="1" dirty="0" smtClean="0"/>
              <a:t>4.</a:t>
            </a:r>
            <a:r>
              <a:rPr lang="en-US" sz="2000" b="1" dirty="0" smtClean="0">
                <a:cs typeface="Calibri" panose="020F0502020204030204" pitchFamily="34" charset="0"/>
              </a:rPr>
              <a:t> Create/Delete &amp; Verify VLANs</a:t>
            </a:r>
          </a:p>
          <a:p>
            <a:r>
              <a:rPr lang="en-US" sz="2000" b="1" dirty="0" smtClean="0">
                <a:cs typeface="Calibri" panose="020F0502020204030204" pitchFamily="34" charset="0"/>
              </a:rPr>
              <a:t>5.Making Ports Access &amp; Trunks</a:t>
            </a:r>
          </a:p>
          <a:p>
            <a:r>
              <a:rPr lang="en-US" sz="2000" b="1" dirty="0" smtClean="0">
                <a:cs typeface="Calibri" panose="020F0502020204030204" pitchFamily="34" charset="0"/>
              </a:rPr>
              <a:t>6.Assigning IP to Vlan Interface &amp; Enabling SSH</a:t>
            </a:r>
          </a:p>
          <a:p>
            <a:r>
              <a:rPr lang="en-US" sz="2000" b="1" dirty="0" smtClean="0">
                <a:cs typeface="Calibri" panose="020F0502020204030204" pitchFamily="34" charset="0"/>
              </a:rPr>
              <a:t>7. Configuring Ether-Channels</a:t>
            </a:r>
          </a:p>
          <a:p>
            <a:r>
              <a:rPr lang="en-US" sz="2000" b="1" dirty="0" smtClean="0"/>
              <a:t>8.Configuring VRRP &amp; STP</a:t>
            </a:r>
          </a:p>
          <a:p>
            <a:r>
              <a:rPr lang="en-US" sz="2000" b="1" dirty="0" smtClean="0"/>
              <a:t>9.Configuring Static-Route</a:t>
            </a:r>
          </a:p>
          <a:p>
            <a:r>
              <a:rPr lang="en-US" sz="2000" b="1" dirty="0" smtClean="0"/>
              <a:t>10.Some Imp. Commands</a:t>
            </a:r>
          </a:p>
          <a:p>
            <a:r>
              <a:rPr lang="en-US" sz="2000" b="1" dirty="0" smtClean="0"/>
              <a:t>11.</a:t>
            </a:r>
            <a:r>
              <a:rPr lang="en-US" sz="2000" u="sng" dirty="0" smtClean="0">
                <a:solidFill>
                  <a:srgbClr val="002060"/>
                </a:solidFill>
                <a:latin typeface="Cambria" pitchFamily="18" charset="0"/>
              </a:rPr>
              <a:t> Port-Channel Using LACP Protocol</a:t>
            </a:r>
          </a:p>
          <a:p>
            <a:endParaRPr lang="en-US" sz="2000" dirty="0" smtClean="0"/>
          </a:p>
          <a:p>
            <a:endParaRPr lang="en-US" sz="2000" b="1" dirty="0" smtClean="0"/>
          </a:p>
        </p:txBody>
      </p:sp>
    </p:spTree>
    <p:extLst>
      <p:ext uri="{BB962C8B-B14F-4D97-AF65-F5344CB8AC3E}">
        <p14:creationId xmlns:p14="http://schemas.microsoft.com/office/powerpoint/2010/main" val="1620905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508007" y="1255595"/>
            <a:ext cx="9858375" cy="5602406"/>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58866" y="354842"/>
            <a:ext cx="5725075" cy="550272"/>
          </a:xfrm>
        </p:spPr>
        <p:txBody>
          <a:bodyPr/>
          <a:lstStyle/>
          <a:p>
            <a:r>
              <a:rPr lang="en-US" u="sng" dirty="0" smtClean="0">
                <a:solidFill>
                  <a:srgbClr val="002060"/>
                </a:solidFill>
                <a:latin typeface="Cambria" pitchFamily="18" charset="0"/>
              </a:rPr>
              <a:t>Port-Channel Using LACP Protocol</a:t>
            </a:r>
            <a:endParaRPr lang="en-US" u="sng" dirty="0">
              <a:solidFill>
                <a:srgbClr val="002060"/>
              </a:solidFill>
              <a:latin typeface="Cambria" pitchFamily="18" charset="0"/>
            </a:endParaRPr>
          </a:p>
        </p:txBody>
      </p:sp>
      <p:sp>
        <p:nvSpPr>
          <p:cNvPr id="4" name="Rectangle 3"/>
          <p:cNvSpPr/>
          <p:nvPr/>
        </p:nvSpPr>
        <p:spPr>
          <a:xfrm>
            <a:off x="0" y="1229521"/>
            <a:ext cx="11832609" cy="5078313"/>
          </a:xfrm>
          <a:prstGeom prst="rect">
            <a:avLst/>
          </a:prstGeom>
        </p:spPr>
        <p:txBody>
          <a:bodyPr wrap="square">
            <a:spAutoFit/>
          </a:bodyPr>
          <a:lstStyle/>
          <a:p>
            <a:pPr>
              <a:buFont typeface="Wingdings" pitchFamily="2" charset="2"/>
              <a:buChar char="Ø"/>
            </a:pPr>
            <a:r>
              <a:rPr lang="en-US" b="1" u="sng" dirty="0" smtClean="0"/>
              <a:t>Step 1-</a:t>
            </a:r>
          </a:p>
          <a:p>
            <a:r>
              <a:rPr lang="en-US" dirty="0" smtClean="0"/>
              <a:t>The first and very important command is to specify number of bundle (aggregated interface) you want to create. Here we will create two bundle links each having two Ethernet from different VC member (switch).</a:t>
            </a:r>
          </a:p>
          <a:p>
            <a:r>
              <a:rPr lang="en-US" dirty="0" smtClean="0"/>
              <a:t>{master:0}[edit]</a:t>
            </a:r>
          </a:p>
          <a:p>
            <a:r>
              <a:rPr lang="en-US" dirty="0" smtClean="0"/>
              <a:t>root@sw# </a:t>
            </a:r>
            <a:r>
              <a:rPr lang="en-US" b="1" dirty="0" smtClean="0"/>
              <a:t>set chassis aggregated-devices ethernet device-count 2</a:t>
            </a:r>
          </a:p>
          <a:p>
            <a:r>
              <a:rPr lang="en-US" dirty="0" smtClean="0"/>
              <a:t>This means that, two bundle interfaces will be created i.e. </a:t>
            </a:r>
            <a:r>
              <a:rPr lang="en-US" b="1" dirty="0" smtClean="0"/>
              <a:t>ae0</a:t>
            </a:r>
            <a:r>
              <a:rPr lang="en-US" dirty="0" smtClean="0"/>
              <a:t> and </a:t>
            </a:r>
            <a:r>
              <a:rPr lang="en-US" b="1" dirty="0" smtClean="0"/>
              <a:t>ae1</a:t>
            </a:r>
            <a:r>
              <a:rPr lang="en-US" dirty="0" smtClean="0"/>
              <a:t>. You can see these interfaces after you </a:t>
            </a:r>
            <a:r>
              <a:rPr lang="en-US" b="1" dirty="0" smtClean="0"/>
              <a:t>commit </a:t>
            </a:r>
            <a:r>
              <a:rPr lang="en-US" dirty="0" smtClean="0"/>
              <a:t>the configuration changes.</a:t>
            </a:r>
          </a:p>
          <a:p>
            <a:pPr>
              <a:buFont typeface="Wingdings" pitchFamily="2" charset="2"/>
              <a:buChar char="Ø"/>
            </a:pPr>
            <a:r>
              <a:rPr lang="en-US" b="1" u="sng" dirty="0" smtClean="0"/>
              <a:t>Step 2-</a:t>
            </a:r>
          </a:p>
          <a:p>
            <a:r>
              <a:rPr lang="en-US" dirty="0" smtClean="0"/>
              <a:t>Now you have to delete all the configuration of the interface. This is because, to add interfaces to bundle, the interfaces should not have any configuration like VLANs, MTU, etc.</a:t>
            </a:r>
          </a:p>
          <a:p>
            <a:r>
              <a:rPr lang="en-US" dirty="0" smtClean="0"/>
              <a:t>{master:0}[edit]</a:t>
            </a:r>
          </a:p>
          <a:p>
            <a:r>
              <a:rPr lang="en-US" dirty="0" smtClean="0"/>
              <a:t>root@sw# </a:t>
            </a:r>
            <a:r>
              <a:rPr lang="en-US" b="1" dirty="0" smtClean="0"/>
              <a:t>delete interface ge-0/0/0 unit 0</a:t>
            </a:r>
          </a:p>
          <a:p>
            <a:pPr>
              <a:buFont typeface="Wingdings" pitchFamily="2" charset="2"/>
              <a:buChar char="Ø"/>
            </a:pPr>
            <a:r>
              <a:rPr lang="en-US" b="1" u="sng" dirty="0" smtClean="0"/>
              <a:t>Step 3-</a:t>
            </a:r>
          </a:p>
          <a:p>
            <a:pPr>
              <a:buFont typeface="Wingdings" pitchFamily="2" charset="2"/>
              <a:buChar char="Ø"/>
            </a:pPr>
            <a:endParaRPr lang="en-US" b="1" u="sng" dirty="0" smtClean="0"/>
          </a:p>
          <a:p>
            <a:r>
              <a:rPr lang="en-US" dirty="0" smtClean="0"/>
              <a:t>Now we have to associate physical interface with an aggregated Ethernet interface. To do so hit the following command,</a:t>
            </a:r>
          </a:p>
          <a:p>
            <a:r>
              <a:rPr lang="en-US" dirty="0" smtClean="0"/>
              <a:t>{master:0}[edit]</a:t>
            </a:r>
          </a:p>
          <a:p>
            <a:r>
              <a:rPr lang="en-US" dirty="0" smtClean="0"/>
              <a:t>root@sw# </a:t>
            </a:r>
            <a:r>
              <a:rPr lang="en-US" b="1" i="1" dirty="0" smtClean="0"/>
              <a:t>set interface ge-0/0/0 ether-options 802.3ad ae0</a:t>
            </a:r>
          </a:p>
          <a:p>
            <a:endParaRPr lang="en-US" b="1" u="sng"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17919" y="436729"/>
            <a:ext cx="7444695" cy="1178068"/>
          </a:xfrm>
        </p:spPr>
        <p:txBody>
          <a:bodyPr/>
          <a:lstStyle/>
          <a:p>
            <a:r>
              <a:rPr lang="en-US" u="sng" dirty="0" smtClean="0">
                <a:solidFill>
                  <a:srgbClr val="002060"/>
                </a:solidFill>
                <a:latin typeface="Cambria" pitchFamily="18" charset="0"/>
              </a:rPr>
              <a:t>Port-Channel Using LACP Protocol</a:t>
            </a:r>
          </a:p>
          <a:p>
            <a:endParaRPr lang="en-US" dirty="0"/>
          </a:p>
        </p:txBody>
      </p:sp>
      <p:sp>
        <p:nvSpPr>
          <p:cNvPr id="4" name="Rectangle 3"/>
          <p:cNvSpPr/>
          <p:nvPr/>
        </p:nvSpPr>
        <p:spPr>
          <a:xfrm>
            <a:off x="0" y="1329098"/>
            <a:ext cx="11696132" cy="4247317"/>
          </a:xfrm>
          <a:prstGeom prst="rect">
            <a:avLst/>
          </a:prstGeom>
        </p:spPr>
        <p:txBody>
          <a:bodyPr wrap="square">
            <a:spAutoFit/>
          </a:bodyPr>
          <a:lstStyle/>
          <a:p>
            <a:pPr>
              <a:buFont typeface="Wingdings" pitchFamily="2" charset="2"/>
              <a:buChar char="Ø"/>
            </a:pPr>
            <a:r>
              <a:rPr lang="en-US" b="1" u="sng" dirty="0" smtClean="0"/>
              <a:t>Step 4:-</a:t>
            </a:r>
          </a:p>
          <a:p>
            <a:r>
              <a:rPr lang="en-US" dirty="0" smtClean="0"/>
              <a:t>Configure interface parameters like VLANs, MTU, port-mode, etc. in </a:t>
            </a:r>
            <a:r>
              <a:rPr lang="en-US" dirty="0" err="1" smtClean="0"/>
              <a:t>ae</a:t>
            </a:r>
            <a:r>
              <a:rPr lang="en-US" dirty="0" smtClean="0"/>
              <a:t> interfaces.</a:t>
            </a:r>
          </a:p>
          <a:p>
            <a:r>
              <a:rPr lang="en-US" dirty="0" smtClean="0"/>
              <a:t>{master:0}[edit]</a:t>
            </a:r>
          </a:p>
          <a:p>
            <a:r>
              <a:rPr lang="en-US" dirty="0" smtClean="0"/>
              <a:t>root@sw#</a:t>
            </a:r>
            <a:r>
              <a:rPr lang="en-US" b="1" dirty="0" smtClean="0"/>
              <a:t> set interfaces ae0 aggregated-ether-options </a:t>
            </a:r>
            <a:r>
              <a:rPr lang="en-US" b="1" dirty="0" err="1" smtClean="0"/>
              <a:t>lacp</a:t>
            </a:r>
            <a:r>
              <a:rPr lang="en-US" b="1" dirty="0" smtClean="0"/>
              <a:t> active periodic fast</a:t>
            </a:r>
          </a:p>
          <a:p>
            <a:r>
              <a:rPr lang="en-US" dirty="0" smtClean="0"/>
              <a:t>root@sw# </a:t>
            </a:r>
            <a:r>
              <a:rPr lang="en-US" b="1" dirty="0" smtClean="0"/>
              <a:t>set interface ae0 unit 0 family ethernet-switching vlan members Mail</a:t>
            </a:r>
          </a:p>
          <a:p>
            <a:r>
              <a:rPr lang="en-US" dirty="0" smtClean="0"/>
              <a:t>root@sw# </a:t>
            </a:r>
            <a:r>
              <a:rPr lang="en-US" b="1" dirty="0" smtClean="0"/>
              <a:t>show</a:t>
            </a:r>
            <a:endParaRPr lang="en-US" dirty="0" smtClean="0"/>
          </a:p>
          <a:p>
            <a:endParaRPr lang="en-US" dirty="0" smtClean="0"/>
          </a:p>
          <a:p>
            <a:pPr>
              <a:buFont typeface="Wingdings" pitchFamily="2" charset="2"/>
              <a:buChar char="Ø"/>
            </a:pPr>
            <a:r>
              <a:rPr lang="en-US" b="1" u="sng" dirty="0" smtClean="0"/>
              <a:t>Step 5:-</a:t>
            </a:r>
          </a:p>
          <a:p>
            <a:r>
              <a:rPr lang="en-US" dirty="0" smtClean="0"/>
              <a:t>Verify aggregated interfaces is up. If the </a:t>
            </a:r>
            <a:r>
              <a:rPr lang="en-US" dirty="0" err="1" smtClean="0"/>
              <a:t>ae</a:t>
            </a:r>
            <a:r>
              <a:rPr lang="en-US" dirty="0" smtClean="0"/>
              <a:t> interfaces are down then you have done some mistakes. Re check the configuration and re configure it.</a:t>
            </a:r>
          </a:p>
          <a:p>
            <a:r>
              <a:rPr lang="en-US" dirty="0" smtClean="0"/>
              <a:t>{master:0}[edit]</a:t>
            </a:r>
          </a:p>
          <a:p>
            <a:r>
              <a:rPr lang="en-US" dirty="0" smtClean="0"/>
              <a:t>root@sw# </a:t>
            </a:r>
            <a:r>
              <a:rPr lang="en-US" b="1" i="1" dirty="0" smtClean="0"/>
              <a:t>run show interfaces terse | match </a:t>
            </a:r>
            <a:r>
              <a:rPr lang="en-US" b="1" i="1" dirty="0" err="1" smtClean="0"/>
              <a:t>ae</a:t>
            </a:r>
            <a:endParaRPr lang="en-US" b="1" i="1" dirty="0" smtClean="0"/>
          </a:p>
          <a:p>
            <a:endParaRPr lang="en-US" dirty="0" smtClean="0"/>
          </a:p>
          <a:p>
            <a:r>
              <a:rPr lang="en-US" dirty="0" smtClean="0"/>
              <a:t>root@sw# </a:t>
            </a:r>
            <a:r>
              <a:rPr lang="en-US" b="1" i="1" dirty="0" smtClean="0"/>
              <a:t>run show interfaces ae0</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9714" y="3165231"/>
            <a:ext cx="6485207" cy="523220"/>
          </a:xfrm>
          <a:prstGeom prst="rect">
            <a:avLst/>
          </a:prstGeom>
          <a:noFill/>
        </p:spPr>
        <p:txBody>
          <a:bodyPr wrap="square" rtlCol="0">
            <a:spAutoFit/>
          </a:bodyPr>
          <a:lstStyle/>
          <a:p>
            <a:r>
              <a:rPr lang="en-US" sz="2800" b="1" i="1" dirty="0">
                <a:cs typeface="Calibri" panose="020F0502020204030204" pitchFamily="34" charset="0"/>
              </a:rPr>
              <a:t>Thanks</a:t>
            </a:r>
          </a:p>
        </p:txBody>
      </p:sp>
    </p:spTree>
    <p:extLst>
      <p:ext uri="{BB962C8B-B14F-4D97-AF65-F5344CB8AC3E}">
        <p14:creationId xmlns:p14="http://schemas.microsoft.com/office/powerpoint/2010/main" val="4042448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2912012" y="1026942"/>
            <a:ext cx="6485207" cy="461665"/>
          </a:xfrm>
          <a:prstGeom prst="rect">
            <a:avLst/>
          </a:prstGeom>
          <a:noFill/>
        </p:spPr>
        <p:txBody>
          <a:bodyPr wrap="square" rtlCol="0">
            <a:spAutoFit/>
          </a:bodyPr>
          <a:lstStyle/>
          <a:p>
            <a:r>
              <a:rPr lang="en-US" sz="2400" b="1" u="sng" dirty="0">
                <a:cs typeface="Calibri" panose="020F0502020204030204" pitchFamily="34" charset="0"/>
              </a:rPr>
              <a:t>Accessing </a:t>
            </a:r>
            <a:r>
              <a:rPr lang="en-US" sz="2400" b="1" u="sng" dirty="0" smtClean="0">
                <a:cs typeface="Calibri" panose="020F0502020204030204" pitchFamily="34" charset="0"/>
              </a:rPr>
              <a:t>Juniper Switch </a:t>
            </a:r>
            <a:r>
              <a:rPr lang="en-US" sz="2400" b="1" u="sng" dirty="0">
                <a:cs typeface="Calibri" panose="020F0502020204030204" pitchFamily="34" charset="0"/>
              </a:rPr>
              <a:t>First Time with Console</a:t>
            </a:r>
          </a:p>
        </p:txBody>
      </p:sp>
      <p:sp>
        <p:nvSpPr>
          <p:cNvPr id="41" name="TextBox 40"/>
          <p:cNvSpPr txBox="1"/>
          <p:nvPr/>
        </p:nvSpPr>
        <p:spPr>
          <a:xfrm>
            <a:off x="196948" y="1488607"/>
            <a:ext cx="5418040" cy="3662541"/>
          </a:xfrm>
          <a:prstGeom prst="rect">
            <a:avLst/>
          </a:prstGeom>
          <a:noFill/>
        </p:spPr>
        <p:txBody>
          <a:bodyPr wrap="square" rtlCol="0">
            <a:spAutoFit/>
          </a:bodyPr>
          <a:lstStyle/>
          <a:p>
            <a:endParaRPr lang="en-US" sz="2000" b="1" dirty="0"/>
          </a:p>
          <a:p>
            <a:r>
              <a:rPr lang="en-US" sz="2000" dirty="0"/>
              <a:t>After a few seconds, </a:t>
            </a:r>
            <a:r>
              <a:rPr lang="en-US" sz="2000" dirty="0" smtClean="0"/>
              <a:t>switch will prompt for login. </a:t>
            </a:r>
          </a:p>
          <a:p>
            <a:r>
              <a:rPr lang="en-US" sz="2000" dirty="0" smtClean="0"/>
              <a:t>We will use </a:t>
            </a:r>
            <a:r>
              <a:rPr lang="en-US" sz="2000" b="1" dirty="0" smtClean="0"/>
              <a:t>root</a:t>
            </a:r>
            <a:r>
              <a:rPr lang="en-US" sz="2000" dirty="0" smtClean="0"/>
              <a:t> (Default created user on Switch)</a:t>
            </a:r>
          </a:p>
          <a:p>
            <a:endParaRPr lang="en-US" sz="2000" dirty="0"/>
          </a:p>
          <a:p>
            <a:r>
              <a:rPr lang="en-US" sz="2000" dirty="0" smtClean="0"/>
              <a:t>Login:</a:t>
            </a:r>
            <a:r>
              <a:rPr lang="en-US" sz="2000" b="1" dirty="0" smtClean="0"/>
              <a:t>root</a:t>
            </a:r>
          </a:p>
          <a:p>
            <a:endParaRPr lang="en-US" sz="2000" b="1" dirty="0"/>
          </a:p>
          <a:p>
            <a:r>
              <a:rPr lang="en-US" sz="2000" dirty="0" smtClean="0"/>
              <a:t>Then enter command </a:t>
            </a:r>
            <a:r>
              <a:rPr lang="en-US" sz="2000" b="1" u="sng" dirty="0" smtClean="0"/>
              <a:t>cli </a:t>
            </a:r>
            <a:r>
              <a:rPr lang="en-US" sz="2000" dirty="0" smtClean="0"/>
              <a:t> &amp; then </a:t>
            </a:r>
            <a:r>
              <a:rPr lang="en-US" sz="2000" b="1" u="sng" dirty="0" smtClean="0"/>
              <a:t>configure</a:t>
            </a:r>
            <a:r>
              <a:rPr lang="en-US" sz="2000" dirty="0" smtClean="0"/>
              <a:t> .</a:t>
            </a:r>
          </a:p>
          <a:p>
            <a:r>
              <a:rPr lang="en-US" sz="2000" dirty="0" smtClean="0"/>
              <a:t>Now we are in configuration mode.</a:t>
            </a:r>
          </a:p>
          <a:p>
            <a:endParaRPr lang="en-US" dirty="0"/>
          </a:p>
          <a:p>
            <a:r>
              <a:rPr lang="en-US" dirty="0"/>
              <a:t> </a:t>
            </a:r>
          </a:p>
          <a:p>
            <a:endParaRPr lang="en-US" b="1" dirty="0"/>
          </a:p>
          <a:p>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988" y="3429000"/>
            <a:ext cx="60579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779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08218" y="872197"/>
            <a:ext cx="7452042" cy="523220"/>
          </a:xfrm>
          <a:prstGeom prst="rect">
            <a:avLst/>
          </a:prstGeom>
          <a:noFill/>
        </p:spPr>
        <p:txBody>
          <a:bodyPr wrap="square" rtlCol="0">
            <a:spAutoFit/>
          </a:bodyPr>
          <a:lstStyle/>
          <a:p>
            <a:r>
              <a:rPr lang="en-US" sz="2800" b="1" u="sng" dirty="0" smtClean="0">
                <a:cs typeface="Calibri" panose="020F0502020204030204" pitchFamily="34" charset="0"/>
              </a:rPr>
              <a:t>Creating Username &amp; Password</a:t>
            </a:r>
            <a:endParaRPr lang="en-US" sz="2800" b="1" u="sng" dirty="0">
              <a:cs typeface="Calibri" panose="020F0502020204030204" pitchFamily="34" charset="0"/>
            </a:endParaRPr>
          </a:p>
        </p:txBody>
      </p:sp>
      <p:sp>
        <p:nvSpPr>
          <p:cNvPr id="8" name="Rectangle 7"/>
          <p:cNvSpPr/>
          <p:nvPr/>
        </p:nvSpPr>
        <p:spPr>
          <a:xfrm>
            <a:off x="540328" y="1453619"/>
            <a:ext cx="11236036" cy="4801314"/>
          </a:xfrm>
          <a:prstGeom prst="rect">
            <a:avLst/>
          </a:prstGeom>
        </p:spPr>
        <p:txBody>
          <a:bodyPr wrap="square">
            <a:spAutoFit/>
          </a:bodyPr>
          <a:lstStyle/>
          <a:p>
            <a:r>
              <a:rPr lang="en-US" b="1" u="sng" dirty="0" smtClean="0"/>
              <a:t>Creating  User &amp; Password-</a:t>
            </a:r>
          </a:p>
          <a:p>
            <a:r>
              <a:rPr lang="en-US" b="1" dirty="0"/>
              <a:t>	</a:t>
            </a:r>
            <a:r>
              <a:rPr lang="en-US" b="1" dirty="0" smtClean="0"/>
              <a:t>		</a:t>
            </a:r>
            <a:r>
              <a:rPr lang="en-US" dirty="0" smtClean="0"/>
              <a:t>Type the following commands</a:t>
            </a:r>
            <a:endParaRPr lang="en-US" b="1" dirty="0"/>
          </a:p>
          <a:p>
            <a:endParaRPr lang="en-US" b="1" u="sng" dirty="0" smtClean="0"/>
          </a:p>
          <a:p>
            <a:r>
              <a:rPr lang="en-US" dirty="0" smtClean="0"/>
              <a:t>root@switch# </a:t>
            </a:r>
            <a:r>
              <a:rPr lang="en-US" b="1" dirty="0"/>
              <a:t>edit system login </a:t>
            </a:r>
            <a:r>
              <a:rPr lang="en-US" dirty="0" smtClean="0"/>
              <a:t>(this command will take us to system login configuration mode)</a:t>
            </a:r>
            <a:endParaRPr lang="en-US" b="1" dirty="0"/>
          </a:p>
          <a:p>
            <a:r>
              <a:rPr lang="en-US" dirty="0"/>
              <a:t>[edit system login] </a:t>
            </a:r>
          </a:p>
          <a:p>
            <a:endParaRPr lang="en-US" b="1" dirty="0" smtClean="0">
              <a:cs typeface="Calibri" panose="020F0502020204030204" pitchFamily="34" charset="0"/>
            </a:endParaRPr>
          </a:p>
          <a:p>
            <a:r>
              <a:rPr lang="en-US" dirty="0" smtClean="0">
                <a:cs typeface="Calibri" panose="020F0502020204030204" pitchFamily="34" charset="0"/>
              </a:rPr>
              <a:t>Now give the name of user we want to add</a:t>
            </a:r>
          </a:p>
          <a:p>
            <a:r>
              <a:rPr lang="en-US" dirty="0"/>
              <a:t/>
            </a:r>
            <a:br>
              <a:rPr lang="en-US" dirty="0"/>
            </a:br>
            <a:r>
              <a:rPr lang="en-US" dirty="0"/>
              <a:t>root@switch# </a:t>
            </a:r>
            <a:r>
              <a:rPr lang="en-US" b="1" dirty="0"/>
              <a:t>edit user </a:t>
            </a:r>
            <a:r>
              <a:rPr lang="en-US" b="1" dirty="0" smtClean="0"/>
              <a:t>Admin</a:t>
            </a:r>
          </a:p>
          <a:p>
            <a:r>
              <a:rPr lang="en-US" dirty="0" smtClean="0"/>
              <a:t>The above command will create user with username </a:t>
            </a:r>
            <a:r>
              <a:rPr lang="en-US" b="1" dirty="0" smtClean="0"/>
              <a:t>Admin</a:t>
            </a:r>
          </a:p>
          <a:p>
            <a:endParaRPr lang="en-US" dirty="0" smtClean="0"/>
          </a:p>
          <a:p>
            <a:r>
              <a:rPr lang="en-US" dirty="0"/>
              <a:t>root@switch# set authentication plain-text-password </a:t>
            </a:r>
            <a:br>
              <a:rPr lang="en-US" dirty="0"/>
            </a:br>
            <a:r>
              <a:rPr lang="en-US" dirty="0"/>
              <a:t>New password</a:t>
            </a:r>
            <a:r>
              <a:rPr lang="en-US" dirty="0" smtClean="0"/>
              <a:t>:*******</a:t>
            </a:r>
            <a:r>
              <a:rPr lang="en-US" dirty="0"/>
              <a:t/>
            </a:r>
            <a:br>
              <a:rPr lang="en-US" dirty="0"/>
            </a:br>
            <a:r>
              <a:rPr lang="en-US" dirty="0"/>
              <a:t>Retype new password: </a:t>
            </a:r>
            <a:r>
              <a:rPr lang="en-US" dirty="0" smtClean="0"/>
              <a:t>*******</a:t>
            </a:r>
            <a:r>
              <a:rPr lang="en-US" dirty="0"/>
              <a:t/>
            </a:r>
            <a:br>
              <a:rPr lang="en-US" dirty="0"/>
            </a:br>
            <a:r>
              <a:rPr lang="en-US" dirty="0"/>
              <a:t/>
            </a:r>
            <a:br>
              <a:rPr lang="en-US" dirty="0"/>
            </a:br>
            <a:r>
              <a:rPr lang="en-US" dirty="0"/>
              <a:t/>
            </a:r>
            <a:br>
              <a:rPr lang="en-US" dirty="0"/>
            </a:br>
            <a:endParaRPr lang="en-US" dirty="0">
              <a:cs typeface="Calibri" panose="020F0502020204030204" pitchFamily="34" charset="0"/>
            </a:endParaRPr>
          </a:p>
        </p:txBody>
      </p:sp>
    </p:spTree>
    <p:extLst>
      <p:ext uri="{BB962C8B-B14F-4D97-AF65-F5344CB8AC3E}">
        <p14:creationId xmlns:p14="http://schemas.microsoft.com/office/powerpoint/2010/main" val="237271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683193" y="568036"/>
            <a:ext cx="7349067" cy="714665"/>
          </a:xfrm>
        </p:spPr>
        <p:txBody>
          <a:bodyPr/>
          <a:lstStyle/>
          <a:p>
            <a:r>
              <a:rPr lang="en-US" u="sng" dirty="0" smtClean="0">
                <a:solidFill>
                  <a:schemeClr val="tx1"/>
                </a:solidFill>
                <a:latin typeface="+mn-lt"/>
              </a:rPr>
              <a:t>Upgrading JunOS</a:t>
            </a:r>
            <a:endParaRPr lang="en-US" u="sng" dirty="0">
              <a:solidFill>
                <a:schemeClr val="tx1"/>
              </a:solidFill>
              <a:latin typeface="+mn-lt"/>
            </a:endParaRPr>
          </a:p>
        </p:txBody>
      </p:sp>
      <p:sp>
        <p:nvSpPr>
          <p:cNvPr id="4" name="Rectangle 3"/>
          <p:cNvSpPr/>
          <p:nvPr/>
        </p:nvSpPr>
        <p:spPr>
          <a:xfrm>
            <a:off x="335101" y="1468582"/>
            <a:ext cx="11856899" cy="4985980"/>
          </a:xfrm>
          <a:prstGeom prst="rect">
            <a:avLst/>
          </a:prstGeom>
        </p:spPr>
        <p:txBody>
          <a:bodyPr wrap="square">
            <a:spAutoFit/>
          </a:bodyPr>
          <a:lstStyle/>
          <a:p>
            <a:r>
              <a:rPr lang="en-US" sz="2000" b="1" i="1" dirty="0" smtClean="0"/>
              <a:t>Using the below commands we can upgrade JunOS on EX</a:t>
            </a:r>
            <a:r>
              <a:rPr lang="en-US" sz="2000" i="1" dirty="0" smtClean="0"/>
              <a:t>(2200,2300,3200,3300,3400,4200,4300,4500,4550) Series  Switches.</a:t>
            </a:r>
            <a:endParaRPr lang="en-US" sz="2000" b="1" i="1" dirty="0" smtClean="0"/>
          </a:p>
          <a:p>
            <a:r>
              <a:rPr lang="en-US" sz="2400" b="1" i="1" u="sng" dirty="0" smtClean="0"/>
              <a:t>From FTP Server</a:t>
            </a:r>
          </a:p>
          <a:p>
            <a:r>
              <a:rPr lang="en-US" dirty="0" smtClean="0"/>
              <a:t>  Go to cli operation mode &amp; type following commands</a:t>
            </a:r>
          </a:p>
          <a:p>
            <a:r>
              <a:rPr lang="en-US" dirty="0" smtClean="0"/>
              <a:t>Sw1&gt;</a:t>
            </a:r>
          </a:p>
          <a:p>
            <a:r>
              <a:rPr lang="en-US" dirty="0" smtClean="0"/>
              <a:t>Sw1&gt; </a:t>
            </a:r>
            <a:r>
              <a:rPr lang="en-US" b="1" dirty="0" smtClean="0"/>
              <a:t>request  system  software  add </a:t>
            </a:r>
            <a:r>
              <a:rPr lang="en-US" dirty="0" smtClean="0"/>
              <a:t> </a:t>
            </a:r>
            <a:r>
              <a:rPr lang="en-US" i="1" u="sng" dirty="0" smtClean="0"/>
              <a:t>f</a:t>
            </a:r>
            <a:r>
              <a:rPr lang="en-US" i="1" dirty="0" smtClean="0">
                <a:hlinkClick r:id="rId2"/>
              </a:rPr>
              <a:t>tp://ip-address/path/os-file-name</a:t>
            </a:r>
            <a:endParaRPr lang="en-US" i="1" dirty="0" smtClean="0"/>
          </a:p>
          <a:p>
            <a:endParaRPr lang="en-US" i="1" dirty="0" smtClean="0"/>
          </a:p>
          <a:p>
            <a:r>
              <a:rPr lang="en-US" i="1" dirty="0" smtClean="0"/>
              <a:t>Here </a:t>
            </a:r>
            <a:r>
              <a:rPr lang="en-US" i="1" dirty="0" err="1" smtClean="0"/>
              <a:t>ip</a:t>
            </a:r>
            <a:r>
              <a:rPr lang="en-US" i="1" dirty="0" smtClean="0"/>
              <a:t>-address is of </a:t>
            </a:r>
            <a:r>
              <a:rPr lang="en-US" b="1" i="1" dirty="0" smtClean="0"/>
              <a:t>FTP Server .</a:t>
            </a:r>
          </a:p>
          <a:p>
            <a:r>
              <a:rPr lang="en-US" sz="2400" b="1" i="1" u="sng" dirty="0" smtClean="0"/>
              <a:t>From  Switch</a:t>
            </a:r>
          </a:p>
          <a:p>
            <a:endParaRPr lang="en-US" sz="2400" b="1" i="1" u="sng" dirty="0" smtClean="0"/>
          </a:p>
          <a:p>
            <a:r>
              <a:rPr lang="en-US" dirty="0" smtClean="0"/>
              <a:t>First we need to copy </a:t>
            </a:r>
            <a:r>
              <a:rPr lang="en-US" b="1" dirty="0" smtClean="0"/>
              <a:t>os file </a:t>
            </a:r>
            <a:r>
              <a:rPr lang="en-US" dirty="0" smtClean="0"/>
              <a:t> from </a:t>
            </a:r>
            <a:r>
              <a:rPr lang="en-US" b="1" dirty="0" smtClean="0"/>
              <a:t>pc</a:t>
            </a:r>
            <a:r>
              <a:rPr lang="en-US" dirty="0" smtClean="0"/>
              <a:t> to our switch using following commands</a:t>
            </a:r>
          </a:p>
          <a:p>
            <a:r>
              <a:rPr lang="en-US" dirty="0" smtClean="0"/>
              <a:t> sw1&gt; </a:t>
            </a:r>
            <a:r>
              <a:rPr lang="en-US" b="1" dirty="0" smtClean="0"/>
              <a:t>file  copy  </a:t>
            </a:r>
            <a:r>
              <a:rPr lang="en-US" i="1" dirty="0" smtClean="0">
                <a:hlinkClick r:id="rId3"/>
              </a:rPr>
              <a:t>ftp://ip-address/path/os-file-name</a:t>
            </a:r>
            <a:r>
              <a:rPr lang="en-US" i="1" dirty="0" smtClean="0"/>
              <a:t>   /var/</a:t>
            </a:r>
            <a:r>
              <a:rPr lang="en-US" i="1" dirty="0" err="1" smtClean="0"/>
              <a:t>tmp</a:t>
            </a:r>
            <a:r>
              <a:rPr lang="en-US" i="1" dirty="0" smtClean="0"/>
              <a:t>/</a:t>
            </a:r>
            <a:r>
              <a:rPr lang="en-US" i="1" dirty="0" err="1" smtClean="0"/>
              <a:t>os</a:t>
            </a:r>
            <a:r>
              <a:rPr lang="en-US" i="1" dirty="0" smtClean="0"/>
              <a:t>-file-name</a:t>
            </a:r>
          </a:p>
          <a:p>
            <a:endParaRPr lang="en-US" i="1" dirty="0" smtClean="0"/>
          </a:p>
          <a:p>
            <a:r>
              <a:rPr lang="en-US" i="1" dirty="0" smtClean="0"/>
              <a:t>The Above command will copy </a:t>
            </a:r>
            <a:r>
              <a:rPr lang="en-US" b="1" i="1" dirty="0" smtClean="0"/>
              <a:t>os-file  </a:t>
            </a:r>
            <a:r>
              <a:rPr lang="en-US" i="1" dirty="0" smtClean="0"/>
              <a:t>from </a:t>
            </a:r>
            <a:r>
              <a:rPr lang="en-US" b="1" i="1" dirty="0" smtClean="0"/>
              <a:t>FTP server </a:t>
            </a:r>
            <a:r>
              <a:rPr lang="en-US" i="1" dirty="0" smtClean="0"/>
              <a:t>to  </a:t>
            </a:r>
            <a:r>
              <a:rPr lang="en-US" b="1" i="1" dirty="0" smtClean="0"/>
              <a:t>/var/</a:t>
            </a:r>
            <a:r>
              <a:rPr lang="en-US" b="1" i="1" dirty="0" err="1" smtClean="0"/>
              <a:t>tmp</a:t>
            </a:r>
            <a:r>
              <a:rPr lang="en-US" b="1" i="1" dirty="0" smtClean="0"/>
              <a:t> directory </a:t>
            </a:r>
            <a:r>
              <a:rPr lang="en-US" i="1" dirty="0" smtClean="0"/>
              <a:t>on switch</a:t>
            </a:r>
          </a:p>
          <a:p>
            <a:endParaRPr lang="en-US" b="1" dirty="0" smtClean="0"/>
          </a:p>
          <a:p>
            <a:r>
              <a:rPr lang="en-US" dirty="0" smtClean="0"/>
              <a:t>Sw1&gt; </a:t>
            </a:r>
            <a:r>
              <a:rPr lang="en-US" b="1" dirty="0" smtClean="0"/>
              <a:t>request system software add  </a:t>
            </a:r>
            <a:r>
              <a:rPr lang="en-US" b="1" i="1" dirty="0" smtClean="0">
                <a:solidFill>
                  <a:srgbClr val="00B050"/>
                </a:solidFill>
              </a:rPr>
              <a:t>/var/</a:t>
            </a:r>
            <a:r>
              <a:rPr lang="en-US" b="1" i="1" dirty="0" err="1" smtClean="0">
                <a:solidFill>
                  <a:srgbClr val="00B050"/>
                </a:solidFill>
              </a:rPr>
              <a:t>tmp</a:t>
            </a:r>
            <a:r>
              <a:rPr lang="en-US" b="1" i="1" dirty="0" smtClean="0">
                <a:solidFill>
                  <a:srgbClr val="00B050"/>
                </a:solidFill>
              </a:rPr>
              <a:t>/os-file-name</a:t>
            </a:r>
            <a:endParaRPr lang="en-US" b="1" dirty="0" smtClean="0">
              <a:solidFill>
                <a:srgbClr val="00B05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05703" y="1573738"/>
            <a:ext cx="12000152" cy="3774117"/>
          </a:xfrm>
        </p:spPr>
        <p:txBody>
          <a:bodyPr/>
          <a:lstStyle/>
          <a:p>
            <a:r>
              <a:rPr lang="en-US" sz="2000" i="1" dirty="0" smtClean="0">
                <a:solidFill>
                  <a:schemeClr val="tx1"/>
                </a:solidFill>
              </a:rPr>
              <a:t>Now Reboot to start the new software using command</a:t>
            </a:r>
          </a:p>
          <a:p>
            <a:r>
              <a:rPr lang="en-US" sz="2000" b="0" i="1" dirty="0" smtClean="0">
                <a:solidFill>
                  <a:schemeClr val="tx1"/>
                </a:solidFill>
              </a:rPr>
              <a:t>Sw1&gt;</a:t>
            </a:r>
            <a:r>
              <a:rPr lang="en-US" sz="2000" i="1" dirty="0" smtClean="0">
                <a:solidFill>
                  <a:schemeClr val="tx1"/>
                </a:solidFill>
              </a:rPr>
              <a:t>request system reboot   </a:t>
            </a:r>
          </a:p>
          <a:p>
            <a:endParaRPr lang="en-US" sz="2000" b="0" i="1" dirty="0" smtClean="0">
              <a:solidFill>
                <a:schemeClr val="tx1"/>
              </a:solidFill>
            </a:endParaRPr>
          </a:p>
          <a:p>
            <a:r>
              <a:rPr lang="en-US" sz="2000" b="0" i="1" dirty="0" smtClean="0">
                <a:solidFill>
                  <a:schemeClr val="tx1"/>
                </a:solidFill>
              </a:rPr>
              <a:t>After the reboot has completed, log in and verify that the new version of the software is properly installed</a:t>
            </a:r>
          </a:p>
          <a:p>
            <a:r>
              <a:rPr lang="en-US" sz="2000" b="0" i="1" dirty="0" smtClean="0">
                <a:solidFill>
                  <a:schemeClr val="tx1"/>
                </a:solidFill>
              </a:rPr>
              <a:t>sw1&gt; </a:t>
            </a:r>
            <a:r>
              <a:rPr lang="en-US" sz="2000" i="1" dirty="0" smtClean="0">
                <a:solidFill>
                  <a:schemeClr val="tx1"/>
                </a:solidFill>
              </a:rPr>
              <a:t>show version</a:t>
            </a:r>
          </a:p>
          <a:p>
            <a:endParaRPr lang="en-US" sz="2000" i="1" dirty="0" smtClean="0">
              <a:solidFill>
                <a:schemeClr val="tx1"/>
              </a:solidFill>
            </a:endParaRPr>
          </a:p>
          <a:p>
            <a:endParaRPr lang="en-US" sz="2000" i="1" dirty="0" smtClean="0">
              <a:solidFill>
                <a:schemeClr val="tx1"/>
              </a:solidFill>
            </a:endParaRPr>
          </a:p>
          <a:p>
            <a:endParaRPr lang="en-US" sz="2000" i="1" dirty="0" smtClean="0">
              <a:solidFill>
                <a:schemeClr val="tx1"/>
              </a:solidFill>
            </a:endParaRPr>
          </a:p>
          <a:p>
            <a:endParaRPr lang="en-US" sz="2000" i="1" dirty="0" smtClean="0">
              <a:solidFill>
                <a:schemeClr val="tx1"/>
              </a:solidFill>
            </a:endParaRPr>
          </a:p>
        </p:txBody>
      </p:sp>
      <p:sp>
        <p:nvSpPr>
          <p:cNvPr id="4" name="Rectangle 3"/>
          <p:cNvSpPr/>
          <p:nvPr/>
        </p:nvSpPr>
        <p:spPr>
          <a:xfrm>
            <a:off x="3865418" y="570407"/>
            <a:ext cx="3939462" cy="584775"/>
          </a:xfrm>
          <a:prstGeom prst="rect">
            <a:avLst/>
          </a:prstGeom>
        </p:spPr>
        <p:txBody>
          <a:bodyPr wrap="square">
            <a:spAutoFit/>
          </a:bodyPr>
          <a:lstStyle/>
          <a:p>
            <a:r>
              <a:rPr lang="en-US" sz="3200" b="1" u="sng" dirty="0" smtClean="0"/>
              <a:t>Upgrading JunOS</a:t>
            </a:r>
            <a:endParaRPr lang="en-US" sz="3200" b="1" u="sng"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8947" y="900332"/>
            <a:ext cx="6485207" cy="523220"/>
          </a:xfrm>
          <a:prstGeom prst="rect">
            <a:avLst/>
          </a:prstGeom>
          <a:noFill/>
        </p:spPr>
        <p:txBody>
          <a:bodyPr wrap="square" rtlCol="0">
            <a:spAutoFit/>
          </a:bodyPr>
          <a:lstStyle/>
          <a:p>
            <a:r>
              <a:rPr lang="en-US" sz="2800" b="1" dirty="0">
                <a:cs typeface="Calibri" panose="020F0502020204030204" pitchFamily="34" charset="0"/>
              </a:rPr>
              <a:t>VLAN</a:t>
            </a:r>
          </a:p>
        </p:txBody>
      </p:sp>
      <p:sp>
        <p:nvSpPr>
          <p:cNvPr id="3" name="TextBox 2"/>
          <p:cNvSpPr txBox="1"/>
          <p:nvPr/>
        </p:nvSpPr>
        <p:spPr>
          <a:xfrm>
            <a:off x="1575582" y="1758461"/>
            <a:ext cx="8595360" cy="923330"/>
          </a:xfrm>
          <a:prstGeom prst="rect">
            <a:avLst/>
          </a:prstGeom>
          <a:noFill/>
        </p:spPr>
        <p:txBody>
          <a:bodyPr wrap="square" rtlCol="0">
            <a:spAutoFit/>
          </a:bodyPr>
          <a:lstStyle/>
          <a:p>
            <a:r>
              <a:rPr lang="en-US" dirty="0"/>
              <a:t>A virtual LAN (VLAN) is any broadcast domain that is partitioned and isolated in a computer network at the data link layer (OSI layer 2). LAN is an abbreviation for local area network. To subdivide a network into virtual LANs, one configures network equipment.</a:t>
            </a:r>
          </a:p>
        </p:txBody>
      </p:sp>
      <p:pic>
        <p:nvPicPr>
          <p:cNvPr id="4" name="Picture 3"/>
          <p:cNvPicPr>
            <a:picLocks noChangeAspect="1"/>
          </p:cNvPicPr>
          <p:nvPr/>
        </p:nvPicPr>
        <p:blipFill>
          <a:blip r:embed="rId2"/>
          <a:stretch>
            <a:fillRect/>
          </a:stretch>
        </p:blipFill>
        <p:spPr>
          <a:xfrm>
            <a:off x="2391068" y="3137094"/>
            <a:ext cx="6762750" cy="3232267"/>
          </a:xfrm>
          <a:prstGeom prst="rect">
            <a:avLst/>
          </a:prstGeom>
        </p:spPr>
      </p:pic>
    </p:spTree>
    <p:extLst>
      <p:ext uri="{BB962C8B-B14F-4D97-AF65-F5344CB8AC3E}">
        <p14:creationId xmlns:p14="http://schemas.microsoft.com/office/powerpoint/2010/main" val="285909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fltVal val="0"/>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Effect transition="in" filter="fade">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8865" y="808158"/>
            <a:ext cx="6485207" cy="523220"/>
          </a:xfrm>
          <a:prstGeom prst="rect">
            <a:avLst/>
          </a:prstGeom>
          <a:noFill/>
        </p:spPr>
        <p:txBody>
          <a:bodyPr wrap="square" rtlCol="0">
            <a:spAutoFit/>
          </a:bodyPr>
          <a:lstStyle/>
          <a:p>
            <a:r>
              <a:rPr lang="en-US" sz="2800" b="1" u="sng" dirty="0" smtClean="0">
                <a:cs typeface="Calibri" panose="020F0502020204030204" pitchFamily="34" charset="0"/>
              </a:rPr>
              <a:t>Create/Delete &amp; Verify VLANs</a:t>
            </a:r>
            <a:endParaRPr lang="en-US" sz="2800" b="1" u="sng" dirty="0">
              <a:cs typeface="Calibri" panose="020F0502020204030204" pitchFamily="34" charset="0"/>
            </a:endParaRPr>
          </a:p>
        </p:txBody>
      </p:sp>
      <p:sp>
        <p:nvSpPr>
          <p:cNvPr id="9" name="Rectangle 8"/>
          <p:cNvSpPr/>
          <p:nvPr/>
        </p:nvSpPr>
        <p:spPr>
          <a:xfrm>
            <a:off x="193964" y="1574759"/>
            <a:ext cx="11679381" cy="4247317"/>
          </a:xfrm>
          <a:prstGeom prst="rect">
            <a:avLst/>
          </a:prstGeom>
        </p:spPr>
        <p:txBody>
          <a:bodyPr wrap="square">
            <a:spAutoFit/>
          </a:bodyPr>
          <a:lstStyle/>
          <a:p>
            <a:r>
              <a:rPr lang="en-US" b="1" u="sng" dirty="0" smtClean="0"/>
              <a:t>Creating Vlans</a:t>
            </a:r>
            <a:endParaRPr lang="en-US" b="1" u="sng" dirty="0"/>
          </a:p>
          <a:p>
            <a:r>
              <a:rPr lang="en-US" dirty="0" smtClean="0">
                <a:cs typeface="Calibri" panose="020F0502020204030204" pitchFamily="34" charset="0"/>
              </a:rPr>
              <a:t>Type the following command in configuration mode</a:t>
            </a:r>
            <a:r>
              <a:rPr lang="en-US" b="1" dirty="0" smtClean="0">
                <a:cs typeface="Calibri" panose="020F0502020204030204" pitchFamily="34" charset="0"/>
              </a:rPr>
              <a:t>		</a:t>
            </a:r>
          </a:p>
          <a:p>
            <a:r>
              <a:rPr lang="en-US" dirty="0" smtClean="0">
                <a:cs typeface="Calibri" panose="020F0502020204030204" pitchFamily="34" charset="0"/>
              </a:rPr>
              <a:t>root@sw1: </a:t>
            </a:r>
            <a:r>
              <a:rPr lang="en-US" b="1" dirty="0" smtClean="0">
                <a:cs typeface="Calibri" panose="020F0502020204030204" pitchFamily="34" charset="0"/>
              </a:rPr>
              <a:t>edit  vlans  </a:t>
            </a:r>
            <a:r>
              <a:rPr lang="en-US" dirty="0" smtClean="0">
                <a:cs typeface="Calibri" panose="020F0502020204030204" pitchFamily="34" charset="0"/>
              </a:rPr>
              <a:t>(this command will take us to vlan configuration mode)</a:t>
            </a:r>
          </a:p>
          <a:p>
            <a:r>
              <a:rPr lang="en-US" dirty="0">
                <a:cs typeface="Calibri" panose="020F0502020204030204" pitchFamily="34" charset="0"/>
              </a:rPr>
              <a:t>root@sw1: </a:t>
            </a:r>
            <a:r>
              <a:rPr lang="en-US" b="1" dirty="0">
                <a:cs typeface="Calibri" panose="020F0502020204030204" pitchFamily="34" charset="0"/>
              </a:rPr>
              <a:t>set </a:t>
            </a:r>
            <a:r>
              <a:rPr lang="en-US" b="1" dirty="0" smtClean="0">
                <a:cs typeface="Calibri" panose="020F0502020204030204" pitchFamily="34" charset="0"/>
              </a:rPr>
              <a:t> </a:t>
            </a:r>
            <a:r>
              <a:rPr lang="en-US" i="1" dirty="0" smtClean="0">
                <a:cs typeface="Calibri" panose="020F0502020204030204" pitchFamily="34" charset="0"/>
              </a:rPr>
              <a:t>name </a:t>
            </a:r>
            <a:r>
              <a:rPr lang="en-US" b="1" dirty="0" smtClean="0">
                <a:cs typeface="Calibri" panose="020F0502020204030204" pitchFamily="34" charset="0"/>
              </a:rPr>
              <a:t>vlan-id  </a:t>
            </a:r>
            <a:r>
              <a:rPr lang="en-US" i="1" dirty="0" smtClean="0">
                <a:cs typeface="Calibri" panose="020F0502020204030204" pitchFamily="34" charset="0"/>
              </a:rPr>
              <a:t>number</a:t>
            </a:r>
          </a:p>
          <a:p>
            <a:r>
              <a:rPr lang="en-US" dirty="0" smtClean="0">
                <a:cs typeface="Calibri" panose="020F0502020204030204" pitchFamily="34" charset="0"/>
              </a:rPr>
              <a:t>root@sw1: </a:t>
            </a:r>
            <a:r>
              <a:rPr lang="en-US" b="1" dirty="0" smtClean="0">
                <a:cs typeface="Calibri" panose="020F0502020204030204" pitchFamily="34" charset="0"/>
              </a:rPr>
              <a:t>set   users   vlan-id  10</a:t>
            </a:r>
          </a:p>
          <a:p>
            <a:r>
              <a:rPr lang="en-US" dirty="0">
                <a:cs typeface="Calibri" panose="020F0502020204030204" pitchFamily="34" charset="0"/>
              </a:rPr>
              <a:t>root@sw1: </a:t>
            </a:r>
            <a:r>
              <a:rPr lang="en-US" b="1" dirty="0">
                <a:cs typeface="Calibri" panose="020F0502020204030204" pitchFamily="34" charset="0"/>
              </a:rPr>
              <a:t>set  </a:t>
            </a:r>
            <a:r>
              <a:rPr lang="en-US" b="1" dirty="0" smtClean="0">
                <a:cs typeface="Calibri" panose="020F0502020204030204" pitchFamily="34" charset="0"/>
              </a:rPr>
              <a:t> servers   </a:t>
            </a:r>
            <a:r>
              <a:rPr lang="en-US" b="1" dirty="0">
                <a:cs typeface="Calibri" panose="020F0502020204030204" pitchFamily="34" charset="0"/>
              </a:rPr>
              <a:t>vlan-id  </a:t>
            </a:r>
            <a:r>
              <a:rPr lang="en-US" b="1" dirty="0" smtClean="0">
                <a:cs typeface="Calibri" panose="020F0502020204030204" pitchFamily="34" charset="0"/>
              </a:rPr>
              <a:t>20</a:t>
            </a:r>
            <a:endParaRPr lang="en-US" dirty="0">
              <a:cs typeface="Calibri" panose="020F0502020204030204" pitchFamily="34" charset="0"/>
            </a:endParaRPr>
          </a:p>
          <a:p>
            <a:r>
              <a:rPr lang="en-US" dirty="0">
                <a:cs typeface="Calibri" panose="020F0502020204030204" pitchFamily="34" charset="0"/>
              </a:rPr>
              <a:t>root@sw1: </a:t>
            </a:r>
            <a:r>
              <a:rPr lang="en-US" b="1" dirty="0">
                <a:cs typeface="Calibri" panose="020F0502020204030204" pitchFamily="34" charset="0"/>
              </a:rPr>
              <a:t>set  </a:t>
            </a:r>
            <a:r>
              <a:rPr lang="en-US" b="1" dirty="0" smtClean="0">
                <a:cs typeface="Calibri" panose="020F0502020204030204" pitchFamily="34" charset="0"/>
              </a:rPr>
              <a:t> printers   vlan-id  30</a:t>
            </a:r>
          </a:p>
          <a:p>
            <a:r>
              <a:rPr lang="en-US" dirty="0" smtClean="0">
                <a:cs typeface="Calibri" panose="020F0502020204030204" pitchFamily="34" charset="0"/>
              </a:rPr>
              <a:t>The above commands will create Vlans named  </a:t>
            </a:r>
            <a:r>
              <a:rPr lang="en-US" b="1" dirty="0" smtClean="0">
                <a:cs typeface="Calibri" panose="020F0502020204030204" pitchFamily="34" charset="0"/>
              </a:rPr>
              <a:t>users, servers, printers </a:t>
            </a:r>
            <a:r>
              <a:rPr lang="en-US" dirty="0" smtClean="0">
                <a:cs typeface="Calibri" panose="020F0502020204030204" pitchFamily="34" charset="0"/>
              </a:rPr>
              <a:t>with  vlan-id  </a:t>
            </a:r>
            <a:r>
              <a:rPr lang="en-US" b="1" dirty="0" smtClean="0">
                <a:cs typeface="Calibri" panose="020F0502020204030204" pitchFamily="34" charset="0"/>
              </a:rPr>
              <a:t>10, 20 &amp; 30 </a:t>
            </a:r>
            <a:r>
              <a:rPr lang="en-US" dirty="0" smtClean="0">
                <a:cs typeface="Calibri" panose="020F0502020204030204" pitchFamily="34" charset="0"/>
              </a:rPr>
              <a:t>respectively.</a:t>
            </a:r>
            <a:endParaRPr lang="en-US" dirty="0">
              <a:cs typeface="Calibri" panose="020F0502020204030204" pitchFamily="34" charset="0"/>
            </a:endParaRPr>
          </a:p>
          <a:p>
            <a:r>
              <a:rPr lang="en-US" b="1" u="sng" dirty="0" smtClean="0">
                <a:cs typeface="Calibri" panose="020F0502020204030204" pitchFamily="34" charset="0"/>
              </a:rPr>
              <a:t>Deleting Vlans</a:t>
            </a:r>
          </a:p>
          <a:p>
            <a:endParaRPr lang="en-US" b="1" u="sng" dirty="0">
              <a:cs typeface="Calibri" panose="020F0502020204030204" pitchFamily="34" charset="0"/>
            </a:endParaRPr>
          </a:p>
          <a:p>
            <a:r>
              <a:rPr lang="en-US" dirty="0" smtClean="0">
                <a:cs typeface="Calibri" panose="020F0502020204030204" pitchFamily="34" charset="0"/>
              </a:rPr>
              <a:t>root@sw1#delete vlans  </a:t>
            </a:r>
            <a:r>
              <a:rPr lang="en-US" b="1" dirty="0" smtClean="0">
                <a:cs typeface="Calibri" panose="020F0502020204030204" pitchFamily="34" charset="0"/>
              </a:rPr>
              <a:t>printers</a:t>
            </a:r>
          </a:p>
          <a:p>
            <a:r>
              <a:rPr lang="en-US" dirty="0" smtClean="0">
                <a:cs typeface="Calibri" panose="020F0502020204030204" pitchFamily="34" charset="0"/>
              </a:rPr>
              <a:t>This command will delete the </a:t>
            </a:r>
            <a:r>
              <a:rPr lang="en-US" b="1" dirty="0" smtClean="0">
                <a:cs typeface="Calibri" panose="020F0502020204030204" pitchFamily="34" charset="0"/>
              </a:rPr>
              <a:t>printers vlan</a:t>
            </a:r>
          </a:p>
          <a:p>
            <a:endParaRPr lang="en-US" dirty="0" smtClean="0">
              <a:cs typeface="Calibri" panose="020F0502020204030204" pitchFamily="34" charset="0"/>
            </a:endParaRPr>
          </a:p>
          <a:p>
            <a:r>
              <a:rPr lang="en-US" b="1" u="sng" dirty="0" smtClean="0">
                <a:cs typeface="Calibri" panose="020F0502020204030204" pitchFamily="34" charset="0"/>
              </a:rPr>
              <a:t>Verifying Vlans</a:t>
            </a:r>
          </a:p>
          <a:p>
            <a:r>
              <a:rPr lang="en-US" dirty="0" smtClean="0">
                <a:cs typeface="Calibri" panose="020F0502020204030204" pitchFamily="34" charset="0"/>
              </a:rPr>
              <a:t>root@sw1# </a:t>
            </a:r>
            <a:r>
              <a:rPr lang="en-US" b="1" dirty="0" smtClean="0">
                <a:cs typeface="Calibri" panose="020F0502020204030204" pitchFamily="34" charset="0"/>
              </a:rPr>
              <a:t>run</a:t>
            </a:r>
            <a:r>
              <a:rPr lang="en-US" dirty="0" smtClean="0">
                <a:cs typeface="Calibri" panose="020F0502020204030204" pitchFamily="34" charset="0"/>
              </a:rPr>
              <a:t> </a:t>
            </a:r>
            <a:r>
              <a:rPr lang="en-US" b="1" dirty="0" smtClean="0">
                <a:cs typeface="Calibri" panose="020F0502020204030204" pitchFamily="34" charset="0"/>
              </a:rPr>
              <a:t>show  vlans</a:t>
            </a:r>
            <a:endParaRPr lang="en-US" dirty="0">
              <a:cs typeface="Calibri" panose="020F0502020204030204" pitchFamily="34" charset="0"/>
            </a:endParaRPr>
          </a:p>
        </p:txBody>
      </p:sp>
    </p:spTree>
    <p:extLst>
      <p:ext uri="{BB962C8B-B14F-4D97-AF65-F5344CB8AC3E}">
        <p14:creationId xmlns:p14="http://schemas.microsoft.com/office/powerpoint/2010/main" val="86894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415642" y="3285269"/>
            <a:ext cx="4981575" cy="3276600"/>
          </a:xfrm>
          <a:prstGeom prst="rect">
            <a:avLst/>
          </a:prstGeom>
        </p:spPr>
      </p:pic>
      <p:sp>
        <p:nvSpPr>
          <p:cNvPr id="2" name="TextBox 1"/>
          <p:cNvSpPr txBox="1"/>
          <p:nvPr/>
        </p:nvSpPr>
        <p:spPr>
          <a:xfrm>
            <a:off x="2912010" y="787791"/>
            <a:ext cx="6485207" cy="523220"/>
          </a:xfrm>
          <a:prstGeom prst="rect">
            <a:avLst/>
          </a:prstGeom>
          <a:noFill/>
        </p:spPr>
        <p:txBody>
          <a:bodyPr wrap="square" rtlCol="0">
            <a:spAutoFit/>
          </a:bodyPr>
          <a:lstStyle/>
          <a:p>
            <a:r>
              <a:rPr lang="en-US" sz="2800" b="1" u="sng" dirty="0" smtClean="0">
                <a:cs typeface="Calibri" panose="020F0502020204030204" pitchFamily="34" charset="0"/>
              </a:rPr>
              <a:t>Switchport Mode Access or Trunk</a:t>
            </a:r>
            <a:endParaRPr lang="en-US" sz="2800" b="1" u="sng" dirty="0">
              <a:cs typeface="Calibri" panose="020F0502020204030204" pitchFamily="34" charset="0"/>
            </a:endParaRPr>
          </a:p>
        </p:txBody>
      </p:sp>
      <p:sp>
        <p:nvSpPr>
          <p:cNvPr id="3" name="TextBox 2"/>
          <p:cNvSpPr txBox="1"/>
          <p:nvPr/>
        </p:nvSpPr>
        <p:spPr>
          <a:xfrm>
            <a:off x="377483" y="1920336"/>
            <a:ext cx="168578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Access Port</a:t>
            </a:r>
          </a:p>
        </p:txBody>
      </p:sp>
      <p:sp>
        <p:nvSpPr>
          <p:cNvPr id="4" name="TextBox 3"/>
          <p:cNvSpPr txBox="1"/>
          <p:nvPr/>
        </p:nvSpPr>
        <p:spPr>
          <a:xfrm>
            <a:off x="377483" y="2675301"/>
            <a:ext cx="158447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Trunk Port</a:t>
            </a:r>
          </a:p>
        </p:txBody>
      </p:sp>
      <p:sp>
        <p:nvSpPr>
          <p:cNvPr id="5" name="TextBox 4"/>
          <p:cNvSpPr txBox="1"/>
          <p:nvPr/>
        </p:nvSpPr>
        <p:spPr>
          <a:xfrm>
            <a:off x="3404380" y="1797225"/>
            <a:ext cx="5500468" cy="646331"/>
          </a:xfrm>
          <a:prstGeom prst="rect">
            <a:avLst/>
          </a:prstGeom>
          <a:noFill/>
        </p:spPr>
        <p:txBody>
          <a:bodyPr wrap="square" rtlCol="0">
            <a:spAutoFit/>
          </a:bodyPr>
          <a:lstStyle/>
          <a:p>
            <a:r>
              <a:rPr lang="en-US" dirty="0"/>
              <a:t>An access port can have only one VLAN configured on the </a:t>
            </a:r>
            <a:r>
              <a:rPr lang="en-US" dirty="0" smtClean="0"/>
              <a:t>interface</a:t>
            </a:r>
            <a:r>
              <a:rPr lang="en-US" dirty="0"/>
              <a:t>; it can carry traffic for only one VLAN.</a:t>
            </a:r>
          </a:p>
        </p:txBody>
      </p:sp>
      <p:sp>
        <p:nvSpPr>
          <p:cNvPr id="6" name="TextBox 5"/>
          <p:cNvSpPr txBox="1"/>
          <p:nvPr/>
        </p:nvSpPr>
        <p:spPr>
          <a:xfrm>
            <a:off x="3416105" y="2638938"/>
            <a:ext cx="5981112" cy="646331"/>
          </a:xfrm>
          <a:prstGeom prst="rect">
            <a:avLst/>
          </a:prstGeom>
          <a:noFill/>
        </p:spPr>
        <p:txBody>
          <a:bodyPr wrap="square" rtlCol="0">
            <a:spAutoFit/>
          </a:bodyPr>
          <a:lstStyle/>
          <a:p>
            <a:r>
              <a:rPr lang="en-US" dirty="0"/>
              <a:t>A trunk port can have two or more VLANs configured on the interface; it can carry traffic for several VLANs simultaneously.</a:t>
            </a:r>
          </a:p>
        </p:txBody>
      </p:sp>
    </p:spTree>
    <p:extLst>
      <p:ext uri="{BB962C8B-B14F-4D97-AF65-F5344CB8AC3E}">
        <p14:creationId xmlns:p14="http://schemas.microsoft.com/office/powerpoint/2010/main" val="104204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Effect transition="in" filter="fade">
                                      <p:cBhvr>
                                        <p:cTn id="27" dur="2000"/>
                                        <p:tgtEl>
                                          <p:spTgt spid="4"/>
                                        </p:tgtEl>
                                      </p:cBhvr>
                                    </p:animEffect>
                                  </p:childTnLst>
                                </p:cTn>
                              </p:par>
                            </p:childTnLst>
                          </p:cTn>
                        </p:par>
                        <p:par>
                          <p:cTn id="28" fill="hold">
                            <p:stCondLst>
                              <p:cond delay="80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Effect transition="in" filter="fade">
                                      <p:cBhvr>
                                        <p:cTn id="33" dur="2000"/>
                                        <p:tgtEl>
                                          <p:spTgt spid="6"/>
                                        </p:tgtEl>
                                      </p:cBhvr>
                                    </p:animEffect>
                                  </p:childTnLst>
                                </p:cTn>
                              </p:par>
                            </p:childTnLst>
                          </p:cTn>
                        </p:par>
                        <p:par>
                          <p:cTn id="34" fill="hold">
                            <p:stCondLst>
                              <p:cond delay="10000"/>
                            </p:stCondLst>
                            <p:childTnLst>
                              <p:par>
                                <p:cTn id="35" presetID="53" presetClass="entr" presetSubtype="16"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2000" fill="hold"/>
                                        <p:tgtEl>
                                          <p:spTgt spid="7"/>
                                        </p:tgtEl>
                                        <p:attrNameLst>
                                          <p:attrName>ppt_w</p:attrName>
                                        </p:attrNameLst>
                                      </p:cBhvr>
                                      <p:tavLst>
                                        <p:tav tm="0">
                                          <p:val>
                                            <p:fltVal val="0"/>
                                          </p:val>
                                        </p:tav>
                                        <p:tav tm="100000">
                                          <p:val>
                                            <p:strVal val="#ppt_w"/>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animEffect transition="in" filter="fade">
                                      <p:cBhvr>
                                        <p:cTn id="3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8495</TotalTime>
  <Words>1078</Words>
  <Application>Microsoft Office PowerPoint</Application>
  <PresentationFormat>Widescreen</PresentationFormat>
  <Paragraphs>242</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Cambria</vt:lpstr>
      <vt:lpstr>Cambria Math</vt:lpstr>
      <vt:lpstr>Wingdings</vt:lpstr>
      <vt:lpstr>Office Theme</vt:lpstr>
      <vt:lpstr>Guidelines To Juniper Switch Configuration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Configuring Vlan STP on Juniper Switch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Chand</dc:creator>
  <cp:lastModifiedBy>Abhinandan</cp:lastModifiedBy>
  <cp:revision>416</cp:revision>
  <dcterms:created xsi:type="dcterms:W3CDTF">2016-10-05T09:52:14Z</dcterms:created>
  <dcterms:modified xsi:type="dcterms:W3CDTF">2018-12-22T13:01:54Z</dcterms:modified>
</cp:coreProperties>
</file>