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6" r:id="rId2"/>
    <p:sldId id="257" r:id="rId3"/>
    <p:sldId id="324" r:id="rId4"/>
    <p:sldId id="368" r:id="rId5"/>
    <p:sldId id="378" r:id="rId6"/>
    <p:sldId id="340" r:id="rId7"/>
    <p:sldId id="342" r:id="rId8"/>
    <p:sldId id="344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7C443-1AEC-4297-8CE2-A30BE3BFCD7D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5AF4-5616-493D-956A-14F4743679D9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952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169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542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0234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436284" y="4053702"/>
            <a:ext cx="7349067" cy="276999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 bwMode="gray">
          <a:xfrm>
            <a:off x="2436284" y="2184400"/>
            <a:ext cx="7349067" cy="1231106"/>
          </a:xfrm>
        </p:spPr>
        <p:txBody>
          <a:bodyPr wrap="square">
            <a:spAutoFit/>
          </a:bodyPr>
          <a:lstStyle>
            <a:lvl1pPr algn="l">
              <a:defRPr sz="4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20"/>
          <p:cNvSpPr txBox="1">
            <a:spLocks noChangeArrowheads="1"/>
          </p:cNvSpPr>
          <p:nvPr userDrawn="1"/>
        </p:nvSpPr>
        <p:spPr bwMode="gray">
          <a:xfrm>
            <a:off x="641352" y="6629402"/>
            <a:ext cx="2718693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marL="0" algn="l" defTabSz="914400" rtl="0" eaLnBrk="1" latinLnBrk="0" hangingPunct="1">
              <a:defRPr/>
            </a:pP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Copyright © 2013 </a:t>
            </a:r>
            <a:r>
              <a:rPr lang="en-US" sz="8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Technologies</a:t>
            </a:r>
            <a:r>
              <a:rPr lang="en-US" sz="800" kern="120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800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Limited</a:t>
            </a: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2214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809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393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96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226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270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811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479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810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50BD-B055-4969-92A3-872CDBBE858F}" type="datetimeFigureOut">
              <a:rPr lang="en-IN" smtClean="0"/>
              <a:pPr/>
              <a:t>22/12/2018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838A1-4E1F-4DAE-9D8D-F95A0FB22B4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315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6284" y="1922790"/>
            <a:ext cx="7349067" cy="1754326"/>
          </a:xfrm>
        </p:spPr>
        <p:txBody>
          <a:bodyPr/>
          <a:lstStyle/>
          <a:p>
            <a:pPr algn="ctr"/>
            <a:r>
              <a:rPr lang="en-IN" sz="60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Guidelines </a:t>
            </a:r>
            <a:r>
              <a:rPr lang="en-IN" sz="60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 </a:t>
            </a:r>
            <a:r>
              <a:rPr lang="en-IN" sz="60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HP Switch </a:t>
            </a:r>
            <a:r>
              <a:rPr lang="en-IN" sz="60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Configuration</a:t>
            </a:r>
          </a:p>
        </p:txBody>
      </p:sp>
    </p:spTree>
    <p:extLst>
      <p:ext uri="{BB962C8B-B14F-4D97-AF65-F5344CB8AC3E}">
        <p14:creationId xmlns:p14="http://schemas.microsoft.com/office/powerpoint/2010/main" val="32933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5" y="1981199"/>
            <a:ext cx="85205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u="sng" dirty="0" smtClean="0"/>
              <a:t>Enabling/Disabling Web-Management SSL-</a:t>
            </a:r>
          </a:p>
          <a:p>
            <a:endParaRPr lang="en-US" b="1" i="1" u="sng" dirty="0" smtClean="0"/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crypto host-cert generate self-signed	</a:t>
            </a:r>
            <a:r>
              <a:rPr lang="en-US" i="1" dirty="0" smtClean="0"/>
              <a:t>	</a:t>
            </a:r>
          </a:p>
          <a:p>
            <a:r>
              <a:rPr lang="en-US" i="1" dirty="0" smtClean="0"/>
              <a:t>(generate self-signed certificate for host)</a:t>
            </a:r>
          </a:p>
          <a:p>
            <a:endParaRPr lang="en-US" i="1" dirty="0" smtClean="0"/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web-management ssl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no web-management plain-text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1200" y="944479"/>
            <a:ext cx="6593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dirty="0" smtClean="0"/>
              <a:t>Enabling/Disabling Web-Management SSL-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8218" y="748145"/>
            <a:ext cx="50288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/>
              <a:t>8.Configuring Ether-Channels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67891" y="1484746"/>
          <a:ext cx="7341611" cy="23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icture" r:id="rId3" imgW="6009524" imgH="2029108" progId="StaticMetafile">
                  <p:embed/>
                </p:oleObj>
              </mc:Choice>
              <mc:Fallback>
                <p:oleObj name="Picture" r:id="rId3" imgW="6009524" imgH="2029108" progId="StaticMetafil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891" y="1484746"/>
                        <a:ext cx="7341611" cy="235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3345" y="4173002"/>
            <a:ext cx="114577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u="sng" dirty="0" smtClean="0"/>
              <a:t>First create a trunk group trk1 &amp; assign interfaces to it &amp; use LACP</a:t>
            </a:r>
          </a:p>
          <a:p>
            <a:endParaRPr lang="en-US" b="1" i="1" u="sng" dirty="0" smtClean="0"/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trunk 1-4 trk1 LACP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int 1-4 lacp active	</a:t>
            </a:r>
            <a:r>
              <a:rPr lang="en-US" i="1" dirty="0" smtClean="0"/>
              <a:t>		(configure these interfaces for LACP active)</a:t>
            </a:r>
          </a:p>
          <a:p>
            <a:endParaRPr lang="en-US" i="1" dirty="0" smtClean="0"/>
          </a:p>
          <a:p>
            <a:r>
              <a:rPr lang="en-US" i="1" dirty="0" smtClean="0"/>
              <a:t>Now allow VLANs for tagging which we want to allow over this trunk group i.e.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vlan 5 tagged trk1</a:t>
            </a:r>
            <a:r>
              <a:rPr lang="en-US" i="1" dirty="0" smtClean="0"/>
              <a:t>		(by default vlan 1 is untagged over trunk)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vlan 10 tagged trk1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61855" y="916769"/>
            <a:ext cx="53336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/>
              <a:t>8.Configuring Ether-Channels</a:t>
            </a:r>
          </a:p>
        </p:txBody>
      </p:sp>
      <p:sp>
        <p:nvSpPr>
          <p:cNvPr id="5" name="Rectangle 4"/>
          <p:cNvSpPr/>
          <p:nvPr/>
        </p:nvSpPr>
        <p:spPr>
          <a:xfrm>
            <a:off x="512618" y="2066973"/>
            <a:ext cx="84097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Now configure the sw2</a:t>
            </a:r>
          </a:p>
          <a:p>
            <a:endParaRPr lang="en-US" i="1" dirty="0" smtClean="0"/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trunk 1-4 trk1 LACP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int 1-4 lacp (active or passive)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vlan 5 tagged trk1	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vlan 10 tagged trk1	</a:t>
            </a:r>
          </a:p>
          <a:p>
            <a:r>
              <a:rPr lang="en-US" i="1" dirty="0" smtClean="0"/>
              <a:t>	</a:t>
            </a:r>
          </a:p>
          <a:p>
            <a:r>
              <a:rPr lang="en-US" i="1" dirty="0" smtClean="0"/>
              <a:t>(</a:t>
            </a:r>
            <a:r>
              <a:rPr lang="en-US" b="1" i="1" dirty="0" smtClean="0"/>
              <a:t>Note- </a:t>
            </a:r>
            <a:r>
              <a:rPr lang="en-US" i="1" u="sng" dirty="0" smtClean="0">
                <a:solidFill>
                  <a:srgbClr val="FF0000"/>
                </a:solidFill>
              </a:rPr>
              <a:t>vlan id tagged trk1 </a:t>
            </a:r>
            <a:r>
              <a:rPr lang="en-US" b="1" i="1" dirty="0" smtClean="0"/>
              <a:t>command must be same on both switches)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0728" y="803564"/>
            <a:ext cx="3596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/>
              <a:t>9.Configuring VRRP</a:t>
            </a:r>
            <a:endParaRPr lang="en-US" sz="28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539076" y="2990850"/>
          <a:ext cx="6652924" cy="386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icture" r:id="rId3" imgW="7295238" imgH="3866667" progId="StaticMetafile">
                  <p:embed/>
                </p:oleObj>
              </mc:Choice>
              <mc:Fallback>
                <p:oleObj name="Picture" r:id="rId3" imgW="7295238" imgH="3866667" progId="StaticMetafil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076" y="2990850"/>
                        <a:ext cx="6652924" cy="386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3962" y="1676399"/>
            <a:ext cx="93102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sw1(conf)# </a:t>
            </a:r>
            <a:r>
              <a:rPr lang="en-US" b="1" i="1" dirty="0" smtClean="0"/>
              <a:t>router vrrp </a:t>
            </a:r>
            <a:endParaRPr lang="en-US" b="1" i="1" u="sng" dirty="0" smtClean="0"/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vlan 1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ip address 192.168.1.1 255.255.255.0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vrrp vrid 1</a:t>
            </a:r>
            <a:r>
              <a:rPr lang="en-US" i="1" dirty="0" smtClean="0"/>
              <a:t>		(vrrp virtual router id 1)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owner</a:t>
            </a:r>
            <a:r>
              <a:rPr lang="en-US" i="1" dirty="0" smtClean="0"/>
              <a:t>			(to make this Primary )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virtual-ip-address 192.168.1.1 255.255.255.0</a:t>
            </a:r>
          </a:p>
          <a:p>
            <a:r>
              <a:rPr lang="en-US" i="1" dirty="0" smtClean="0"/>
              <a:t>sw1(conf)# </a:t>
            </a:r>
            <a:r>
              <a:rPr lang="en-US" b="1" i="1" dirty="0" smtClean="0"/>
              <a:t>enable   </a:t>
            </a:r>
            <a:r>
              <a:rPr lang="en-US" i="1" dirty="0" smtClean="0"/>
              <a:t>		(enabling the VR instance)</a:t>
            </a:r>
          </a:p>
          <a:p>
            <a:r>
              <a:rPr lang="en-US" i="1" dirty="0" smtClean="0"/>
              <a:t>sw1# </a:t>
            </a:r>
            <a:r>
              <a:rPr lang="en-US" b="1" i="1" dirty="0" smtClean="0"/>
              <a:t>show vrrp vlan 1 vrid 1 config</a:t>
            </a:r>
          </a:p>
          <a:p>
            <a:r>
              <a:rPr lang="en-US" i="1" dirty="0" smtClean="0"/>
              <a:t>sw1# </a:t>
            </a:r>
            <a:r>
              <a:rPr lang="en-US" b="1" i="1" dirty="0" smtClean="0"/>
              <a:t>show vrrp config global</a:t>
            </a:r>
          </a:p>
          <a:p>
            <a:r>
              <a:rPr lang="en-US" i="1" dirty="0" smtClean="0"/>
              <a:t>sw1# </a:t>
            </a:r>
            <a:r>
              <a:rPr lang="en-US" b="1" i="1" dirty="0" smtClean="0"/>
              <a:t>show vrrp statistics global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3609" y="764370"/>
            <a:ext cx="3083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dirty="0" smtClean="0"/>
              <a:t>9.Configuring VRRP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09600" y="1762220"/>
            <a:ext cx="845127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Now configure on Switch 2</a:t>
            </a:r>
          </a:p>
          <a:p>
            <a:endParaRPr lang="en-US" b="1" i="1" u="sng" dirty="0" smtClean="0">
              <a:solidFill>
                <a:srgbClr val="FF0000"/>
              </a:solidFill>
            </a:endParaRP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router vrrp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vlan 1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ip address 192.168.1.2 255.255.255.0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vrrp vrid 1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backup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virtual-ip-address 192.168.1.1 255.255.255.0</a:t>
            </a:r>
          </a:p>
          <a:p>
            <a:r>
              <a:rPr lang="en-US" i="1" dirty="0" smtClean="0"/>
              <a:t>sw2(conf)# </a:t>
            </a:r>
            <a:r>
              <a:rPr lang="en-US" b="1" i="1" dirty="0" smtClean="0"/>
              <a:t>enable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8218" y="653534"/>
            <a:ext cx="39719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/>
              <a:t>10.Inter-Vlan Routing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12618" y="1554816"/>
            <a:ext cx="95457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u="sng" dirty="0" smtClean="0"/>
              <a:t>Static Route-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routing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route </a:t>
            </a:r>
            <a:r>
              <a:rPr lang="en-US" i="1" u="sng" dirty="0" smtClean="0"/>
              <a:t>destination-network  subnet-mask   next-hop-ip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route  10.1.1.0 255.255.255.0  192.168.1.1</a:t>
            </a:r>
          </a:p>
          <a:p>
            <a:endParaRPr lang="en-US" b="1" i="1" u="sng" dirty="0" smtClean="0"/>
          </a:p>
          <a:p>
            <a:r>
              <a:rPr lang="en-US" b="1" i="1" u="sng" dirty="0" smtClean="0"/>
              <a:t>Inter-Vlan Routing</a:t>
            </a:r>
          </a:p>
          <a:p>
            <a:endParaRPr lang="en-US" b="1" i="1" u="sng" dirty="0" smtClean="0"/>
          </a:p>
          <a:p>
            <a:r>
              <a:rPr lang="en-US" i="1" dirty="0" smtClean="0"/>
              <a:t>first create all the required vlan on L3 switch and assign ip address to </a:t>
            </a:r>
          </a:p>
          <a:p>
            <a:r>
              <a:rPr lang="en-US" i="1" dirty="0" smtClean="0"/>
              <a:t>these which will act as gateway for that vlan.</a:t>
            </a:r>
          </a:p>
          <a:p>
            <a:r>
              <a:rPr lang="en-US" i="1" dirty="0" smtClean="0"/>
              <a:t>sw(config)# </a:t>
            </a:r>
            <a:r>
              <a:rPr lang="en-US" b="1" i="1" dirty="0" smtClean="0"/>
              <a:t>vlan 1</a:t>
            </a:r>
          </a:p>
          <a:p>
            <a:r>
              <a:rPr lang="en-US" i="1" dirty="0" smtClean="0"/>
              <a:t>sw(config-vlan-1)# </a:t>
            </a:r>
            <a:r>
              <a:rPr lang="en-US" b="1" i="1" dirty="0" smtClean="0"/>
              <a:t>ip address 10.1.1.254 255.255.255.0</a:t>
            </a:r>
          </a:p>
          <a:p>
            <a:r>
              <a:rPr lang="en-US" i="1" dirty="0" smtClean="0"/>
              <a:t>sw(config-vlan-1)# </a:t>
            </a:r>
            <a:r>
              <a:rPr lang="en-US" b="1" i="1" dirty="0" smtClean="0"/>
              <a:t>vlan 2</a:t>
            </a:r>
          </a:p>
          <a:p>
            <a:r>
              <a:rPr lang="en-US" i="1" dirty="0" smtClean="0"/>
              <a:t>sw(config-vlan-2)# </a:t>
            </a:r>
            <a:r>
              <a:rPr lang="en-US" b="1" i="1" dirty="0" smtClean="0"/>
              <a:t>ip address 10.1.2.254 255.255.255.0</a:t>
            </a:r>
          </a:p>
          <a:p>
            <a:r>
              <a:rPr lang="en-US" i="1" dirty="0" smtClean="0"/>
              <a:t>sw(config-vlan-2)# </a:t>
            </a:r>
            <a:r>
              <a:rPr lang="en-US" b="1" i="1" dirty="0" smtClean="0"/>
              <a:t>vlan 3</a:t>
            </a:r>
          </a:p>
          <a:p>
            <a:r>
              <a:rPr lang="en-US" i="1" dirty="0" smtClean="0"/>
              <a:t>sw(config-vlan-3)# </a:t>
            </a:r>
            <a:r>
              <a:rPr lang="en-US" b="1" i="1" dirty="0" smtClean="0"/>
              <a:t>ip address 10.1.3.254 255.255.255.0</a:t>
            </a:r>
          </a:p>
          <a:p>
            <a:r>
              <a:rPr lang="en-US" i="1" dirty="0" smtClean="0"/>
              <a:t>sw(config-vlan-3)# </a:t>
            </a:r>
            <a:r>
              <a:rPr lang="en-US" b="1" i="1" dirty="0" smtClean="0"/>
              <a:t>exit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79714" y="3165231"/>
            <a:ext cx="648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cs typeface="Calibri" panose="020F0502020204030204" pitchFamily="34" charset="0"/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404244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983541" y="2250831"/>
            <a:ext cx="72307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/>
              <a:t>Contents-</a:t>
            </a:r>
          </a:p>
          <a:p>
            <a:r>
              <a:rPr lang="en-US" sz="2000" b="1" i="1" dirty="0" smtClean="0"/>
              <a:t>1.Accessing the Switch through Console</a:t>
            </a:r>
          </a:p>
          <a:p>
            <a:r>
              <a:rPr lang="en-US" sz="2000" b="1" i="1" dirty="0" smtClean="0"/>
              <a:t>2.Setting Username and Password</a:t>
            </a:r>
          </a:p>
          <a:p>
            <a:r>
              <a:rPr lang="en-US" sz="2000" b="1" i="1" dirty="0" smtClean="0"/>
              <a:t>3.Upgrading HP Switch Firmware</a:t>
            </a:r>
          </a:p>
          <a:p>
            <a:r>
              <a:rPr lang="en-US" sz="2000" b="1" i="1" dirty="0" smtClean="0"/>
              <a:t>4.Creating/Deleting Vlans &amp; assigning IP to vlan</a:t>
            </a:r>
          </a:p>
          <a:p>
            <a:r>
              <a:rPr lang="en-US" sz="2000" b="1" i="1" dirty="0" smtClean="0"/>
              <a:t>5.Assigning Ports to Vlans &amp; making ports Access/Trunk</a:t>
            </a:r>
          </a:p>
          <a:p>
            <a:r>
              <a:rPr lang="en-US" sz="2000" b="1" i="1" dirty="0" smtClean="0"/>
              <a:t>6.Configuring STP/Rapid pvst</a:t>
            </a:r>
          </a:p>
          <a:p>
            <a:r>
              <a:rPr lang="en-US" sz="2000" b="1" i="1" dirty="0" smtClean="0"/>
              <a:t>7.Enabling Telnet/SSH on the Switch</a:t>
            </a:r>
          </a:p>
          <a:p>
            <a:r>
              <a:rPr lang="en-US" sz="2000" b="1" i="1" dirty="0" smtClean="0"/>
              <a:t>8.Configuring Ether-Channels</a:t>
            </a:r>
          </a:p>
          <a:p>
            <a:r>
              <a:rPr lang="en-US" sz="2000" b="1" i="1" dirty="0" smtClean="0"/>
              <a:t>9.Configuring VRRP</a:t>
            </a:r>
          </a:p>
          <a:p>
            <a:r>
              <a:rPr lang="en-US" sz="2000" b="1" i="1" dirty="0" smtClean="0"/>
              <a:t>10.Inter-Vlan Routing</a:t>
            </a:r>
          </a:p>
        </p:txBody>
      </p:sp>
    </p:spTree>
    <p:extLst>
      <p:ext uri="{BB962C8B-B14F-4D97-AF65-F5344CB8AC3E}">
        <p14:creationId xmlns:p14="http://schemas.microsoft.com/office/powerpoint/2010/main" val="162090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2912012" y="1026942"/>
            <a:ext cx="6485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cs typeface="Calibri" panose="020F0502020204030204" pitchFamily="34" charset="0"/>
              </a:rPr>
              <a:t>Accessing </a:t>
            </a:r>
            <a:r>
              <a:rPr lang="en-US" sz="2400" b="1" u="sng" dirty="0" smtClean="0">
                <a:cs typeface="Calibri" panose="020F0502020204030204" pitchFamily="34" charset="0"/>
              </a:rPr>
              <a:t>HP </a:t>
            </a:r>
            <a:r>
              <a:rPr lang="en-US" sz="2400" b="1" u="sng" dirty="0">
                <a:cs typeface="Calibri" panose="020F0502020204030204" pitchFamily="34" charset="0"/>
              </a:rPr>
              <a:t>Switch First Time with Console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0" y="2322201"/>
            <a:ext cx="420623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Connect a console </a:t>
            </a:r>
            <a:r>
              <a:rPr lang="en-US" sz="2000" b="1" dirty="0" smtClean="0"/>
              <a:t>cable </a:t>
            </a:r>
            <a:r>
              <a:rPr lang="en-US" sz="2000" b="1" dirty="0"/>
              <a:t>to the console </a:t>
            </a:r>
            <a:r>
              <a:rPr lang="en-US" sz="2000" b="1" dirty="0" smtClean="0"/>
              <a:t>port of </a:t>
            </a:r>
            <a:r>
              <a:rPr lang="en-US" sz="2000" b="1" dirty="0"/>
              <a:t>your </a:t>
            </a:r>
            <a:r>
              <a:rPr lang="en-US" sz="2000" b="1" dirty="0" smtClean="0"/>
              <a:t>switch &amp; serial port of PC. Then make terminal setting as shown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703127" y="1854370"/>
          <a:ext cx="4073237" cy="4698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icture" r:id="rId3" imgW="3352381" imgH="3866667" progId="StaticDib">
                  <p:embed/>
                </p:oleObj>
              </mc:Choice>
              <mc:Fallback>
                <p:oleObj name="Picture" r:id="rId3" imgW="3352381" imgH="3866667" progId="StaticDib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3127" y="1854370"/>
                        <a:ext cx="4073237" cy="4698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16332" y="4122305"/>
          <a:ext cx="4305300" cy="229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icture" r:id="rId5" imgW="4304762" imgH="2295238" progId="StaticDib">
                  <p:embed/>
                </p:oleObj>
              </mc:Choice>
              <mc:Fallback>
                <p:oleObj name="Picture" r:id="rId5" imgW="4304762" imgH="2295238" progId="StaticDib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332" y="4122305"/>
                        <a:ext cx="4305300" cy="229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813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2912012" y="1026942"/>
            <a:ext cx="6485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2.</a:t>
            </a:r>
            <a:r>
              <a:rPr lang="en-US" sz="2400" b="1" u="sng" dirty="0" smtClean="0"/>
              <a:t>Setting Username and Password</a:t>
            </a:r>
            <a:endParaRPr lang="en-US" sz="2400" b="1" u="sng" dirty="0">
              <a:cs typeface="Calibri" panose="020F0502020204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6948" y="1488607"/>
            <a:ext cx="541804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dirty="0"/>
              <a:t>After a few seconds, </a:t>
            </a:r>
            <a:r>
              <a:rPr lang="en-US" sz="2000" dirty="0" smtClean="0"/>
              <a:t>switch will in cli configuration mode</a:t>
            </a:r>
          </a:p>
          <a:p>
            <a:endParaRPr lang="en-US" sz="2000" dirty="0"/>
          </a:p>
          <a:p>
            <a:r>
              <a:rPr lang="en-US" sz="2000" dirty="0" smtClean="0"/>
              <a:t>Sw&gt; enable</a:t>
            </a:r>
          </a:p>
          <a:p>
            <a:r>
              <a:rPr lang="en-US" sz="2000" dirty="0" smtClean="0"/>
              <a:t>Sw# conf </a:t>
            </a:r>
          </a:p>
          <a:p>
            <a:r>
              <a:rPr lang="en-US" sz="2000" dirty="0" smtClean="0"/>
              <a:t>Sw(conf)# password ***** user-name </a:t>
            </a:r>
            <a:r>
              <a:rPr lang="en-US" sz="2000" i="1" u="sng" dirty="0" smtClean="0"/>
              <a:t>admin</a:t>
            </a:r>
          </a:p>
          <a:p>
            <a:endParaRPr lang="en-US" sz="2000" b="1" dirty="0" smtClean="0"/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683193" y="568036"/>
            <a:ext cx="7349067" cy="714665"/>
          </a:xfrm>
        </p:spPr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latin typeface="+mn-lt"/>
              </a:rPr>
              <a:t>Upgrading HP Firmware</a:t>
            </a:r>
            <a:endParaRPr lang="en-US" u="sng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101" y="1468582"/>
            <a:ext cx="1185689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/>
              <a:t>First download the new Firmware to be installed. Copy it to TFTP Server.   Now run the command</a:t>
            </a:r>
          </a:p>
          <a:p>
            <a:r>
              <a:rPr lang="en-US" sz="2000" i="1" dirty="0" smtClean="0"/>
              <a:t>Hpsw# </a:t>
            </a:r>
            <a:r>
              <a:rPr lang="en-US" sz="2000" b="1" i="1" dirty="0" smtClean="0"/>
              <a:t>sh flash</a:t>
            </a:r>
          </a:p>
          <a:p>
            <a:r>
              <a:rPr lang="en-US" sz="2000" i="1" dirty="0" smtClean="0"/>
              <a:t>Hpsw# </a:t>
            </a:r>
            <a:r>
              <a:rPr lang="en-US" sz="2000" b="1" i="1" dirty="0" smtClean="0"/>
              <a:t>copy tftp flash </a:t>
            </a:r>
            <a:r>
              <a:rPr lang="en-US" sz="2000" i="1" u="sng" dirty="0" smtClean="0"/>
              <a:t>ip-address-of-tftp</a:t>
            </a:r>
            <a:r>
              <a:rPr lang="en-US" sz="2000" i="1" dirty="0" smtClean="0"/>
              <a:t>  </a:t>
            </a:r>
            <a:r>
              <a:rPr lang="en-US" sz="2000" i="1" u="sng" dirty="0" smtClean="0"/>
              <a:t>name-of-file</a:t>
            </a:r>
            <a:r>
              <a:rPr lang="en-US" sz="2000" i="1" dirty="0" smtClean="0"/>
              <a:t>  </a:t>
            </a:r>
            <a:r>
              <a:rPr lang="en-US" sz="2000" i="1" u="sng" dirty="0" smtClean="0"/>
              <a:t>primary</a:t>
            </a:r>
            <a:r>
              <a:rPr lang="en-US" sz="2000" i="1" dirty="0" smtClean="0"/>
              <a:t>   (file saved on the primary flash)</a:t>
            </a:r>
          </a:p>
          <a:p>
            <a:endParaRPr lang="en-US" sz="2000" i="1" dirty="0" smtClean="0"/>
          </a:p>
          <a:p>
            <a:r>
              <a:rPr lang="en-US" sz="2000" i="1" dirty="0" smtClean="0"/>
              <a:t>the primary os will be deleted, continue [y/n]?    y</a:t>
            </a:r>
          </a:p>
          <a:p>
            <a:r>
              <a:rPr lang="en-US" sz="2000" i="1" dirty="0" smtClean="0"/>
              <a:t>Hpsw# </a:t>
            </a:r>
            <a:r>
              <a:rPr lang="en-US" sz="2000" b="1" i="1" dirty="0" smtClean="0"/>
              <a:t>sh flash  </a:t>
            </a:r>
          </a:p>
          <a:p>
            <a:r>
              <a:rPr lang="en-US" sz="2000" i="1" dirty="0" smtClean="0"/>
              <a:t>Now reboot switch with new Firmware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HPSW# </a:t>
            </a:r>
            <a:r>
              <a:rPr lang="en-US" b="1" i="1" dirty="0" smtClean="0"/>
              <a:t>reload</a:t>
            </a:r>
          </a:p>
          <a:p>
            <a:r>
              <a:rPr lang="en-US" dirty="0" smtClean="0"/>
              <a:t>After reboot check OS version</a:t>
            </a:r>
          </a:p>
          <a:p>
            <a:endParaRPr lang="en-US" dirty="0" smtClean="0"/>
          </a:p>
          <a:p>
            <a:r>
              <a:rPr lang="en-US" dirty="0" smtClean="0"/>
              <a:t>HPSW# </a:t>
            </a:r>
            <a:r>
              <a:rPr lang="en-US" b="1" i="1" dirty="0" smtClean="0"/>
              <a:t>show version</a:t>
            </a:r>
            <a:endParaRPr lang="en-US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2037" y="1012874"/>
            <a:ext cx="8219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4.</a:t>
            </a:r>
            <a:r>
              <a:rPr lang="en-US" sz="2800" b="1" i="1" u="sng" dirty="0" smtClean="0"/>
              <a:t>Creating/Deleting Vlans &amp; assigning IP to vlan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964" y="1997839"/>
            <a:ext cx="116793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Creating/</a:t>
            </a:r>
            <a:r>
              <a:rPr lang="en-US" b="1" u="sng" dirty="0" smtClean="0">
                <a:cs typeface="Calibri" panose="020F0502020204030204" pitchFamily="34" charset="0"/>
              </a:rPr>
              <a:t>Deleting </a:t>
            </a:r>
            <a:r>
              <a:rPr lang="en-US" b="1" u="sng" dirty="0" smtClean="0"/>
              <a:t>Vlans</a:t>
            </a:r>
            <a:endParaRPr lang="en-US" b="1" u="sng" dirty="0"/>
          </a:p>
          <a:p>
            <a:r>
              <a:rPr lang="en-US" dirty="0" smtClean="0">
                <a:cs typeface="Calibri" panose="020F0502020204030204" pitchFamily="34" charset="0"/>
              </a:rPr>
              <a:t>Type the following command in configuration mode</a:t>
            </a:r>
            <a:r>
              <a:rPr lang="en-US" b="1" dirty="0" smtClean="0">
                <a:cs typeface="Calibri" panose="020F0502020204030204" pitchFamily="34" charset="0"/>
              </a:rPr>
              <a:t>		</a:t>
            </a:r>
          </a:p>
          <a:p>
            <a:r>
              <a:rPr lang="en-US" i="1" dirty="0" smtClean="0"/>
              <a:t>HP-SW(conf)# </a:t>
            </a:r>
            <a:r>
              <a:rPr lang="en-US" b="1" i="1" dirty="0" smtClean="0"/>
              <a:t>vlan 10</a:t>
            </a:r>
            <a:r>
              <a:rPr lang="en-US" i="1" dirty="0" smtClean="0"/>
              <a:t>		(we will enter in vlan context config. mode)</a:t>
            </a:r>
          </a:p>
          <a:p>
            <a:r>
              <a:rPr lang="en-US" i="1" dirty="0" smtClean="0"/>
              <a:t>HP-SW(vlan-10)# </a:t>
            </a:r>
            <a:r>
              <a:rPr lang="en-US" b="1" i="1" dirty="0" smtClean="0"/>
              <a:t>name Servers</a:t>
            </a:r>
          </a:p>
          <a:p>
            <a:r>
              <a:rPr lang="en-US" i="1" dirty="0" smtClean="0"/>
              <a:t>HP-SW(vlan-10)# </a:t>
            </a:r>
            <a:r>
              <a:rPr lang="en-US" b="1" i="1" dirty="0" smtClean="0"/>
              <a:t>vlan 20</a:t>
            </a:r>
          </a:p>
          <a:p>
            <a:r>
              <a:rPr lang="en-US" i="1" dirty="0" smtClean="0"/>
              <a:t>HP-SW(vlan-20)# </a:t>
            </a:r>
            <a:r>
              <a:rPr lang="en-US" b="1" i="1" dirty="0" smtClean="0"/>
              <a:t>name  Users</a:t>
            </a:r>
          </a:p>
          <a:p>
            <a:r>
              <a:rPr lang="en-US" dirty="0" smtClean="0"/>
              <a:t>HP-SW(conf)# </a:t>
            </a:r>
            <a:r>
              <a:rPr lang="en-US" b="1" dirty="0" smtClean="0"/>
              <a:t>no vlan 10    </a:t>
            </a:r>
            <a:r>
              <a:rPr lang="en-US" dirty="0" smtClean="0"/>
              <a:t>(it will remove vlan 10)</a:t>
            </a:r>
            <a:endParaRPr lang="en-US" b="1" dirty="0" smtClean="0"/>
          </a:p>
          <a:p>
            <a:endParaRPr lang="en-US" b="1" u="sng" dirty="0">
              <a:cs typeface="Calibri" panose="020F0502020204030204" pitchFamily="34" charset="0"/>
            </a:endParaRPr>
          </a:p>
          <a:p>
            <a:r>
              <a:rPr lang="en-US" b="1" u="sng" dirty="0" smtClean="0">
                <a:cs typeface="Calibri" panose="020F0502020204030204" pitchFamily="34" charset="0"/>
              </a:rPr>
              <a:t>Verifying Vlans</a:t>
            </a:r>
          </a:p>
          <a:p>
            <a:r>
              <a:rPr lang="en-US" dirty="0" smtClean="0">
                <a:cs typeface="Calibri" panose="020F0502020204030204" pitchFamily="34" charset="0"/>
              </a:rPr>
              <a:t>sw# </a:t>
            </a:r>
            <a:r>
              <a:rPr lang="en-US" b="1" dirty="0" smtClean="0">
                <a:cs typeface="Calibri" panose="020F0502020204030204" pitchFamily="34" charset="0"/>
              </a:rPr>
              <a:t>show  vlans</a:t>
            </a:r>
          </a:p>
          <a:p>
            <a:endParaRPr lang="en-US" b="1" i="1" u="sng" dirty="0" smtClean="0"/>
          </a:p>
          <a:p>
            <a:r>
              <a:rPr lang="en-US" b="1" i="1" u="sng" dirty="0" smtClean="0"/>
              <a:t>Assign IP to Vlan</a:t>
            </a:r>
          </a:p>
          <a:p>
            <a:r>
              <a:rPr lang="en-US" i="1" dirty="0" smtClean="0"/>
              <a:t>HP-SW(conf)# vlan 1</a:t>
            </a:r>
          </a:p>
          <a:p>
            <a:r>
              <a:rPr lang="en-US" i="1" dirty="0" smtClean="0"/>
              <a:t>HP-SW(conf)# ip address </a:t>
            </a:r>
            <a:r>
              <a:rPr lang="en-US" i="1" u="sng" dirty="0" smtClean="0"/>
              <a:t>ip-address  subnet-mask</a:t>
            </a:r>
          </a:p>
          <a:p>
            <a:r>
              <a:rPr lang="en-US" i="1" dirty="0" smtClean="0"/>
              <a:t>HP-SW(conf)# ip address 192.168.1.11 255.255.255.0</a:t>
            </a:r>
          </a:p>
          <a:p>
            <a:endParaRPr lang="en-US" dirty="0">
              <a:cs typeface="Calibri" panose="020F0502020204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4690" y="2949449"/>
            <a:ext cx="4655128" cy="390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6894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1382" y="983673"/>
            <a:ext cx="10460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cs typeface="Calibri" panose="020F0502020204030204" pitchFamily="34" charset="0"/>
              </a:rPr>
              <a:t>Assigning Vlans to Switchport &amp; making port Access/Trunk</a:t>
            </a:r>
            <a:endParaRPr lang="en-US" sz="2800" b="1" u="sng" dirty="0"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0437" y="1720748"/>
            <a:ext cx="105987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 to the configuration mode &amp; type the following commands</a:t>
            </a:r>
          </a:p>
          <a:p>
            <a:r>
              <a:rPr lang="en-US" b="1" i="1" u="sng" dirty="0" smtClean="0"/>
              <a:t>Making Access Ports</a:t>
            </a:r>
          </a:p>
          <a:p>
            <a:endParaRPr lang="en-US" dirty="0" smtClean="0"/>
          </a:p>
          <a:p>
            <a:r>
              <a:rPr lang="en-US" i="1" dirty="0" smtClean="0"/>
              <a:t>On a single port only one vlan can be untagged at most.</a:t>
            </a:r>
          </a:p>
          <a:p>
            <a:endParaRPr lang="en-US" i="1" dirty="0" smtClean="0"/>
          </a:p>
          <a:p>
            <a:r>
              <a:rPr lang="en-US" i="1" dirty="0" smtClean="0"/>
              <a:t>HP-SW(conf)# </a:t>
            </a:r>
            <a:r>
              <a:rPr lang="en-US" b="1" i="1" dirty="0" smtClean="0"/>
              <a:t>vlan 10</a:t>
            </a:r>
          </a:p>
          <a:p>
            <a:r>
              <a:rPr lang="en-US" i="1" dirty="0" smtClean="0"/>
              <a:t>HP-SW(vlan-10)# </a:t>
            </a:r>
            <a:r>
              <a:rPr lang="en-US" b="1" i="1" dirty="0" smtClean="0"/>
              <a:t>untagged 1-10  	</a:t>
            </a:r>
            <a:r>
              <a:rPr lang="en-US" i="1" dirty="0" smtClean="0"/>
              <a:t>(this command makes ports 1-10 access for vlan 10)</a:t>
            </a:r>
            <a:endParaRPr lang="en-US" b="1" i="1" dirty="0" smtClean="0"/>
          </a:p>
          <a:p>
            <a:r>
              <a:rPr lang="en-US" dirty="0" smtClean="0"/>
              <a:t>(the above command will assign ports 1-10 untagged for vlan 10)</a:t>
            </a:r>
          </a:p>
          <a:p>
            <a:endParaRPr lang="en-US" b="1" i="1" dirty="0" smtClean="0"/>
          </a:p>
          <a:p>
            <a:r>
              <a:rPr lang="en-US" b="1" i="1" u="sng" dirty="0" smtClean="0"/>
              <a:t>Making trunk  ports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vlan 10 tagged 5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vlan 20 tagged 5  </a:t>
            </a:r>
            <a:r>
              <a:rPr lang="en-US" i="1" dirty="0" smtClean="0"/>
              <a:t>(it will make port 5 trunk with vlan10, 20 tagged &amp; vlan 1 untagged(BY default))</a:t>
            </a:r>
          </a:p>
          <a:p>
            <a:endParaRPr lang="en-US" i="1" dirty="0" smtClean="0"/>
          </a:p>
          <a:p>
            <a:r>
              <a:rPr lang="en-US" i="1" dirty="0" smtClean="0"/>
              <a:t>We need to run vlan tagged command for vlans we want to allow on the trunk</a:t>
            </a:r>
          </a:p>
        </p:txBody>
      </p:sp>
    </p:spTree>
    <p:extLst>
      <p:ext uri="{BB962C8B-B14F-4D97-AF65-F5344CB8AC3E}">
        <p14:creationId xmlns:p14="http://schemas.microsoft.com/office/powerpoint/2010/main" val="260966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8784" y="666858"/>
            <a:ext cx="648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/>
              <a:t>6.Configuring STP/Rapid PVST</a:t>
            </a:r>
            <a:endParaRPr lang="en-US" sz="2800" b="1" u="sng" dirty="0"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4769" y="1249991"/>
            <a:ext cx="110186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FF0000"/>
                </a:solidFill>
              </a:rPr>
              <a:t>Note-  By deafult STP is Disabled on HP Procurve Routing Switches.</a:t>
            </a:r>
          </a:p>
          <a:p>
            <a:r>
              <a:rPr lang="en-US" sz="2000" b="1" i="1" u="sng" dirty="0" smtClean="0">
                <a:solidFill>
                  <a:srgbClr val="FF0000"/>
                </a:solidFill>
              </a:rPr>
              <a:t>So we must first enable STP before making the switch live.</a:t>
            </a:r>
          </a:p>
          <a:p>
            <a:endParaRPr lang="en-US" sz="2000" b="1" i="1" u="sng" dirty="0" smtClean="0">
              <a:solidFill>
                <a:srgbClr val="FF0000"/>
              </a:solidFill>
            </a:endParaRPr>
          </a:p>
          <a:p>
            <a:r>
              <a:rPr lang="en-US" sz="2000" i="1" dirty="0" smtClean="0"/>
              <a:t>sw(conf)#</a:t>
            </a:r>
            <a:r>
              <a:rPr lang="en-US" sz="2000" b="1" i="1" dirty="0" smtClean="0"/>
              <a:t> spanning-tree</a:t>
            </a:r>
            <a:r>
              <a:rPr lang="en-US" sz="2000" i="1" dirty="0" smtClean="0"/>
              <a:t>				(this will enable MST on switch globally)</a:t>
            </a:r>
          </a:p>
          <a:p>
            <a:r>
              <a:rPr lang="en-US" sz="2000" i="1" dirty="0" smtClean="0"/>
              <a:t>sw(conf)# </a:t>
            </a:r>
            <a:r>
              <a:rPr lang="en-US" sz="2000" b="1" i="1" dirty="0" smtClean="0"/>
              <a:t>spanning-tree priority 4096  		</a:t>
            </a:r>
            <a:r>
              <a:rPr lang="en-US" sz="2000" i="1" dirty="0" smtClean="0"/>
              <a:t>(it makes this switch root)		</a:t>
            </a:r>
          </a:p>
          <a:p>
            <a:r>
              <a:rPr lang="en-US" sz="2000" i="1" dirty="0" smtClean="0"/>
              <a:t>sw(conf)# write memory</a:t>
            </a:r>
          </a:p>
          <a:p>
            <a:r>
              <a:rPr lang="en-US" sz="2000" i="1" dirty="0" smtClean="0"/>
              <a:t>(default is 32768, Lower priority switch will be the root bridge)</a:t>
            </a:r>
          </a:p>
          <a:p>
            <a:endParaRPr lang="en-US" sz="2000" b="1" i="1" u="sng" dirty="0" smtClean="0"/>
          </a:p>
          <a:p>
            <a:r>
              <a:rPr lang="en-US" sz="2000" b="1" i="1" u="sng" dirty="0" smtClean="0"/>
              <a:t>Enabling Rapid PVST-</a:t>
            </a:r>
          </a:p>
          <a:p>
            <a:r>
              <a:rPr lang="en-US" sz="2000" i="1" dirty="0" smtClean="0"/>
              <a:t>sw1(</a:t>
            </a:r>
            <a:r>
              <a:rPr lang="en-US" sz="2000" i="1" dirty="0" err="1" smtClean="0"/>
              <a:t>config</a:t>
            </a:r>
            <a:r>
              <a:rPr lang="en-US" sz="2000" i="1" dirty="0" smtClean="0"/>
              <a:t>)# spanning-tree mode rapid-pvst</a:t>
            </a:r>
          </a:p>
          <a:p>
            <a:r>
              <a:rPr lang="en-US" sz="2000" i="1" dirty="0" smtClean="0"/>
              <a:t>sw(</a:t>
            </a:r>
            <a:r>
              <a:rPr lang="en-US" sz="2000" i="1" dirty="0" err="1" smtClean="0"/>
              <a:t>config</a:t>
            </a:r>
            <a:r>
              <a:rPr lang="en-US" sz="2000" i="1" dirty="0" smtClean="0"/>
              <a:t>)# spanning-tree priority  </a:t>
            </a:r>
            <a:r>
              <a:rPr lang="en-US" sz="2000" i="1" u="sng" dirty="0" smtClean="0"/>
              <a:t>number</a:t>
            </a:r>
          </a:p>
          <a:p>
            <a:endParaRPr lang="en-US" sz="2000" b="1" i="1" u="sng" dirty="0" smtClean="0"/>
          </a:p>
          <a:p>
            <a:r>
              <a:rPr lang="en-US" sz="2000" b="1" i="1" u="sng" dirty="0" smtClean="0"/>
              <a:t>Enabling spanning-tree on a Vlan-</a:t>
            </a:r>
          </a:p>
          <a:p>
            <a:r>
              <a:rPr lang="en-US" sz="2000" i="1" dirty="0" smtClean="0"/>
              <a:t>Sw(conf)# vlan 5</a:t>
            </a:r>
          </a:p>
          <a:p>
            <a:r>
              <a:rPr lang="en-US" sz="2000" i="1" dirty="0" smtClean="0"/>
              <a:t>Sw(conf)# spanning-tree</a:t>
            </a:r>
          </a:p>
          <a:p>
            <a:r>
              <a:rPr lang="en-US" sz="2000" i="1" dirty="0" smtClean="0"/>
              <a:t>Sw(conf)# spanning-tree priority  </a:t>
            </a:r>
            <a:r>
              <a:rPr lang="en-US" sz="2000" i="1" u="sng" dirty="0" smtClean="0"/>
              <a:t>number</a:t>
            </a:r>
            <a:endParaRPr lang="en-US" sz="2000" i="1" dirty="0" smtClean="0"/>
          </a:p>
        </p:txBody>
      </p:sp>
      <p:pic>
        <p:nvPicPr>
          <p:cNvPr id="4098" name="Picture 2" descr="C:\Users\Tara Chand\Downloads\s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1334" y="3307341"/>
            <a:ext cx="2638425" cy="1933575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624" y="2930387"/>
            <a:ext cx="3549794" cy="2601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646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7274" y="778225"/>
            <a:ext cx="63509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/>
              <a:t>7.Enabling Telnet/SSH on the Switch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1565564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For enabling Telnet/SSH we must have atleast an IP configured on the switch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vlan 1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address 192.168.1.100 255.255.255.0</a:t>
            </a:r>
          </a:p>
          <a:p>
            <a:endParaRPr lang="en-US" i="1" dirty="0" smtClean="0"/>
          </a:p>
          <a:p>
            <a:r>
              <a:rPr lang="en-US" i="1" dirty="0" smtClean="0"/>
              <a:t>Now give default gateway so that switch can be managed from different subnet.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default-gateway </a:t>
            </a:r>
            <a:r>
              <a:rPr lang="en-US" b="1" i="1" u="sng" dirty="0" smtClean="0"/>
              <a:t>ip-address-next-hop</a:t>
            </a:r>
          </a:p>
          <a:p>
            <a:endParaRPr lang="en-US" b="1" i="1" u="sng" dirty="0" smtClean="0"/>
          </a:p>
          <a:p>
            <a:r>
              <a:rPr lang="en-US" b="1" i="1" u="sng" dirty="0" smtClean="0"/>
              <a:t>Enabling SSH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crypto key generate ssh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ssh</a:t>
            </a:r>
            <a:r>
              <a:rPr lang="en-US" i="1" dirty="0" smtClean="0"/>
              <a:t>			(Enable SSH version 1 if version 2 isn’t supported)</a:t>
            </a:r>
            <a:endParaRPr lang="en-US" i="1" u="sng" dirty="0" smtClean="0"/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ip ssh version 2    		</a:t>
            </a:r>
            <a:r>
              <a:rPr lang="en-US" i="1" dirty="0" smtClean="0"/>
              <a:t>(Enable SSH version 2 if supported)</a:t>
            </a:r>
          </a:p>
          <a:p>
            <a:endParaRPr lang="en-US" b="1" i="1" u="sng" dirty="0" smtClean="0"/>
          </a:p>
          <a:p>
            <a:r>
              <a:rPr lang="en-US" b="1" i="1" u="sng" dirty="0" smtClean="0"/>
              <a:t>Enabling/Disabling Telnet-</a:t>
            </a:r>
          </a:p>
          <a:p>
            <a:endParaRPr lang="en-US" b="1" i="1" u="sng" dirty="0" smtClean="0"/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telnet-server</a:t>
            </a:r>
          </a:p>
          <a:p>
            <a:r>
              <a:rPr lang="en-US" i="1" dirty="0" smtClean="0"/>
              <a:t>sw(conf)# </a:t>
            </a:r>
            <a:r>
              <a:rPr lang="en-US" b="1" i="1" dirty="0" smtClean="0"/>
              <a:t>no telnet-server</a:t>
            </a:r>
          </a:p>
          <a:p>
            <a:endParaRPr lang="en-US" i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7066</TotalTime>
  <Words>537</Words>
  <Application>Microsoft Office PowerPoint</Application>
  <PresentationFormat>Widescreen</PresentationFormat>
  <Paragraphs>168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Office Theme</vt:lpstr>
      <vt:lpstr>Picture</vt:lpstr>
      <vt:lpstr>Guidelines To HP Switch Configuration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Chand</dc:creator>
  <cp:lastModifiedBy>Abhinandan</cp:lastModifiedBy>
  <cp:revision>419</cp:revision>
  <dcterms:created xsi:type="dcterms:W3CDTF">2016-10-05T09:52:14Z</dcterms:created>
  <dcterms:modified xsi:type="dcterms:W3CDTF">2018-12-22T13:00:32Z</dcterms:modified>
</cp:coreProperties>
</file>