
<file path=[Content_Types].xml><?xml version="1.0" encoding="utf-8"?>
<Types xmlns="http://schemas.openxmlformats.org/package/2006/content-types">
  <Default Extension="png" ContentType="image/png"/>
  <Default Extension="wmf" ContentType="image/x-w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36" r:id="rId2"/>
    <p:sldId id="257" r:id="rId3"/>
    <p:sldId id="324" r:id="rId4"/>
    <p:sldId id="368" r:id="rId5"/>
    <p:sldId id="337" r:id="rId6"/>
    <p:sldId id="338" r:id="rId7"/>
    <p:sldId id="339" r:id="rId8"/>
    <p:sldId id="340" r:id="rId9"/>
    <p:sldId id="341" r:id="rId10"/>
    <p:sldId id="342" r:id="rId11"/>
    <p:sldId id="343" r:id="rId12"/>
    <p:sldId id="344" r:id="rId13"/>
    <p:sldId id="345" r:id="rId14"/>
    <p:sldId id="346" r:id="rId15"/>
    <p:sldId id="347" r:id="rId16"/>
    <p:sldId id="369" r:id="rId17"/>
    <p:sldId id="348" r:id="rId18"/>
    <p:sldId id="349" r:id="rId19"/>
    <p:sldId id="350" r:id="rId20"/>
    <p:sldId id="351" r:id="rId21"/>
    <p:sldId id="371" r:id="rId22"/>
    <p:sldId id="37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18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80" autoAdjust="0"/>
  </p:normalViewPr>
  <p:slideViewPr>
    <p:cSldViewPr snapToGrid="0">
      <p:cViewPr varScale="1">
        <p:scale>
          <a:sx n="70" d="100"/>
          <a:sy n="70" d="100"/>
        </p:scale>
        <p:origin x="738" y="66"/>
      </p:cViewPr>
      <p:guideLst>
        <p:guide orient="horz" pos="2160"/>
        <p:guide pos="3840"/>
      </p:guideLst>
    </p:cSldViewPr>
  </p:slideViewPr>
  <p:notesTextViewPr>
    <p:cViewPr>
      <p:scale>
        <a:sx n="1" d="1"/>
        <a:sy n="1" d="1"/>
      </p:scale>
      <p:origin x="0" y="0"/>
    </p:cViewPr>
  </p:notesTextViewPr>
  <p:sorterViewPr>
    <p:cViewPr>
      <p:scale>
        <a:sx n="100" d="100"/>
        <a:sy n="100" d="100"/>
      </p:scale>
      <p:origin x="0" y="-66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17C443-1AEC-4297-8CE2-A30BE3BFCD7D}" type="datetimeFigureOut">
              <a:rPr lang="en-IN" smtClean="0"/>
              <a:t>22/12/2018</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C75AF4-5616-493D-956A-14F4743679D9}" type="slidenum">
              <a:rPr lang="en-IN" smtClean="0"/>
              <a:t>‹#›</a:t>
            </a:fld>
            <a:endParaRPr lang="en-IN" dirty="0"/>
          </a:p>
        </p:txBody>
      </p:sp>
    </p:spTree>
    <p:extLst>
      <p:ext uri="{BB962C8B-B14F-4D97-AF65-F5344CB8AC3E}">
        <p14:creationId xmlns:p14="http://schemas.microsoft.com/office/powerpoint/2010/main" val="2499525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781693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1425421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770234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2">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gray">
          <a:xfrm>
            <a:off x="2436284" y="4053702"/>
            <a:ext cx="7349067" cy="276999"/>
          </a:xfrm>
        </p:spPr>
        <p:txBody>
          <a:bodyPr anchor="b" anchorCtr="0">
            <a:noAutofit/>
          </a:bodyPr>
          <a:lstStyle>
            <a:lvl1pPr marL="0" indent="0" algn="l">
              <a:buNone/>
              <a:defRPr b="1">
                <a:solidFill>
                  <a:schemeClr val="tx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9" name="Title 8"/>
          <p:cNvSpPr>
            <a:spLocks noGrp="1"/>
          </p:cNvSpPr>
          <p:nvPr>
            <p:ph type="title" hasCustomPrompt="1"/>
          </p:nvPr>
        </p:nvSpPr>
        <p:spPr bwMode="gray">
          <a:xfrm>
            <a:off x="2436284" y="2184400"/>
            <a:ext cx="7349067" cy="1231106"/>
          </a:xfrm>
        </p:spPr>
        <p:txBody>
          <a:bodyPr wrap="square">
            <a:spAutoFit/>
          </a:bodyPr>
          <a:lstStyle>
            <a:lvl1pPr algn="l">
              <a:defRPr sz="4000" b="1">
                <a:solidFill>
                  <a:schemeClr val="bg2"/>
                </a:solidFill>
                <a:latin typeface="Arial" pitchFamily="34" charset="0"/>
                <a:cs typeface="Arial" pitchFamily="34" charset="0"/>
              </a:defRPr>
            </a:lvl1pPr>
          </a:lstStyle>
          <a:p>
            <a:r>
              <a:rPr lang="en-US" dirty="0"/>
              <a:t>Click to Edit Master Title Style</a:t>
            </a:r>
          </a:p>
        </p:txBody>
      </p:sp>
      <p:sp>
        <p:nvSpPr>
          <p:cNvPr id="10" name="TextBox 20"/>
          <p:cNvSpPr txBox="1">
            <a:spLocks noChangeArrowheads="1"/>
          </p:cNvSpPr>
          <p:nvPr userDrawn="1"/>
        </p:nvSpPr>
        <p:spPr bwMode="gray">
          <a:xfrm>
            <a:off x="641352" y="6629402"/>
            <a:ext cx="2718693" cy="123111"/>
          </a:xfrm>
          <a:prstGeom prst="rect">
            <a:avLst/>
          </a:prstGeom>
          <a:noFill/>
          <a:ln w="9525">
            <a:noFill/>
            <a:miter lim="800000"/>
            <a:headEnd/>
            <a:tailEnd/>
          </a:ln>
        </p:spPr>
        <p:txBody>
          <a:bodyPr wrap="none" lIns="0" tIns="0" rIns="0" bIns="0">
            <a:spAutoFit/>
          </a:bodyPr>
          <a:lstStyle/>
          <a:p>
            <a:pPr marL="0" algn="l" defTabSz="914400" rtl="0" eaLnBrk="1" latinLnBrk="0" hangingPunct="1">
              <a:defRPr/>
            </a:pPr>
            <a:r>
              <a:rPr lang="en-US" sz="800" kern="1200" dirty="0">
                <a:solidFill>
                  <a:schemeClr val="tx2"/>
                </a:solidFill>
                <a:latin typeface="Arial" pitchFamily="34" charset="0"/>
                <a:ea typeface="+mn-ea"/>
                <a:cs typeface="Arial" pitchFamily="34" charset="0"/>
              </a:rPr>
              <a:t>Copyright © 2013 </a:t>
            </a:r>
            <a:r>
              <a:rPr lang="en-US" sz="800" kern="1200" dirty="0" smtClean="0">
                <a:solidFill>
                  <a:schemeClr val="tx2"/>
                </a:solidFill>
                <a:latin typeface="Arial" pitchFamily="34" charset="0"/>
                <a:ea typeface="+mn-ea"/>
                <a:cs typeface="Arial" pitchFamily="34" charset="0"/>
              </a:rPr>
              <a:t>Technologies</a:t>
            </a:r>
            <a:r>
              <a:rPr lang="en-US" sz="800" kern="1200" baseline="0" dirty="0" smtClean="0">
                <a:solidFill>
                  <a:schemeClr val="tx2"/>
                </a:solidFill>
                <a:latin typeface="Arial" pitchFamily="34" charset="0"/>
                <a:ea typeface="+mn-ea"/>
                <a:cs typeface="Arial" pitchFamily="34" charset="0"/>
              </a:rPr>
              <a:t> </a:t>
            </a:r>
            <a:r>
              <a:rPr lang="en-US" sz="800" kern="1200" baseline="0" dirty="0">
                <a:solidFill>
                  <a:schemeClr val="tx2"/>
                </a:solidFill>
                <a:latin typeface="Arial" pitchFamily="34" charset="0"/>
                <a:ea typeface="+mn-ea"/>
                <a:cs typeface="Arial" pitchFamily="34" charset="0"/>
              </a:rPr>
              <a:t>Limited</a:t>
            </a:r>
            <a:r>
              <a:rPr lang="en-US" sz="800" kern="1200" dirty="0">
                <a:solidFill>
                  <a:schemeClr val="tx2"/>
                </a:solidFill>
                <a:latin typeface="Arial" pitchFamily="34" charset="0"/>
                <a:ea typeface="+mn-ea"/>
                <a:cs typeface="Arial" pitchFamily="34" charset="0"/>
              </a:rPr>
              <a:t>. All rights reserved.</a:t>
            </a:r>
          </a:p>
        </p:txBody>
      </p:sp>
    </p:spTree>
    <p:extLst>
      <p:ext uri="{BB962C8B-B14F-4D97-AF65-F5344CB8AC3E}">
        <p14:creationId xmlns:p14="http://schemas.microsoft.com/office/powerpoint/2010/main" val="2422140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488090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783934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81969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3382261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1462703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548112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4144791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698100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FF50BD-B055-4969-92A3-872CDBBE858F}" type="datetimeFigureOut">
              <a:rPr lang="en-IN" smtClean="0"/>
              <a:t>22/12/2018</a:t>
            </a:fld>
            <a:endParaRPr lang="en-IN"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6838A1-4E1F-4DAE-9D8D-F95A0FB22B4E}" type="slidenum">
              <a:rPr lang="en-IN" smtClean="0"/>
              <a:t>‹#›</a:t>
            </a:fld>
            <a:endParaRPr lang="en-IN" dirty="0"/>
          </a:p>
        </p:txBody>
      </p:sp>
    </p:spTree>
    <p:extLst>
      <p:ext uri="{BB962C8B-B14F-4D97-AF65-F5344CB8AC3E}">
        <p14:creationId xmlns:p14="http://schemas.microsoft.com/office/powerpoint/2010/main" val="2773153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2.xml"/><Relationship Id="rId4" Type="http://schemas.openxmlformats.org/officeDocument/2006/relationships/image" Target="../media/image31.png"/></Relationships>
</file>

<file path=ppt/slides/_rels/slide21.xml.rels><?xml version="1.0" encoding="UTF-8" standalone="yes"?>
<Relationships xmlns="http://schemas.openxmlformats.org/package/2006/relationships"><Relationship Id="rId3" Type="http://schemas.openxmlformats.org/officeDocument/2006/relationships/oleObject" Target="../embeddings/Microsoft_Excel_97-2003_Worksheet1.xls"/><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32.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436284" y="2532187"/>
            <a:ext cx="7819064" cy="535531"/>
          </a:xfrm>
        </p:spPr>
        <p:txBody>
          <a:bodyPr/>
          <a:lstStyle/>
          <a:p>
            <a:pPr algn="ctr"/>
            <a:r>
              <a:rPr lang="en-IN" sz="3200" dirty="0" smtClean="0">
                <a:solidFill>
                  <a:srgbClr val="E31837"/>
                </a:solidFill>
                <a:latin typeface="Cambria Math" panose="02040503050406030204" pitchFamily="18" charset="0"/>
                <a:ea typeface="Cambria Math" panose="02040503050406030204" pitchFamily="18" charset="0"/>
              </a:rPr>
              <a:t>HP </a:t>
            </a:r>
            <a:r>
              <a:rPr lang="en-IN" sz="3200" dirty="0">
                <a:solidFill>
                  <a:srgbClr val="E31837"/>
                </a:solidFill>
                <a:latin typeface="Cambria Math" panose="02040503050406030204" pitchFamily="18" charset="0"/>
                <a:ea typeface="Cambria Math" panose="02040503050406030204" pitchFamily="18" charset="0"/>
              </a:rPr>
              <a:t>2530-24G Switch Configuration</a:t>
            </a:r>
          </a:p>
        </p:txBody>
      </p:sp>
    </p:spTree>
    <p:extLst>
      <p:ext uri="{BB962C8B-B14F-4D97-AF65-F5344CB8AC3E}">
        <p14:creationId xmlns:p14="http://schemas.microsoft.com/office/powerpoint/2010/main" val="3293377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72859" y="984738"/>
            <a:ext cx="6485207" cy="523220"/>
          </a:xfrm>
          <a:prstGeom prst="rect">
            <a:avLst/>
          </a:prstGeom>
          <a:noFill/>
        </p:spPr>
        <p:txBody>
          <a:bodyPr wrap="square" rtlCol="0">
            <a:spAutoFit/>
          </a:bodyPr>
          <a:lstStyle/>
          <a:p>
            <a:r>
              <a:rPr lang="en-US" sz="2800" b="1" dirty="0">
                <a:cs typeface="Calibri" panose="020F0502020204030204" pitchFamily="34" charset="0"/>
              </a:rPr>
              <a:t>Switchport Configuration Access or Trunk</a:t>
            </a:r>
          </a:p>
        </p:txBody>
      </p:sp>
      <p:sp>
        <p:nvSpPr>
          <p:cNvPr id="3" name="TextBox 2"/>
          <p:cNvSpPr txBox="1"/>
          <p:nvPr/>
        </p:nvSpPr>
        <p:spPr>
          <a:xfrm>
            <a:off x="377483" y="2134618"/>
            <a:ext cx="168578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Access Port</a:t>
            </a:r>
          </a:p>
        </p:txBody>
      </p:sp>
      <p:sp>
        <p:nvSpPr>
          <p:cNvPr id="4" name="TextBox 3"/>
          <p:cNvSpPr txBox="1"/>
          <p:nvPr/>
        </p:nvSpPr>
        <p:spPr>
          <a:xfrm>
            <a:off x="377483" y="3275659"/>
            <a:ext cx="3369320"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Trunk Port &amp; allowed VLAN</a:t>
            </a:r>
          </a:p>
        </p:txBody>
      </p:sp>
      <p:sp>
        <p:nvSpPr>
          <p:cNvPr id="7" name="TextBox 6"/>
          <p:cNvSpPr txBox="1"/>
          <p:nvPr/>
        </p:nvSpPr>
        <p:spPr>
          <a:xfrm>
            <a:off x="445475" y="4398726"/>
            <a:ext cx="2701958"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Interface Description</a:t>
            </a:r>
          </a:p>
        </p:txBody>
      </p:sp>
      <p:sp>
        <p:nvSpPr>
          <p:cNvPr id="9" name="TextBox 8"/>
          <p:cNvSpPr txBox="1"/>
          <p:nvPr/>
        </p:nvSpPr>
        <p:spPr>
          <a:xfrm>
            <a:off x="330589" y="5662475"/>
            <a:ext cx="316689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Exit &amp; Save Configuration</a:t>
            </a:r>
          </a:p>
        </p:txBody>
      </p:sp>
      <p:pic>
        <p:nvPicPr>
          <p:cNvPr id="6" name="Picture 5"/>
          <p:cNvPicPr>
            <a:picLocks noChangeAspect="1"/>
          </p:cNvPicPr>
          <p:nvPr/>
        </p:nvPicPr>
        <p:blipFill>
          <a:blip r:embed="rId2"/>
          <a:stretch>
            <a:fillRect/>
          </a:stretch>
        </p:blipFill>
        <p:spPr>
          <a:xfrm>
            <a:off x="4756345" y="1974757"/>
            <a:ext cx="5766289" cy="670377"/>
          </a:xfrm>
          <a:prstGeom prst="rect">
            <a:avLst/>
          </a:prstGeom>
        </p:spPr>
      </p:pic>
      <p:pic>
        <p:nvPicPr>
          <p:cNvPr id="12" name="Picture 11"/>
          <p:cNvPicPr>
            <a:picLocks noChangeAspect="1"/>
          </p:cNvPicPr>
          <p:nvPr/>
        </p:nvPicPr>
        <p:blipFill>
          <a:blip r:embed="rId3"/>
          <a:stretch>
            <a:fillRect/>
          </a:stretch>
        </p:blipFill>
        <p:spPr>
          <a:xfrm>
            <a:off x="4756346" y="3082152"/>
            <a:ext cx="5766288" cy="705760"/>
          </a:xfrm>
          <a:prstGeom prst="rect">
            <a:avLst/>
          </a:prstGeom>
        </p:spPr>
      </p:pic>
      <p:pic>
        <p:nvPicPr>
          <p:cNvPr id="13" name="Picture 12"/>
          <p:cNvPicPr>
            <a:picLocks noChangeAspect="1"/>
          </p:cNvPicPr>
          <p:nvPr/>
        </p:nvPicPr>
        <p:blipFill>
          <a:blip r:embed="rId4"/>
          <a:stretch>
            <a:fillRect/>
          </a:stretch>
        </p:blipFill>
        <p:spPr>
          <a:xfrm>
            <a:off x="4756346" y="4277648"/>
            <a:ext cx="5766288" cy="685830"/>
          </a:xfrm>
          <a:prstGeom prst="rect">
            <a:avLst/>
          </a:prstGeom>
        </p:spPr>
      </p:pic>
      <p:pic>
        <p:nvPicPr>
          <p:cNvPr id="14" name="Picture 13"/>
          <p:cNvPicPr>
            <a:picLocks noChangeAspect="1"/>
          </p:cNvPicPr>
          <p:nvPr/>
        </p:nvPicPr>
        <p:blipFill>
          <a:blip r:embed="rId5"/>
          <a:stretch>
            <a:fillRect/>
          </a:stretch>
        </p:blipFill>
        <p:spPr>
          <a:xfrm>
            <a:off x="4756345" y="5414824"/>
            <a:ext cx="5766289" cy="535809"/>
          </a:xfrm>
          <a:prstGeom prst="rect">
            <a:avLst/>
          </a:prstGeom>
        </p:spPr>
      </p:pic>
    </p:spTree>
    <p:extLst>
      <p:ext uri="{BB962C8B-B14F-4D97-AF65-F5344CB8AC3E}">
        <p14:creationId xmlns:p14="http://schemas.microsoft.com/office/powerpoint/2010/main" val="260966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2000" fill="hold"/>
                                        <p:tgtEl>
                                          <p:spTgt spid="6"/>
                                        </p:tgtEl>
                                        <p:attrNameLst>
                                          <p:attrName>ppt_w</p:attrName>
                                        </p:attrNameLst>
                                      </p:cBhvr>
                                      <p:tavLst>
                                        <p:tav tm="0">
                                          <p:val>
                                            <p:fltVal val="0"/>
                                          </p:val>
                                        </p:tav>
                                        <p:tav tm="100000">
                                          <p:val>
                                            <p:strVal val="#ppt_w"/>
                                          </p:val>
                                        </p:tav>
                                      </p:tavLst>
                                    </p:anim>
                                    <p:anim calcmode="lin" valueType="num">
                                      <p:cBhvr>
                                        <p:cTn id="20" dur="2000" fill="hold"/>
                                        <p:tgtEl>
                                          <p:spTgt spid="6"/>
                                        </p:tgtEl>
                                        <p:attrNameLst>
                                          <p:attrName>ppt_h</p:attrName>
                                        </p:attrNameLst>
                                      </p:cBhvr>
                                      <p:tavLst>
                                        <p:tav tm="0">
                                          <p:val>
                                            <p:fltVal val="0"/>
                                          </p:val>
                                        </p:tav>
                                        <p:tav tm="100000">
                                          <p:val>
                                            <p:strVal val="#ppt_h"/>
                                          </p:val>
                                        </p:tav>
                                      </p:tavLst>
                                    </p:anim>
                                    <p:animEffect transition="in" filter="fade">
                                      <p:cBhvr>
                                        <p:cTn id="21" dur="2000"/>
                                        <p:tgtEl>
                                          <p:spTgt spid="6"/>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2000" fill="hold"/>
                                        <p:tgtEl>
                                          <p:spTgt spid="12"/>
                                        </p:tgtEl>
                                        <p:attrNameLst>
                                          <p:attrName>ppt_w</p:attrName>
                                        </p:attrNameLst>
                                      </p:cBhvr>
                                      <p:tavLst>
                                        <p:tav tm="0">
                                          <p:val>
                                            <p:fltVal val="0"/>
                                          </p:val>
                                        </p:tav>
                                        <p:tav tm="100000">
                                          <p:val>
                                            <p:strVal val="#ppt_w"/>
                                          </p:val>
                                        </p:tav>
                                      </p:tavLst>
                                    </p:anim>
                                    <p:anim calcmode="lin" valueType="num">
                                      <p:cBhvr>
                                        <p:cTn id="32" dur="2000" fill="hold"/>
                                        <p:tgtEl>
                                          <p:spTgt spid="12"/>
                                        </p:tgtEl>
                                        <p:attrNameLst>
                                          <p:attrName>ppt_h</p:attrName>
                                        </p:attrNameLst>
                                      </p:cBhvr>
                                      <p:tavLst>
                                        <p:tav tm="0">
                                          <p:val>
                                            <p:fltVal val="0"/>
                                          </p:val>
                                        </p:tav>
                                        <p:tav tm="100000">
                                          <p:val>
                                            <p:strVal val="#ppt_h"/>
                                          </p:val>
                                        </p:tav>
                                      </p:tavLst>
                                    </p:anim>
                                    <p:animEffect transition="in" filter="fade">
                                      <p:cBhvr>
                                        <p:cTn id="33" dur="2000"/>
                                        <p:tgtEl>
                                          <p:spTgt spid="12"/>
                                        </p:tgtEl>
                                      </p:cBhvr>
                                    </p:animEffect>
                                  </p:childTnLst>
                                </p:cTn>
                              </p:par>
                            </p:childTnLst>
                          </p:cTn>
                        </p:par>
                        <p:par>
                          <p:cTn id="34" fill="hold">
                            <p:stCondLst>
                              <p:cond delay="10000"/>
                            </p:stCondLst>
                            <p:childTnLst>
                              <p:par>
                                <p:cTn id="35" presetID="53" presetClass="entr" presetSubtype="16" fill="hold" grpId="0" nodeType="after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2000" fill="hold"/>
                                        <p:tgtEl>
                                          <p:spTgt spid="7"/>
                                        </p:tgtEl>
                                        <p:attrNameLst>
                                          <p:attrName>ppt_w</p:attrName>
                                        </p:attrNameLst>
                                      </p:cBhvr>
                                      <p:tavLst>
                                        <p:tav tm="0">
                                          <p:val>
                                            <p:fltVal val="0"/>
                                          </p:val>
                                        </p:tav>
                                        <p:tav tm="100000">
                                          <p:val>
                                            <p:strVal val="#ppt_w"/>
                                          </p:val>
                                        </p:tav>
                                      </p:tavLst>
                                    </p:anim>
                                    <p:anim calcmode="lin" valueType="num">
                                      <p:cBhvr>
                                        <p:cTn id="38" dur="2000" fill="hold"/>
                                        <p:tgtEl>
                                          <p:spTgt spid="7"/>
                                        </p:tgtEl>
                                        <p:attrNameLst>
                                          <p:attrName>ppt_h</p:attrName>
                                        </p:attrNameLst>
                                      </p:cBhvr>
                                      <p:tavLst>
                                        <p:tav tm="0">
                                          <p:val>
                                            <p:fltVal val="0"/>
                                          </p:val>
                                        </p:tav>
                                        <p:tav tm="100000">
                                          <p:val>
                                            <p:strVal val="#ppt_h"/>
                                          </p:val>
                                        </p:tav>
                                      </p:tavLst>
                                    </p:anim>
                                    <p:animEffect transition="in" filter="fade">
                                      <p:cBhvr>
                                        <p:cTn id="39" dur="2000"/>
                                        <p:tgtEl>
                                          <p:spTgt spid="7"/>
                                        </p:tgtEl>
                                      </p:cBhvr>
                                    </p:animEffect>
                                  </p:childTnLst>
                                </p:cTn>
                              </p:par>
                            </p:childTnLst>
                          </p:cTn>
                        </p:par>
                        <p:par>
                          <p:cTn id="40" fill="hold">
                            <p:stCondLst>
                              <p:cond delay="12000"/>
                            </p:stCondLst>
                            <p:childTnLst>
                              <p:par>
                                <p:cTn id="41" presetID="53" presetClass="entr" presetSubtype="16" fill="hold" nodeType="after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2000" fill="hold"/>
                                        <p:tgtEl>
                                          <p:spTgt spid="13"/>
                                        </p:tgtEl>
                                        <p:attrNameLst>
                                          <p:attrName>ppt_w</p:attrName>
                                        </p:attrNameLst>
                                      </p:cBhvr>
                                      <p:tavLst>
                                        <p:tav tm="0">
                                          <p:val>
                                            <p:fltVal val="0"/>
                                          </p:val>
                                        </p:tav>
                                        <p:tav tm="100000">
                                          <p:val>
                                            <p:strVal val="#ppt_w"/>
                                          </p:val>
                                        </p:tav>
                                      </p:tavLst>
                                    </p:anim>
                                    <p:anim calcmode="lin" valueType="num">
                                      <p:cBhvr>
                                        <p:cTn id="44" dur="2000" fill="hold"/>
                                        <p:tgtEl>
                                          <p:spTgt spid="13"/>
                                        </p:tgtEl>
                                        <p:attrNameLst>
                                          <p:attrName>ppt_h</p:attrName>
                                        </p:attrNameLst>
                                      </p:cBhvr>
                                      <p:tavLst>
                                        <p:tav tm="0">
                                          <p:val>
                                            <p:fltVal val="0"/>
                                          </p:val>
                                        </p:tav>
                                        <p:tav tm="100000">
                                          <p:val>
                                            <p:strVal val="#ppt_h"/>
                                          </p:val>
                                        </p:tav>
                                      </p:tavLst>
                                    </p:anim>
                                    <p:animEffect transition="in" filter="fade">
                                      <p:cBhvr>
                                        <p:cTn id="45" dur="2000"/>
                                        <p:tgtEl>
                                          <p:spTgt spid="13"/>
                                        </p:tgtEl>
                                      </p:cBhvr>
                                    </p:animEffect>
                                  </p:childTnLst>
                                </p:cTn>
                              </p:par>
                            </p:childTnLst>
                          </p:cTn>
                        </p:par>
                        <p:par>
                          <p:cTn id="46" fill="hold">
                            <p:stCondLst>
                              <p:cond delay="14000"/>
                            </p:stCondLst>
                            <p:childTnLst>
                              <p:par>
                                <p:cTn id="47" presetID="53" presetClass="entr" presetSubtype="16" fill="hold" grpId="0" nodeType="after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p:cTn id="49" dur="2000" fill="hold"/>
                                        <p:tgtEl>
                                          <p:spTgt spid="9"/>
                                        </p:tgtEl>
                                        <p:attrNameLst>
                                          <p:attrName>ppt_w</p:attrName>
                                        </p:attrNameLst>
                                      </p:cBhvr>
                                      <p:tavLst>
                                        <p:tav tm="0">
                                          <p:val>
                                            <p:fltVal val="0"/>
                                          </p:val>
                                        </p:tav>
                                        <p:tav tm="100000">
                                          <p:val>
                                            <p:strVal val="#ppt_w"/>
                                          </p:val>
                                        </p:tav>
                                      </p:tavLst>
                                    </p:anim>
                                    <p:anim calcmode="lin" valueType="num">
                                      <p:cBhvr>
                                        <p:cTn id="50" dur="2000" fill="hold"/>
                                        <p:tgtEl>
                                          <p:spTgt spid="9"/>
                                        </p:tgtEl>
                                        <p:attrNameLst>
                                          <p:attrName>ppt_h</p:attrName>
                                        </p:attrNameLst>
                                      </p:cBhvr>
                                      <p:tavLst>
                                        <p:tav tm="0">
                                          <p:val>
                                            <p:fltVal val="0"/>
                                          </p:val>
                                        </p:tav>
                                        <p:tav tm="100000">
                                          <p:val>
                                            <p:strVal val="#ppt_h"/>
                                          </p:val>
                                        </p:tav>
                                      </p:tavLst>
                                    </p:anim>
                                    <p:animEffect transition="in" filter="fade">
                                      <p:cBhvr>
                                        <p:cTn id="51" dur="2000"/>
                                        <p:tgtEl>
                                          <p:spTgt spid="9"/>
                                        </p:tgtEl>
                                      </p:cBhvr>
                                    </p:animEffect>
                                  </p:childTnLst>
                                </p:cTn>
                              </p:par>
                            </p:childTnLst>
                          </p:cTn>
                        </p:par>
                        <p:par>
                          <p:cTn id="52" fill="hold">
                            <p:stCondLst>
                              <p:cond delay="16000"/>
                            </p:stCondLst>
                            <p:childTnLst>
                              <p:par>
                                <p:cTn id="53" presetID="53" presetClass="entr" presetSubtype="16" fill="hold" nodeType="after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p:cTn id="55" dur="2000" fill="hold"/>
                                        <p:tgtEl>
                                          <p:spTgt spid="14"/>
                                        </p:tgtEl>
                                        <p:attrNameLst>
                                          <p:attrName>ppt_w</p:attrName>
                                        </p:attrNameLst>
                                      </p:cBhvr>
                                      <p:tavLst>
                                        <p:tav tm="0">
                                          <p:val>
                                            <p:fltVal val="0"/>
                                          </p:val>
                                        </p:tav>
                                        <p:tav tm="100000">
                                          <p:val>
                                            <p:strVal val="#ppt_w"/>
                                          </p:val>
                                        </p:tav>
                                      </p:tavLst>
                                    </p:anim>
                                    <p:anim calcmode="lin" valueType="num">
                                      <p:cBhvr>
                                        <p:cTn id="56" dur="2000" fill="hold"/>
                                        <p:tgtEl>
                                          <p:spTgt spid="14"/>
                                        </p:tgtEl>
                                        <p:attrNameLst>
                                          <p:attrName>ppt_h</p:attrName>
                                        </p:attrNameLst>
                                      </p:cBhvr>
                                      <p:tavLst>
                                        <p:tav tm="0">
                                          <p:val>
                                            <p:fltVal val="0"/>
                                          </p:val>
                                        </p:tav>
                                        <p:tav tm="100000">
                                          <p:val>
                                            <p:strVal val="#ppt_h"/>
                                          </p:val>
                                        </p:tav>
                                      </p:tavLst>
                                    </p:anim>
                                    <p:animEffect transition="in" filter="fade">
                                      <p:cBhvr>
                                        <p:cTn id="5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8785" y="928468"/>
            <a:ext cx="6485207" cy="523220"/>
          </a:xfrm>
          <a:prstGeom prst="rect">
            <a:avLst/>
          </a:prstGeom>
          <a:noFill/>
        </p:spPr>
        <p:txBody>
          <a:bodyPr wrap="square" rtlCol="0">
            <a:spAutoFit/>
          </a:bodyPr>
          <a:lstStyle/>
          <a:p>
            <a:r>
              <a:rPr lang="en-US" sz="2800" b="1" dirty="0">
                <a:cs typeface="Calibri" panose="020F0502020204030204" pitchFamily="34" charset="0"/>
              </a:rPr>
              <a:t>Verify Interfaces Status</a:t>
            </a:r>
          </a:p>
        </p:txBody>
      </p:sp>
      <p:sp>
        <p:nvSpPr>
          <p:cNvPr id="3" name="TextBox 2"/>
          <p:cNvSpPr txBox="1"/>
          <p:nvPr/>
        </p:nvSpPr>
        <p:spPr>
          <a:xfrm>
            <a:off x="501747" y="2421277"/>
            <a:ext cx="2246064"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Interfaces Status</a:t>
            </a:r>
          </a:p>
        </p:txBody>
      </p:sp>
      <p:sp>
        <p:nvSpPr>
          <p:cNvPr id="5" name="TextBox 4"/>
          <p:cNvSpPr txBox="1"/>
          <p:nvPr/>
        </p:nvSpPr>
        <p:spPr>
          <a:xfrm>
            <a:off x="534769" y="4720120"/>
            <a:ext cx="2213042"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Interface Details</a:t>
            </a:r>
          </a:p>
        </p:txBody>
      </p:sp>
      <p:pic>
        <p:nvPicPr>
          <p:cNvPr id="6" name="Picture 5"/>
          <p:cNvPicPr>
            <a:picLocks noChangeAspect="1"/>
          </p:cNvPicPr>
          <p:nvPr/>
        </p:nvPicPr>
        <p:blipFill>
          <a:blip r:embed="rId2"/>
          <a:stretch>
            <a:fillRect/>
          </a:stretch>
        </p:blipFill>
        <p:spPr>
          <a:xfrm>
            <a:off x="4421867" y="1773607"/>
            <a:ext cx="7183977" cy="1695450"/>
          </a:xfrm>
          <a:prstGeom prst="rect">
            <a:avLst/>
          </a:prstGeom>
        </p:spPr>
      </p:pic>
      <p:pic>
        <p:nvPicPr>
          <p:cNvPr id="8" name="Picture 7"/>
          <p:cNvPicPr>
            <a:picLocks noChangeAspect="1"/>
          </p:cNvPicPr>
          <p:nvPr/>
        </p:nvPicPr>
        <p:blipFill>
          <a:blip r:embed="rId3"/>
          <a:stretch>
            <a:fillRect/>
          </a:stretch>
        </p:blipFill>
        <p:spPr>
          <a:xfrm>
            <a:off x="4421868" y="4098164"/>
            <a:ext cx="7183977" cy="2499584"/>
          </a:xfrm>
          <a:prstGeom prst="rect">
            <a:avLst/>
          </a:prstGeom>
        </p:spPr>
      </p:pic>
    </p:spTree>
    <p:extLst>
      <p:ext uri="{BB962C8B-B14F-4D97-AF65-F5344CB8AC3E}">
        <p14:creationId xmlns:p14="http://schemas.microsoft.com/office/powerpoint/2010/main" val="1166941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2000" fill="hold"/>
                                        <p:tgtEl>
                                          <p:spTgt spid="6"/>
                                        </p:tgtEl>
                                        <p:attrNameLst>
                                          <p:attrName>ppt_w</p:attrName>
                                        </p:attrNameLst>
                                      </p:cBhvr>
                                      <p:tavLst>
                                        <p:tav tm="0">
                                          <p:val>
                                            <p:fltVal val="0"/>
                                          </p:val>
                                        </p:tav>
                                        <p:tav tm="100000">
                                          <p:val>
                                            <p:strVal val="#ppt_w"/>
                                          </p:val>
                                        </p:tav>
                                      </p:tavLst>
                                    </p:anim>
                                    <p:anim calcmode="lin" valueType="num">
                                      <p:cBhvr>
                                        <p:cTn id="20" dur="2000" fill="hold"/>
                                        <p:tgtEl>
                                          <p:spTgt spid="6"/>
                                        </p:tgtEl>
                                        <p:attrNameLst>
                                          <p:attrName>ppt_h</p:attrName>
                                        </p:attrNameLst>
                                      </p:cBhvr>
                                      <p:tavLst>
                                        <p:tav tm="0">
                                          <p:val>
                                            <p:fltVal val="0"/>
                                          </p:val>
                                        </p:tav>
                                        <p:tav tm="100000">
                                          <p:val>
                                            <p:strVal val="#ppt_h"/>
                                          </p:val>
                                        </p:tav>
                                      </p:tavLst>
                                    </p:anim>
                                    <p:animEffect transition="in" filter="fade">
                                      <p:cBhvr>
                                        <p:cTn id="21" dur="2000"/>
                                        <p:tgtEl>
                                          <p:spTgt spid="6"/>
                                        </p:tgtEl>
                                      </p:cBhvr>
                                    </p:animEffect>
                                  </p:childTnLst>
                                </p:cTn>
                              </p:par>
                            </p:childTnLst>
                          </p:cTn>
                        </p:par>
                        <p:par>
                          <p:cTn id="22" fill="hold">
                            <p:stCondLst>
                              <p:cond delay="6000"/>
                            </p:stCondLst>
                            <p:childTnLst>
                              <p:par>
                                <p:cTn id="23" presetID="53" presetClass="entr" presetSubtype="16" fill="hold" nodeType="after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p:cTn id="25" dur="2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6" dur="2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27" dur="2000"/>
                                        <p:tgtEl>
                                          <p:spTgt spid="5">
                                            <p:txEl>
                                              <p:pRg st="0" end="0"/>
                                            </p:txEl>
                                          </p:spTgt>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2000" fill="hold"/>
                                        <p:tgtEl>
                                          <p:spTgt spid="8"/>
                                        </p:tgtEl>
                                        <p:attrNameLst>
                                          <p:attrName>ppt_w</p:attrName>
                                        </p:attrNameLst>
                                      </p:cBhvr>
                                      <p:tavLst>
                                        <p:tav tm="0">
                                          <p:val>
                                            <p:fltVal val="0"/>
                                          </p:val>
                                        </p:tav>
                                        <p:tav tm="100000">
                                          <p:val>
                                            <p:strVal val="#ppt_w"/>
                                          </p:val>
                                        </p:tav>
                                      </p:tavLst>
                                    </p:anim>
                                    <p:anim calcmode="lin" valueType="num">
                                      <p:cBhvr>
                                        <p:cTn id="32" dur="2000" fill="hold"/>
                                        <p:tgtEl>
                                          <p:spTgt spid="8"/>
                                        </p:tgtEl>
                                        <p:attrNameLst>
                                          <p:attrName>ppt_h</p:attrName>
                                        </p:attrNameLst>
                                      </p:cBhvr>
                                      <p:tavLst>
                                        <p:tav tm="0">
                                          <p:val>
                                            <p:fltVal val="0"/>
                                          </p:val>
                                        </p:tav>
                                        <p:tav tm="100000">
                                          <p:val>
                                            <p:strVal val="#ppt_h"/>
                                          </p:val>
                                        </p:tav>
                                      </p:tavLst>
                                    </p:anim>
                                    <p:animEffect transition="in" filter="fade">
                                      <p:cBhvr>
                                        <p:cTn id="3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8785" y="928468"/>
            <a:ext cx="6485207" cy="523220"/>
          </a:xfrm>
          <a:prstGeom prst="rect">
            <a:avLst/>
          </a:prstGeom>
          <a:noFill/>
        </p:spPr>
        <p:txBody>
          <a:bodyPr wrap="square" rtlCol="0">
            <a:spAutoFit/>
          </a:bodyPr>
          <a:lstStyle/>
          <a:p>
            <a:r>
              <a:rPr lang="en-US" sz="2800" b="1" dirty="0">
                <a:cs typeface="Calibri" panose="020F0502020204030204" pitchFamily="34" charset="0"/>
              </a:rPr>
              <a:t>NTP Configuration</a:t>
            </a:r>
          </a:p>
        </p:txBody>
      </p:sp>
      <p:sp>
        <p:nvSpPr>
          <p:cNvPr id="3" name="TextBox 2"/>
          <p:cNvSpPr txBox="1"/>
          <p:nvPr/>
        </p:nvSpPr>
        <p:spPr>
          <a:xfrm>
            <a:off x="534769" y="2621332"/>
            <a:ext cx="241309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NTP Configuration</a:t>
            </a:r>
          </a:p>
        </p:txBody>
      </p:sp>
      <p:sp>
        <p:nvSpPr>
          <p:cNvPr id="4" name="TextBox 3"/>
          <p:cNvSpPr txBox="1"/>
          <p:nvPr/>
        </p:nvSpPr>
        <p:spPr>
          <a:xfrm>
            <a:off x="534769" y="4720120"/>
            <a:ext cx="309854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Verify NTP Configuration</a:t>
            </a:r>
          </a:p>
        </p:txBody>
      </p:sp>
      <p:pic>
        <p:nvPicPr>
          <p:cNvPr id="7" name="Picture 6"/>
          <p:cNvPicPr>
            <a:picLocks noChangeAspect="1"/>
          </p:cNvPicPr>
          <p:nvPr/>
        </p:nvPicPr>
        <p:blipFill>
          <a:blip r:embed="rId2"/>
          <a:stretch>
            <a:fillRect/>
          </a:stretch>
        </p:blipFill>
        <p:spPr>
          <a:xfrm>
            <a:off x="4488250" y="2592786"/>
            <a:ext cx="6169266" cy="628715"/>
          </a:xfrm>
          <a:prstGeom prst="rect">
            <a:avLst/>
          </a:prstGeom>
        </p:spPr>
      </p:pic>
      <p:pic>
        <p:nvPicPr>
          <p:cNvPr id="8" name="Picture 7"/>
          <p:cNvPicPr>
            <a:picLocks noChangeAspect="1"/>
          </p:cNvPicPr>
          <p:nvPr/>
        </p:nvPicPr>
        <p:blipFill>
          <a:blip r:embed="rId3"/>
          <a:stretch>
            <a:fillRect/>
          </a:stretch>
        </p:blipFill>
        <p:spPr>
          <a:xfrm>
            <a:off x="4488250" y="4191542"/>
            <a:ext cx="4501005" cy="1857375"/>
          </a:xfrm>
          <a:prstGeom prst="rect">
            <a:avLst/>
          </a:prstGeom>
        </p:spPr>
      </p:pic>
    </p:spTree>
    <p:extLst>
      <p:ext uri="{BB962C8B-B14F-4D97-AF65-F5344CB8AC3E}">
        <p14:creationId xmlns:p14="http://schemas.microsoft.com/office/powerpoint/2010/main" val="356467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2000" fill="hold"/>
                                        <p:tgtEl>
                                          <p:spTgt spid="7"/>
                                        </p:tgtEl>
                                        <p:attrNameLst>
                                          <p:attrName>ppt_w</p:attrName>
                                        </p:attrNameLst>
                                      </p:cBhvr>
                                      <p:tavLst>
                                        <p:tav tm="0">
                                          <p:val>
                                            <p:fltVal val="0"/>
                                          </p:val>
                                        </p:tav>
                                        <p:tav tm="100000">
                                          <p:val>
                                            <p:strVal val="#ppt_w"/>
                                          </p:val>
                                        </p:tav>
                                      </p:tavLst>
                                    </p:anim>
                                    <p:anim calcmode="lin" valueType="num">
                                      <p:cBhvr>
                                        <p:cTn id="20" dur="2000" fill="hold"/>
                                        <p:tgtEl>
                                          <p:spTgt spid="7"/>
                                        </p:tgtEl>
                                        <p:attrNameLst>
                                          <p:attrName>ppt_h</p:attrName>
                                        </p:attrNameLst>
                                      </p:cBhvr>
                                      <p:tavLst>
                                        <p:tav tm="0">
                                          <p:val>
                                            <p:fltVal val="0"/>
                                          </p:val>
                                        </p:tav>
                                        <p:tav tm="100000">
                                          <p:val>
                                            <p:strVal val="#ppt_h"/>
                                          </p:val>
                                        </p:tav>
                                      </p:tavLst>
                                    </p:anim>
                                    <p:animEffect transition="in" filter="fade">
                                      <p:cBhvr>
                                        <p:cTn id="21" dur="2000"/>
                                        <p:tgtEl>
                                          <p:spTgt spid="7"/>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2000" fill="hold"/>
                                        <p:tgtEl>
                                          <p:spTgt spid="8"/>
                                        </p:tgtEl>
                                        <p:attrNameLst>
                                          <p:attrName>ppt_w</p:attrName>
                                        </p:attrNameLst>
                                      </p:cBhvr>
                                      <p:tavLst>
                                        <p:tav tm="0">
                                          <p:val>
                                            <p:fltVal val="0"/>
                                          </p:val>
                                        </p:tav>
                                        <p:tav tm="100000">
                                          <p:val>
                                            <p:strVal val="#ppt_w"/>
                                          </p:val>
                                        </p:tav>
                                      </p:tavLst>
                                    </p:anim>
                                    <p:anim calcmode="lin" valueType="num">
                                      <p:cBhvr>
                                        <p:cTn id="32" dur="2000" fill="hold"/>
                                        <p:tgtEl>
                                          <p:spTgt spid="8"/>
                                        </p:tgtEl>
                                        <p:attrNameLst>
                                          <p:attrName>ppt_h</p:attrName>
                                        </p:attrNameLst>
                                      </p:cBhvr>
                                      <p:tavLst>
                                        <p:tav tm="0">
                                          <p:val>
                                            <p:fltVal val="0"/>
                                          </p:val>
                                        </p:tav>
                                        <p:tav tm="100000">
                                          <p:val>
                                            <p:strVal val="#ppt_h"/>
                                          </p:val>
                                        </p:tav>
                                      </p:tavLst>
                                    </p:anim>
                                    <p:animEffect transition="in" filter="fade">
                                      <p:cBhvr>
                                        <p:cTn id="3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8785" y="928468"/>
            <a:ext cx="6485207" cy="523220"/>
          </a:xfrm>
          <a:prstGeom prst="rect">
            <a:avLst/>
          </a:prstGeom>
          <a:noFill/>
        </p:spPr>
        <p:txBody>
          <a:bodyPr wrap="square" rtlCol="0">
            <a:spAutoFit/>
          </a:bodyPr>
          <a:lstStyle/>
          <a:p>
            <a:r>
              <a:rPr lang="en-US" sz="2800" b="1" dirty="0">
                <a:cs typeface="Calibri" panose="020F0502020204030204" pitchFamily="34" charset="0"/>
              </a:rPr>
              <a:t>SNMP Configuration</a:t>
            </a:r>
          </a:p>
        </p:txBody>
      </p:sp>
      <p:sp>
        <p:nvSpPr>
          <p:cNvPr id="3" name="TextBox 2"/>
          <p:cNvSpPr txBox="1"/>
          <p:nvPr/>
        </p:nvSpPr>
        <p:spPr>
          <a:xfrm>
            <a:off x="661378" y="2802277"/>
            <a:ext cx="2632708"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SNMP Configuration</a:t>
            </a:r>
          </a:p>
        </p:txBody>
      </p:sp>
      <p:sp>
        <p:nvSpPr>
          <p:cNvPr id="4" name="TextBox 3"/>
          <p:cNvSpPr txBox="1"/>
          <p:nvPr/>
        </p:nvSpPr>
        <p:spPr>
          <a:xfrm>
            <a:off x="661378" y="4520064"/>
            <a:ext cx="3318152"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Verify SNMP Configuration</a:t>
            </a:r>
          </a:p>
        </p:txBody>
      </p:sp>
      <p:pic>
        <p:nvPicPr>
          <p:cNvPr id="7" name="Picture 6"/>
          <p:cNvPicPr>
            <a:picLocks noChangeAspect="1"/>
          </p:cNvPicPr>
          <p:nvPr/>
        </p:nvPicPr>
        <p:blipFill>
          <a:blip r:embed="rId2"/>
          <a:stretch>
            <a:fillRect/>
          </a:stretch>
        </p:blipFill>
        <p:spPr>
          <a:xfrm>
            <a:off x="4305666" y="2773731"/>
            <a:ext cx="6751540" cy="428655"/>
          </a:xfrm>
          <a:prstGeom prst="rect">
            <a:avLst/>
          </a:prstGeom>
        </p:spPr>
      </p:pic>
      <p:pic>
        <p:nvPicPr>
          <p:cNvPr id="8" name="Picture 7"/>
          <p:cNvPicPr>
            <a:picLocks noChangeAspect="1"/>
          </p:cNvPicPr>
          <p:nvPr/>
        </p:nvPicPr>
        <p:blipFill>
          <a:blip r:embed="rId3"/>
          <a:stretch>
            <a:fillRect/>
          </a:stretch>
        </p:blipFill>
        <p:spPr>
          <a:xfrm>
            <a:off x="4305666" y="4086706"/>
            <a:ext cx="6751540" cy="1266825"/>
          </a:xfrm>
          <a:prstGeom prst="rect">
            <a:avLst/>
          </a:prstGeom>
        </p:spPr>
      </p:pic>
    </p:spTree>
    <p:extLst>
      <p:ext uri="{BB962C8B-B14F-4D97-AF65-F5344CB8AC3E}">
        <p14:creationId xmlns:p14="http://schemas.microsoft.com/office/powerpoint/2010/main" val="212826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2000" fill="hold"/>
                                        <p:tgtEl>
                                          <p:spTgt spid="7"/>
                                        </p:tgtEl>
                                        <p:attrNameLst>
                                          <p:attrName>ppt_w</p:attrName>
                                        </p:attrNameLst>
                                      </p:cBhvr>
                                      <p:tavLst>
                                        <p:tav tm="0">
                                          <p:val>
                                            <p:fltVal val="0"/>
                                          </p:val>
                                        </p:tav>
                                        <p:tav tm="100000">
                                          <p:val>
                                            <p:strVal val="#ppt_w"/>
                                          </p:val>
                                        </p:tav>
                                      </p:tavLst>
                                    </p:anim>
                                    <p:anim calcmode="lin" valueType="num">
                                      <p:cBhvr>
                                        <p:cTn id="20" dur="2000" fill="hold"/>
                                        <p:tgtEl>
                                          <p:spTgt spid="7"/>
                                        </p:tgtEl>
                                        <p:attrNameLst>
                                          <p:attrName>ppt_h</p:attrName>
                                        </p:attrNameLst>
                                      </p:cBhvr>
                                      <p:tavLst>
                                        <p:tav tm="0">
                                          <p:val>
                                            <p:fltVal val="0"/>
                                          </p:val>
                                        </p:tav>
                                        <p:tav tm="100000">
                                          <p:val>
                                            <p:strVal val="#ppt_h"/>
                                          </p:val>
                                        </p:tav>
                                      </p:tavLst>
                                    </p:anim>
                                    <p:animEffect transition="in" filter="fade">
                                      <p:cBhvr>
                                        <p:cTn id="21" dur="2000"/>
                                        <p:tgtEl>
                                          <p:spTgt spid="7"/>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2000" fill="hold"/>
                                        <p:tgtEl>
                                          <p:spTgt spid="8"/>
                                        </p:tgtEl>
                                        <p:attrNameLst>
                                          <p:attrName>ppt_w</p:attrName>
                                        </p:attrNameLst>
                                      </p:cBhvr>
                                      <p:tavLst>
                                        <p:tav tm="0">
                                          <p:val>
                                            <p:fltVal val="0"/>
                                          </p:val>
                                        </p:tav>
                                        <p:tav tm="100000">
                                          <p:val>
                                            <p:strVal val="#ppt_w"/>
                                          </p:val>
                                        </p:tav>
                                      </p:tavLst>
                                    </p:anim>
                                    <p:anim calcmode="lin" valueType="num">
                                      <p:cBhvr>
                                        <p:cTn id="32" dur="2000" fill="hold"/>
                                        <p:tgtEl>
                                          <p:spTgt spid="8"/>
                                        </p:tgtEl>
                                        <p:attrNameLst>
                                          <p:attrName>ppt_h</p:attrName>
                                        </p:attrNameLst>
                                      </p:cBhvr>
                                      <p:tavLst>
                                        <p:tav tm="0">
                                          <p:val>
                                            <p:fltVal val="0"/>
                                          </p:val>
                                        </p:tav>
                                        <p:tav tm="100000">
                                          <p:val>
                                            <p:strVal val="#ppt_h"/>
                                          </p:val>
                                        </p:tav>
                                      </p:tavLst>
                                    </p:anim>
                                    <p:animEffect transition="in" filter="fade">
                                      <p:cBhvr>
                                        <p:cTn id="3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IP &amp; Gateway Configuration</a:t>
            </a:r>
          </a:p>
        </p:txBody>
      </p:sp>
      <p:sp>
        <p:nvSpPr>
          <p:cNvPr id="4" name="TextBox 3"/>
          <p:cNvSpPr txBox="1"/>
          <p:nvPr/>
        </p:nvSpPr>
        <p:spPr>
          <a:xfrm>
            <a:off x="614265" y="2680701"/>
            <a:ext cx="2829877"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VLAN IP Configuration</a:t>
            </a:r>
          </a:p>
        </p:txBody>
      </p:sp>
      <p:sp>
        <p:nvSpPr>
          <p:cNvPr id="7" name="TextBox 6"/>
          <p:cNvSpPr txBox="1"/>
          <p:nvPr/>
        </p:nvSpPr>
        <p:spPr>
          <a:xfrm>
            <a:off x="614265" y="3883950"/>
            <a:ext cx="317798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IP Gateway Configuration</a:t>
            </a:r>
          </a:p>
        </p:txBody>
      </p:sp>
      <p:pic>
        <p:nvPicPr>
          <p:cNvPr id="9" name="Picture 8"/>
          <p:cNvPicPr>
            <a:picLocks noChangeAspect="1"/>
          </p:cNvPicPr>
          <p:nvPr/>
        </p:nvPicPr>
        <p:blipFill>
          <a:blip r:embed="rId2"/>
          <a:stretch>
            <a:fillRect/>
          </a:stretch>
        </p:blipFill>
        <p:spPr>
          <a:xfrm>
            <a:off x="5461049" y="2554078"/>
            <a:ext cx="6391010" cy="653356"/>
          </a:xfrm>
          <a:prstGeom prst="rect">
            <a:avLst/>
          </a:prstGeom>
        </p:spPr>
      </p:pic>
      <p:pic>
        <p:nvPicPr>
          <p:cNvPr id="10" name="Picture 9"/>
          <p:cNvPicPr>
            <a:picLocks noChangeAspect="1"/>
          </p:cNvPicPr>
          <p:nvPr/>
        </p:nvPicPr>
        <p:blipFill>
          <a:blip r:embed="rId3"/>
          <a:stretch>
            <a:fillRect/>
          </a:stretch>
        </p:blipFill>
        <p:spPr>
          <a:xfrm>
            <a:off x="5461049" y="3797641"/>
            <a:ext cx="6391010" cy="486419"/>
          </a:xfrm>
          <a:prstGeom prst="rect">
            <a:avLst/>
          </a:prstGeom>
        </p:spPr>
      </p:pic>
    </p:spTree>
    <p:extLst>
      <p:ext uri="{BB962C8B-B14F-4D97-AF65-F5344CB8AC3E}">
        <p14:creationId xmlns:p14="http://schemas.microsoft.com/office/powerpoint/2010/main" val="1373584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500" fill="hold"/>
                                        <p:tgtEl>
                                          <p:spTgt spid="9"/>
                                        </p:tgtEl>
                                        <p:attrNameLst>
                                          <p:attrName>ppt_w</p:attrName>
                                        </p:attrNameLst>
                                      </p:cBhvr>
                                      <p:tavLst>
                                        <p:tav tm="0">
                                          <p:val>
                                            <p:fltVal val="0"/>
                                          </p:val>
                                        </p:tav>
                                        <p:tav tm="100000">
                                          <p:val>
                                            <p:strVal val="#ppt_w"/>
                                          </p:val>
                                        </p:tav>
                                      </p:tavLst>
                                    </p:anim>
                                    <p:anim calcmode="lin" valueType="num">
                                      <p:cBhvr>
                                        <p:cTn id="22" dur="500" fill="hold"/>
                                        <p:tgtEl>
                                          <p:spTgt spid="9"/>
                                        </p:tgtEl>
                                        <p:attrNameLst>
                                          <p:attrName>ppt_h</p:attrName>
                                        </p:attrNameLst>
                                      </p:cBhvr>
                                      <p:tavLst>
                                        <p:tav tm="0">
                                          <p:val>
                                            <p:fltVal val="0"/>
                                          </p:val>
                                        </p:tav>
                                        <p:tav tm="100000">
                                          <p:val>
                                            <p:strVal val="#ppt_h"/>
                                          </p:val>
                                        </p:tav>
                                      </p:tavLst>
                                    </p:anim>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 calcmode="lin" valueType="num">
                                      <p:cBhvr>
                                        <p:cTn id="28"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7">
                                            <p:txEl>
                                              <p:pRg st="0" end="0"/>
                                            </p:txEl>
                                          </p:spTgt>
                                        </p:tgtEl>
                                      </p:cBhvr>
                                    </p:animEffect>
                                  </p:childTnLst>
                                </p:cTn>
                              </p:par>
                            </p:childTnLst>
                          </p:cTn>
                        </p:par>
                        <p:par>
                          <p:cTn id="31" fill="hold">
                            <p:stCondLst>
                              <p:cond delay="500"/>
                            </p:stCondLst>
                            <p:childTnLst>
                              <p:par>
                                <p:cTn id="32" presetID="53" presetClass="entr" presetSubtype="16" fill="hold" nodeType="afterEffect">
                                  <p:stCondLst>
                                    <p:cond delay="0"/>
                                  </p:stCondLst>
                                  <p:childTnLst>
                                    <p:set>
                                      <p:cBhvr>
                                        <p:cTn id="33" dur="1" fill="hold">
                                          <p:stCondLst>
                                            <p:cond delay="0"/>
                                          </p:stCondLst>
                                        </p:cTn>
                                        <p:tgtEl>
                                          <p:spTgt spid="10"/>
                                        </p:tgtEl>
                                        <p:attrNameLst>
                                          <p:attrName>style.visibility</p:attrName>
                                        </p:attrNameLst>
                                      </p:cBhvr>
                                      <p:to>
                                        <p:strVal val="visible"/>
                                      </p:to>
                                    </p:set>
                                    <p:anim calcmode="lin" valueType="num">
                                      <p:cBhvr>
                                        <p:cTn id="34" dur="2000" fill="hold"/>
                                        <p:tgtEl>
                                          <p:spTgt spid="10"/>
                                        </p:tgtEl>
                                        <p:attrNameLst>
                                          <p:attrName>ppt_w</p:attrName>
                                        </p:attrNameLst>
                                      </p:cBhvr>
                                      <p:tavLst>
                                        <p:tav tm="0">
                                          <p:val>
                                            <p:fltVal val="0"/>
                                          </p:val>
                                        </p:tav>
                                        <p:tav tm="100000">
                                          <p:val>
                                            <p:strVal val="#ppt_w"/>
                                          </p:val>
                                        </p:tav>
                                      </p:tavLst>
                                    </p:anim>
                                    <p:anim calcmode="lin" valueType="num">
                                      <p:cBhvr>
                                        <p:cTn id="35" dur="2000" fill="hold"/>
                                        <p:tgtEl>
                                          <p:spTgt spid="10"/>
                                        </p:tgtEl>
                                        <p:attrNameLst>
                                          <p:attrName>ppt_h</p:attrName>
                                        </p:attrNameLst>
                                      </p:cBhvr>
                                      <p:tavLst>
                                        <p:tav tm="0">
                                          <p:val>
                                            <p:fltVal val="0"/>
                                          </p:val>
                                        </p:tav>
                                        <p:tav tm="100000">
                                          <p:val>
                                            <p:strVal val="#ppt_h"/>
                                          </p:val>
                                        </p:tav>
                                      </p:tavLst>
                                    </p:anim>
                                    <p:animEffect transition="in" filter="fade">
                                      <p:cBhvr>
                                        <p:cTn id="36"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Spanning Tree Protocol</a:t>
            </a:r>
          </a:p>
        </p:txBody>
      </p:sp>
      <p:sp>
        <p:nvSpPr>
          <p:cNvPr id="3" name="TextBox 2"/>
          <p:cNvSpPr txBox="1"/>
          <p:nvPr/>
        </p:nvSpPr>
        <p:spPr>
          <a:xfrm>
            <a:off x="436095" y="2178660"/>
            <a:ext cx="5373860" cy="1477328"/>
          </a:xfrm>
          <a:prstGeom prst="rect">
            <a:avLst/>
          </a:prstGeom>
          <a:noFill/>
        </p:spPr>
        <p:txBody>
          <a:bodyPr wrap="square" rtlCol="0">
            <a:spAutoFit/>
          </a:bodyPr>
          <a:lstStyle/>
          <a:p>
            <a:r>
              <a:rPr lang="en-US" dirty="0"/>
              <a:t>Spanning Tree Protocol (STP) is a Layer 2 protocol that runs on bridges and switches. The specification for STP is IEEE 802.1D. The main purpose of STP is to ensure that you do not create loops when you have redundant paths in your network. Loops are deadly to a network.</a:t>
            </a:r>
          </a:p>
        </p:txBody>
      </p:sp>
      <p:pic>
        <p:nvPicPr>
          <p:cNvPr id="5" name="Picture 4"/>
          <p:cNvPicPr>
            <a:picLocks noChangeAspect="1"/>
          </p:cNvPicPr>
          <p:nvPr/>
        </p:nvPicPr>
        <p:blipFill>
          <a:blip r:embed="rId2"/>
          <a:stretch>
            <a:fillRect/>
          </a:stretch>
        </p:blipFill>
        <p:spPr>
          <a:xfrm>
            <a:off x="6977575" y="2178660"/>
            <a:ext cx="4234376" cy="4048125"/>
          </a:xfrm>
          <a:prstGeom prst="rect">
            <a:avLst/>
          </a:prstGeom>
        </p:spPr>
      </p:pic>
    </p:spTree>
    <p:extLst>
      <p:ext uri="{BB962C8B-B14F-4D97-AF65-F5344CB8AC3E}">
        <p14:creationId xmlns:p14="http://schemas.microsoft.com/office/powerpoint/2010/main" val="3662897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2000" fill="hold"/>
                                        <p:tgtEl>
                                          <p:spTgt spid="5"/>
                                        </p:tgtEl>
                                        <p:attrNameLst>
                                          <p:attrName>ppt_w</p:attrName>
                                        </p:attrNameLst>
                                      </p:cBhvr>
                                      <p:tavLst>
                                        <p:tav tm="0">
                                          <p:val>
                                            <p:fltVal val="0"/>
                                          </p:val>
                                        </p:tav>
                                        <p:tav tm="100000">
                                          <p:val>
                                            <p:strVal val="#ppt_w"/>
                                          </p:val>
                                        </p:tav>
                                      </p:tavLst>
                                    </p:anim>
                                    <p:anim calcmode="lin" valueType="num">
                                      <p:cBhvr>
                                        <p:cTn id="20" dur="2000" fill="hold"/>
                                        <p:tgtEl>
                                          <p:spTgt spid="5"/>
                                        </p:tgtEl>
                                        <p:attrNameLst>
                                          <p:attrName>ppt_h</p:attrName>
                                        </p:attrNameLst>
                                      </p:cBhvr>
                                      <p:tavLst>
                                        <p:tav tm="0">
                                          <p:val>
                                            <p:fltVal val="0"/>
                                          </p:val>
                                        </p:tav>
                                        <p:tav tm="100000">
                                          <p:val>
                                            <p:strVal val="#ppt_h"/>
                                          </p:val>
                                        </p:tav>
                                      </p:tavLst>
                                    </p:anim>
                                    <p:animEffect transition="in" filter="fade">
                                      <p:cBhvr>
                                        <p:cTn id="2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84207" y="604911"/>
            <a:ext cx="6485207" cy="523220"/>
          </a:xfrm>
          <a:prstGeom prst="rect">
            <a:avLst/>
          </a:prstGeom>
          <a:noFill/>
        </p:spPr>
        <p:txBody>
          <a:bodyPr wrap="square" rtlCol="0">
            <a:spAutoFit/>
          </a:bodyPr>
          <a:lstStyle/>
          <a:p>
            <a:r>
              <a:rPr lang="en-US" sz="2800" b="1" dirty="0">
                <a:cs typeface="Calibri" panose="020F0502020204030204" pitchFamily="34" charset="0"/>
              </a:rPr>
              <a:t>Spanning Tree Protocol</a:t>
            </a:r>
          </a:p>
        </p:txBody>
      </p:sp>
      <p:sp>
        <p:nvSpPr>
          <p:cNvPr id="6" name="TextBox 5"/>
          <p:cNvSpPr txBox="1"/>
          <p:nvPr/>
        </p:nvSpPr>
        <p:spPr>
          <a:xfrm>
            <a:off x="2489982" y="1599416"/>
            <a:ext cx="9702018" cy="1754326"/>
          </a:xfrm>
          <a:prstGeom prst="rect">
            <a:avLst/>
          </a:prstGeom>
          <a:noFill/>
        </p:spPr>
        <p:txBody>
          <a:bodyPr wrap="square" rtlCol="0">
            <a:spAutoFit/>
          </a:bodyPr>
          <a:lstStyle/>
          <a:p>
            <a:r>
              <a:rPr lang="en-US" dirty="0"/>
              <a:t>All decisions in STP are made from the perspective of </a:t>
            </a:r>
            <a:r>
              <a:rPr lang="en-US" b="1" i="1" dirty="0"/>
              <a:t>Root Bridge</a:t>
            </a:r>
            <a:r>
              <a:rPr lang="en-US" dirty="0"/>
              <a:t>. Switch with the lowest switch ID is selected as </a:t>
            </a:r>
            <a:r>
              <a:rPr lang="en-US" b="1" i="1" dirty="0"/>
              <a:t>Root Bridge</a:t>
            </a:r>
            <a:r>
              <a:rPr lang="en-US" dirty="0"/>
              <a:t>. BPDU contains </a:t>
            </a:r>
            <a:r>
              <a:rPr lang="en-US" i="1" dirty="0"/>
              <a:t>Switch ID</a:t>
            </a:r>
            <a:r>
              <a:rPr lang="en-US" dirty="0"/>
              <a:t>. Switch ID is made from priority of the switch and MAC address of switch itself. Default priority is set to 32768. Switch with the lowest MAC address will be selected as the root switch, if you don’t change the default priority value. You can override root selection process by changing the priority value. If you want one switch to be Root Bridge, change its priority value to less than 32768.</a:t>
            </a:r>
          </a:p>
        </p:txBody>
      </p:sp>
      <p:sp>
        <p:nvSpPr>
          <p:cNvPr id="7" name="TextBox 6"/>
          <p:cNvSpPr txBox="1"/>
          <p:nvPr/>
        </p:nvSpPr>
        <p:spPr>
          <a:xfrm>
            <a:off x="122238" y="2203001"/>
            <a:ext cx="1719510"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Root Bridge</a:t>
            </a:r>
          </a:p>
        </p:txBody>
      </p:sp>
      <p:sp>
        <p:nvSpPr>
          <p:cNvPr id="8" name="TextBox 7"/>
          <p:cNvSpPr txBox="1"/>
          <p:nvPr/>
        </p:nvSpPr>
        <p:spPr>
          <a:xfrm>
            <a:off x="122238" y="4039296"/>
            <a:ext cx="1484124"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Root Port</a:t>
            </a:r>
          </a:p>
        </p:txBody>
      </p:sp>
      <p:sp>
        <p:nvSpPr>
          <p:cNvPr id="9" name="TextBox 8"/>
          <p:cNvSpPr txBox="1"/>
          <p:nvPr/>
        </p:nvSpPr>
        <p:spPr>
          <a:xfrm>
            <a:off x="122238" y="5255738"/>
            <a:ext cx="223170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Designated  Port</a:t>
            </a:r>
          </a:p>
        </p:txBody>
      </p:sp>
      <p:sp>
        <p:nvSpPr>
          <p:cNvPr id="10" name="TextBox 9"/>
          <p:cNvSpPr txBox="1"/>
          <p:nvPr/>
        </p:nvSpPr>
        <p:spPr>
          <a:xfrm>
            <a:off x="2489981" y="3655771"/>
            <a:ext cx="9551963" cy="1200329"/>
          </a:xfrm>
          <a:prstGeom prst="rect">
            <a:avLst/>
          </a:prstGeom>
          <a:noFill/>
        </p:spPr>
        <p:txBody>
          <a:bodyPr wrap="square" rtlCol="0">
            <a:spAutoFit/>
          </a:bodyPr>
          <a:lstStyle/>
          <a:p>
            <a:r>
              <a:rPr lang="en-US" dirty="0"/>
              <a:t>Root port is a port that is directly connected with the Root Bridge, or has the shortest path to the Root Bridge. Shortest path is path that has lowest path cost value. Remember that switch can go through many other switches to get the root. So it’s not always the shortest path but it is the fastest path that will be used.</a:t>
            </a:r>
          </a:p>
        </p:txBody>
      </p:sp>
      <p:sp>
        <p:nvSpPr>
          <p:cNvPr id="11" name="TextBox 10"/>
          <p:cNvSpPr txBox="1"/>
          <p:nvPr/>
        </p:nvSpPr>
        <p:spPr>
          <a:xfrm>
            <a:off x="2489980" y="5132628"/>
            <a:ext cx="9551963" cy="646331"/>
          </a:xfrm>
          <a:prstGeom prst="rect">
            <a:avLst/>
          </a:prstGeom>
          <a:noFill/>
        </p:spPr>
        <p:txBody>
          <a:bodyPr wrap="square" rtlCol="0">
            <a:spAutoFit/>
          </a:bodyPr>
          <a:lstStyle/>
          <a:p>
            <a:r>
              <a:rPr lang="en-US" dirty="0"/>
              <a:t>Designated port is the port that is selected as having the lowest port cost. Designated port would be marked as forwarding port.</a:t>
            </a:r>
          </a:p>
        </p:txBody>
      </p:sp>
      <p:sp>
        <p:nvSpPr>
          <p:cNvPr id="12" name="TextBox 11"/>
          <p:cNvSpPr txBox="1"/>
          <p:nvPr/>
        </p:nvSpPr>
        <p:spPr>
          <a:xfrm>
            <a:off x="122238" y="6105395"/>
            <a:ext cx="193585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Blocking  Port</a:t>
            </a:r>
          </a:p>
        </p:txBody>
      </p:sp>
      <p:sp>
        <p:nvSpPr>
          <p:cNvPr id="13" name="TextBox 12"/>
          <p:cNvSpPr txBox="1"/>
          <p:nvPr/>
        </p:nvSpPr>
        <p:spPr>
          <a:xfrm>
            <a:off x="2504047" y="6091320"/>
            <a:ext cx="9551963" cy="369332"/>
          </a:xfrm>
          <a:prstGeom prst="rect">
            <a:avLst/>
          </a:prstGeom>
          <a:noFill/>
        </p:spPr>
        <p:txBody>
          <a:bodyPr wrap="square" rtlCol="0">
            <a:spAutoFit/>
          </a:bodyPr>
          <a:lstStyle/>
          <a:p>
            <a:r>
              <a:rPr lang="en-US" dirty="0"/>
              <a:t>Blocking port remains disable to remove loops.</a:t>
            </a:r>
          </a:p>
        </p:txBody>
      </p:sp>
      <p:sp>
        <p:nvSpPr>
          <p:cNvPr id="4" name="Rectangle: Rounded Corners 3"/>
          <p:cNvSpPr/>
          <p:nvPr/>
        </p:nvSpPr>
        <p:spPr>
          <a:xfrm>
            <a:off x="2489980" y="1486654"/>
            <a:ext cx="9566030" cy="183280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p:cNvSpPr/>
          <p:nvPr/>
        </p:nvSpPr>
        <p:spPr>
          <a:xfrm>
            <a:off x="2489980" y="3622601"/>
            <a:ext cx="9551963" cy="1233500"/>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p:cNvSpPr/>
          <p:nvPr/>
        </p:nvSpPr>
        <p:spPr>
          <a:xfrm>
            <a:off x="2504046" y="5155433"/>
            <a:ext cx="9551963" cy="609458"/>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p:cNvSpPr/>
          <p:nvPr/>
        </p:nvSpPr>
        <p:spPr>
          <a:xfrm>
            <a:off x="2487632" y="6035047"/>
            <a:ext cx="9551963" cy="444953"/>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7134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2000" fill="hold"/>
                                        <p:tgtEl>
                                          <p:spTgt spid="7"/>
                                        </p:tgtEl>
                                        <p:attrNameLst>
                                          <p:attrName>ppt_w</p:attrName>
                                        </p:attrNameLst>
                                      </p:cBhvr>
                                      <p:tavLst>
                                        <p:tav tm="0">
                                          <p:val>
                                            <p:fltVal val="0"/>
                                          </p:val>
                                        </p:tav>
                                        <p:tav tm="100000">
                                          <p:val>
                                            <p:strVal val="#ppt_w"/>
                                          </p:val>
                                        </p:tav>
                                      </p:tavLst>
                                    </p:anim>
                                    <p:anim calcmode="lin" valueType="num">
                                      <p:cBhvr>
                                        <p:cTn id="14" dur="2000" fill="hold"/>
                                        <p:tgtEl>
                                          <p:spTgt spid="7"/>
                                        </p:tgtEl>
                                        <p:attrNameLst>
                                          <p:attrName>ppt_h</p:attrName>
                                        </p:attrNameLst>
                                      </p:cBhvr>
                                      <p:tavLst>
                                        <p:tav tm="0">
                                          <p:val>
                                            <p:fltVal val="0"/>
                                          </p:val>
                                        </p:tav>
                                        <p:tav tm="100000">
                                          <p:val>
                                            <p:strVal val="#ppt_h"/>
                                          </p:val>
                                        </p:tav>
                                      </p:tavLst>
                                    </p:anim>
                                    <p:animEffect transition="in" filter="fade">
                                      <p:cBhvr>
                                        <p:cTn id="15" dur="2000"/>
                                        <p:tgtEl>
                                          <p:spTgt spid="7"/>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2000" fill="hold"/>
                                        <p:tgtEl>
                                          <p:spTgt spid="6"/>
                                        </p:tgtEl>
                                        <p:attrNameLst>
                                          <p:attrName>ppt_w</p:attrName>
                                        </p:attrNameLst>
                                      </p:cBhvr>
                                      <p:tavLst>
                                        <p:tav tm="0">
                                          <p:val>
                                            <p:fltVal val="0"/>
                                          </p:val>
                                        </p:tav>
                                        <p:tav tm="100000">
                                          <p:val>
                                            <p:strVal val="#ppt_w"/>
                                          </p:val>
                                        </p:tav>
                                      </p:tavLst>
                                    </p:anim>
                                    <p:anim calcmode="lin" valueType="num">
                                      <p:cBhvr>
                                        <p:cTn id="25" dur="2000" fill="hold"/>
                                        <p:tgtEl>
                                          <p:spTgt spid="6"/>
                                        </p:tgtEl>
                                        <p:attrNameLst>
                                          <p:attrName>ppt_h</p:attrName>
                                        </p:attrNameLst>
                                      </p:cBhvr>
                                      <p:tavLst>
                                        <p:tav tm="0">
                                          <p:val>
                                            <p:fltVal val="0"/>
                                          </p:val>
                                        </p:tav>
                                        <p:tav tm="100000">
                                          <p:val>
                                            <p:strVal val="#ppt_h"/>
                                          </p:val>
                                        </p:tav>
                                      </p:tavLst>
                                    </p:anim>
                                    <p:animEffect transition="in" filter="fade">
                                      <p:cBhvr>
                                        <p:cTn id="26" dur="2000"/>
                                        <p:tgtEl>
                                          <p:spTgt spid="6"/>
                                        </p:tgtEl>
                                      </p:cBhvr>
                                    </p:animEffect>
                                  </p:childTnLst>
                                </p:cTn>
                              </p:par>
                            </p:childTnLst>
                          </p:cTn>
                        </p:par>
                        <p:par>
                          <p:cTn id="27" fill="hold">
                            <p:stCondLst>
                              <p:cond delay="6000"/>
                            </p:stCondLst>
                            <p:childTnLst>
                              <p:par>
                                <p:cTn id="28" presetID="53" presetClass="entr" presetSubtype="16"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2000" fill="hold"/>
                                        <p:tgtEl>
                                          <p:spTgt spid="8"/>
                                        </p:tgtEl>
                                        <p:attrNameLst>
                                          <p:attrName>ppt_w</p:attrName>
                                        </p:attrNameLst>
                                      </p:cBhvr>
                                      <p:tavLst>
                                        <p:tav tm="0">
                                          <p:val>
                                            <p:fltVal val="0"/>
                                          </p:val>
                                        </p:tav>
                                        <p:tav tm="100000">
                                          <p:val>
                                            <p:strVal val="#ppt_w"/>
                                          </p:val>
                                        </p:tav>
                                      </p:tavLst>
                                    </p:anim>
                                    <p:anim calcmode="lin" valueType="num">
                                      <p:cBhvr>
                                        <p:cTn id="31" dur="2000" fill="hold"/>
                                        <p:tgtEl>
                                          <p:spTgt spid="8"/>
                                        </p:tgtEl>
                                        <p:attrNameLst>
                                          <p:attrName>ppt_h</p:attrName>
                                        </p:attrNameLst>
                                      </p:cBhvr>
                                      <p:tavLst>
                                        <p:tav tm="0">
                                          <p:val>
                                            <p:fltVal val="0"/>
                                          </p:val>
                                        </p:tav>
                                        <p:tav tm="100000">
                                          <p:val>
                                            <p:strVal val="#ppt_h"/>
                                          </p:val>
                                        </p:tav>
                                      </p:tavLst>
                                    </p:anim>
                                    <p:animEffect transition="in" filter="fade">
                                      <p:cBhvr>
                                        <p:cTn id="32" dur="2000"/>
                                        <p:tgtEl>
                                          <p:spTgt spid="8"/>
                                        </p:tgtEl>
                                      </p:cBhvr>
                                    </p:animEffect>
                                  </p:childTnLst>
                                </p:cTn>
                              </p:par>
                            </p:childTnLst>
                          </p:cTn>
                        </p:par>
                        <p:par>
                          <p:cTn id="33" fill="hold">
                            <p:stCondLst>
                              <p:cond delay="8000"/>
                            </p:stCondLst>
                            <p:childTnLst>
                              <p:par>
                                <p:cTn id="34" presetID="53" presetClass="entr" presetSubtype="16" fill="hold" grpId="0" nodeType="after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p:cTn id="36" dur="2000" fill="hold"/>
                                        <p:tgtEl>
                                          <p:spTgt spid="14"/>
                                        </p:tgtEl>
                                        <p:attrNameLst>
                                          <p:attrName>ppt_w</p:attrName>
                                        </p:attrNameLst>
                                      </p:cBhvr>
                                      <p:tavLst>
                                        <p:tav tm="0">
                                          <p:val>
                                            <p:fltVal val="0"/>
                                          </p:val>
                                        </p:tav>
                                        <p:tav tm="100000">
                                          <p:val>
                                            <p:strVal val="#ppt_w"/>
                                          </p:val>
                                        </p:tav>
                                      </p:tavLst>
                                    </p:anim>
                                    <p:anim calcmode="lin" valueType="num">
                                      <p:cBhvr>
                                        <p:cTn id="37" dur="2000" fill="hold"/>
                                        <p:tgtEl>
                                          <p:spTgt spid="14"/>
                                        </p:tgtEl>
                                        <p:attrNameLst>
                                          <p:attrName>ppt_h</p:attrName>
                                        </p:attrNameLst>
                                      </p:cBhvr>
                                      <p:tavLst>
                                        <p:tav tm="0">
                                          <p:val>
                                            <p:fltVal val="0"/>
                                          </p:val>
                                        </p:tav>
                                        <p:tav tm="100000">
                                          <p:val>
                                            <p:strVal val="#ppt_h"/>
                                          </p:val>
                                        </p:tav>
                                      </p:tavLst>
                                    </p:anim>
                                    <p:animEffect transition="in" filter="fade">
                                      <p:cBhvr>
                                        <p:cTn id="38" dur="2000"/>
                                        <p:tgtEl>
                                          <p:spTgt spid="14"/>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p:cTn id="41" dur="2000" fill="hold"/>
                                        <p:tgtEl>
                                          <p:spTgt spid="10"/>
                                        </p:tgtEl>
                                        <p:attrNameLst>
                                          <p:attrName>ppt_w</p:attrName>
                                        </p:attrNameLst>
                                      </p:cBhvr>
                                      <p:tavLst>
                                        <p:tav tm="0">
                                          <p:val>
                                            <p:fltVal val="0"/>
                                          </p:val>
                                        </p:tav>
                                        <p:tav tm="100000">
                                          <p:val>
                                            <p:strVal val="#ppt_w"/>
                                          </p:val>
                                        </p:tav>
                                      </p:tavLst>
                                    </p:anim>
                                    <p:anim calcmode="lin" valueType="num">
                                      <p:cBhvr>
                                        <p:cTn id="42" dur="2000" fill="hold"/>
                                        <p:tgtEl>
                                          <p:spTgt spid="10"/>
                                        </p:tgtEl>
                                        <p:attrNameLst>
                                          <p:attrName>ppt_h</p:attrName>
                                        </p:attrNameLst>
                                      </p:cBhvr>
                                      <p:tavLst>
                                        <p:tav tm="0">
                                          <p:val>
                                            <p:fltVal val="0"/>
                                          </p:val>
                                        </p:tav>
                                        <p:tav tm="100000">
                                          <p:val>
                                            <p:strVal val="#ppt_h"/>
                                          </p:val>
                                        </p:tav>
                                      </p:tavLst>
                                    </p:anim>
                                    <p:animEffect transition="in" filter="fade">
                                      <p:cBhvr>
                                        <p:cTn id="43" dur="2000"/>
                                        <p:tgtEl>
                                          <p:spTgt spid="10"/>
                                        </p:tgtEl>
                                      </p:cBhvr>
                                    </p:animEffect>
                                  </p:childTnLst>
                                </p:cTn>
                              </p:par>
                            </p:childTnLst>
                          </p:cTn>
                        </p:par>
                        <p:par>
                          <p:cTn id="44" fill="hold">
                            <p:stCondLst>
                              <p:cond delay="10000"/>
                            </p:stCondLst>
                            <p:childTnLst>
                              <p:par>
                                <p:cTn id="45" presetID="53" presetClass="entr" presetSubtype="16" fill="hold" nodeType="after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anim calcmode="lin" valueType="num">
                                      <p:cBhvr>
                                        <p:cTn id="47" dur="2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48" dur="20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49" dur="2000"/>
                                        <p:tgtEl>
                                          <p:spTgt spid="9">
                                            <p:txEl>
                                              <p:pRg st="0" end="0"/>
                                            </p:txEl>
                                          </p:spTgt>
                                        </p:tgtEl>
                                      </p:cBhvr>
                                    </p:animEffect>
                                  </p:childTnLst>
                                </p:cTn>
                              </p:par>
                            </p:childTnLst>
                          </p:cTn>
                        </p:par>
                        <p:par>
                          <p:cTn id="50" fill="hold">
                            <p:stCondLst>
                              <p:cond delay="12000"/>
                            </p:stCondLst>
                            <p:childTnLst>
                              <p:par>
                                <p:cTn id="51" presetID="53" presetClass="entr" presetSubtype="16" fill="hold" grpId="0" nodeType="after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p:cTn id="53" dur="2000" fill="hold"/>
                                        <p:tgtEl>
                                          <p:spTgt spid="15"/>
                                        </p:tgtEl>
                                        <p:attrNameLst>
                                          <p:attrName>ppt_w</p:attrName>
                                        </p:attrNameLst>
                                      </p:cBhvr>
                                      <p:tavLst>
                                        <p:tav tm="0">
                                          <p:val>
                                            <p:fltVal val="0"/>
                                          </p:val>
                                        </p:tav>
                                        <p:tav tm="100000">
                                          <p:val>
                                            <p:strVal val="#ppt_w"/>
                                          </p:val>
                                        </p:tav>
                                      </p:tavLst>
                                    </p:anim>
                                    <p:anim calcmode="lin" valueType="num">
                                      <p:cBhvr>
                                        <p:cTn id="54" dur="2000" fill="hold"/>
                                        <p:tgtEl>
                                          <p:spTgt spid="15"/>
                                        </p:tgtEl>
                                        <p:attrNameLst>
                                          <p:attrName>ppt_h</p:attrName>
                                        </p:attrNameLst>
                                      </p:cBhvr>
                                      <p:tavLst>
                                        <p:tav tm="0">
                                          <p:val>
                                            <p:fltVal val="0"/>
                                          </p:val>
                                        </p:tav>
                                        <p:tav tm="100000">
                                          <p:val>
                                            <p:strVal val="#ppt_h"/>
                                          </p:val>
                                        </p:tav>
                                      </p:tavLst>
                                    </p:anim>
                                    <p:animEffect transition="in" filter="fade">
                                      <p:cBhvr>
                                        <p:cTn id="55" dur="2000"/>
                                        <p:tgtEl>
                                          <p:spTgt spid="15"/>
                                        </p:tgtEl>
                                      </p:cBhvr>
                                    </p:animEffect>
                                  </p:childTnLst>
                                </p:cTn>
                              </p:par>
                              <p:par>
                                <p:cTn id="56" presetID="53" presetClass="entr" presetSubtype="16" fill="hold" grpId="0" nodeType="withEffect">
                                  <p:stCondLst>
                                    <p:cond delay="0"/>
                                  </p:stCondLst>
                                  <p:childTnLst>
                                    <p:set>
                                      <p:cBhvr>
                                        <p:cTn id="57" dur="1" fill="hold">
                                          <p:stCondLst>
                                            <p:cond delay="0"/>
                                          </p:stCondLst>
                                        </p:cTn>
                                        <p:tgtEl>
                                          <p:spTgt spid="11"/>
                                        </p:tgtEl>
                                        <p:attrNameLst>
                                          <p:attrName>style.visibility</p:attrName>
                                        </p:attrNameLst>
                                      </p:cBhvr>
                                      <p:to>
                                        <p:strVal val="visible"/>
                                      </p:to>
                                    </p:set>
                                    <p:anim calcmode="lin" valueType="num">
                                      <p:cBhvr>
                                        <p:cTn id="58" dur="2000" fill="hold"/>
                                        <p:tgtEl>
                                          <p:spTgt spid="11"/>
                                        </p:tgtEl>
                                        <p:attrNameLst>
                                          <p:attrName>ppt_w</p:attrName>
                                        </p:attrNameLst>
                                      </p:cBhvr>
                                      <p:tavLst>
                                        <p:tav tm="0">
                                          <p:val>
                                            <p:fltVal val="0"/>
                                          </p:val>
                                        </p:tav>
                                        <p:tav tm="100000">
                                          <p:val>
                                            <p:strVal val="#ppt_w"/>
                                          </p:val>
                                        </p:tav>
                                      </p:tavLst>
                                    </p:anim>
                                    <p:anim calcmode="lin" valueType="num">
                                      <p:cBhvr>
                                        <p:cTn id="59" dur="2000" fill="hold"/>
                                        <p:tgtEl>
                                          <p:spTgt spid="11"/>
                                        </p:tgtEl>
                                        <p:attrNameLst>
                                          <p:attrName>ppt_h</p:attrName>
                                        </p:attrNameLst>
                                      </p:cBhvr>
                                      <p:tavLst>
                                        <p:tav tm="0">
                                          <p:val>
                                            <p:fltVal val="0"/>
                                          </p:val>
                                        </p:tav>
                                        <p:tav tm="100000">
                                          <p:val>
                                            <p:strVal val="#ppt_h"/>
                                          </p:val>
                                        </p:tav>
                                      </p:tavLst>
                                    </p:anim>
                                    <p:animEffect transition="in" filter="fade">
                                      <p:cBhvr>
                                        <p:cTn id="60" dur="2000"/>
                                        <p:tgtEl>
                                          <p:spTgt spid="11"/>
                                        </p:tgtEl>
                                      </p:cBhvr>
                                    </p:animEffect>
                                  </p:childTnLst>
                                </p:cTn>
                              </p:par>
                            </p:childTnLst>
                          </p:cTn>
                        </p:par>
                        <p:par>
                          <p:cTn id="61" fill="hold">
                            <p:stCondLst>
                              <p:cond delay="14000"/>
                            </p:stCondLst>
                            <p:childTnLst>
                              <p:par>
                                <p:cTn id="62" presetID="53" presetClass="entr" presetSubtype="16" fill="hold" grpId="0" nodeType="afterEffect">
                                  <p:stCondLst>
                                    <p:cond delay="0"/>
                                  </p:stCondLst>
                                  <p:childTnLst>
                                    <p:set>
                                      <p:cBhvr>
                                        <p:cTn id="63" dur="1" fill="hold">
                                          <p:stCondLst>
                                            <p:cond delay="0"/>
                                          </p:stCondLst>
                                        </p:cTn>
                                        <p:tgtEl>
                                          <p:spTgt spid="12"/>
                                        </p:tgtEl>
                                        <p:attrNameLst>
                                          <p:attrName>style.visibility</p:attrName>
                                        </p:attrNameLst>
                                      </p:cBhvr>
                                      <p:to>
                                        <p:strVal val="visible"/>
                                      </p:to>
                                    </p:set>
                                    <p:anim calcmode="lin" valueType="num">
                                      <p:cBhvr>
                                        <p:cTn id="64" dur="2000" fill="hold"/>
                                        <p:tgtEl>
                                          <p:spTgt spid="12"/>
                                        </p:tgtEl>
                                        <p:attrNameLst>
                                          <p:attrName>ppt_w</p:attrName>
                                        </p:attrNameLst>
                                      </p:cBhvr>
                                      <p:tavLst>
                                        <p:tav tm="0">
                                          <p:val>
                                            <p:fltVal val="0"/>
                                          </p:val>
                                        </p:tav>
                                        <p:tav tm="100000">
                                          <p:val>
                                            <p:strVal val="#ppt_w"/>
                                          </p:val>
                                        </p:tav>
                                      </p:tavLst>
                                    </p:anim>
                                    <p:anim calcmode="lin" valueType="num">
                                      <p:cBhvr>
                                        <p:cTn id="65" dur="2000" fill="hold"/>
                                        <p:tgtEl>
                                          <p:spTgt spid="12"/>
                                        </p:tgtEl>
                                        <p:attrNameLst>
                                          <p:attrName>ppt_h</p:attrName>
                                        </p:attrNameLst>
                                      </p:cBhvr>
                                      <p:tavLst>
                                        <p:tav tm="0">
                                          <p:val>
                                            <p:fltVal val="0"/>
                                          </p:val>
                                        </p:tav>
                                        <p:tav tm="100000">
                                          <p:val>
                                            <p:strVal val="#ppt_h"/>
                                          </p:val>
                                        </p:tav>
                                      </p:tavLst>
                                    </p:anim>
                                    <p:animEffect transition="in" filter="fade">
                                      <p:cBhvr>
                                        <p:cTn id="66" dur="2000"/>
                                        <p:tgtEl>
                                          <p:spTgt spid="12"/>
                                        </p:tgtEl>
                                      </p:cBhvr>
                                    </p:animEffect>
                                  </p:childTnLst>
                                </p:cTn>
                              </p:par>
                            </p:childTnLst>
                          </p:cTn>
                        </p:par>
                        <p:par>
                          <p:cTn id="67" fill="hold">
                            <p:stCondLst>
                              <p:cond delay="16000"/>
                            </p:stCondLst>
                            <p:childTnLst>
                              <p:par>
                                <p:cTn id="68" presetID="53" presetClass="entr" presetSubtype="16" fill="hold" grpId="0" nodeType="afterEffect">
                                  <p:stCondLst>
                                    <p:cond delay="0"/>
                                  </p:stCondLst>
                                  <p:childTnLst>
                                    <p:set>
                                      <p:cBhvr>
                                        <p:cTn id="69" dur="1" fill="hold">
                                          <p:stCondLst>
                                            <p:cond delay="0"/>
                                          </p:stCondLst>
                                        </p:cTn>
                                        <p:tgtEl>
                                          <p:spTgt spid="16"/>
                                        </p:tgtEl>
                                        <p:attrNameLst>
                                          <p:attrName>style.visibility</p:attrName>
                                        </p:attrNameLst>
                                      </p:cBhvr>
                                      <p:to>
                                        <p:strVal val="visible"/>
                                      </p:to>
                                    </p:set>
                                    <p:anim calcmode="lin" valueType="num">
                                      <p:cBhvr>
                                        <p:cTn id="70" dur="2000" fill="hold"/>
                                        <p:tgtEl>
                                          <p:spTgt spid="16"/>
                                        </p:tgtEl>
                                        <p:attrNameLst>
                                          <p:attrName>ppt_w</p:attrName>
                                        </p:attrNameLst>
                                      </p:cBhvr>
                                      <p:tavLst>
                                        <p:tav tm="0">
                                          <p:val>
                                            <p:fltVal val="0"/>
                                          </p:val>
                                        </p:tav>
                                        <p:tav tm="100000">
                                          <p:val>
                                            <p:strVal val="#ppt_w"/>
                                          </p:val>
                                        </p:tav>
                                      </p:tavLst>
                                    </p:anim>
                                    <p:anim calcmode="lin" valueType="num">
                                      <p:cBhvr>
                                        <p:cTn id="71" dur="2000" fill="hold"/>
                                        <p:tgtEl>
                                          <p:spTgt spid="16"/>
                                        </p:tgtEl>
                                        <p:attrNameLst>
                                          <p:attrName>ppt_h</p:attrName>
                                        </p:attrNameLst>
                                      </p:cBhvr>
                                      <p:tavLst>
                                        <p:tav tm="0">
                                          <p:val>
                                            <p:fltVal val="0"/>
                                          </p:val>
                                        </p:tav>
                                        <p:tav tm="100000">
                                          <p:val>
                                            <p:strVal val="#ppt_h"/>
                                          </p:val>
                                        </p:tav>
                                      </p:tavLst>
                                    </p:anim>
                                    <p:animEffect transition="in" filter="fade">
                                      <p:cBhvr>
                                        <p:cTn id="72" dur="2000"/>
                                        <p:tgtEl>
                                          <p:spTgt spid="16"/>
                                        </p:tgtEl>
                                      </p:cBhvr>
                                    </p:animEffect>
                                  </p:childTnLst>
                                </p:cTn>
                              </p:par>
                              <p:par>
                                <p:cTn id="73" presetID="53" presetClass="entr" presetSubtype="16" fill="hold" grpId="0" nodeType="withEffect">
                                  <p:stCondLst>
                                    <p:cond delay="0"/>
                                  </p:stCondLst>
                                  <p:childTnLst>
                                    <p:set>
                                      <p:cBhvr>
                                        <p:cTn id="74" dur="1" fill="hold">
                                          <p:stCondLst>
                                            <p:cond delay="0"/>
                                          </p:stCondLst>
                                        </p:cTn>
                                        <p:tgtEl>
                                          <p:spTgt spid="13"/>
                                        </p:tgtEl>
                                        <p:attrNameLst>
                                          <p:attrName>style.visibility</p:attrName>
                                        </p:attrNameLst>
                                      </p:cBhvr>
                                      <p:to>
                                        <p:strVal val="visible"/>
                                      </p:to>
                                    </p:set>
                                    <p:anim calcmode="lin" valueType="num">
                                      <p:cBhvr>
                                        <p:cTn id="75" dur="2000" fill="hold"/>
                                        <p:tgtEl>
                                          <p:spTgt spid="13"/>
                                        </p:tgtEl>
                                        <p:attrNameLst>
                                          <p:attrName>ppt_w</p:attrName>
                                        </p:attrNameLst>
                                      </p:cBhvr>
                                      <p:tavLst>
                                        <p:tav tm="0">
                                          <p:val>
                                            <p:fltVal val="0"/>
                                          </p:val>
                                        </p:tav>
                                        <p:tav tm="100000">
                                          <p:val>
                                            <p:strVal val="#ppt_w"/>
                                          </p:val>
                                        </p:tav>
                                      </p:tavLst>
                                    </p:anim>
                                    <p:anim calcmode="lin" valueType="num">
                                      <p:cBhvr>
                                        <p:cTn id="76" dur="2000" fill="hold"/>
                                        <p:tgtEl>
                                          <p:spTgt spid="13"/>
                                        </p:tgtEl>
                                        <p:attrNameLst>
                                          <p:attrName>ppt_h</p:attrName>
                                        </p:attrNameLst>
                                      </p:cBhvr>
                                      <p:tavLst>
                                        <p:tav tm="0">
                                          <p:val>
                                            <p:fltVal val="0"/>
                                          </p:val>
                                        </p:tav>
                                        <p:tav tm="100000">
                                          <p:val>
                                            <p:strVal val="#ppt_h"/>
                                          </p:val>
                                        </p:tav>
                                      </p:tavLst>
                                    </p:anim>
                                    <p:animEffect transition="in" filter="fade">
                                      <p:cBhvr>
                                        <p:cTn id="7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10" grpId="0"/>
      <p:bldP spid="11" grpId="0"/>
      <p:bldP spid="12" grpId="0"/>
      <p:bldP spid="13" grpId="0"/>
      <p:bldP spid="4" grpId="0" animBg="1"/>
      <p:bldP spid="14" grpId="0" animBg="1"/>
      <p:bldP spid="15"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Spanning Tree Protocol Modification</a:t>
            </a:r>
          </a:p>
        </p:txBody>
      </p:sp>
      <p:sp>
        <p:nvSpPr>
          <p:cNvPr id="3" name="TextBox 2"/>
          <p:cNvSpPr txBox="1"/>
          <p:nvPr/>
        </p:nvSpPr>
        <p:spPr>
          <a:xfrm>
            <a:off x="309686" y="2802277"/>
            <a:ext cx="2550250"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Change STP Priority</a:t>
            </a:r>
          </a:p>
        </p:txBody>
      </p:sp>
      <p:sp>
        <p:nvSpPr>
          <p:cNvPr id="5" name="TextBox 4"/>
          <p:cNvSpPr txBox="1"/>
          <p:nvPr/>
        </p:nvSpPr>
        <p:spPr>
          <a:xfrm>
            <a:off x="144288" y="4830139"/>
            <a:ext cx="2881045"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Change Root Path Cost</a:t>
            </a:r>
          </a:p>
        </p:txBody>
      </p:sp>
      <p:pic>
        <p:nvPicPr>
          <p:cNvPr id="9" name="Picture 8"/>
          <p:cNvPicPr>
            <a:picLocks noChangeAspect="1"/>
          </p:cNvPicPr>
          <p:nvPr/>
        </p:nvPicPr>
        <p:blipFill>
          <a:blip r:embed="rId2"/>
          <a:stretch>
            <a:fillRect/>
          </a:stretch>
        </p:blipFill>
        <p:spPr>
          <a:xfrm>
            <a:off x="3123025" y="2607136"/>
            <a:ext cx="8917013" cy="1219275"/>
          </a:xfrm>
          <a:prstGeom prst="rect">
            <a:avLst/>
          </a:prstGeom>
        </p:spPr>
      </p:pic>
      <p:pic>
        <p:nvPicPr>
          <p:cNvPr id="10" name="Picture 9"/>
          <p:cNvPicPr>
            <a:picLocks noChangeAspect="1"/>
          </p:cNvPicPr>
          <p:nvPr/>
        </p:nvPicPr>
        <p:blipFill>
          <a:blip r:embed="rId3"/>
          <a:stretch>
            <a:fillRect/>
          </a:stretch>
        </p:blipFill>
        <p:spPr>
          <a:xfrm>
            <a:off x="3123025" y="4621790"/>
            <a:ext cx="7694322" cy="816807"/>
          </a:xfrm>
          <a:prstGeom prst="rect">
            <a:avLst/>
          </a:prstGeom>
        </p:spPr>
      </p:pic>
    </p:spTree>
    <p:extLst>
      <p:ext uri="{BB962C8B-B14F-4D97-AF65-F5344CB8AC3E}">
        <p14:creationId xmlns:p14="http://schemas.microsoft.com/office/powerpoint/2010/main" val="1501007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2000" fill="hold"/>
                                        <p:tgtEl>
                                          <p:spTgt spid="9"/>
                                        </p:tgtEl>
                                        <p:attrNameLst>
                                          <p:attrName>ppt_w</p:attrName>
                                        </p:attrNameLst>
                                      </p:cBhvr>
                                      <p:tavLst>
                                        <p:tav tm="0">
                                          <p:val>
                                            <p:fltVal val="0"/>
                                          </p:val>
                                        </p:tav>
                                        <p:tav tm="100000">
                                          <p:val>
                                            <p:strVal val="#ppt_w"/>
                                          </p:val>
                                        </p:tav>
                                      </p:tavLst>
                                    </p:anim>
                                    <p:anim calcmode="lin" valueType="num">
                                      <p:cBhvr>
                                        <p:cTn id="20" dur="2000" fill="hold"/>
                                        <p:tgtEl>
                                          <p:spTgt spid="9"/>
                                        </p:tgtEl>
                                        <p:attrNameLst>
                                          <p:attrName>ppt_h</p:attrName>
                                        </p:attrNameLst>
                                      </p:cBhvr>
                                      <p:tavLst>
                                        <p:tav tm="0">
                                          <p:val>
                                            <p:fltVal val="0"/>
                                          </p:val>
                                        </p:tav>
                                        <p:tav tm="100000">
                                          <p:val>
                                            <p:strVal val="#ppt_h"/>
                                          </p:val>
                                        </p:tav>
                                      </p:tavLst>
                                    </p:anim>
                                    <p:animEffect transition="in" filter="fade">
                                      <p:cBhvr>
                                        <p:cTn id="21" dur="2000"/>
                                        <p:tgtEl>
                                          <p:spTgt spid="9"/>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2000" fill="hold"/>
                                        <p:tgtEl>
                                          <p:spTgt spid="5"/>
                                        </p:tgtEl>
                                        <p:attrNameLst>
                                          <p:attrName>ppt_w</p:attrName>
                                        </p:attrNameLst>
                                      </p:cBhvr>
                                      <p:tavLst>
                                        <p:tav tm="0">
                                          <p:val>
                                            <p:fltVal val="0"/>
                                          </p:val>
                                        </p:tav>
                                        <p:tav tm="100000">
                                          <p:val>
                                            <p:strVal val="#ppt_w"/>
                                          </p:val>
                                        </p:tav>
                                      </p:tavLst>
                                    </p:anim>
                                    <p:anim calcmode="lin" valueType="num">
                                      <p:cBhvr>
                                        <p:cTn id="26" dur="2000" fill="hold"/>
                                        <p:tgtEl>
                                          <p:spTgt spid="5"/>
                                        </p:tgtEl>
                                        <p:attrNameLst>
                                          <p:attrName>ppt_h</p:attrName>
                                        </p:attrNameLst>
                                      </p:cBhvr>
                                      <p:tavLst>
                                        <p:tav tm="0">
                                          <p:val>
                                            <p:fltVal val="0"/>
                                          </p:val>
                                        </p:tav>
                                        <p:tav tm="100000">
                                          <p:val>
                                            <p:strVal val="#ppt_h"/>
                                          </p:val>
                                        </p:tav>
                                      </p:tavLst>
                                    </p:anim>
                                    <p:animEffect transition="in" filter="fade">
                                      <p:cBhvr>
                                        <p:cTn id="27" dur="2000"/>
                                        <p:tgtEl>
                                          <p:spTgt spid="5"/>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2000" fill="hold"/>
                                        <p:tgtEl>
                                          <p:spTgt spid="10"/>
                                        </p:tgtEl>
                                        <p:attrNameLst>
                                          <p:attrName>ppt_w</p:attrName>
                                        </p:attrNameLst>
                                      </p:cBhvr>
                                      <p:tavLst>
                                        <p:tav tm="0">
                                          <p:val>
                                            <p:fltVal val="0"/>
                                          </p:val>
                                        </p:tav>
                                        <p:tav tm="100000">
                                          <p:val>
                                            <p:strVal val="#ppt_w"/>
                                          </p:val>
                                        </p:tav>
                                      </p:tavLst>
                                    </p:anim>
                                    <p:anim calcmode="lin" valueType="num">
                                      <p:cBhvr>
                                        <p:cTn id="32" dur="2000" fill="hold"/>
                                        <p:tgtEl>
                                          <p:spTgt spid="10"/>
                                        </p:tgtEl>
                                        <p:attrNameLst>
                                          <p:attrName>ppt_h</p:attrName>
                                        </p:attrNameLst>
                                      </p:cBhvr>
                                      <p:tavLst>
                                        <p:tav tm="0">
                                          <p:val>
                                            <p:fltVal val="0"/>
                                          </p:val>
                                        </p:tav>
                                        <p:tav tm="100000">
                                          <p:val>
                                            <p:strVal val="#ppt_h"/>
                                          </p:val>
                                        </p:tav>
                                      </p:tavLst>
                                    </p:anim>
                                    <p:animEffect transition="in" filter="fade">
                                      <p:cBhvr>
                                        <p:cTn id="33"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86687" y="911604"/>
            <a:ext cx="6485207" cy="523220"/>
          </a:xfrm>
          <a:prstGeom prst="rect">
            <a:avLst/>
          </a:prstGeom>
          <a:noFill/>
        </p:spPr>
        <p:txBody>
          <a:bodyPr wrap="square" rtlCol="0">
            <a:spAutoFit/>
          </a:bodyPr>
          <a:lstStyle/>
          <a:p>
            <a:r>
              <a:rPr lang="en-US" sz="2800" b="1" dirty="0">
                <a:cs typeface="Calibri" panose="020F0502020204030204" pitchFamily="34" charset="0"/>
              </a:rPr>
              <a:t>Speed &amp; Duplex</a:t>
            </a:r>
          </a:p>
        </p:txBody>
      </p:sp>
      <p:sp>
        <p:nvSpPr>
          <p:cNvPr id="3" name="TextBox 2"/>
          <p:cNvSpPr txBox="1"/>
          <p:nvPr/>
        </p:nvSpPr>
        <p:spPr>
          <a:xfrm>
            <a:off x="446165" y="3800444"/>
            <a:ext cx="2997552"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Change speed &amp; Duplex</a:t>
            </a:r>
          </a:p>
        </p:txBody>
      </p:sp>
      <p:pic>
        <p:nvPicPr>
          <p:cNvPr id="5" name="Picture 4"/>
          <p:cNvPicPr>
            <a:picLocks noChangeAspect="1"/>
          </p:cNvPicPr>
          <p:nvPr/>
        </p:nvPicPr>
        <p:blipFill>
          <a:blip r:embed="rId2"/>
          <a:stretch>
            <a:fillRect/>
          </a:stretch>
        </p:blipFill>
        <p:spPr>
          <a:xfrm>
            <a:off x="3921735" y="2655276"/>
            <a:ext cx="7951397" cy="2690447"/>
          </a:xfrm>
          <a:prstGeom prst="rect">
            <a:avLst/>
          </a:prstGeom>
        </p:spPr>
      </p:pic>
    </p:spTree>
    <p:extLst>
      <p:ext uri="{BB962C8B-B14F-4D97-AF65-F5344CB8AC3E}">
        <p14:creationId xmlns:p14="http://schemas.microsoft.com/office/powerpoint/2010/main" val="246281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2000" fill="hold"/>
                                        <p:tgtEl>
                                          <p:spTgt spid="5"/>
                                        </p:tgtEl>
                                        <p:attrNameLst>
                                          <p:attrName>ppt_w</p:attrName>
                                        </p:attrNameLst>
                                      </p:cBhvr>
                                      <p:tavLst>
                                        <p:tav tm="0">
                                          <p:val>
                                            <p:fltVal val="0"/>
                                          </p:val>
                                        </p:tav>
                                        <p:tav tm="100000">
                                          <p:val>
                                            <p:strVal val="#ppt_w"/>
                                          </p:val>
                                        </p:tav>
                                      </p:tavLst>
                                    </p:anim>
                                    <p:anim calcmode="lin" valueType="num">
                                      <p:cBhvr>
                                        <p:cTn id="20" dur="2000" fill="hold"/>
                                        <p:tgtEl>
                                          <p:spTgt spid="5"/>
                                        </p:tgtEl>
                                        <p:attrNameLst>
                                          <p:attrName>ppt_h</p:attrName>
                                        </p:attrNameLst>
                                      </p:cBhvr>
                                      <p:tavLst>
                                        <p:tav tm="0">
                                          <p:val>
                                            <p:fltVal val="0"/>
                                          </p:val>
                                        </p:tav>
                                        <p:tav tm="100000">
                                          <p:val>
                                            <p:strVal val="#ppt_h"/>
                                          </p:val>
                                        </p:tav>
                                      </p:tavLst>
                                    </p:anim>
                                    <p:animEffect transition="in" filter="fade">
                                      <p:cBhvr>
                                        <p:cTn id="2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Manually Disable/Enable Interface</a:t>
            </a:r>
          </a:p>
        </p:txBody>
      </p:sp>
      <p:sp>
        <p:nvSpPr>
          <p:cNvPr id="3" name="TextBox 2"/>
          <p:cNvSpPr txBox="1"/>
          <p:nvPr/>
        </p:nvSpPr>
        <p:spPr>
          <a:xfrm>
            <a:off x="572775" y="2877253"/>
            <a:ext cx="2428229"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Disable/shutdown</a:t>
            </a:r>
          </a:p>
        </p:txBody>
      </p:sp>
      <p:sp>
        <p:nvSpPr>
          <p:cNvPr id="4" name="TextBox 3"/>
          <p:cNvSpPr txBox="1"/>
          <p:nvPr/>
        </p:nvSpPr>
        <p:spPr>
          <a:xfrm>
            <a:off x="572775" y="4742552"/>
            <a:ext cx="2704395"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Enable/no shutdown</a:t>
            </a:r>
          </a:p>
        </p:txBody>
      </p:sp>
      <p:pic>
        <p:nvPicPr>
          <p:cNvPr id="7" name="Picture 6"/>
          <p:cNvPicPr>
            <a:picLocks noChangeAspect="1"/>
          </p:cNvPicPr>
          <p:nvPr/>
        </p:nvPicPr>
        <p:blipFill>
          <a:blip r:embed="rId2"/>
          <a:stretch>
            <a:fillRect/>
          </a:stretch>
        </p:blipFill>
        <p:spPr>
          <a:xfrm>
            <a:off x="3756293" y="2609558"/>
            <a:ext cx="5851939" cy="941479"/>
          </a:xfrm>
          <a:prstGeom prst="rect">
            <a:avLst/>
          </a:prstGeom>
        </p:spPr>
      </p:pic>
      <p:pic>
        <p:nvPicPr>
          <p:cNvPr id="8" name="Picture 7"/>
          <p:cNvPicPr>
            <a:picLocks noChangeAspect="1"/>
          </p:cNvPicPr>
          <p:nvPr/>
        </p:nvPicPr>
        <p:blipFill>
          <a:blip r:embed="rId3"/>
          <a:stretch>
            <a:fillRect/>
          </a:stretch>
        </p:blipFill>
        <p:spPr>
          <a:xfrm>
            <a:off x="3756292" y="4475851"/>
            <a:ext cx="5851939" cy="1024089"/>
          </a:xfrm>
          <a:prstGeom prst="rect">
            <a:avLst/>
          </a:prstGeom>
        </p:spPr>
      </p:pic>
    </p:spTree>
    <p:extLst>
      <p:ext uri="{BB962C8B-B14F-4D97-AF65-F5344CB8AC3E}">
        <p14:creationId xmlns:p14="http://schemas.microsoft.com/office/powerpoint/2010/main" val="1245954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2000" fill="hold"/>
                                        <p:tgtEl>
                                          <p:spTgt spid="7"/>
                                        </p:tgtEl>
                                        <p:attrNameLst>
                                          <p:attrName>ppt_w</p:attrName>
                                        </p:attrNameLst>
                                      </p:cBhvr>
                                      <p:tavLst>
                                        <p:tav tm="0">
                                          <p:val>
                                            <p:fltVal val="0"/>
                                          </p:val>
                                        </p:tav>
                                        <p:tav tm="100000">
                                          <p:val>
                                            <p:strVal val="#ppt_w"/>
                                          </p:val>
                                        </p:tav>
                                      </p:tavLst>
                                    </p:anim>
                                    <p:anim calcmode="lin" valueType="num">
                                      <p:cBhvr>
                                        <p:cTn id="20" dur="2000" fill="hold"/>
                                        <p:tgtEl>
                                          <p:spTgt spid="7"/>
                                        </p:tgtEl>
                                        <p:attrNameLst>
                                          <p:attrName>ppt_h</p:attrName>
                                        </p:attrNameLst>
                                      </p:cBhvr>
                                      <p:tavLst>
                                        <p:tav tm="0">
                                          <p:val>
                                            <p:fltVal val="0"/>
                                          </p:val>
                                        </p:tav>
                                        <p:tav tm="100000">
                                          <p:val>
                                            <p:strVal val="#ppt_h"/>
                                          </p:val>
                                        </p:tav>
                                      </p:tavLst>
                                    </p:anim>
                                    <p:animEffect transition="in" filter="fade">
                                      <p:cBhvr>
                                        <p:cTn id="21" dur="2000"/>
                                        <p:tgtEl>
                                          <p:spTgt spid="7"/>
                                        </p:tgtEl>
                                      </p:cBhvr>
                                    </p:animEffect>
                                  </p:childTnLst>
                                </p:cTn>
                              </p:par>
                            </p:childTnLst>
                          </p:cTn>
                        </p:par>
                        <p:par>
                          <p:cTn id="22" fill="hold">
                            <p:stCondLst>
                              <p:cond delay="6000"/>
                            </p:stCondLst>
                            <p:childTnLst>
                              <p:par>
                                <p:cTn id="23" presetID="53" presetClass="entr" presetSubtype="16" fill="hold" nodeType="after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p:cTn id="25" dur="2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6" dur="2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7" dur="2000"/>
                                        <p:tgtEl>
                                          <p:spTgt spid="4">
                                            <p:txEl>
                                              <p:pRg st="0" end="0"/>
                                            </p:txEl>
                                          </p:spTgt>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2000" fill="hold"/>
                                        <p:tgtEl>
                                          <p:spTgt spid="8"/>
                                        </p:tgtEl>
                                        <p:attrNameLst>
                                          <p:attrName>ppt_w</p:attrName>
                                        </p:attrNameLst>
                                      </p:cBhvr>
                                      <p:tavLst>
                                        <p:tav tm="0">
                                          <p:val>
                                            <p:fltVal val="0"/>
                                          </p:val>
                                        </p:tav>
                                        <p:tav tm="100000">
                                          <p:val>
                                            <p:strVal val="#ppt_w"/>
                                          </p:val>
                                        </p:tav>
                                      </p:tavLst>
                                    </p:anim>
                                    <p:anim calcmode="lin" valueType="num">
                                      <p:cBhvr>
                                        <p:cTn id="32" dur="2000" fill="hold"/>
                                        <p:tgtEl>
                                          <p:spTgt spid="8"/>
                                        </p:tgtEl>
                                        <p:attrNameLst>
                                          <p:attrName>ppt_h</p:attrName>
                                        </p:attrNameLst>
                                      </p:cBhvr>
                                      <p:tavLst>
                                        <p:tav tm="0">
                                          <p:val>
                                            <p:fltVal val="0"/>
                                          </p:val>
                                        </p:tav>
                                        <p:tav tm="100000">
                                          <p:val>
                                            <p:strVal val="#ppt_h"/>
                                          </p:val>
                                        </p:tav>
                                      </p:tavLst>
                                    </p:anim>
                                    <p:animEffect transition="in" filter="fade">
                                      <p:cBhvr>
                                        <p:cTn id="3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flipH="1">
            <a:off x="1983541" y="2250831"/>
            <a:ext cx="7230796" cy="3170099"/>
          </a:xfrm>
          <a:prstGeom prst="rect">
            <a:avLst/>
          </a:prstGeom>
          <a:noFill/>
        </p:spPr>
        <p:txBody>
          <a:bodyPr wrap="square" rtlCol="0">
            <a:spAutoFit/>
          </a:bodyPr>
          <a:lstStyle/>
          <a:p>
            <a:pPr marL="342900" indent="-342900">
              <a:buFont typeface="+mj-lt"/>
              <a:buAutoNum type="arabicPeriod"/>
            </a:pPr>
            <a:r>
              <a:rPr lang="en-US" sz="2000" b="1" dirty="0">
                <a:cs typeface="Calibri" panose="020F0502020204030204" pitchFamily="34" charset="0"/>
              </a:rPr>
              <a:t>Accessing HP 2530-24G Switch First Time with Console</a:t>
            </a:r>
          </a:p>
          <a:p>
            <a:pPr marL="342900" indent="-342900">
              <a:buFont typeface="+mj-lt"/>
              <a:buAutoNum type="arabicPeriod"/>
            </a:pPr>
            <a:r>
              <a:rPr lang="en-US" sz="2000" b="1" dirty="0">
                <a:cs typeface="Calibri" panose="020F0502020204030204" pitchFamily="34" charset="0"/>
              </a:rPr>
              <a:t>Basic Configuration</a:t>
            </a:r>
          </a:p>
          <a:p>
            <a:pPr marL="342900" indent="-342900">
              <a:buFont typeface="+mj-lt"/>
              <a:buAutoNum type="arabicPeriod"/>
            </a:pPr>
            <a:r>
              <a:rPr lang="en-US" sz="2000" b="1" dirty="0"/>
              <a:t>Configure username/password &amp; Enable SSH/Telnet</a:t>
            </a:r>
          </a:p>
          <a:p>
            <a:pPr marL="342900" indent="-342900">
              <a:buFont typeface="+mj-lt"/>
              <a:buAutoNum type="arabicPeriod"/>
            </a:pPr>
            <a:r>
              <a:rPr lang="en-US" sz="2000" b="1" dirty="0"/>
              <a:t>Create/Delete VLAN</a:t>
            </a:r>
          </a:p>
          <a:p>
            <a:pPr marL="342900" indent="-342900">
              <a:buFont typeface="+mj-lt"/>
              <a:buAutoNum type="arabicPeriod"/>
            </a:pPr>
            <a:r>
              <a:rPr lang="en-US" sz="2000" b="1" dirty="0">
                <a:cs typeface="Calibri" panose="020F0502020204030204" pitchFamily="34" charset="0"/>
              </a:rPr>
              <a:t>Assign IP &amp; Default Gateway  on VLAN for Management Access</a:t>
            </a:r>
          </a:p>
          <a:p>
            <a:pPr marL="342900" indent="-342900">
              <a:buFont typeface="+mj-lt"/>
              <a:buAutoNum type="arabicPeriod"/>
            </a:pPr>
            <a:r>
              <a:rPr lang="en-US" sz="2000" b="1" dirty="0">
                <a:cs typeface="Calibri" panose="020F0502020204030204" pitchFamily="34" charset="0"/>
              </a:rPr>
              <a:t>Define Access/Trunk Ports</a:t>
            </a:r>
          </a:p>
          <a:p>
            <a:pPr marL="342900" indent="-342900">
              <a:buFont typeface="+mj-lt"/>
              <a:buAutoNum type="arabicPeriod"/>
            </a:pPr>
            <a:r>
              <a:rPr lang="en-US" sz="2000" b="1" dirty="0">
                <a:cs typeface="Calibri" panose="020F0502020204030204" pitchFamily="34" charset="0"/>
              </a:rPr>
              <a:t>Description on Ports</a:t>
            </a:r>
          </a:p>
          <a:p>
            <a:pPr marL="342900" indent="-342900">
              <a:buFont typeface="+mj-lt"/>
              <a:buAutoNum type="arabicPeriod"/>
            </a:pPr>
            <a:r>
              <a:rPr lang="en-US" sz="2000" b="1" dirty="0">
                <a:cs typeface="Calibri" panose="020F0502020204030204" pitchFamily="34" charset="0"/>
              </a:rPr>
              <a:t>Save Configuration &amp; Backup Configuration</a:t>
            </a:r>
          </a:p>
          <a:p>
            <a:pPr marL="342900" indent="-342900">
              <a:buFont typeface="+mj-lt"/>
              <a:buAutoNum type="arabicPeriod"/>
            </a:pPr>
            <a:endParaRPr lang="en-US" sz="2000" b="1" dirty="0"/>
          </a:p>
          <a:p>
            <a:pPr marL="342900" indent="-342900">
              <a:buFont typeface="+mj-lt"/>
              <a:buAutoNum type="arabicPeriod"/>
            </a:pPr>
            <a:endParaRPr lang="en-US" sz="2000" b="1" dirty="0">
              <a:cs typeface="Calibri" panose="020F0502020204030204" pitchFamily="34" charset="0"/>
            </a:endParaRPr>
          </a:p>
        </p:txBody>
      </p:sp>
    </p:spTree>
    <p:extLst>
      <p:ext uri="{BB962C8B-B14F-4D97-AF65-F5344CB8AC3E}">
        <p14:creationId xmlns:p14="http://schemas.microsoft.com/office/powerpoint/2010/main" val="1620905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99469" y="1026942"/>
            <a:ext cx="6485207" cy="523220"/>
          </a:xfrm>
          <a:prstGeom prst="rect">
            <a:avLst/>
          </a:prstGeom>
          <a:noFill/>
        </p:spPr>
        <p:txBody>
          <a:bodyPr wrap="square" rtlCol="0">
            <a:spAutoFit/>
          </a:bodyPr>
          <a:lstStyle/>
          <a:p>
            <a:r>
              <a:rPr lang="en-US" sz="2800" b="1" dirty="0">
                <a:cs typeface="Calibri" panose="020F0502020204030204" pitchFamily="34" charset="0"/>
              </a:rPr>
              <a:t>Backup &amp; Restore Configuration</a:t>
            </a:r>
          </a:p>
        </p:txBody>
      </p:sp>
      <p:sp>
        <p:nvSpPr>
          <p:cNvPr id="3" name="TextBox 2"/>
          <p:cNvSpPr txBox="1"/>
          <p:nvPr/>
        </p:nvSpPr>
        <p:spPr>
          <a:xfrm>
            <a:off x="572775" y="2877253"/>
            <a:ext cx="124752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Backup</a:t>
            </a:r>
          </a:p>
        </p:txBody>
      </p:sp>
      <p:sp>
        <p:nvSpPr>
          <p:cNvPr id="4" name="TextBox 3"/>
          <p:cNvSpPr txBox="1"/>
          <p:nvPr/>
        </p:nvSpPr>
        <p:spPr>
          <a:xfrm>
            <a:off x="572775" y="4080549"/>
            <a:ext cx="1285095"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Restore</a:t>
            </a:r>
          </a:p>
        </p:txBody>
      </p:sp>
      <p:sp>
        <p:nvSpPr>
          <p:cNvPr id="7" name="TextBox 6"/>
          <p:cNvSpPr txBox="1"/>
          <p:nvPr/>
        </p:nvSpPr>
        <p:spPr>
          <a:xfrm>
            <a:off x="535201" y="5283845"/>
            <a:ext cx="277787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Show running Backup</a:t>
            </a:r>
          </a:p>
        </p:txBody>
      </p:sp>
      <p:sp>
        <p:nvSpPr>
          <p:cNvPr id="8" name="TextBox 7"/>
          <p:cNvSpPr txBox="1"/>
          <p:nvPr/>
        </p:nvSpPr>
        <p:spPr>
          <a:xfrm>
            <a:off x="4164042" y="5117598"/>
            <a:ext cx="9702018" cy="369332"/>
          </a:xfrm>
          <a:prstGeom prst="rect">
            <a:avLst/>
          </a:prstGeom>
          <a:noFill/>
        </p:spPr>
        <p:txBody>
          <a:bodyPr wrap="square" rtlCol="0">
            <a:spAutoFit/>
          </a:bodyPr>
          <a:lstStyle/>
          <a:p>
            <a:r>
              <a:rPr lang="en-US" dirty="0"/>
              <a:t>Take output of “#show running-config” command</a:t>
            </a:r>
          </a:p>
        </p:txBody>
      </p:sp>
      <p:sp>
        <p:nvSpPr>
          <p:cNvPr id="9" name="Rectangle: Rounded Corners 8"/>
          <p:cNvSpPr/>
          <p:nvPr/>
        </p:nvSpPr>
        <p:spPr>
          <a:xfrm>
            <a:off x="3892798" y="5025196"/>
            <a:ext cx="5373856" cy="133340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889159" y="2833817"/>
            <a:ext cx="6463099" cy="443546"/>
          </a:xfrm>
          <a:prstGeom prst="rect">
            <a:avLst/>
          </a:prstGeom>
        </p:spPr>
      </p:pic>
      <p:pic>
        <p:nvPicPr>
          <p:cNvPr id="12" name="Picture 11"/>
          <p:cNvPicPr>
            <a:picLocks noChangeAspect="1"/>
          </p:cNvPicPr>
          <p:nvPr/>
        </p:nvPicPr>
        <p:blipFill>
          <a:blip r:embed="rId3"/>
          <a:stretch>
            <a:fillRect/>
          </a:stretch>
        </p:blipFill>
        <p:spPr>
          <a:xfrm>
            <a:off x="3889159" y="4104391"/>
            <a:ext cx="6463099" cy="477315"/>
          </a:xfrm>
          <a:prstGeom prst="rect">
            <a:avLst/>
          </a:prstGeom>
        </p:spPr>
      </p:pic>
      <p:pic>
        <p:nvPicPr>
          <p:cNvPr id="13" name="Picture 12"/>
          <p:cNvPicPr>
            <a:picLocks noChangeAspect="1"/>
          </p:cNvPicPr>
          <p:nvPr/>
        </p:nvPicPr>
        <p:blipFill>
          <a:blip r:embed="rId4"/>
          <a:stretch>
            <a:fillRect/>
          </a:stretch>
        </p:blipFill>
        <p:spPr>
          <a:xfrm>
            <a:off x="4426575" y="5683955"/>
            <a:ext cx="4306302" cy="449559"/>
          </a:xfrm>
          <a:prstGeom prst="rect">
            <a:avLst/>
          </a:prstGeom>
        </p:spPr>
      </p:pic>
    </p:spTree>
    <p:extLst>
      <p:ext uri="{BB962C8B-B14F-4D97-AF65-F5344CB8AC3E}">
        <p14:creationId xmlns:p14="http://schemas.microsoft.com/office/powerpoint/2010/main" val="2655840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2000" fill="hold"/>
                                        <p:tgtEl>
                                          <p:spTgt spid="11"/>
                                        </p:tgtEl>
                                        <p:attrNameLst>
                                          <p:attrName>ppt_w</p:attrName>
                                        </p:attrNameLst>
                                      </p:cBhvr>
                                      <p:tavLst>
                                        <p:tav tm="0">
                                          <p:val>
                                            <p:fltVal val="0"/>
                                          </p:val>
                                        </p:tav>
                                        <p:tav tm="100000">
                                          <p:val>
                                            <p:strVal val="#ppt_w"/>
                                          </p:val>
                                        </p:tav>
                                      </p:tavLst>
                                    </p:anim>
                                    <p:anim calcmode="lin" valueType="num">
                                      <p:cBhvr>
                                        <p:cTn id="20" dur="2000" fill="hold"/>
                                        <p:tgtEl>
                                          <p:spTgt spid="11"/>
                                        </p:tgtEl>
                                        <p:attrNameLst>
                                          <p:attrName>ppt_h</p:attrName>
                                        </p:attrNameLst>
                                      </p:cBhvr>
                                      <p:tavLst>
                                        <p:tav tm="0">
                                          <p:val>
                                            <p:fltVal val="0"/>
                                          </p:val>
                                        </p:tav>
                                        <p:tav tm="100000">
                                          <p:val>
                                            <p:strVal val="#ppt_h"/>
                                          </p:val>
                                        </p:tav>
                                      </p:tavLst>
                                    </p:anim>
                                    <p:animEffect transition="in" filter="fade">
                                      <p:cBhvr>
                                        <p:cTn id="21" dur="2000"/>
                                        <p:tgtEl>
                                          <p:spTgt spid="11"/>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2000" fill="hold"/>
                                        <p:tgtEl>
                                          <p:spTgt spid="12"/>
                                        </p:tgtEl>
                                        <p:attrNameLst>
                                          <p:attrName>ppt_w</p:attrName>
                                        </p:attrNameLst>
                                      </p:cBhvr>
                                      <p:tavLst>
                                        <p:tav tm="0">
                                          <p:val>
                                            <p:fltVal val="0"/>
                                          </p:val>
                                        </p:tav>
                                        <p:tav tm="100000">
                                          <p:val>
                                            <p:strVal val="#ppt_w"/>
                                          </p:val>
                                        </p:tav>
                                      </p:tavLst>
                                    </p:anim>
                                    <p:anim calcmode="lin" valueType="num">
                                      <p:cBhvr>
                                        <p:cTn id="32" dur="2000" fill="hold"/>
                                        <p:tgtEl>
                                          <p:spTgt spid="12"/>
                                        </p:tgtEl>
                                        <p:attrNameLst>
                                          <p:attrName>ppt_h</p:attrName>
                                        </p:attrNameLst>
                                      </p:cBhvr>
                                      <p:tavLst>
                                        <p:tav tm="0">
                                          <p:val>
                                            <p:fltVal val="0"/>
                                          </p:val>
                                        </p:tav>
                                        <p:tav tm="100000">
                                          <p:val>
                                            <p:strVal val="#ppt_h"/>
                                          </p:val>
                                        </p:tav>
                                      </p:tavLst>
                                    </p:anim>
                                    <p:animEffect transition="in" filter="fade">
                                      <p:cBhvr>
                                        <p:cTn id="33" dur="2000"/>
                                        <p:tgtEl>
                                          <p:spTgt spid="12"/>
                                        </p:tgtEl>
                                      </p:cBhvr>
                                    </p:animEffect>
                                  </p:childTnLst>
                                </p:cTn>
                              </p:par>
                            </p:childTnLst>
                          </p:cTn>
                        </p:par>
                        <p:par>
                          <p:cTn id="34" fill="hold">
                            <p:stCondLst>
                              <p:cond delay="10000"/>
                            </p:stCondLst>
                            <p:childTnLst>
                              <p:par>
                                <p:cTn id="35" presetID="53" presetClass="entr" presetSubtype="16" fill="hold" grpId="0" nodeType="after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2000" fill="hold"/>
                                        <p:tgtEl>
                                          <p:spTgt spid="7"/>
                                        </p:tgtEl>
                                        <p:attrNameLst>
                                          <p:attrName>ppt_w</p:attrName>
                                        </p:attrNameLst>
                                      </p:cBhvr>
                                      <p:tavLst>
                                        <p:tav tm="0">
                                          <p:val>
                                            <p:fltVal val="0"/>
                                          </p:val>
                                        </p:tav>
                                        <p:tav tm="100000">
                                          <p:val>
                                            <p:strVal val="#ppt_w"/>
                                          </p:val>
                                        </p:tav>
                                      </p:tavLst>
                                    </p:anim>
                                    <p:anim calcmode="lin" valueType="num">
                                      <p:cBhvr>
                                        <p:cTn id="38" dur="2000" fill="hold"/>
                                        <p:tgtEl>
                                          <p:spTgt spid="7"/>
                                        </p:tgtEl>
                                        <p:attrNameLst>
                                          <p:attrName>ppt_h</p:attrName>
                                        </p:attrNameLst>
                                      </p:cBhvr>
                                      <p:tavLst>
                                        <p:tav tm="0">
                                          <p:val>
                                            <p:fltVal val="0"/>
                                          </p:val>
                                        </p:tav>
                                        <p:tav tm="100000">
                                          <p:val>
                                            <p:strVal val="#ppt_h"/>
                                          </p:val>
                                        </p:tav>
                                      </p:tavLst>
                                    </p:anim>
                                    <p:animEffect transition="in" filter="fade">
                                      <p:cBhvr>
                                        <p:cTn id="39" dur="2000"/>
                                        <p:tgtEl>
                                          <p:spTgt spid="7"/>
                                        </p:tgtEl>
                                      </p:cBhvr>
                                    </p:animEffect>
                                  </p:childTnLst>
                                </p:cTn>
                              </p:par>
                            </p:childTnLst>
                          </p:cTn>
                        </p:par>
                        <p:par>
                          <p:cTn id="40" fill="hold">
                            <p:stCondLst>
                              <p:cond delay="12000"/>
                            </p:stCondLst>
                            <p:childTnLst>
                              <p:par>
                                <p:cTn id="41" presetID="53" presetClass="entr" presetSubtype="16" fill="hold" grpId="0" nodeType="after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p:cTn id="43" dur="2000" fill="hold"/>
                                        <p:tgtEl>
                                          <p:spTgt spid="9"/>
                                        </p:tgtEl>
                                        <p:attrNameLst>
                                          <p:attrName>ppt_w</p:attrName>
                                        </p:attrNameLst>
                                      </p:cBhvr>
                                      <p:tavLst>
                                        <p:tav tm="0">
                                          <p:val>
                                            <p:fltVal val="0"/>
                                          </p:val>
                                        </p:tav>
                                        <p:tav tm="100000">
                                          <p:val>
                                            <p:strVal val="#ppt_w"/>
                                          </p:val>
                                        </p:tav>
                                      </p:tavLst>
                                    </p:anim>
                                    <p:anim calcmode="lin" valueType="num">
                                      <p:cBhvr>
                                        <p:cTn id="44" dur="2000" fill="hold"/>
                                        <p:tgtEl>
                                          <p:spTgt spid="9"/>
                                        </p:tgtEl>
                                        <p:attrNameLst>
                                          <p:attrName>ppt_h</p:attrName>
                                        </p:attrNameLst>
                                      </p:cBhvr>
                                      <p:tavLst>
                                        <p:tav tm="0">
                                          <p:val>
                                            <p:fltVal val="0"/>
                                          </p:val>
                                        </p:tav>
                                        <p:tav tm="100000">
                                          <p:val>
                                            <p:strVal val="#ppt_h"/>
                                          </p:val>
                                        </p:tav>
                                      </p:tavLst>
                                    </p:anim>
                                    <p:animEffect transition="in" filter="fade">
                                      <p:cBhvr>
                                        <p:cTn id="45" dur="2000"/>
                                        <p:tgtEl>
                                          <p:spTgt spid="9"/>
                                        </p:tgtEl>
                                      </p:cBhvr>
                                    </p:animEffect>
                                  </p:childTnLst>
                                </p:cTn>
                              </p:par>
                              <p:par>
                                <p:cTn id="46" presetID="53" presetClass="entr" presetSubtype="16" fill="hold" grpId="0" nodeType="withEffect">
                                  <p:stCondLst>
                                    <p:cond delay="0"/>
                                  </p:stCondLst>
                                  <p:childTnLst>
                                    <p:set>
                                      <p:cBhvr>
                                        <p:cTn id="47" dur="1" fill="hold">
                                          <p:stCondLst>
                                            <p:cond delay="0"/>
                                          </p:stCondLst>
                                        </p:cTn>
                                        <p:tgtEl>
                                          <p:spTgt spid="8"/>
                                        </p:tgtEl>
                                        <p:attrNameLst>
                                          <p:attrName>style.visibility</p:attrName>
                                        </p:attrNameLst>
                                      </p:cBhvr>
                                      <p:to>
                                        <p:strVal val="visible"/>
                                      </p:to>
                                    </p:set>
                                    <p:anim calcmode="lin" valueType="num">
                                      <p:cBhvr>
                                        <p:cTn id="48" dur="2000" fill="hold"/>
                                        <p:tgtEl>
                                          <p:spTgt spid="8"/>
                                        </p:tgtEl>
                                        <p:attrNameLst>
                                          <p:attrName>ppt_w</p:attrName>
                                        </p:attrNameLst>
                                      </p:cBhvr>
                                      <p:tavLst>
                                        <p:tav tm="0">
                                          <p:val>
                                            <p:fltVal val="0"/>
                                          </p:val>
                                        </p:tav>
                                        <p:tav tm="100000">
                                          <p:val>
                                            <p:strVal val="#ppt_w"/>
                                          </p:val>
                                        </p:tav>
                                      </p:tavLst>
                                    </p:anim>
                                    <p:anim calcmode="lin" valueType="num">
                                      <p:cBhvr>
                                        <p:cTn id="49" dur="2000" fill="hold"/>
                                        <p:tgtEl>
                                          <p:spTgt spid="8"/>
                                        </p:tgtEl>
                                        <p:attrNameLst>
                                          <p:attrName>ppt_h</p:attrName>
                                        </p:attrNameLst>
                                      </p:cBhvr>
                                      <p:tavLst>
                                        <p:tav tm="0">
                                          <p:val>
                                            <p:fltVal val="0"/>
                                          </p:val>
                                        </p:tav>
                                        <p:tav tm="100000">
                                          <p:val>
                                            <p:strVal val="#ppt_h"/>
                                          </p:val>
                                        </p:tav>
                                      </p:tavLst>
                                    </p:anim>
                                    <p:animEffect transition="in" filter="fade">
                                      <p:cBhvr>
                                        <p:cTn id="50" dur="2000"/>
                                        <p:tgtEl>
                                          <p:spTgt spid="8"/>
                                        </p:tgtEl>
                                      </p:cBhvr>
                                    </p:animEffect>
                                  </p:childTnLst>
                                </p:cTn>
                              </p:par>
                            </p:childTnLst>
                          </p:cTn>
                        </p:par>
                        <p:par>
                          <p:cTn id="51" fill="hold">
                            <p:stCondLst>
                              <p:cond delay="14000"/>
                            </p:stCondLst>
                            <p:childTnLst>
                              <p:par>
                                <p:cTn id="52" presetID="53" presetClass="entr" presetSubtype="16" fill="hold" nodeType="afterEffect">
                                  <p:stCondLst>
                                    <p:cond delay="0"/>
                                  </p:stCondLst>
                                  <p:childTnLst>
                                    <p:set>
                                      <p:cBhvr>
                                        <p:cTn id="53" dur="1" fill="hold">
                                          <p:stCondLst>
                                            <p:cond delay="0"/>
                                          </p:stCondLst>
                                        </p:cTn>
                                        <p:tgtEl>
                                          <p:spTgt spid="13"/>
                                        </p:tgtEl>
                                        <p:attrNameLst>
                                          <p:attrName>style.visibility</p:attrName>
                                        </p:attrNameLst>
                                      </p:cBhvr>
                                      <p:to>
                                        <p:strVal val="visible"/>
                                      </p:to>
                                    </p:set>
                                    <p:anim calcmode="lin" valueType="num">
                                      <p:cBhvr>
                                        <p:cTn id="54" dur="2000" fill="hold"/>
                                        <p:tgtEl>
                                          <p:spTgt spid="13"/>
                                        </p:tgtEl>
                                        <p:attrNameLst>
                                          <p:attrName>ppt_w</p:attrName>
                                        </p:attrNameLst>
                                      </p:cBhvr>
                                      <p:tavLst>
                                        <p:tav tm="0">
                                          <p:val>
                                            <p:fltVal val="0"/>
                                          </p:val>
                                        </p:tav>
                                        <p:tav tm="100000">
                                          <p:val>
                                            <p:strVal val="#ppt_w"/>
                                          </p:val>
                                        </p:tav>
                                      </p:tavLst>
                                    </p:anim>
                                    <p:anim calcmode="lin" valueType="num">
                                      <p:cBhvr>
                                        <p:cTn id="55" dur="2000" fill="hold"/>
                                        <p:tgtEl>
                                          <p:spTgt spid="13"/>
                                        </p:tgtEl>
                                        <p:attrNameLst>
                                          <p:attrName>ppt_h</p:attrName>
                                        </p:attrNameLst>
                                      </p:cBhvr>
                                      <p:tavLst>
                                        <p:tav tm="0">
                                          <p:val>
                                            <p:fltVal val="0"/>
                                          </p:val>
                                        </p:tav>
                                        <p:tav tm="100000">
                                          <p:val>
                                            <p:strVal val="#ppt_h"/>
                                          </p:val>
                                        </p:tav>
                                      </p:tavLst>
                                    </p:anim>
                                    <p:animEffect transition="in" filter="fade">
                                      <p:cBhvr>
                                        <p:cTn id="56"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7" grpId="0"/>
      <p:bldP spid="8" grpId="0"/>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4920" y="1535190"/>
            <a:ext cx="7878871" cy="523220"/>
          </a:xfrm>
          <a:prstGeom prst="rect">
            <a:avLst/>
          </a:prstGeom>
          <a:noFill/>
        </p:spPr>
        <p:txBody>
          <a:bodyPr wrap="square" rtlCol="0">
            <a:spAutoFit/>
          </a:bodyPr>
          <a:lstStyle/>
          <a:p>
            <a:r>
              <a:rPr lang="en-US" sz="2800" b="1" dirty="0" smtClean="0">
                <a:cs typeface="Calibri" panose="020F0502020204030204" pitchFamily="34" charset="0"/>
              </a:rPr>
              <a:t>Switch configuration checklist and HA document</a:t>
            </a:r>
            <a:endParaRPr lang="en-US" sz="2800" b="1" dirty="0">
              <a:cs typeface="Calibri" panose="020F0502020204030204"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400801321"/>
              </p:ext>
            </p:extLst>
          </p:nvPr>
        </p:nvGraphicFramePr>
        <p:xfrm>
          <a:off x="1530263" y="3041650"/>
          <a:ext cx="914400" cy="771525"/>
        </p:xfrm>
        <a:graphic>
          <a:graphicData uri="http://schemas.openxmlformats.org/presentationml/2006/ole">
            <mc:AlternateContent xmlns:mc="http://schemas.openxmlformats.org/markup-compatibility/2006">
              <mc:Choice xmlns:v="urn:schemas-microsoft-com:vml" Requires="v">
                <p:oleObj spid="_x0000_s1030" name="Worksheet" showAsIcon="1" r:id="rId3" imgW="914400" imgH="771480" progId="Excel.Sheet.8">
                  <p:embed/>
                </p:oleObj>
              </mc:Choice>
              <mc:Fallback>
                <p:oleObj name="Worksheet" showAsIcon="1" r:id="rId3" imgW="914400" imgH="771480" progId="Excel.Sheet.8">
                  <p:embed/>
                  <p:pic>
                    <p:nvPicPr>
                      <p:cNvPr id="0" name=""/>
                      <p:cNvPicPr/>
                      <p:nvPr/>
                    </p:nvPicPr>
                    <p:blipFill>
                      <a:blip r:embed="rId4"/>
                      <a:stretch>
                        <a:fillRect/>
                      </a:stretch>
                    </p:blipFill>
                    <p:spPr>
                      <a:xfrm>
                        <a:off x="1530263" y="3041650"/>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899236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62841" y="3165231"/>
            <a:ext cx="6485207" cy="523220"/>
          </a:xfrm>
          <a:prstGeom prst="rect">
            <a:avLst/>
          </a:prstGeom>
          <a:noFill/>
        </p:spPr>
        <p:txBody>
          <a:bodyPr wrap="square" rtlCol="0">
            <a:spAutoFit/>
          </a:bodyPr>
          <a:lstStyle/>
          <a:p>
            <a:r>
              <a:rPr lang="en-US" sz="2800" b="1" dirty="0">
                <a:cs typeface="Calibri" panose="020F0502020204030204" pitchFamily="34" charset="0"/>
              </a:rPr>
              <a:t>Thanks</a:t>
            </a:r>
          </a:p>
        </p:txBody>
      </p:sp>
    </p:spTree>
    <p:extLst>
      <p:ext uri="{BB962C8B-B14F-4D97-AF65-F5344CB8AC3E}">
        <p14:creationId xmlns:p14="http://schemas.microsoft.com/office/powerpoint/2010/main" val="4042448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2293034" y="1026942"/>
            <a:ext cx="7104185" cy="461665"/>
          </a:xfrm>
          <a:prstGeom prst="rect">
            <a:avLst/>
          </a:prstGeom>
          <a:noFill/>
        </p:spPr>
        <p:txBody>
          <a:bodyPr wrap="square" rtlCol="0">
            <a:spAutoFit/>
          </a:bodyPr>
          <a:lstStyle/>
          <a:p>
            <a:r>
              <a:rPr lang="en-US" sz="2400" b="1" dirty="0">
                <a:cs typeface="Calibri" panose="020F0502020204030204" pitchFamily="34" charset="0"/>
              </a:rPr>
              <a:t>Accessing HP 2530-24G Switch First Time with Console</a:t>
            </a:r>
          </a:p>
        </p:txBody>
      </p:sp>
      <p:sp>
        <p:nvSpPr>
          <p:cNvPr id="41" name="TextBox 40"/>
          <p:cNvSpPr txBox="1"/>
          <p:nvPr/>
        </p:nvSpPr>
        <p:spPr>
          <a:xfrm>
            <a:off x="0" y="2322201"/>
            <a:ext cx="4206239" cy="1200329"/>
          </a:xfrm>
          <a:prstGeom prst="rect">
            <a:avLst/>
          </a:prstGeom>
          <a:noFill/>
        </p:spPr>
        <p:txBody>
          <a:bodyPr wrap="square" rtlCol="0">
            <a:spAutoFit/>
          </a:bodyPr>
          <a:lstStyle/>
          <a:p>
            <a:r>
              <a:rPr lang="en-US" b="1" dirty="0"/>
              <a:t>Connect a console terminal to the console interface of your supervisor engine.</a:t>
            </a:r>
          </a:p>
          <a:p>
            <a:endParaRPr lang="en-US" b="1" dirty="0"/>
          </a:p>
          <a:p>
            <a:endParaRPr lang="en-US" dirty="0"/>
          </a:p>
        </p:txBody>
      </p:sp>
      <p:pic>
        <p:nvPicPr>
          <p:cNvPr id="42" name="Picture 41"/>
          <p:cNvPicPr>
            <a:picLocks noChangeAspect="1"/>
          </p:cNvPicPr>
          <p:nvPr/>
        </p:nvPicPr>
        <p:blipFill>
          <a:blip r:embed="rId2"/>
          <a:stretch>
            <a:fillRect/>
          </a:stretch>
        </p:blipFill>
        <p:spPr>
          <a:xfrm>
            <a:off x="4674212" y="2083175"/>
            <a:ext cx="7198920" cy="4387797"/>
          </a:xfrm>
          <a:prstGeom prst="rect">
            <a:avLst/>
          </a:prstGeom>
        </p:spPr>
      </p:pic>
    </p:spTree>
    <p:extLst>
      <p:ext uri="{BB962C8B-B14F-4D97-AF65-F5344CB8AC3E}">
        <p14:creationId xmlns:p14="http://schemas.microsoft.com/office/powerpoint/2010/main" val="3298139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p:cTn id="7" dur="2000" fill="hold"/>
                                        <p:tgtEl>
                                          <p:spTgt spid="40"/>
                                        </p:tgtEl>
                                        <p:attrNameLst>
                                          <p:attrName>ppt_w</p:attrName>
                                        </p:attrNameLst>
                                      </p:cBhvr>
                                      <p:tavLst>
                                        <p:tav tm="0">
                                          <p:val>
                                            <p:fltVal val="0"/>
                                          </p:val>
                                        </p:tav>
                                        <p:tav tm="100000">
                                          <p:val>
                                            <p:strVal val="#ppt_w"/>
                                          </p:val>
                                        </p:tav>
                                      </p:tavLst>
                                    </p:anim>
                                    <p:anim calcmode="lin" valueType="num">
                                      <p:cBhvr>
                                        <p:cTn id="8" dur="2000" fill="hold"/>
                                        <p:tgtEl>
                                          <p:spTgt spid="40"/>
                                        </p:tgtEl>
                                        <p:attrNameLst>
                                          <p:attrName>ppt_h</p:attrName>
                                        </p:attrNameLst>
                                      </p:cBhvr>
                                      <p:tavLst>
                                        <p:tav tm="0">
                                          <p:val>
                                            <p:fltVal val="0"/>
                                          </p:val>
                                        </p:tav>
                                        <p:tav tm="100000">
                                          <p:val>
                                            <p:strVal val="#ppt_h"/>
                                          </p:val>
                                        </p:tav>
                                      </p:tavLst>
                                    </p:anim>
                                    <p:animEffect transition="in" filter="fade">
                                      <p:cBhvr>
                                        <p:cTn id="9" dur="2000"/>
                                        <p:tgtEl>
                                          <p:spTgt spid="40"/>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41"/>
                                        </p:tgtEl>
                                        <p:attrNameLst>
                                          <p:attrName>style.visibility</p:attrName>
                                        </p:attrNameLst>
                                      </p:cBhvr>
                                      <p:to>
                                        <p:strVal val="visible"/>
                                      </p:to>
                                    </p:set>
                                    <p:anim calcmode="lin" valueType="num">
                                      <p:cBhvr>
                                        <p:cTn id="13" dur="2000" fill="hold"/>
                                        <p:tgtEl>
                                          <p:spTgt spid="41"/>
                                        </p:tgtEl>
                                        <p:attrNameLst>
                                          <p:attrName>ppt_w</p:attrName>
                                        </p:attrNameLst>
                                      </p:cBhvr>
                                      <p:tavLst>
                                        <p:tav tm="0">
                                          <p:val>
                                            <p:fltVal val="0"/>
                                          </p:val>
                                        </p:tav>
                                        <p:tav tm="100000">
                                          <p:val>
                                            <p:strVal val="#ppt_w"/>
                                          </p:val>
                                        </p:tav>
                                      </p:tavLst>
                                    </p:anim>
                                    <p:anim calcmode="lin" valueType="num">
                                      <p:cBhvr>
                                        <p:cTn id="14" dur="2000" fill="hold"/>
                                        <p:tgtEl>
                                          <p:spTgt spid="41"/>
                                        </p:tgtEl>
                                        <p:attrNameLst>
                                          <p:attrName>ppt_h</p:attrName>
                                        </p:attrNameLst>
                                      </p:cBhvr>
                                      <p:tavLst>
                                        <p:tav tm="0">
                                          <p:val>
                                            <p:fltVal val="0"/>
                                          </p:val>
                                        </p:tav>
                                        <p:tav tm="100000">
                                          <p:val>
                                            <p:strVal val="#ppt_h"/>
                                          </p:val>
                                        </p:tav>
                                      </p:tavLst>
                                    </p:anim>
                                    <p:animEffect transition="in" filter="fade">
                                      <p:cBhvr>
                                        <p:cTn id="15" dur="2000"/>
                                        <p:tgtEl>
                                          <p:spTgt spid="41"/>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42"/>
                                        </p:tgtEl>
                                        <p:attrNameLst>
                                          <p:attrName>style.visibility</p:attrName>
                                        </p:attrNameLst>
                                      </p:cBhvr>
                                      <p:to>
                                        <p:strVal val="visible"/>
                                      </p:to>
                                    </p:set>
                                    <p:anim calcmode="lin" valueType="num">
                                      <p:cBhvr>
                                        <p:cTn id="19" dur="2000" fill="hold"/>
                                        <p:tgtEl>
                                          <p:spTgt spid="42"/>
                                        </p:tgtEl>
                                        <p:attrNameLst>
                                          <p:attrName>ppt_w</p:attrName>
                                        </p:attrNameLst>
                                      </p:cBhvr>
                                      <p:tavLst>
                                        <p:tav tm="0">
                                          <p:val>
                                            <p:fltVal val="0"/>
                                          </p:val>
                                        </p:tav>
                                        <p:tav tm="100000">
                                          <p:val>
                                            <p:strVal val="#ppt_w"/>
                                          </p:val>
                                        </p:tav>
                                      </p:tavLst>
                                    </p:anim>
                                    <p:anim calcmode="lin" valueType="num">
                                      <p:cBhvr>
                                        <p:cTn id="20" dur="2000" fill="hold"/>
                                        <p:tgtEl>
                                          <p:spTgt spid="42"/>
                                        </p:tgtEl>
                                        <p:attrNameLst>
                                          <p:attrName>ppt_h</p:attrName>
                                        </p:attrNameLst>
                                      </p:cBhvr>
                                      <p:tavLst>
                                        <p:tav tm="0">
                                          <p:val>
                                            <p:fltVal val="0"/>
                                          </p:val>
                                        </p:tav>
                                        <p:tav tm="100000">
                                          <p:val>
                                            <p:strVal val="#ppt_h"/>
                                          </p:val>
                                        </p:tav>
                                      </p:tavLst>
                                    </p:anim>
                                    <p:animEffect transition="in" filter="fade">
                                      <p:cBhvr>
                                        <p:cTn id="21"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2236763" y="1026942"/>
            <a:ext cx="7160457" cy="461665"/>
          </a:xfrm>
          <a:prstGeom prst="rect">
            <a:avLst/>
          </a:prstGeom>
          <a:noFill/>
        </p:spPr>
        <p:txBody>
          <a:bodyPr wrap="square" rtlCol="0">
            <a:spAutoFit/>
          </a:bodyPr>
          <a:lstStyle/>
          <a:p>
            <a:r>
              <a:rPr lang="en-US" sz="2400" b="1" dirty="0">
                <a:cs typeface="Calibri" panose="020F0502020204030204" pitchFamily="34" charset="0"/>
              </a:rPr>
              <a:t>Accessing HP 2530-24G Switch First Time with Console</a:t>
            </a:r>
          </a:p>
        </p:txBody>
      </p:sp>
      <p:sp>
        <p:nvSpPr>
          <p:cNvPr id="41" name="TextBox 40"/>
          <p:cNvSpPr txBox="1"/>
          <p:nvPr/>
        </p:nvSpPr>
        <p:spPr>
          <a:xfrm>
            <a:off x="196948" y="1488607"/>
            <a:ext cx="6949440" cy="2308324"/>
          </a:xfrm>
          <a:prstGeom prst="rect">
            <a:avLst/>
          </a:prstGeom>
          <a:noFill/>
        </p:spPr>
        <p:txBody>
          <a:bodyPr wrap="square" rtlCol="0">
            <a:spAutoFit/>
          </a:bodyPr>
          <a:lstStyle/>
          <a:p>
            <a:endParaRPr lang="en-US" b="1" dirty="0"/>
          </a:p>
          <a:p>
            <a:r>
              <a:rPr lang="en-US" dirty="0"/>
              <a:t>After a few seconds, you see the user </a:t>
            </a:r>
            <a:r>
              <a:rPr lang="en-US" b="1" dirty="0"/>
              <a:t>EXEC</a:t>
            </a:r>
            <a:r>
              <a:rPr lang="en-US" dirty="0"/>
              <a:t> prompt (</a:t>
            </a:r>
            <a:r>
              <a:rPr lang="en-US" b="1" dirty="0"/>
              <a:t>Switch&gt;).</a:t>
            </a:r>
          </a:p>
          <a:p>
            <a:r>
              <a:rPr lang="en-US" dirty="0"/>
              <a:t>Now, you may want to enter privileged </a:t>
            </a:r>
            <a:r>
              <a:rPr lang="en-US" b="1" dirty="0"/>
              <a:t>EXEC</a:t>
            </a:r>
            <a:r>
              <a:rPr lang="en-US" dirty="0"/>
              <a:t> mode, also known as enable mode. Type </a:t>
            </a:r>
            <a:r>
              <a:rPr lang="en-US" b="1" dirty="0"/>
              <a:t>enable</a:t>
            </a:r>
            <a:r>
              <a:rPr lang="en-US" dirty="0"/>
              <a:t> to enter enable mode:</a:t>
            </a:r>
          </a:p>
          <a:p>
            <a:r>
              <a:rPr lang="en-US" dirty="0"/>
              <a:t> </a:t>
            </a:r>
          </a:p>
          <a:p>
            <a:r>
              <a:rPr lang="en-US" dirty="0"/>
              <a:t>Switch&gt; </a:t>
            </a:r>
            <a:r>
              <a:rPr lang="en-US" b="1" dirty="0"/>
              <a:t>enable</a:t>
            </a:r>
          </a:p>
          <a:p>
            <a:endParaRPr lang="en-US" b="1" dirty="0"/>
          </a:p>
          <a:p>
            <a:endParaRPr lang="en-US" dirty="0"/>
          </a:p>
        </p:txBody>
      </p:sp>
      <p:pic>
        <p:nvPicPr>
          <p:cNvPr id="3" name="Picture 2"/>
          <p:cNvPicPr>
            <a:picLocks noChangeAspect="1"/>
          </p:cNvPicPr>
          <p:nvPr/>
        </p:nvPicPr>
        <p:blipFill>
          <a:blip r:embed="rId2"/>
          <a:stretch>
            <a:fillRect/>
          </a:stretch>
        </p:blipFill>
        <p:spPr>
          <a:xfrm>
            <a:off x="4801992" y="2822244"/>
            <a:ext cx="7286625" cy="3743325"/>
          </a:xfrm>
          <a:prstGeom prst="rect">
            <a:avLst/>
          </a:prstGeom>
        </p:spPr>
      </p:pic>
    </p:spTree>
    <p:extLst>
      <p:ext uri="{BB962C8B-B14F-4D97-AF65-F5344CB8AC3E}">
        <p14:creationId xmlns:p14="http://schemas.microsoft.com/office/powerpoint/2010/main" val="3071779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75052" y="872197"/>
            <a:ext cx="6485207" cy="523220"/>
          </a:xfrm>
          <a:prstGeom prst="rect">
            <a:avLst/>
          </a:prstGeom>
          <a:noFill/>
        </p:spPr>
        <p:txBody>
          <a:bodyPr wrap="square" rtlCol="0">
            <a:spAutoFit/>
          </a:bodyPr>
          <a:lstStyle/>
          <a:p>
            <a:r>
              <a:rPr lang="en-US" sz="2800" b="1" dirty="0">
                <a:cs typeface="Calibri" panose="020F0502020204030204" pitchFamily="34" charset="0"/>
              </a:rPr>
              <a:t>Basic Configuration</a:t>
            </a:r>
          </a:p>
        </p:txBody>
      </p:sp>
      <p:sp>
        <p:nvSpPr>
          <p:cNvPr id="5" name="TextBox 4"/>
          <p:cNvSpPr txBox="1"/>
          <p:nvPr/>
        </p:nvSpPr>
        <p:spPr>
          <a:xfrm>
            <a:off x="377483" y="1920336"/>
            <a:ext cx="2477922"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Go to Config Mode</a:t>
            </a:r>
          </a:p>
        </p:txBody>
      </p:sp>
      <p:sp>
        <p:nvSpPr>
          <p:cNvPr id="7" name="TextBox 6"/>
          <p:cNvSpPr txBox="1"/>
          <p:nvPr/>
        </p:nvSpPr>
        <p:spPr>
          <a:xfrm>
            <a:off x="377483" y="5219989"/>
            <a:ext cx="3472169"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Set username and password</a:t>
            </a:r>
          </a:p>
        </p:txBody>
      </p:sp>
      <p:sp>
        <p:nvSpPr>
          <p:cNvPr id="11" name="TextBox 10"/>
          <p:cNvSpPr txBox="1"/>
          <p:nvPr/>
        </p:nvSpPr>
        <p:spPr>
          <a:xfrm>
            <a:off x="377483" y="3506859"/>
            <a:ext cx="195938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Set Hostname</a:t>
            </a:r>
          </a:p>
        </p:txBody>
      </p:sp>
      <p:pic>
        <p:nvPicPr>
          <p:cNvPr id="2" name="Picture 1"/>
          <p:cNvPicPr>
            <a:picLocks noChangeAspect="1"/>
          </p:cNvPicPr>
          <p:nvPr/>
        </p:nvPicPr>
        <p:blipFill>
          <a:blip r:embed="rId2"/>
          <a:stretch>
            <a:fillRect/>
          </a:stretch>
        </p:blipFill>
        <p:spPr>
          <a:xfrm>
            <a:off x="4816717" y="1963228"/>
            <a:ext cx="6376449" cy="435658"/>
          </a:xfrm>
          <a:prstGeom prst="rect">
            <a:avLst/>
          </a:prstGeom>
        </p:spPr>
      </p:pic>
      <p:pic>
        <p:nvPicPr>
          <p:cNvPr id="6" name="Picture 5"/>
          <p:cNvPicPr>
            <a:picLocks noChangeAspect="1"/>
          </p:cNvPicPr>
          <p:nvPr/>
        </p:nvPicPr>
        <p:blipFill>
          <a:blip r:embed="rId2"/>
          <a:stretch>
            <a:fillRect/>
          </a:stretch>
        </p:blipFill>
        <p:spPr>
          <a:xfrm>
            <a:off x="4816717" y="3592644"/>
            <a:ext cx="6376449" cy="435658"/>
          </a:xfrm>
          <a:prstGeom prst="rect">
            <a:avLst/>
          </a:prstGeom>
        </p:spPr>
      </p:pic>
      <p:pic>
        <p:nvPicPr>
          <p:cNvPr id="8" name="Picture 7"/>
          <p:cNvPicPr>
            <a:picLocks noChangeAspect="1"/>
          </p:cNvPicPr>
          <p:nvPr/>
        </p:nvPicPr>
        <p:blipFill>
          <a:blip r:embed="rId3"/>
          <a:stretch>
            <a:fillRect/>
          </a:stretch>
        </p:blipFill>
        <p:spPr>
          <a:xfrm>
            <a:off x="4816717" y="5330749"/>
            <a:ext cx="6416022" cy="289350"/>
          </a:xfrm>
          <a:prstGeom prst="rect">
            <a:avLst/>
          </a:prstGeom>
        </p:spPr>
      </p:pic>
    </p:spTree>
    <p:extLst>
      <p:ext uri="{BB962C8B-B14F-4D97-AF65-F5344CB8AC3E}">
        <p14:creationId xmlns:p14="http://schemas.microsoft.com/office/powerpoint/2010/main" val="2372712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000" fill="hold"/>
                                        <p:tgtEl>
                                          <p:spTgt spid="3"/>
                                        </p:tgtEl>
                                        <p:attrNameLst>
                                          <p:attrName>ppt_w</p:attrName>
                                        </p:attrNameLst>
                                      </p:cBhvr>
                                      <p:tavLst>
                                        <p:tav tm="0">
                                          <p:val>
                                            <p:fltVal val="0"/>
                                          </p:val>
                                        </p:tav>
                                        <p:tav tm="100000">
                                          <p:val>
                                            <p:strVal val="#ppt_w"/>
                                          </p:val>
                                        </p:tav>
                                      </p:tavLst>
                                    </p:anim>
                                    <p:anim calcmode="lin" valueType="num">
                                      <p:cBhvr>
                                        <p:cTn id="8" dur="2000" fill="hold"/>
                                        <p:tgtEl>
                                          <p:spTgt spid="3"/>
                                        </p:tgtEl>
                                        <p:attrNameLst>
                                          <p:attrName>ppt_h</p:attrName>
                                        </p:attrNameLst>
                                      </p:cBhvr>
                                      <p:tavLst>
                                        <p:tav tm="0">
                                          <p:val>
                                            <p:fltVal val="0"/>
                                          </p:val>
                                        </p:tav>
                                        <p:tav tm="100000">
                                          <p:val>
                                            <p:strVal val="#ppt_h"/>
                                          </p:val>
                                        </p:tav>
                                      </p:tavLst>
                                    </p:anim>
                                    <p:animEffect transition="in" filter="fade">
                                      <p:cBhvr>
                                        <p:cTn id="9" dur="2000"/>
                                        <p:tgtEl>
                                          <p:spTgt spid="3"/>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2000" fill="hold"/>
                                        <p:tgtEl>
                                          <p:spTgt spid="5"/>
                                        </p:tgtEl>
                                        <p:attrNameLst>
                                          <p:attrName>ppt_w</p:attrName>
                                        </p:attrNameLst>
                                      </p:cBhvr>
                                      <p:tavLst>
                                        <p:tav tm="0">
                                          <p:val>
                                            <p:fltVal val="0"/>
                                          </p:val>
                                        </p:tav>
                                        <p:tav tm="100000">
                                          <p:val>
                                            <p:strVal val="#ppt_w"/>
                                          </p:val>
                                        </p:tav>
                                      </p:tavLst>
                                    </p:anim>
                                    <p:anim calcmode="lin" valueType="num">
                                      <p:cBhvr>
                                        <p:cTn id="14" dur="2000" fill="hold"/>
                                        <p:tgtEl>
                                          <p:spTgt spid="5"/>
                                        </p:tgtEl>
                                        <p:attrNameLst>
                                          <p:attrName>ppt_h</p:attrName>
                                        </p:attrNameLst>
                                      </p:cBhvr>
                                      <p:tavLst>
                                        <p:tav tm="0">
                                          <p:val>
                                            <p:fltVal val="0"/>
                                          </p:val>
                                        </p:tav>
                                        <p:tav tm="100000">
                                          <p:val>
                                            <p:strVal val="#ppt_h"/>
                                          </p:val>
                                        </p:tav>
                                      </p:tavLst>
                                    </p:anim>
                                    <p:animEffect transition="in" filter="fade">
                                      <p:cBhvr>
                                        <p:cTn id="15" dur="2000"/>
                                        <p:tgtEl>
                                          <p:spTgt spid="5"/>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2000" fill="hold"/>
                                        <p:tgtEl>
                                          <p:spTgt spid="2"/>
                                        </p:tgtEl>
                                        <p:attrNameLst>
                                          <p:attrName>ppt_w</p:attrName>
                                        </p:attrNameLst>
                                      </p:cBhvr>
                                      <p:tavLst>
                                        <p:tav tm="0">
                                          <p:val>
                                            <p:fltVal val="0"/>
                                          </p:val>
                                        </p:tav>
                                        <p:tav tm="100000">
                                          <p:val>
                                            <p:strVal val="#ppt_w"/>
                                          </p:val>
                                        </p:tav>
                                      </p:tavLst>
                                    </p:anim>
                                    <p:anim calcmode="lin" valueType="num">
                                      <p:cBhvr>
                                        <p:cTn id="20" dur="2000" fill="hold"/>
                                        <p:tgtEl>
                                          <p:spTgt spid="2"/>
                                        </p:tgtEl>
                                        <p:attrNameLst>
                                          <p:attrName>ppt_h</p:attrName>
                                        </p:attrNameLst>
                                      </p:cBhvr>
                                      <p:tavLst>
                                        <p:tav tm="0">
                                          <p:val>
                                            <p:fltVal val="0"/>
                                          </p:val>
                                        </p:tav>
                                        <p:tav tm="100000">
                                          <p:val>
                                            <p:strVal val="#ppt_h"/>
                                          </p:val>
                                        </p:tav>
                                      </p:tavLst>
                                    </p:anim>
                                    <p:animEffect transition="in" filter="fade">
                                      <p:cBhvr>
                                        <p:cTn id="21" dur="2000"/>
                                        <p:tgtEl>
                                          <p:spTgt spid="2"/>
                                        </p:tgtEl>
                                      </p:cBhvr>
                                    </p:animEffect>
                                  </p:childTnLst>
                                </p:cTn>
                              </p:par>
                            </p:childTnLst>
                          </p:cTn>
                        </p:par>
                        <p:par>
                          <p:cTn id="22" fill="hold">
                            <p:stCondLst>
                              <p:cond delay="6000"/>
                            </p:stCondLst>
                            <p:childTnLst>
                              <p:par>
                                <p:cTn id="23" presetID="53" presetClass="entr" presetSubtype="16" fill="hold" nodeType="after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p:cTn id="25" dur="20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26" dur="200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27" dur="2000"/>
                                        <p:tgtEl>
                                          <p:spTgt spid="11">
                                            <p:txEl>
                                              <p:pRg st="0" end="0"/>
                                            </p:txEl>
                                          </p:spTgt>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2000" fill="hold"/>
                                        <p:tgtEl>
                                          <p:spTgt spid="6"/>
                                        </p:tgtEl>
                                        <p:attrNameLst>
                                          <p:attrName>ppt_w</p:attrName>
                                        </p:attrNameLst>
                                      </p:cBhvr>
                                      <p:tavLst>
                                        <p:tav tm="0">
                                          <p:val>
                                            <p:fltVal val="0"/>
                                          </p:val>
                                        </p:tav>
                                        <p:tav tm="100000">
                                          <p:val>
                                            <p:strVal val="#ppt_w"/>
                                          </p:val>
                                        </p:tav>
                                      </p:tavLst>
                                    </p:anim>
                                    <p:anim calcmode="lin" valueType="num">
                                      <p:cBhvr>
                                        <p:cTn id="32" dur="2000" fill="hold"/>
                                        <p:tgtEl>
                                          <p:spTgt spid="6"/>
                                        </p:tgtEl>
                                        <p:attrNameLst>
                                          <p:attrName>ppt_h</p:attrName>
                                        </p:attrNameLst>
                                      </p:cBhvr>
                                      <p:tavLst>
                                        <p:tav tm="0">
                                          <p:val>
                                            <p:fltVal val="0"/>
                                          </p:val>
                                        </p:tav>
                                        <p:tav tm="100000">
                                          <p:val>
                                            <p:strVal val="#ppt_h"/>
                                          </p:val>
                                        </p:tav>
                                      </p:tavLst>
                                    </p:anim>
                                    <p:animEffect transition="in" filter="fade">
                                      <p:cBhvr>
                                        <p:cTn id="33" dur="2000"/>
                                        <p:tgtEl>
                                          <p:spTgt spid="6"/>
                                        </p:tgtEl>
                                      </p:cBhvr>
                                    </p:animEffect>
                                  </p:childTnLst>
                                </p:cTn>
                              </p:par>
                            </p:childTnLst>
                          </p:cTn>
                        </p:par>
                        <p:par>
                          <p:cTn id="34" fill="hold">
                            <p:stCondLst>
                              <p:cond delay="10000"/>
                            </p:stCondLst>
                            <p:childTnLst>
                              <p:par>
                                <p:cTn id="35" presetID="53" presetClass="entr" presetSubtype="16" fill="hold" grpId="0" nodeType="after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2000" fill="hold"/>
                                        <p:tgtEl>
                                          <p:spTgt spid="7"/>
                                        </p:tgtEl>
                                        <p:attrNameLst>
                                          <p:attrName>ppt_w</p:attrName>
                                        </p:attrNameLst>
                                      </p:cBhvr>
                                      <p:tavLst>
                                        <p:tav tm="0">
                                          <p:val>
                                            <p:fltVal val="0"/>
                                          </p:val>
                                        </p:tav>
                                        <p:tav tm="100000">
                                          <p:val>
                                            <p:strVal val="#ppt_w"/>
                                          </p:val>
                                        </p:tav>
                                      </p:tavLst>
                                    </p:anim>
                                    <p:anim calcmode="lin" valueType="num">
                                      <p:cBhvr>
                                        <p:cTn id="38" dur="2000" fill="hold"/>
                                        <p:tgtEl>
                                          <p:spTgt spid="7"/>
                                        </p:tgtEl>
                                        <p:attrNameLst>
                                          <p:attrName>ppt_h</p:attrName>
                                        </p:attrNameLst>
                                      </p:cBhvr>
                                      <p:tavLst>
                                        <p:tav tm="0">
                                          <p:val>
                                            <p:fltVal val="0"/>
                                          </p:val>
                                        </p:tav>
                                        <p:tav tm="100000">
                                          <p:val>
                                            <p:strVal val="#ppt_h"/>
                                          </p:val>
                                        </p:tav>
                                      </p:tavLst>
                                    </p:anim>
                                    <p:animEffect transition="in" filter="fade">
                                      <p:cBhvr>
                                        <p:cTn id="39" dur="2000"/>
                                        <p:tgtEl>
                                          <p:spTgt spid="7"/>
                                        </p:tgtEl>
                                      </p:cBhvr>
                                    </p:animEffect>
                                  </p:childTnLst>
                                </p:cTn>
                              </p:par>
                            </p:childTnLst>
                          </p:cTn>
                        </p:par>
                        <p:par>
                          <p:cTn id="40" fill="hold">
                            <p:stCondLst>
                              <p:cond delay="12000"/>
                            </p:stCondLst>
                            <p:childTnLst>
                              <p:par>
                                <p:cTn id="41" presetID="53" presetClass="entr" presetSubtype="16" fill="hold" nodeType="after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p:cTn id="43" dur="2000" fill="hold"/>
                                        <p:tgtEl>
                                          <p:spTgt spid="8"/>
                                        </p:tgtEl>
                                        <p:attrNameLst>
                                          <p:attrName>ppt_w</p:attrName>
                                        </p:attrNameLst>
                                      </p:cBhvr>
                                      <p:tavLst>
                                        <p:tav tm="0">
                                          <p:val>
                                            <p:fltVal val="0"/>
                                          </p:val>
                                        </p:tav>
                                        <p:tav tm="100000">
                                          <p:val>
                                            <p:strVal val="#ppt_w"/>
                                          </p:val>
                                        </p:tav>
                                      </p:tavLst>
                                    </p:anim>
                                    <p:anim calcmode="lin" valueType="num">
                                      <p:cBhvr>
                                        <p:cTn id="44" dur="2000" fill="hold"/>
                                        <p:tgtEl>
                                          <p:spTgt spid="8"/>
                                        </p:tgtEl>
                                        <p:attrNameLst>
                                          <p:attrName>ppt_h</p:attrName>
                                        </p:attrNameLst>
                                      </p:cBhvr>
                                      <p:tavLst>
                                        <p:tav tm="0">
                                          <p:val>
                                            <p:fltVal val="0"/>
                                          </p:val>
                                        </p:tav>
                                        <p:tav tm="100000">
                                          <p:val>
                                            <p:strVal val="#ppt_h"/>
                                          </p:val>
                                        </p:tav>
                                      </p:tavLst>
                                    </p:anim>
                                    <p:animEffect transition="in" filter="fade">
                                      <p:cBhvr>
                                        <p:cTn id="45"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75052" y="872197"/>
            <a:ext cx="6485207" cy="523220"/>
          </a:xfrm>
          <a:prstGeom prst="rect">
            <a:avLst/>
          </a:prstGeom>
          <a:noFill/>
        </p:spPr>
        <p:txBody>
          <a:bodyPr wrap="square" rtlCol="0">
            <a:spAutoFit/>
          </a:bodyPr>
          <a:lstStyle/>
          <a:p>
            <a:r>
              <a:rPr lang="en-US" sz="2800" b="1" dirty="0">
                <a:cs typeface="Calibri" panose="020F0502020204030204" pitchFamily="34" charset="0"/>
              </a:rPr>
              <a:t>Enable SSH</a:t>
            </a:r>
          </a:p>
        </p:txBody>
      </p:sp>
      <p:sp>
        <p:nvSpPr>
          <p:cNvPr id="5" name="TextBox 4"/>
          <p:cNvSpPr txBox="1"/>
          <p:nvPr/>
        </p:nvSpPr>
        <p:spPr>
          <a:xfrm>
            <a:off x="391551" y="2923836"/>
            <a:ext cx="165622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Enable SSH</a:t>
            </a:r>
          </a:p>
        </p:txBody>
      </p:sp>
      <p:pic>
        <p:nvPicPr>
          <p:cNvPr id="4" name="Picture 3"/>
          <p:cNvPicPr>
            <a:picLocks noChangeAspect="1"/>
          </p:cNvPicPr>
          <p:nvPr/>
        </p:nvPicPr>
        <p:blipFill>
          <a:blip r:embed="rId2"/>
          <a:stretch>
            <a:fillRect/>
          </a:stretch>
        </p:blipFill>
        <p:spPr>
          <a:xfrm>
            <a:off x="3872498" y="2825362"/>
            <a:ext cx="5128805" cy="635290"/>
          </a:xfrm>
          <a:prstGeom prst="rect">
            <a:avLst/>
          </a:prstGeom>
        </p:spPr>
      </p:pic>
    </p:spTree>
    <p:extLst>
      <p:ext uri="{BB962C8B-B14F-4D97-AF65-F5344CB8AC3E}">
        <p14:creationId xmlns:p14="http://schemas.microsoft.com/office/powerpoint/2010/main" val="3452590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2000" fill="hold"/>
                                        <p:tgtEl>
                                          <p:spTgt spid="5"/>
                                        </p:tgtEl>
                                        <p:attrNameLst>
                                          <p:attrName>ppt_w</p:attrName>
                                        </p:attrNameLst>
                                      </p:cBhvr>
                                      <p:tavLst>
                                        <p:tav tm="0">
                                          <p:val>
                                            <p:fltVal val="0"/>
                                          </p:val>
                                        </p:tav>
                                        <p:tav tm="100000">
                                          <p:val>
                                            <p:strVal val="#ppt_w"/>
                                          </p:val>
                                        </p:tav>
                                      </p:tavLst>
                                    </p:anim>
                                    <p:anim calcmode="lin" valueType="num">
                                      <p:cBhvr>
                                        <p:cTn id="14" dur="2000" fill="hold"/>
                                        <p:tgtEl>
                                          <p:spTgt spid="5"/>
                                        </p:tgtEl>
                                        <p:attrNameLst>
                                          <p:attrName>ppt_h</p:attrName>
                                        </p:attrNameLst>
                                      </p:cBhvr>
                                      <p:tavLst>
                                        <p:tav tm="0">
                                          <p:val>
                                            <p:fltVal val="0"/>
                                          </p:val>
                                        </p:tav>
                                        <p:tav tm="100000">
                                          <p:val>
                                            <p:strVal val="#ppt_h"/>
                                          </p:val>
                                        </p:tav>
                                      </p:tavLst>
                                    </p:anim>
                                    <p:animEffect transition="in" filter="fade">
                                      <p:cBhvr>
                                        <p:cTn id="15" dur="2000"/>
                                        <p:tgtEl>
                                          <p:spTgt spid="5"/>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68947" y="900332"/>
            <a:ext cx="6485207" cy="523220"/>
          </a:xfrm>
          <a:prstGeom prst="rect">
            <a:avLst/>
          </a:prstGeom>
          <a:noFill/>
        </p:spPr>
        <p:txBody>
          <a:bodyPr wrap="square" rtlCol="0">
            <a:spAutoFit/>
          </a:bodyPr>
          <a:lstStyle/>
          <a:p>
            <a:r>
              <a:rPr lang="en-US" sz="2800" b="1" dirty="0">
                <a:cs typeface="Calibri" panose="020F0502020204030204" pitchFamily="34" charset="0"/>
              </a:rPr>
              <a:t>VLAN</a:t>
            </a:r>
          </a:p>
        </p:txBody>
      </p:sp>
      <p:sp>
        <p:nvSpPr>
          <p:cNvPr id="3" name="TextBox 2"/>
          <p:cNvSpPr txBox="1"/>
          <p:nvPr/>
        </p:nvSpPr>
        <p:spPr>
          <a:xfrm>
            <a:off x="1575582" y="1758461"/>
            <a:ext cx="8595360" cy="923330"/>
          </a:xfrm>
          <a:prstGeom prst="rect">
            <a:avLst/>
          </a:prstGeom>
          <a:noFill/>
        </p:spPr>
        <p:txBody>
          <a:bodyPr wrap="square" rtlCol="0">
            <a:spAutoFit/>
          </a:bodyPr>
          <a:lstStyle/>
          <a:p>
            <a:r>
              <a:rPr lang="en-US" dirty="0"/>
              <a:t>A virtual LAN (VLAN) is any broadcast domain that is partitioned and isolated in a computer network at the data link layer (OSI layer 2). LAN is an abbreviation for local area network. To subdivide a network into virtual LANs, one configures network equipment.</a:t>
            </a:r>
          </a:p>
        </p:txBody>
      </p:sp>
      <p:pic>
        <p:nvPicPr>
          <p:cNvPr id="4" name="Picture 3"/>
          <p:cNvPicPr>
            <a:picLocks noChangeAspect="1"/>
          </p:cNvPicPr>
          <p:nvPr/>
        </p:nvPicPr>
        <p:blipFill>
          <a:blip r:embed="rId2"/>
          <a:stretch>
            <a:fillRect/>
          </a:stretch>
        </p:blipFill>
        <p:spPr>
          <a:xfrm>
            <a:off x="2391068" y="3137094"/>
            <a:ext cx="6762750" cy="3232267"/>
          </a:xfrm>
          <a:prstGeom prst="rect">
            <a:avLst/>
          </a:prstGeom>
        </p:spPr>
      </p:pic>
    </p:spTree>
    <p:extLst>
      <p:ext uri="{BB962C8B-B14F-4D97-AF65-F5344CB8AC3E}">
        <p14:creationId xmlns:p14="http://schemas.microsoft.com/office/powerpoint/2010/main" val="2859095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26411" y="1012874"/>
            <a:ext cx="6485207" cy="523220"/>
          </a:xfrm>
          <a:prstGeom prst="rect">
            <a:avLst/>
          </a:prstGeom>
          <a:noFill/>
        </p:spPr>
        <p:txBody>
          <a:bodyPr wrap="square" rtlCol="0">
            <a:spAutoFit/>
          </a:bodyPr>
          <a:lstStyle/>
          <a:p>
            <a:r>
              <a:rPr lang="en-US" sz="2800" b="1" dirty="0">
                <a:cs typeface="Calibri" panose="020F0502020204030204" pitchFamily="34" charset="0"/>
              </a:rPr>
              <a:t>Create or Delete VLAN</a:t>
            </a:r>
          </a:p>
        </p:txBody>
      </p:sp>
      <p:sp>
        <p:nvSpPr>
          <p:cNvPr id="3" name="TextBox 2"/>
          <p:cNvSpPr txBox="1"/>
          <p:nvPr/>
        </p:nvSpPr>
        <p:spPr>
          <a:xfrm>
            <a:off x="377483" y="1920336"/>
            <a:ext cx="180972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Create VLAN</a:t>
            </a:r>
          </a:p>
        </p:txBody>
      </p:sp>
      <p:sp>
        <p:nvSpPr>
          <p:cNvPr id="4" name="TextBox 3"/>
          <p:cNvSpPr txBox="1"/>
          <p:nvPr/>
        </p:nvSpPr>
        <p:spPr>
          <a:xfrm>
            <a:off x="215387" y="4739953"/>
            <a:ext cx="2604174"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Verify created VLAN</a:t>
            </a:r>
          </a:p>
        </p:txBody>
      </p:sp>
      <p:sp>
        <p:nvSpPr>
          <p:cNvPr id="5" name="TextBox 4"/>
          <p:cNvSpPr txBox="1"/>
          <p:nvPr/>
        </p:nvSpPr>
        <p:spPr>
          <a:xfrm>
            <a:off x="377483" y="2675301"/>
            <a:ext cx="181325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Delete VLAN</a:t>
            </a:r>
          </a:p>
        </p:txBody>
      </p:sp>
      <p:pic>
        <p:nvPicPr>
          <p:cNvPr id="9" name="Picture 8"/>
          <p:cNvPicPr>
            <a:picLocks noChangeAspect="1"/>
          </p:cNvPicPr>
          <p:nvPr/>
        </p:nvPicPr>
        <p:blipFill>
          <a:blip r:embed="rId2"/>
          <a:stretch>
            <a:fillRect/>
          </a:stretch>
        </p:blipFill>
        <p:spPr>
          <a:xfrm>
            <a:off x="4136304" y="1852554"/>
            <a:ext cx="3778228" cy="467892"/>
          </a:xfrm>
          <a:prstGeom prst="rect">
            <a:avLst/>
          </a:prstGeom>
        </p:spPr>
      </p:pic>
      <p:pic>
        <p:nvPicPr>
          <p:cNvPr id="10" name="Picture 9"/>
          <p:cNvPicPr>
            <a:picLocks noChangeAspect="1"/>
          </p:cNvPicPr>
          <p:nvPr/>
        </p:nvPicPr>
        <p:blipFill>
          <a:blip r:embed="rId3"/>
          <a:stretch>
            <a:fillRect/>
          </a:stretch>
        </p:blipFill>
        <p:spPr>
          <a:xfrm>
            <a:off x="4136304" y="2722986"/>
            <a:ext cx="3778228" cy="408756"/>
          </a:xfrm>
          <a:prstGeom prst="rect">
            <a:avLst/>
          </a:prstGeom>
        </p:spPr>
      </p:pic>
      <p:pic>
        <p:nvPicPr>
          <p:cNvPr id="11" name="Picture 10"/>
          <p:cNvPicPr>
            <a:picLocks noChangeAspect="1"/>
          </p:cNvPicPr>
          <p:nvPr/>
        </p:nvPicPr>
        <p:blipFill>
          <a:blip r:embed="rId4"/>
          <a:stretch>
            <a:fillRect/>
          </a:stretch>
        </p:blipFill>
        <p:spPr>
          <a:xfrm>
            <a:off x="4136304" y="3534282"/>
            <a:ext cx="7391400" cy="3163088"/>
          </a:xfrm>
          <a:prstGeom prst="rect">
            <a:avLst/>
          </a:prstGeom>
        </p:spPr>
      </p:pic>
    </p:spTree>
    <p:extLst>
      <p:ext uri="{BB962C8B-B14F-4D97-AF65-F5344CB8AC3E}">
        <p14:creationId xmlns:p14="http://schemas.microsoft.com/office/powerpoint/2010/main" val="868943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2000" fill="hold"/>
                                        <p:tgtEl>
                                          <p:spTgt spid="9"/>
                                        </p:tgtEl>
                                        <p:attrNameLst>
                                          <p:attrName>ppt_w</p:attrName>
                                        </p:attrNameLst>
                                      </p:cBhvr>
                                      <p:tavLst>
                                        <p:tav tm="0">
                                          <p:val>
                                            <p:fltVal val="0"/>
                                          </p:val>
                                        </p:tav>
                                        <p:tav tm="100000">
                                          <p:val>
                                            <p:strVal val="#ppt_w"/>
                                          </p:val>
                                        </p:tav>
                                      </p:tavLst>
                                    </p:anim>
                                    <p:anim calcmode="lin" valueType="num">
                                      <p:cBhvr>
                                        <p:cTn id="20" dur="2000" fill="hold"/>
                                        <p:tgtEl>
                                          <p:spTgt spid="9"/>
                                        </p:tgtEl>
                                        <p:attrNameLst>
                                          <p:attrName>ppt_h</p:attrName>
                                        </p:attrNameLst>
                                      </p:cBhvr>
                                      <p:tavLst>
                                        <p:tav tm="0">
                                          <p:val>
                                            <p:fltVal val="0"/>
                                          </p:val>
                                        </p:tav>
                                        <p:tav tm="100000">
                                          <p:val>
                                            <p:strVal val="#ppt_h"/>
                                          </p:val>
                                        </p:tav>
                                      </p:tavLst>
                                    </p:anim>
                                    <p:animEffect transition="in" filter="fade">
                                      <p:cBhvr>
                                        <p:cTn id="21" dur="2000"/>
                                        <p:tgtEl>
                                          <p:spTgt spid="9"/>
                                        </p:tgtEl>
                                      </p:cBhvr>
                                    </p:animEffect>
                                  </p:childTnLst>
                                </p:cTn>
                              </p:par>
                            </p:childTnLst>
                          </p:cTn>
                        </p:par>
                        <p:par>
                          <p:cTn id="22" fill="hold">
                            <p:stCondLst>
                              <p:cond delay="6000"/>
                            </p:stCondLst>
                            <p:childTnLst>
                              <p:par>
                                <p:cTn id="23" presetID="53" presetClass="entr" presetSubtype="16" fill="hold" nodeType="after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p:cTn id="25" dur="2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6" dur="2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27" dur="2000"/>
                                        <p:tgtEl>
                                          <p:spTgt spid="5">
                                            <p:txEl>
                                              <p:pRg st="0" end="0"/>
                                            </p:txEl>
                                          </p:spTgt>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2000" fill="hold"/>
                                        <p:tgtEl>
                                          <p:spTgt spid="10"/>
                                        </p:tgtEl>
                                        <p:attrNameLst>
                                          <p:attrName>ppt_w</p:attrName>
                                        </p:attrNameLst>
                                      </p:cBhvr>
                                      <p:tavLst>
                                        <p:tav tm="0">
                                          <p:val>
                                            <p:fltVal val="0"/>
                                          </p:val>
                                        </p:tav>
                                        <p:tav tm="100000">
                                          <p:val>
                                            <p:strVal val="#ppt_w"/>
                                          </p:val>
                                        </p:tav>
                                      </p:tavLst>
                                    </p:anim>
                                    <p:anim calcmode="lin" valueType="num">
                                      <p:cBhvr>
                                        <p:cTn id="32" dur="2000" fill="hold"/>
                                        <p:tgtEl>
                                          <p:spTgt spid="10"/>
                                        </p:tgtEl>
                                        <p:attrNameLst>
                                          <p:attrName>ppt_h</p:attrName>
                                        </p:attrNameLst>
                                      </p:cBhvr>
                                      <p:tavLst>
                                        <p:tav tm="0">
                                          <p:val>
                                            <p:fltVal val="0"/>
                                          </p:val>
                                        </p:tav>
                                        <p:tav tm="100000">
                                          <p:val>
                                            <p:strVal val="#ppt_h"/>
                                          </p:val>
                                        </p:tav>
                                      </p:tavLst>
                                    </p:anim>
                                    <p:animEffect transition="in" filter="fade">
                                      <p:cBhvr>
                                        <p:cTn id="33" dur="2000"/>
                                        <p:tgtEl>
                                          <p:spTgt spid="10"/>
                                        </p:tgtEl>
                                      </p:cBhvr>
                                    </p:animEffect>
                                  </p:childTnLst>
                                </p:cTn>
                              </p:par>
                            </p:childTnLst>
                          </p:cTn>
                        </p:par>
                        <p:par>
                          <p:cTn id="34" fill="hold">
                            <p:stCondLst>
                              <p:cond delay="10000"/>
                            </p:stCondLst>
                            <p:childTnLst>
                              <p:par>
                                <p:cTn id="35" presetID="53" presetClass="entr" presetSubtype="16" fill="hold" nodeType="after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 calcmode="lin" valueType="num">
                                      <p:cBhvr>
                                        <p:cTn id="37" dur="2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38" dur="2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39" dur="2000"/>
                                        <p:tgtEl>
                                          <p:spTgt spid="4">
                                            <p:txEl>
                                              <p:pRg st="0" end="0"/>
                                            </p:txEl>
                                          </p:spTgt>
                                        </p:tgtEl>
                                      </p:cBhvr>
                                    </p:animEffect>
                                  </p:childTnLst>
                                </p:cTn>
                              </p:par>
                            </p:childTnLst>
                          </p:cTn>
                        </p:par>
                        <p:par>
                          <p:cTn id="40" fill="hold">
                            <p:stCondLst>
                              <p:cond delay="12000"/>
                            </p:stCondLst>
                            <p:childTnLst>
                              <p:par>
                                <p:cTn id="41" presetID="53" presetClass="entr" presetSubtype="16" fill="hold" nodeType="after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p:cTn id="43" dur="2000" fill="hold"/>
                                        <p:tgtEl>
                                          <p:spTgt spid="11"/>
                                        </p:tgtEl>
                                        <p:attrNameLst>
                                          <p:attrName>ppt_w</p:attrName>
                                        </p:attrNameLst>
                                      </p:cBhvr>
                                      <p:tavLst>
                                        <p:tav tm="0">
                                          <p:val>
                                            <p:fltVal val="0"/>
                                          </p:val>
                                        </p:tav>
                                        <p:tav tm="100000">
                                          <p:val>
                                            <p:strVal val="#ppt_w"/>
                                          </p:val>
                                        </p:tav>
                                      </p:tavLst>
                                    </p:anim>
                                    <p:anim calcmode="lin" valueType="num">
                                      <p:cBhvr>
                                        <p:cTn id="44" dur="2000" fill="hold"/>
                                        <p:tgtEl>
                                          <p:spTgt spid="11"/>
                                        </p:tgtEl>
                                        <p:attrNameLst>
                                          <p:attrName>ppt_h</p:attrName>
                                        </p:attrNameLst>
                                      </p:cBhvr>
                                      <p:tavLst>
                                        <p:tav tm="0">
                                          <p:val>
                                            <p:fltVal val="0"/>
                                          </p:val>
                                        </p:tav>
                                        <p:tav tm="100000">
                                          <p:val>
                                            <p:strVal val="#ppt_h"/>
                                          </p:val>
                                        </p:tav>
                                      </p:tavLst>
                                    </p:anim>
                                    <p:animEffect transition="in" filter="fade">
                                      <p:cBhvr>
                                        <p:cTn id="45"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415642" y="3285269"/>
            <a:ext cx="4981575" cy="3276600"/>
          </a:xfrm>
          <a:prstGeom prst="rect">
            <a:avLst/>
          </a:prstGeom>
        </p:spPr>
      </p:pic>
      <p:sp>
        <p:nvSpPr>
          <p:cNvPr id="2" name="TextBox 1"/>
          <p:cNvSpPr txBox="1"/>
          <p:nvPr/>
        </p:nvSpPr>
        <p:spPr>
          <a:xfrm>
            <a:off x="2912010" y="787791"/>
            <a:ext cx="6485207" cy="523220"/>
          </a:xfrm>
          <a:prstGeom prst="rect">
            <a:avLst/>
          </a:prstGeom>
          <a:noFill/>
        </p:spPr>
        <p:txBody>
          <a:bodyPr wrap="square" rtlCol="0">
            <a:spAutoFit/>
          </a:bodyPr>
          <a:lstStyle/>
          <a:p>
            <a:r>
              <a:rPr lang="en-US" sz="2800" b="1" dirty="0">
                <a:cs typeface="Calibri" panose="020F0502020204030204" pitchFamily="34" charset="0"/>
              </a:rPr>
              <a:t>Switchport Mode Access or Trunk</a:t>
            </a:r>
          </a:p>
        </p:txBody>
      </p:sp>
      <p:sp>
        <p:nvSpPr>
          <p:cNvPr id="3" name="TextBox 2"/>
          <p:cNvSpPr txBox="1"/>
          <p:nvPr/>
        </p:nvSpPr>
        <p:spPr>
          <a:xfrm>
            <a:off x="377483" y="1920336"/>
            <a:ext cx="168578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Access Port</a:t>
            </a:r>
          </a:p>
        </p:txBody>
      </p:sp>
      <p:sp>
        <p:nvSpPr>
          <p:cNvPr id="4" name="TextBox 3"/>
          <p:cNvSpPr txBox="1"/>
          <p:nvPr/>
        </p:nvSpPr>
        <p:spPr>
          <a:xfrm>
            <a:off x="377483" y="2675301"/>
            <a:ext cx="158447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Trunk Port</a:t>
            </a:r>
          </a:p>
        </p:txBody>
      </p:sp>
      <p:sp>
        <p:nvSpPr>
          <p:cNvPr id="5" name="TextBox 4"/>
          <p:cNvSpPr txBox="1"/>
          <p:nvPr/>
        </p:nvSpPr>
        <p:spPr>
          <a:xfrm>
            <a:off x="3404380" y="1797225"/>
            <a:ext cx="5500468" cy="646331"/>
          </a:xfrm>
          <a:prstGeom prst="rect">
            <a:avLst/>
          </a:prstGeom>
          <a:noFill/>
        </p:spPr>
        <p:txBody>
          <a:bodyPr wrap="square" rtlCol="0">
            <a:spAutoFit/>
          </a:bodyPr>
          <a:lstStyle/>
          <a:p>
            <a:r>
              <a:rPr lang="en-US" dirty="0"/>
              <a:t>An access port can have only one VLAN configured on the interface; it can carry traffic for only one VLAN.</a:t>
            </a:r>
          </a:p>
        </p:txBody>
      </p:sp>
      <p:sp>
        <p:nvSpPr>
          <p:cNvPr id="6" name="TextBox 5"/>
          <p:cNvSpPr txBox="1"/>
          <p:nvPr/>
        </p:nvSpPr>
        <p:spPr>
          <a:xfrm>
            <a:off x="3416105" y="2638938"/>
            <a:ext cx="5981112" cy="646331"/>
          </a:xfrm>
          <a:prstGeom prst="rect">
            <a:avLst/>
          </a:prstGeom>
          <a:noFill/>
        </p:spPr>
        <p:txBody>
          <a:bodyPr wrap="square" rtlCol="0">
            <a:spAutoFit/>
          </a:bodyPr>
          <a:lstStyle/>
          <a:p>
            <a:r>
              <a:rPr lang="en-US" dirty="0"/>
              <a:t>A trunk port can have two or more VLANs configured on the interface; it can carry traffic for several VLANs simultaneously.</a:t>
            </a:r>
          </a:p>
        </p:txBody>
      </p:sp>
    </p:spTree>
    <p:extLst>
      <p:ext uri="{BB962C8B-B14F-4D97-AF65-F5344CB8AC3E}">
        <p14:creationId xmlns:p14="http://schemas.microsoft.com/office/powerpoint/2010/main" val="104204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2000" fill="hold"/>
                                        <p:tgtEl>
                                          <p:spTgt spid="5"/>
                                        </p:tgtEl>
                                        <p:attrNameLst>
                                          <p:attrName>ppt_w</p:attrName>
                                        </p:attrNameLst>
                                      </p:cBhvr>
                                      <p:tavLst>
                                        <p:tav tm="0">
                                          <p:val>
                                            <p:fltVal val="0"/>
                                          </p:val>
                                        </p:tav>
                                        <p:tav tm="100000">
                                          <p:val>
                                            <p:strVal val="#ppt_w"/>
                                          </p:val>
                                        </p:tav>
                                      </p:tavLst>
                                    </p:anim>
                                    <p:anim calcmode="lin" valueType="num">
                                      <p:cBhvr>
                                        <p:cTn id="20" dur="2000" fill="hold"/>
                                        <p:tgtEl>
                                          <p:spTgt spid="5"/>
                                        </p:tgtEl>
                                        <p:attrNameLst>
                                          <p:attrName>ppt_h</p:attrName>
                                        </p:attrNameLst>
                                      </p:cBhvr>
                                      <p:tavLst>
                                        <p:tav tm="0">
                                          <p:val>
                                            <p:fltVal val="0"/>
                                          </p:val>
                                        </p:tav>
                                        <p:tav tm="100000">
                                          <p:val>
                                            <p:strVal val="#ppt_h"/>
                                          </p:val>
                                        </p:tav>
                                      </p:tavLst>
                                    </p:anim>
                                    <p:animEffect transition="in" filter="fade">
                                      <p:cBhvr>
                                        <p:cTn id="21" dur="2000"/>
                                        <p:tgtEl>
                                          <p:spTgt spid="5"/>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grpId="0" nodeType="after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2000" fill="hold"/>
                                        <p:tgtEl>
                                          <p:spTgt spid="6"/>
                                        </p:tgtEl>
                                        <p:attrNameLst>
                                          <p:attrName>ppt_w</p:attrName>
                                        </p:attrNameLst>
                                      </p:cBhvr>
                                      <p:tavLst>
                                        <p:tav tm="0">
                                          <p:val>
                                            <p:fltVal val="0"/>
                                          </p:val>
                                        </p:tav>
                                        <p:tav tm="100000">
                                          <p:val>
                                            <p:strVal val="#ppt_w"/>
                                          </p:val>
                                        </p:tav>
                                      </p:tavLst>
                                    </p:anim>
                                    <p:anim calcmode="lin" valueType="num">
                                      <p:cBhvr>
                                        <p:cTn id="32" dur="2000" fill="hold"/>
                                        <p:tgtEl>
                                          <p:spTgt spid="6"/>
                                        </p:tgtEl>
                                        <p:attrNameLst>
                                          <p:attrName>ppt_h</p:attrName>
                                        </p:attrNameLst>
                                      </p:cBhvr>
                                      <p:tavLst>
                                        <p:tav tm="0">
                                          <p:val>
                                            <p:fltVal val="0"/>
                                          </p:val>
                                        </p:tav>
                                        <p:tav tm="100000">
                                          <p:val>
                                            <p:strVal val="#ppt_h"/>
                                          </p:val>
                                        </p:tav>
                                      </p:tavLst>
                                    </p:anim>
                                    <p:animEffect transition="in" filter="fade">
                                      <p:cBhvr>
                                        <p:cTn id="33" dur="2000"/>
                                        <p:tgtEl>
                                          <p:spTgt spid="6"/>
                                        </p:tgtEl>
                                      </p:cBhvr>
                                    </p:animEffect>
                                  </p:childTnLst>
                                </p:cTn>
                              </p:par>
                            </p:childTnLst>
                          </p:cTn>
                        </p:par>
                        <p:par>
                          <p:cTn id="34" fill="hold">
                            <p:stCondLst>
                              <p:cond delay="10000"/>
                            </p:stCondLst>
                            <p:childTnLst>
                              <p:par>
                                <p:cTn id="35" presetID="53" presetClass="entr" presetSubtype="16" fill="hold" nodeType="after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2000" fill="hold"/>
                                        <p:tgtEl>
                                          <p:spTgt spid="7"/>
                                        </p:tgtEl>
                                        <p:attrNameLst>
                                          <p:attrName>ppt_w</p:attrName>
                                        </p:attrNameLst>
                                      </p:cBhvr>
                                      <p:tavLst>
                                        <p:tav tm="0">
                                          <p:val>
                                            <p:fltVal val="0"/>
                                          </p:val>
                                        </p:tav>
                                        <p:tav tm="100000">
                                          <p:val>
                                            <p:strVal val="#ppt_w"/>
                                          </p:val>
                                        </p:tav>
                                      </p:tavLst>
                                    </p:anim>
                                    <p:anim calcmode="lin" valueType="num">
                                      <p:cBhvr>
                                        <p:cTn id="38" dur="2000" fill="hold"/>
                                        <p:tgtEl>
                                          <p:spTgt spid="7"/>
                                        </p:tgtEl>
                                        <p:attrNameLst>
                                          <p:attrName>ppt_h</p:attrName>
                                        </p:attrNameLst>
                                      </p:cBhvr>
                                      <p:tavLst>
                                        <p:tav tm="0">
                                          <p:val>
                                            <p:fltVal val="0"/>
                                          </p:val>
                                        </p:tav>
                                        <p:tav tm="100000">
                                          <p:val>
                                            <p:strVal val="#ppt_h"/>
                                          </p:val>
                                        </p:tav>
                                      </p:tavLst>
                                    </p:anim>
                                    <p:animEffect transition="in" filter="fade">
                                      <p:cBhvr>
                                        <p:cTn id="3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5372</TotalTime>
  <Words>619</Words>
  <Application>Microsoft Office PowerPoint</Application>
  <PresentationFormat>Widescreen</PresentationFormat>
  <Paragraphs>77</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Calibri</vt:lpstr>
      <vt:lpstr>Calibri Light</vt:lpstr>
      <vt:lpstr>Cambria Math</vt:lpstr>
      <vt:lpstr>Office Theme</vt:lpstr>
      <vt:lpstr>Worksheet</vt:lpstr>
      <vt:lpstr>HP 2530-24G Switch Configuration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RAKESH</dc:creator>
  <cp:lastModifiedBy>Abhinandan</cp:lastModifiedBy>
  <cp:revision>299</cp:revision>
  <dcterms:created xsi:type="dcterms:W3CDTF">2016-10-05T09:52:14Z</dcterms:created>
  <dcterms:modified xsi:type="dcterms:W3CDTF">2018-12-22T13:01:02Z</dcterms:modified>
</cp:coreProperties>
</file>