
<file path=[Content_Types].xml><?xml version="1.0" encoding="utf-8"?>
<Types xmlns="http://schemas.openxmlformats.org/package/2006/content-types">
  <Default Extension="png" ContentType="image/png"/>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6" r:id="rId2"/>
    <p:sldId id="257" r:id="rId3"/>
    <p:sldId id="324" r:id="rId4"/>
    <p:sldId id="368" r:id="rId5"/>
    <p:sldId id="337" r:id="rId6"/>
    <p:sldId id="338" r:id="rId7"/>
    <p:sldId id="339" r:id="rId8"/>
    <p:sldId id="340" r:id="rId9"/>
    <p:sldId id="341" r:id="rId10"/>
    <p:sldId id="342" r:id="rId11"/>
    <p:sldId id="343" r:id="rId12"/>
    <p:sldId id="344" r:id="rId13"/>
    <p:sldId id="345" r:id="rId14"/>
    <p:sldId id="346" r:id="rId15"/>
    <p:sldId id="347" r:id="rId16"/>
    <p:sldId id="369" r:id="rId17"/>
    <p:sldId id="348" r:id="rId18"/>
    <p:sldId id="349" r:id="rId19"/>
    <p:sldId id="350" r:id="rId20"/>
    <p:sldId id="370" r:id="rId21"/>
    <p:sldId id="371" r:id="rId22"/>
    <p:sldId id="351" r:id="rId23"/>
    <p:sldId id="374" r:id="rId24"/>
    <p:sldId id="3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70" d="100"/>
          <a:sy n="70" d="100"/>
        </p:scale>
        <p:origin x="738" y="66"/>
      </p:cViewPr>
      <p:guideLst>
        <p:guide orient="horz" pos="2160"/>
        <p:guide pos="3840"/>
      </p:guideLst>
    </p:cSldViewPr>
  </p:slideViewPr>
  <p:notesTextViewPr>
    <p:cViewPr>
      <p:scale>
        <a:sx n="1" d="1"/>
        <a:sy n="1" d="1"/>
      </p:scale>
      <p:origin x="0" y="0"/>
    </p:cViewPr>
  </p:notesTextViewPr>
  <p:sorterViewPr>
    <p:cViewPr>
      <p:scale>
        <a:sx n="100" d="100"/>
        <a:sy n="100" d="100"/>
      </p:scale>
      <p:origin x="0" y="-66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7C443-1AEC-4297-8CE2-A30BE3BFCD7D}" type="datetimeFigureOut">
              <a:rPr lang="en-IN" smtClean="0"/>
              <a:t>22/12/2018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75AF4-5616-493D-956A-14F4743679D9}" type="slidenum">
              <a:rPr lang="en-IN" smtClean="0"/>
              <a:t>‹#›</a:t>
            </a:fld>
            <a:endParaRPr lang="en-IN" dirty="0"/>
          </a:p>
        </p:txBody>
      </p:sp>
    </p:spTree>
    <p:extLst>
      <p:ext uri="{BB962C8B-B14F-4D97-AF65-F5344CB8AC3E}">
        <p14:creationId xmlns:p14="http://schemas.microsoft.com/office/powerpoint/2010/main" val="249952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78169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142542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77023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
        <p:nvSpPr>
          <p:cNvPr id="10" name="TextBox 20"/>
          <p:cNvSpPr txBox="1">
            <a:spLocks noChangeArrowheads="1"/>
          </p:cNvSpPr>
          <p:nvPr userDrawn="1"/>
        </p:nvSpPr>
        <p:spPr bwMode="gray">
          <a:xfrm>
            <a:off x="641352" y="6629402"/>
            <a:ext cx="2718693"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a:solidFill>
                  <a:schemeClr val="tx2"/>
                </a:solidFill>
                <a:latin typeface="Arial" pitchFamily="34" charset="0"/>
                <a:ea typeface="+mn-ea"/>
                <a:cs typeface="Arial" pitchFamily="34" charset="0"/>
              </a:rPr>
              <a:t>Copyright © 2013 </a:t>
            </a:r>
            <a:r>
              <a:rPr lang="en-US" sz="800" kern="1200" dirty="0" smtClean="0">
                <a:solidFill>
                  <a:schemeClr val="tx2"/>
                </a:solidFill>
                <a:latin typeface="Arial" pitchFamily="34" charset="0"/>
                <a:ea typeface="+mn-ea"/>
                <a:cs typeface="Arial" pitchFamily="34" charset="0"/>
              </a:rPr>
              <a:t>Technologies</a:t>
            </a:r>
            <a:r>
              <a:rPr lang="en-US" sz="800" kern="1200" baseline="0" dirty="0" smtClean="0">
                <a:solidFill>
                  <a:schemeClr val="tx2"/>
                </a:solidFill>
                <a:latin typeface="Arial" pitchFamily="34" charset="0"/>
                <a:ea typeface="+mn-ea"/>
                <a:cs typeface="Arial" pitchFamily="34" charset="0"/>
              </a:rPr>
              <a:t> </a:t>
            </a:r>
            <a:r>
              <a:rPr lang="en-US" sz="800" kern="1200" baseline="0" dirty="0">
                <a:solidFill>
                  <a:schemeClr val="tx2"/>
                </a:solidFill>
                <a:latin typeface="Arial" pitchFamily="34" charset="0"/>
                <a:ea typeface="+mn-ea"/>
                <a:cs typeface="Arial" pitchFamily="34" charset="0"/>
              </a:rPr>
              <a:t>Limited</a:t>
            </a:r>
            <a:r>
              <a:rPr lang="en-US" sz="800" kern="1200" dirty="0">
                <a:solidFill>
                  <a:schemeClr val="tx2"/>
                </a:solidFill>
                <a:latin typeface="Arial" pitchFamily="34" charset="0"/>
                <a:ea typeface="+mn-ea"/>
                <a:cs typeface="Arial" pitchFamily="34" charset="0"/>
              </a:rPr>
              <a:t>. All rights reserved.</a:t>
            </a:r>
          </a:p>
        </p:txBody>
      </p:sp>
    </p:spTree>
    <p:extLst>
      <p:ext uri="{BB962C8B-B14F-4D97-AF65-F5344CB8AC3E}">
        <p14:creationId xmlns:p14="http://schemas.microsoft.com/office/powerpoint/2010/main" val="242214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48809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78393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8196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33822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146270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54811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414479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69810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0BD-B055-4969-92A3-872CDBBE858F}" type="datetimeFigureOut">
              <a:rPr lang="en-IN" smtClean="0"/>
              <a:t>22/12/2018</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38A1-4E1F-4DAE-9D8D-F95A0FB22B4E}" type="slidenum">
              <a:rPr lang="en-IN" smtClean="0"/>
              <a:t>‹#›</a:t>
            </a:fld>
            <a:endParaRPr lang="en-IN" dirty="0"/>
          </a:p>
        </p:txBody>
      </p:sp>
    </p:spTree>
    <p:extLst>
      <p:ext uri="{BB962C8B-B14F-4D97-AF65-F5344CB8AC3E}">
        <p14:creationId xmlns:p14="http://schemas.microsoft.com/office/powerpoint/2010/main" val="27731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532188"/>
            <a:ext cx="7349067" cy="535531"/>
          </a:xfrm>
        </p:spPr>
        <p:txBody>
          <a:bodyPr/>
          <a:lstStyle/>
          <a:p>
            <a:pPr algn="ctr"/>
            <a:r>
              <a:rPr lang="en-IN" sz="3200" dirty="0" smtClean="0">
                <a:solidFill>
                  <a:srgbClr val="E31837"/>
                </a:solidFill>
                <a:latin typeface="Cambria Math" panose="02040503050406030204" pitchFamily="18" charset="0"/>
                <a:ea typeface="Cambria Math" panose="02040503050406030204" pitchFamily="18" charset="0"/>
              </a:rPr>
              <a:t>Cisco </a:t>
            </a:r>
            <a:r>
              <a:rPr lang="en-IN" sz="3200" dirty="0">
                <a:solidFill>
                  <a:srgbClr val="E31837"/>
                </a:solidFill>
                <a:latin typeface="Cambria Math" panose="02040503050406030204" pitchFamily="18" charset="0"/>
                <a:ea typeface="Cambria Math" panose="02040503050406030204" pitchFamily="18" charset="0"/>
              </a:rPr>
              <a:t>Switch </a:t>
            </a:r>
            <a:r>
              <a:rPr lang="en-IN" sz="3200" dirty="0" smtClean="0">
                <a:solidFill>
                  <a:srgbClr val="E31837"/>
                </a:solidFill>
                <a:latin typeface="Cambria Math" panose="02040503050406030204" pitchFamily="18" charset="0"/>
                <a:ea typeface="Cambria Math" panose="02040503050406030204" pitchFamily="18" charset="0"/>
              </a:rPr>
              <a:t>Configuration document</a:t>
            </a:r>
            <a:endParaRPr lang="en-IN" sz="3200" dirty="0">
              <a:solidFill>
                <a:srgbClr val="E31837"/>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29337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2859" y="984738"/>
            <a:ext cx="6485207" cy="523220"/>
          </a:xfrm>
          <a:prstGeom prst="rect">
            <a:avLst/>
          </a:prstGeom>
          <a:noFill/>
        </p:spPr>
        <p:txBody>
          <a:bodyPr wrap="square" rtlCol="0">
            <a:spAutoFit/>
          </a:bodyPr>
          <a:lstStyle/>
          <a:p>
            <a:r>
              <a:rPr lang="en-US" sz="2800" b="1" dirty="0">
                <a:cs typeface="Calibri" panose="020F0502020204030204" pitchFamily="34" charset="0"/>
              </a:rPr>
              <a:t>Switchport Configuration Access or Trunk</a:t>
            </a:r>
          </a:p>
        </p:txBody>
      </p:sp>
      <p:sp>
        <p:nvSpPr>
          <p:cNvPr id="3" name="TextBox 2"/>
          <p:cNvSpPr txBox="1"/>
          <p:nvPr/>
        </p:nvSpPr>
        <p:spPr>
          <a:xfrm>
            <a:off x="377483" y="2134618"/>
            <a:ext cx="16857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Access Port</a:t>
            </a:r>
          </a:p>
        </p:txBody>
      </p:sp>
      <p:sp>
        <p:nvSpPr>
          <p:cNvPr id="4" name="TextBox 3"/>
          <p:cNvSpPr txBox="1"/>
          <p:nvPr/>
        </p:nvSpPr>
        <p:spPr>
          <a:xfrm>
            <a:off x="377483" y="3275659"/>
            <a:ext cx="336932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Trunk Port &amp; allowed VLAN</a:t>
            </a:r>
          </a:p>
        </p:txBody>
      </p:sp>
      <p:pic>
        <p:nvPicPr>
          <p:cNvPr id="5" name="Picture 4"/>
          <p:cNvPicPr>
            <a:picLocks noChangeAspect="1"/>
          </p:cNvPicPr>
          <p:nvPr/>
        </p:nvPicPr>
        <p:blipFill>
          <a:blip r:embed="rId2"/>
          <a:stretch>
            <a:fillRect/>
          </a:stretch>
        </p:blipFill>
        <p:spPr>
          <a:xfrm>
            <a:off x="4765871" y="1920336"/>
            <a:ext cx="5276850" cy="828675"/>
          </a:xfrm>
          <a:prstGeom prst="rect">
            <a:avLst/>
          </a:prstGeom>
        </p:spPr>
      </p:pic>
      <p:sp>
        <p:nvSpPr>
          <p:cNvPr id="7" name="TextBox 6"/>
          <p:cNvSpPr txBox="1"/>
          <p:nvPr/>
        </p:nvSpPr>
        <p:spPr>
          <a:xfrm>
            <a:off x="445475" y="4398726"/>
            <a:ext cx="270195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Description</a:t>
            </a:r>
          </a:p>
        </p:txBody>
      </p:sp>
      <p:pic>
        <p:nvPicPr>
          <p:cNvPr id="8" name="Picture 7"/>
          <p:cNvPicPr>
            <a:picLocks noChangeAspect="1"/>
          </p:cNvPicPr>
          <p:nvPr/>
        </p:nvPicPr>
        <p:blipFill>
          <a:blip r:embed="rId3"/>
          <a:stretch>
            <a:fillRect/>
          </a:stretch>
        </p:blipFill>
        <p:spPr>
          <a:xfrm>
            <a:off x="4756346" y="4118079"/>
            <a:ext cx="5286375" cy="609600"/>
          </a:xfrm>
          <a:prstGeom prst="rect">
            <a:avLst/>
          </a:prstGeom>
        </p:spPr>
      </p:pic>
      <p:sp>
        <p:nvSpPr>
          <p:cNvPr id="9" name="TextBox 8"/>
          <p:cNvSpPr txBox="1"/>
          <p:nvPr/>
        </p:nvSpPr>
        <p:spPr>
          <a:xfrm>
            <a:off x="330589" y="5662475"/>
            <a:ext cx="316689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Exit &amp; Save Configuration</a:t>
            </a:r>
          </a:p>
        </p:txBody>
      </p:sp>
      <p:pic>
        <p:nvPicPr>
          <p:cNvPr id="10" name="Picture 9"/>
          <p:cNvPicPr>
            <a:picLocks noChangeAspect="1"/>
          </p:cNvPicPr>
          <p:nvPr/>
        </p:nvPicPr>
        <p:blipFill>
          <a:blip r:embed="rId4"/>
          <a:stretch>
            <a:fillRect/>
          </a:stretch>
        </p:blipFill>
        <p:spPr>
          <a:xfrm>
            <a:off x="4756346" y="5055720"/>
            <a:ext cx="7046448" cy="1524000"/>
          </a:xfrm>
          <a:prstGeom prst="rect">
            <a:avLst/>
          </a:prstGeom>
        </p:spPr>
      </p:pic>
      <p:pic>
        <p:nvPicPr>
          <p:cNvPr id="11" name="Picture 10"/>
          <p:cNvPicPr>
            <a:picLocks noChangeAspect="1"/>
          </p:cNvPicPr>
          <p:nvPr/>
        </p:nvPicPr>
        <p:blipFill>
          <a:blip r:embed="rId5"/>
          <a:stretch>
            <a:fillRect/>
          </a:stretch>
        </p:blipFill>
        <p:spPr>
          <a:xfrm>
            <a:off x="4756346" y="3147795"/>
            <a:ext cx="6410325" cy="571500"/>
          </a:xfrm>
          <a:prstGeom prst="rect">
            <a:avLst/>
          </a:prstGeom>
        </p:spPr>
      </p:pic>
    </p:spTree>
    <p:extLst>
      <p:ext uri="{BB962C8B-B14F-4D97-AF65-F5344CB8AC3E}">
        <p14:creationId xmlns:p14="http://schemas.microsoft.com/office/powerpoint/2010/main" val="260966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grpId="1"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Effect transition="in" filter="fade">
                                      <p:cBhvr>
                                        <p:cTn id="33" dur="2000"/>
                                        <p:tgtEl>
                                          <p:spTgt spid="4"/>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animEffect transition="in" filter="fade">
                                      <p:cBhvr>
                                        <p:cTn id="39" dur="2000"/>
                                        <p:tgtEl>
                                          <p:spTgt spid="11"/>
                                        </p:tgtEl>
                                      </p:cBhvr>
                                    </p:animEffect>
                                  </p:childTnLst>
                                </p:cTn>
                              </p:par>
                            </p:childTnLst>
                          </p:cTn>
                        </p:par>
                        <p:par>
                          <p:cTn id="40" fill="hold">
                            <p:stCondLst>
                              <p:cond delay="12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2000" fill="hold"/>
                                        <p:tgtEl>
                                          <p:spTgt spid="7"/>
                                        </p:tgtEl>
                                        <p:attrNameLst>
                                          <p:attrName>ppt_w</p:attrName>
                                        </p:attrNameLst>
                                      </p:cBhvr>
                                      <p:tavLst>
                                        <p:tav tm="0">
                                          <p:val>
                                            <p:fltVal val="0"/>
                                          </p:val>
                                        </p:tav>
                                        <p:tav tm="100000">
                                          <p:val>
                                            <p:strVal val="#ppt_w"/>
                                          </p:val>
                                        </p:tav>
                                      </p:tavLst>
                                    </p:anim>
                                    <p:anim calcmode="lin" valueType="num">
                                      <p:cBhvr>
                                        <p:cTn id="44" dur="2000" fill="hold"/>
                                        <p:tgtEl>
                                          <p:spTgt spid="7"/>
                                        </p:tgtEl>
                                        <p:attrNameLst>
                                          <p:attrName>ppt_h</p:attrName>
                                        </p:attrNameLst>
                                      </p:cBhvr>
                                      <p:tavLst>
                                        <p:tav tm="0">
                                          <p:val>
                                            <p:fltVal val="0"/>
                                          </p:val>
                                        </p:tav>
                                        <p:tav tm="100000">
                                          <p:val>
                                            <p:strVal val="#ppt_h"/>
                                          </p:val>
                                        </p:tav>
                                      </p:tavLst>
                                    </p:anim>
                                    <p:animEffect transition="in" filter="fade">
                                      <p:cBhvr>
                                        <p:cTn id="45" dur="2000"/>
                                        <p:tgtEl>
                                          <p:spTgt spid="7"/>
                                        </p:tgtEl>
                                      </p:cBhvr>
                                    </p:animEffect>
                                  </p:childTnLst>
                                </p:cTn>
                              </p:par>
                            </p:childTnLst>
                          </p:cTn>
                        </p:par>
                        <p:par>
                          <p:cTn id="46" fill="hold">
                            <p:stCondLst>
                              <p:cond delay="14000"/>
                            </p:stCondLst>
                            <p:childTnLst>
                              <p:par>
                                <p:cTn id="47" presetID="53" presetClass="entr" presetSubtype="16"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2000" fill="hold"/>
                                        <p:tgtEl>
                                          <p:spTgt spid="8"/>
                                        </p:tgtEl>
                                        <p:attrNameLst>
                                          <p:attrName>ppt_w</p:attrName>
                                        </p:attrNameLst>
                                      </p:cBhvr>
                                      <p:tavLst>
                                        <p:tav tm="0">
                                          <p:val>
                                            <p:fltVal val="0"/>
                                          </p:val>
                                        </p:tav>
                                        <p:tav tm="100000">
                                          <p:val>
                                            <p:strVal val="#ppt_w"/>
                                          </p:val>
                                        </p:tav>
                                      </p:tavLst>
                                    </p:anim>
                                    <p:anim calcmode="lin" valueType="num">
                                      <p:cBhvr>
                                        <p:cTn id="50" dur="2000" fill="hold"/>
                                        <p:tgtEl>
                                          <p:spTgt spid="8"/>
                                        </p:tgtEl>
                                        <p:attrNameLst>
                                          <p:attrName>ppt_h</p:attrName>
                                        </p:attrNameLst>
                                      </p:cBhvr>
                                      <p:tavLst>
                                        <p:tav tm="0">
                                          <p:val>
                                            <p:fltVal val="0"/>
                                          </p:val>
                                        </p:tav>
                                        <p:tav tm="100000">
                                          <p:val>
                                            <p:strVal val="#ppt_h"/>
                                          </p:val>
                                        </p:tav>
                                      </p:tavLst>
                                    </p:anim>
                                    <p:animEffect transition="in" filter="fade">
                                      <p:cBhvr>
                                        <p:cTn id="51" dur="2000"/>
                                        <p:tgtEl>
                                          <p:spTgt spid="8"/>
                                        </p:tgtEl>
                                      </p:cBhvr>
                                    </p:animEffect>
                                  </p:childTnLst>
                                </p:cTn>
                              </p:par>
                            </p:childTnLst>
                          </p:cTn>
                        </p:par>
                        <p:par>
                          <p:cTn id="52" fill="hold">
                            <p:stCondLst>
                              <p:cond delay="16000"/>
                            </p:stCondLst>
                            <p:childTnLst>
                              <p:par>
                                <p:cTn id="53" presetID="53" presetClass="entr" presetSubtype="16" fill="hold" nodeType="after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9">
                                            <p:txEl>
                                              <p:pRg st="0" end="0"/>
                                            </p:txEl>
                                          </p:spTgt>
                                        </p:tgtEl>
                                      </p:cBhvr>
                                    </p:animEffect>
                                  </p:childTnLst>
                                </p:cTn>
                              </p:par>
                            </p:childTnLst>
                          </p:cTn>
                        </p:par>
                        <p:par>
                          <p:cTn id="58" fill="hold">
                            <p:stCondLst>
                              <p:cond delay="180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2000" fill="hold"/>
                                        <p:tgtEl>
                                          <p:spTgt spid="10"/>
                                        </p:tgtEl>
                                        <p:attrNameLst>
                                          <p:attrName>ppt_w</p:attrName>
                                        </p:attrNameLst>
                                      </p:cBhvr>
                                      <p:tavLst>
                                        <p:tav tm="0">
                                          <p:val>
                                            <p:fltVal val="0"/>
                                          </p:val>
                                        </p:tav>
                                        <p:tav tm="100000">
                                          <p:val>
                                            <p:strVal val="#ppt_w"/>
                                          </p:val>
                                        </p:tav>
                                      </p:tavLst>
                                    </p:anim>
                                    <p:anim calcmode="lin" valueType="num">
                                      <p:cBhvr>
                                        <p:cTn id="62" dur="2000" fill="hold"/>
                                        <p:tgtEl>
                                          <p:spTgt spid="10"/>
                                        </p:tgtEl>
                                        <p:attrNameLst>
                                          <p:attrName>ppt_h</p:attrName>
                                        </p:attrNameLst>
                                      </p:cBhvr>
                                      <p:tavLst>
                                        <p:tav tm="0">
                                          <p:val>
                                            <p:fltVal val="0"/>
                                          </p:val>
                                        </p:tav>
                                        <p:tav tm="100000">
                                          <p:val>
                                            <p:strVal val="#ppt_h"/>
                                          </p:val>
                                        </p:tav>
                                      </p:tavLst>
                                    </p:anim>
                                    <p:animEffect transition="in" filter="fade">
                                      <p:cBhvr>
                                        <p:cTn id="6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8785" y="928468"/>
            <a:ext cx="6485207" cy="523220"/>
          </a:xfrm>
          <a:prstGeom prst="rect">
            <a:avLst/>
          </a:prstGeom>
          <a:noFill/>
        </p:spPr>
        <p:txBody>
          <a:bodyPr wrap="square" rtlCol="0">
            <a:spAutoFit/>
          </a:bodyPr>
          <a:lstStyle/>
          <a:p>
            <a:r>
              <a:rPr lang="en-US" sz="2800" b="1" dirty="0">
                <a:cs typeface="Calibri" panose="020F0502020204030204" pitchFamily="34" charset="0"/>
              </a:rPr>
              <a:t>Verify Interfaces Status</a:t>
            </a:r>
          </a:p>
        </p:txBody>
      </p:sp>
      <p:sp>
        <p:nvSpPr>
          <p:cNvPr id="3" name="TextBox 2"/>
          <p:cNvSpPr txBox="1"/>
          <p:nvPr/>
        </p:nvSpPr>
        <p:spPr>
          <a:xfrm>
            <a:off x="501747" y="2421277"/>
            <a:ext cx="224606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Interfaces Status</a:t>
            </a:r>
          </a:p>
        </p:txBody>
      </p:sp>
      <p:pic>
        <p:nvPicPr>
          <p:cNvPr id="4" name="Picture 3"/>
          <p:cNvPicPr>
            <a:picLocks noChangeAspect="1"/>
          </p:cNvPicPr>
          <p:nvPr/>
        </p:nvPicPr>
        <p:blipFill>
          <a:blip r:embed="rId2"/>
          <a:stretch>
            <a:fillRect/>
          </a:stretch>
        </p:blipFill>
        <p:spPr>
          <a:xfrm>
            <a:off x="4237008" y="2064120"/>
            <a:ext cx="7629525" cy="1114425"/>
          </a:xfrm>
          <a:prstGeom prst="rect">
            <a:avLst/>
          </a:prstGeom>
        </p:spPr>
      </p:pic>
      <p:sp>
        <p:nvSpPr>
          <p:cNvPr id="5" name="TextBox 4"/>
          <p:cNvSpPr txBox="1"/>
          <p:nvPr/>
        </p:nvSpPr>
        <p:spPr>
          <a:xfrm>
            <a:off x="534769" y="4720120"/>
            <a:ext cx="221304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Details</a:t>
            </a:r>
          </a:p>
        </p:txBody>
      </p:sp>
      <p:pic>
        <p:nvPicPr>
          <p:cNvPr id="7" name="Picture 6"/>
          <p:cNvPicPr>
            <a:picLocks noChangeAspect="1"/>
          </p:cNvPicPr>
          <p:nvPr/>
        </p:nvPicPr>
        <p:blipFill>
          <a:blip r:embed="rId3"/>
          <a:stretch>
            <a:fillRect/>
          </a:stretch>
        </p:blipFill>
        <p:spPr>
          <a:xfrm>
            <a:off x="4237009" y="3334263"/>
            <a:ext cx="7629525" cy="3171825"/>
          </a:xfrm>
          <a:prstGeom prst="rect">
            <a:avLst/>
          </a:prstGeom>
        </p:spPr>
      </p:pic>
    </p:spTree>
    <p:extLst>
      <p:ext uri="{BB962C8B-B14F-4D97-AF65-F5344CB8AC3E}">
        <p14:creationId xmlns:p14="http://schemas.microsoft.com/office/powerpoint/2010/main" val="11669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Effect transition="in" filter="fade">
                                      <p:cBhvr>
                                        <p:cTn id="27" dur="2000"/>
                                        <p:tgtEl>
                                          <p:spTgt spid="5"/>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8785" y="928468"/>
            <a:ext cx="6485207" cy="523220"/>
          </a:xfrm>
          <a:prstGeom prst="rect">
            <a:avLst/>
          </a:prstGeom>
          <a:noFill/>
        </p:spPr>
        <p:txBody>
          <a:bodyPr wrap="square" rtlCol="0">
            <a:spAutoFit/>
          </a:bodyPr>
          <a:lstStyle/>
          <a:p>
            <a:r>
              <a:rPr lang="en-US" sz="2800" b="1" dirty="0">
                <a:cs typeface="Calibri" panose="020F0502020204030204" pitchFamily="34" charset="0"/>
              </a:rPr>
              <a:t>NTP Configuration</a:t>
            </a:r>
          </a:p>
        </p:txBody>
      </p:sp>
      <p:sp>
        <p:nvSpPr>
          <p:cNvPr id="3" name="TextBox 2"/>
          <p:cNvSpPr txBox="1"/>
          <p:nvPr/>
        </p:nvSpPr>
        <p:spPr>
          <a:xfrm>
            <a:off x="534769" y="2621332"/>
            <a:ext cx="241309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NTP Configuration</a:t>
            </a:r>
          </a:p>
        </p:txBody>
      </p:sp>
      <p:sp>
        <p:nvSpPr>
          <p:cNvPr id="4" name="TextBox 3"/>
          <p:cNvSpPr txBox="1"/>
          <p:nvPr/>
        </p:nvSpPr>
        <p:spPr>
          <a:xfrm>
            <a:off x="534769" y="4720120"/>
            <a:ext cx="309854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NTP Configuration</a:t>
            </a:r>
          </a:p>
        </p:txBody>
      </p:sp>
      <p:pic>
        <p:nvPicPr>
          <p:cNvPr id="5" name="Picture 4"/>
          <p:cNvPicPr>
            <a:picLocks noChangeAspect="1"/>
          </p:cNvPicPr>
          <p:nvPr/>
        </p:nvPicPr>
        <p:blipFill>
          <a:blip r:embed="rId2"/>
          <a:stretch>
            <a:fillRect/>
          </a:stretch>
        </p:blipFill>
        <p:spPr>
          <a:xfrm>
            <a:off x="3953974" y="1992712"/>
            <a:ext cx="7800975" cy="1657350"/>
          </a:xfrm>
          <a:prstGeom prst="rect">
            <a:avLst/>
          </a:prstGeom>
        </p:spPr>
      </p:pic>
      <p:pic>
        <p:nvPicPr>
          <p:cNvPr id="6" name="Picture 5"/>
          <p:cNvPicPr>
            <a:picLocks noChangeAspect="1"/>
          </p:cNvPicPr>
          <p:nvPr/>
        </p:nvPicPr>
        <p:blipFill>
          <a:blip r:embed="rId3"/>
          <a:stretch>
            <a:fillRect/>
          </a:stretch>
        </p:blipFill>
        <p:spPr>
          <a:xfrm>
            <a:off x="3953974" y="4243900"/>
            <a:ext cx="7800975" cy="1352550"/>
          </a:xfrm>
          <a:prstGeom prst="rect">
            <a:avLst/>
          </a:prstGeom>
        </p:spPr>
      </p:pic>
    </p:spTree>
    <p:extLst>
      <p:ext uri="{BB962C8B-B14F-4D97-AF65-F5344CB8AC3E}">
        <p14:creationId xmlns:p14="http://schemas.microsoft.com/office/powerpoint/2010/main" val="35646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8785" y="928468"/>
            <a:ext cx="6485207" cy="523220"/>
          </a:xfrm>
          <a:prstGeom prst="rect">
            <a:avLst/>
          </a:prstGeom>
          <a:noFill/>
        </p:spPr>
        <p:txBody>
          <a:bodyPr wrap="square" rtlCol="0">
            <a:spAutoFit/>
          </a:bodyPr>
          <a:lstStyle/>
          <a:p>
            <a:r>
              <a:rPr lang="en-US" sz="2800" b="1" dirty="0">
                <a:cs typeface="Calibri" panose="020F0502020204030204" pitchFamily="34" charset="0"/>
              </a:rPr>
              <a:t>SNMP Configuration</a:t>
            </a:r>
          </a:p>
        </p:txBody>
      </p:sp>
      <p:sp>
        <p:nvSpPr>
          <p:cNvPr id="3" name="TextBox 2"/>
          <p:cNvSpPr txBox="1"/>
          <p:nvPr/>
        </p:nvSpPr>
        <p:spPr>
          <a:xfrm>
            <a:off x="661378" y="2802277"/>
            <a:ext cx="263270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SNMP Configuration</a:t>
            </a:r>
          </a:p>
        </p:txBody>
      </p:sp>
      <p:sp>
        <p:nvSpPr>
          <p:cNvPr id="4" name="TextBox 3"/>
          <p:cNvSpPr txBox="1"/>
          <p:nvPr/>
        </p:nvSpPr>
        <p:spPr>
          <a:xfrm>
            <a:off x="661378" y="4520064"/>
            <a:ext cx="331815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SNMP Configuration</a:t>
            </a:r>
          </a:p>
        </p:txBody>
      </p:sp>
      <p:pic>
        <p:nvPicPr>
          <p:cNvPr id="5" name="Picture 4"/>
          <p:cNvPicPr>
            <a:picLocks noChangeAspect="1"/>
          </p:cNvPicPr>
          <p:nvPr/>
        </p:nvPicPr>
        <p:blipFill>
          <a:blip r:embed="rId2"/>
          <a:stretch>
            <a:fillRect/>
          </a:stretch>
        </p:blipFill>
        <p:spPr>
          <a:xfrm>
            <a:off x="4410441" y="2621332"/>
            <a:ext cx="7591425" cy="762000"/>
          </a:xfrm>
          <a:prstGeom prst="rect">
            <a:avLst/>
          </a:prstGeom>
        </p:spPr>
      </p:pic>
      <p:pic>
        <p:nvPicPr>
          <p:cNvPr id="6" name="Picture 5"/>
          <p:cNvPicPr>
            <a:picLocks noChangeAspect="1"/>
          </p:cNvPicPr>
          <p:nvPr/>
        </p:nvPicPr>
        <p:blipFill>
          <a:blip r:embed="rId3"/>
          <a:stretch>
            <a:fillRect/>
          </a:stretch>
        </p:blipFill>
        <p:spPr>
          <a:xfrm>
            <a:off x="4410441" y="4239106"/>
            <a:ext cx="6419850" cy="962025"/>
          </a:xfrm>
          <a:prstGeom prst="rect">
            <a:avLst/>
          </a:prstGeom>
        </p:spPr>
      </p:pic>
    </p:spTree>
    <p:extLst>
      <p:ext uri="{BB962C8B-B14F-4D97-AF65-F5344CB8AC3E}">
        <p14:creationId xmlns:p14="http://schemas.microsoft.com/office/powerpoint/2010/main" val="212826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3025" y="1069145"/>
            <a:ext cx="6485207" cy="523220"/>
          </a:xfrm>
          <a:prstGeom prst="rect">
            <a:avLst/>
          </a:prstGeom>
          <a:noFill/>
        </p:spPr>
        <p:txBody>
          <a:bodyPr wrap="square" rtlCol="0">
            <a:spAutoFit/>
          </a:bodyPr>
          <a:lstStyle/>
          <a:p>
            <a:r>
              <a:rPr lang="en-US" sz="2800" b="1" dirty="0">
                <a:cs typeface="Calibri" panose="020F0502020204030204" pitchFamily="34" charset="0"/>
              </a:rPr>
              <a:t>IP &amp; Gateway Configuration</a:t>
            </a:r>
          </a:p>
        </p:txBody>
      </p:sp>
      <p:sp>
        <p:nvSpPr>
          <p:cNvPr id="3" name="TextBox 2"/>
          <p:cNvSpPr txBox="1"/>
          <p:nvPr/>
        </p:nvSpPr>
        <p:spPr>
          <a:xfrm>
            <a:off x="853417" y="2323976"/>
            <a:ext cx="3196965"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IP Configuration</a:t>
            </a:r>
          </a:p>
          <a:p>
            <a:r>
              <a:rPr lang="en-US" sz="2000" b="1" dirty="0"/>
              <a:t>     (Only for Layer3 Switch) </a:t>
            </a:r>
          </a:p>
        </p:txBody>
      </p:sp>
      <p:sp>
        <p:nvSpPr>
          <p:cNvPr id="4" name="TextBox 3"/>
          <p:cNvSpPr txBox="1"/>
          <p:nvPr/>
        </p:nvSpPr>
        <p:spPr>
          <a:xfrm>
            <a:off x="853416" y="4039667"/>
            <a:ext cx="282987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VLAN IP Configuration</a:t>
            </a:r>
          </a:p>
        </p:txBody>
      </p:sp>
      <p:pic>
        <p:nvPicPr>
          <p:cNvPr id="5" name="Picture 4"/>
          <p:cNvPicPr>
            <a:picLocks noChangeAspect="1"/>
          </p:cNvPicPr>
          <p:nvPr/>
        </p:nvPicPr>
        <p:blipFill>
          <a:blip r:embed="rId2"/>
          <a:stretch>
            <a:fillRect/>
          </a:stretch>
        </p:blipFill>
        <p:spPr>
          <a:xfrm>
            <a:off x="4984506" y="1911156"/>
            <a:ext cx="6724650" cy="1533525"/>
          </a:xfrm>
          <a:prstGeom prst="rect">
            <a:avLst/>
          </a:prstGeom>
        </p:spPr>
      </p:pic>
      <p:pic>
        <p:nvPicPr>
          <p:cNvPr id="6" name="Picture 5"/>
          <p:cNvPicPr>
            <a:picLocks noChangeAspect="1"/>
          </p:cNvPicPr>
          <p:nvPr/>
        </p:nvPicPr>
        <p:blipFill>
          <a:blip r:embed="rId3"/>
          <a:stretch>
            <a:fillRect/>
          </a:stretch>
        </p:blipFill>
        <p:spPr>
          <a:xfrm>
            <a:off x="4984506" y="3763472"/>
            <a:ext cx="6724650" cy="952500"/>
          </a:xfrm>
          <a:prstGeom prst="rect">
            <a:avLst/>
          </a:prstGeom>
        </p:spPr>
      </p:pic>
      <p:sp>
        <p:nvSpPr>
          <p:cNvPr id="7" name="TextBox 6"/>
          <p:cNvSpPr txBox="1"/>
          <p:nvPr/>
        </p:nvSpPr>
        <p:spPr>
          <a:xfrm>
            <a:off x="853416" y="5304232"/>
            <a:ext cx="317798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IP Gateway Configuration</a:t>
            </a:r>
          </a:p>
        </p:txBody>
      </p:sp>
      <p:pic>
        <p:nvPicPr>
          <p:cNvPr id="8" name="Picture 7"/>
          <p:cNvPicPr>
            <a:picLocks noChangeAspect="1"/>
          </p:cNvPicPr>
          <p:nvPr/>
        </p:nvPicPr>
        <p:blipFill>
          <a:blip r:embed="rId4"/>
          <a:stretch>
            <a:fillRect/>
          </a:stretch>
        </p:blipFill>
        <p:spPr>
          <a:xfrm>
            <a:off x="4984506" y="5109000"/>
            <a:ext cx="6724650" cy="790575"/>
          </a:xfrm>
          <a:prstGeom prst="rect">
            <a:avLst/>
          </a:prstGeom>
        </p:spPr>
      </p:pic>
    </p:spTree>
    <p:extLst>
      <p:ext uri="{BB962C8B-B14F-4D97-AF65-F5344CB8AC3E}">
        <p14:creationId xmlns:p14="http://schemas.microsoft.com/office/powerpoint/2010/main" val="137358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4">
                                            <p:txEl>
                                              <p:pRg st="0" end="0"/>
                                            </p:txEl>
                                          </p:spTgt>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000" fill="hold"/>
                                        <p:tgtEl>
                                          <p:spTgt spid="8"/>
                                        </p:tgtEl>
                                        <p:attrNameLst>
                                          <p:attrName>ppt_w</p:attrName>
                                        </p:attrNameLst>
                                      </p:cBhvr>
                                      <p:tavLst>
                                        <p:tav tm="0">
                                          <p:val>
                                            <p:fltVal val="0"/>
                                          </p:val>
                                        </p:tav>
                                        <p:tav tm="100000">
                                          <p:val>
                                            <p:strVal val="#ppt_w"/>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3025" y="1069145"/>
            <a:ext cx="6485207" cy="523220"/>
          </a:xfrm>
          <a:prstGeom prst="rect">
            <a:avLst/>
          </a:prstGeom>
          <a:noFill/>
        </p:spPr>
        <p:txBody>
          <a:bodyPr wrap="square" rtlCol="0">
            <a:spAutoFit/>
          </a:bodyPr>
          <a:lstStyle/>
          <a:p>
            <a:r>
              <a:rPr lang="en-US" sz="2800" b="1" dirty="0">
                <a:cs typeface="Calibri" panose="020F0502020204030204" pitchFamily="34" charset="0"/>
              </a:rPr>
              <a:t>Spanning Tree Protocol</a:t>
            </a:r>
          </a:p>
        </p:txBody>
      </p:sp>
      <p:sp>
        <p:nvSpPr>
          <p:cNvPr id="3" name="TextBox 2"/>
          <p:cNvSpPr txBox="1"/>
          <p:nvPr/>
        </p:nvSpPr>
        <p:spPr>
          <a:xfrm>
            <a:off x="436095" y="2178660"/>
            <a:ext cx="5373860" cy="1754326"/>
          </a:xfrm>
          <a:prstGeom prst="rect">
            <a:avLst/>
          </a:prstGeom>
          <a:noFill/>
        </p:spPr>
        <p:txBody>
          <a:bodyPr wrap="square" rtlCol="0">
            <a:spAutoFit/>
          </a:bodyPr>
          <a:lstStyle/>
          <a:p>
            <a:r>
              <a:rPr lang="en-US" dirty="0"/>
              <a:t>Spanning Tree Protocol (STP) is a Layer 2 protocol that runs on bridges and switches. The specification for STP is IEEE 802.1D. The main purpose of STP is to ensure that you do not create loops when you have redundant paths in your network. Loops are deadly to a network.</a:t>
            </a:r>
          </a:p>
          <a:p>
            <a:r>
              <a:rPr lang="en-US" dirty="0"/>
              <a:t>By Spanning Tree Protocol is enabled in Cisco Switches.</a:t>
            </a:r>
          </a:p>
        </p:txBody>
      </p:sp>
      <p:pic>
        <p:nvPicPr>
          <p:cNvPr id="5" name="Picture 4"/>
          <p:cNvPicPr>
            <a:picLocks noChangeAspect="1"/>
          </p:cNvPicPr>
          <p:nvPr/>
        </p:nvPicPr>
        <p:blipFill>
          <a:blip r:embed="rId2"/>
          <a:stretch>
            <a:fillRect/>
          </a:stretch>
        </p:blipFill>
        <p:spPr>
          <a:xfrm>
            <a:off x="6977575" y="2178660"/>
            <a:ext cx="4234376" cy="4048125"/>
          </a:xfrm>
          <a:prstGeom prst="rect">
            <a:avLst/>
          </a:prstGeom>
        </p:spPr>
      </p:pic>
    </p:spTree>
    <p:extLst>
      <p:ext uri="{BB962C8B-B14F-4D97-AF65-F5344CB8AC3E}">
        <p14:creationId xmlns:p14="http://schemas.microsoft.com/office/powerpoint/2010/main" val="366289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4207" y="604911"/>
            <a:ext cx="6485207" cy="523220"/>
          </a:xfrm>
          <a:prstGeom prst="rect">
            <a:avLst/>
          </a:prstGeom>
          <a:noFill/>
        </p:spPr>
        <p:txBody>
          <a:bodyPr wrap="square" rtlCol="0">
            <a:spAutoFit/>
          </a:bodyPr>
          <a:lstStyle/>
          <a:p>
            <a:r>
              <a:rPr lang="en-US" sz="2800" b="1" dirty="0">
                <a:cs typeface="Calibri" panose="020F0502020204030204" pitchFamily="34" charset="0"/>
              </a:rPr>
              <a:t>Spanning Tree Protocol</a:t>
            </a:r>
          </a:p>
        </p:txBody>
      </p:sp>
      <p:sp>
        <p:nvSpPr>
          <p:cNvPr id="6" name="TextBox 5"/>
          <p:cNvSpPr txBox="1"/>
          <p:nvPr/>
        </p:nvSpPr>
        <p:spPr>
          <a:xfrm>
            <a:off x="2489982" y="1599416"/>
            <a:ext cx="9702018" cy="1754326"/>
          </a:xfrm>
          <a:prstGeom prst="rect">
            <a:avLst/>
          </a:prstGeom>
          <a:noFill/>
        </p:spPr>
        <p:txBody>
          <a:bodyPr wrap="square" rtlCol="0">
            <a:spAutoFit/>
          </a:bodyPr>
          <a:lstStyle/>
          <a:p>
            <a:r>
              <a:rPr lang="en-US" dirty="0"/>
              <a:t>All decisions in STP are made from the perspective of </a:t>
            </a:r>
            <a:r>
              <a:rPr lang="en-US" b="1" i="1" dirty="0"/>
              <a:t>Root Bridge</a:t>
            </a:r>
            <a:r>
              <a:rPr lang="en-US" dirty="0"/>
              <a:t>. Switch with the lowest switch ID is selected as </a:t>
            </a:r>
            <a:r>
              <a:rPr lang="en-US" b="1" i="1" dirty="0"/>
              <a:t>Root Bridge</a:t>
            </a:r>
            <a:r>
              <a:rPr lang="en-US" dirty="0"/>
              <a:t>. BPDU contains </a:t>
            </a:r>
            <a:r>
              <a:rPr lang="en-US" i="1" dirty="0"/>
              <a:t>Switch ID</a:t>
            </a:r>
            <a:r>
              <a:rPr lang="en-US" dirty="0"/>
              <a:t>. Switch ID is made from priority of the switch and MAC address of switch itself. Default priority is set to 32768. Switch with the lowest MAC address will be selected as the root switch, if you don’t change the default priority value. You can override root selection process by changing the priority value. If you want one switch to be Root Bridge, change its priority value to less than 32768.</a:t>
            </a:r>
          </a:p>
        </p:txBody>
      </p:sp>
      <p:sp>
        <p:nvSpPr>
          <p:cNvPr id="7" name="TextBox 6"/>
          <p:cNvSpPr txBox="1"/>
          <p:nvPr/>
        </p:nvSpPr>
        <p:spPr>
          <a:xfrm>
            <a:off x="122238" y="2203001"/>
            <a:ext cx="171951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Root Bridge</a:t>
            </a:r>
          </a:p>
        </p:txBody>
      </p:sp>
      <p:sp>
        <p:nvSpPr>
          <p:cNvPr id="8" name="TextBox 7"/>
          <p:cNvSpPr txBox="1"/>
          <p:nvPr/>
        </p:nvSpPr>
        <p:spPr>
          <a:xfrm>
            <a:off x="122238" y="4039296"/>
            <a:ext cx="148412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Root Port</a:t>
            </a:r>
          </a:p>
        </p:txBody>
      </p:sp>
      <p:sp>
        <p:nvSpPr>
          <p:cNvPr id="9" name="TextBox 8"/>
          <p:cNvSpPr txBox="1"/>
          <p:nvPr/>
        </p:nvSpPr>
        <p:spPr>
          <a:xfrm>
            <a:off x="122238" y="5255738"/>
            <a:ext cx="223170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Designated  Port</a:t>
            </a:r>
          </a:p>
        </p:txBody>
      </p:sp>
      <p:sp>
        <p:nvSpPr>
          <p:cNvPr id="10" name="TextBox 9"/>
          <p:cNvSpPr txBox="1"/>
          <p:nvPr/>
        </p:nvSpPr>
        <p:spPr>
          <a:xfrm>
            <a:off x="2489981" y="3655771"/>
            <a:ext cx="9551963" cy="1200329"/>
          </a:xfrm>
          <a:prstGeom prst="rect">
            <a:avLst/>
          </a:prstGeom>
          <a:noFill/>
        </p:spPr>
        <p:txBody>
          <a:bodyPr wrap="square" rtlCol="0">
            <a:spAutoFit/>
          </a:bodyPr>
          <a:lstStyle/>
          <a:p>
            <a:r>
              <a:rPr lang="en-US" dirty="0"/>
              <a:t>Root port is a port that is directly connected with the Root Bridge, or has the shortest path to the Root Bridge. Shortest path is path that has lowest path cost value. Remember that switch can go through many other switches to get the root. So it’s not always the shortest path but it is the fastest path that will be used.</a:t>
            </a:r>
          </a:p>
        </p:txBody>
      </p:sp>
      <p:sp>
        <p:nvSpPr>
          <p:cNvPr id="11" name="TextBox 10"/>
          <p:cNvSpPr txBox="1"/>
          <p:nvPr/>
        </p:nvSpPr>
        <p:spPr>
          <a:xfrm>
            <a:off x="2489980" y="5132628"/>
            <a:ext cx="9551963" cy="646331"/>
          </a:xfrm>
          <a:prstGeom prst="rect">
            <a:avLst/>
          </a:prstGeom>
          <a:noFill/>
        </p:spPr>
        <p:txBody>
          <a:bodyPr wrap="square" rtlCol="0">
            <a:spAutoFit/>
          </a:bodyPr>
          <a:lstStyle/>
          <a:p>
            <a:r>
              <a:rPr lang="en-US" dirty="0"/>
              <a:t>Designated port is the port that is selected as having the lowest port cost. Designated port would be marked as forwarding port.</a:t>
            </a:r>
          </a:p>
        </p:txBody>
      </p:sp>
      <p:sp>
        <p:nvSpPr>
          <p:cNvPr id="12" name="TextBox 11"/>
          <p:cNvSpPr txBox="1"/>
          <p:nvPr/>
        </p:nvSpPr>
        <p:spPr>
          <a:xfrm>
            <a:off x="122238" y="6105395"/>
            <a:ext cx="193585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Blocking  Port</a:t>
            </a:r>
          </a:p>
        </p:txBody>
      </p:sp>
      <p:sp>
        <p:nvSpPr>
          <p:cNvPr id="13" name="TextBox 12"/>
          <p:cNvSpPr txBox="1"/>
          <p:nvPr/>
        </p:nvSpPr>
        <p:spPr>
          <a:xfrm>
            <a:off x="2504047" y="6091320"/>
            <a:ext cx="9551963" cy="369332"/>
          </a:xfrm>
          <a:prstGeom prst="rect">
            <a:avLst/>
          </a:prstGeom>
          <a:noFill/>
        </p:spPr>
        <p:txBody>
          <a:bodyPr wrap="square" rtlCol="0">
            <a:spAutoFit/>
          </a:bodyPr>
          <a:lstStyle/>
          <a:p>
            <a:r>
              <a:rPr lang="en-US" dirty="0"/>
              <a:t>Blocking port remains disable to remove loops.</a:t>
            </a:r>
          </a:p>
        </p:txBody>
      </p:sp>
      <p:sp>
        <p:nvSpPr>
          <p:cNvPr id="4" name="Rectangle: Rounded Corners 3"/>
          <p:cNvSpPr/>
          <p:nvPr/>
        </p:nvSpPr>
        <p:spPr>
          <a:xfrm>
            <a:off x="2489980" y="1486654"/>
            <a:ext cx="9566030" cy="183280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2489980" y="3622601"/>
            <a:ext cx="9551963" cy="12335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04046" y="5155433"/>
            <a:ext cx="9551963" cy="6094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2487632" y="6035047"/>
            <a:ext cx="9551963" cy="4449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13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p:val>
                                            <p:fltVal val="0"/>
                                          </p:val>
                                        </p:tav>
                                        <p:tav tm="100000">
                                          <p:val>
                                            <p:strVal val="#ppt_w"/>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Effect transition="in" filter="fade">
                                      <p:cBhvr>
                                        <p:cTn id="26" dur="2000"/>
                                        <p:tgtEl>
                                          <p:spTgt spid="6"/>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fltVal val="0"/>
                                          </p:val>
                                        </p:tav>
                                        <p:tav tm="100000">
                                          <p:val>
                                            <p:strVal val="#ppt_w"/>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Effect transition="in" filter="fade">
                                      <p:cBhvr>
                                        <p:cTn id="32" dur="2000"/>
                                        <p:tgtEl>
                                          <p:spTgt spid="8"/>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2000" fill="hold"/>
                                        <p:tgtEl>
                                          <p:spTgt spid="14"/>
                                        </p:tgtEl>
                                        <p:attrNameLst>
                                          <p:attrName>ppt_w</p:attrName>
                                        </p:attrNameLst>
                                      </p:cBhvr>
                                      <p:tavLst>
                                        <p:tav tm="0">
                                          <p:val>
                                            <p:fltVal val="0"/>
                                          </p:val>
                                        </p:tav>
                                        <p:tav tm="100000">
                                          <p:val>
                                            <p:strVal val="#ppt_w"/>
                                          </p:val>
                                        </p:tav>
                                      </p:tavLst>
                                    </p:anim>
                                    <p:anim calcmode="lin" valueType="num">
                                      <p:cBhvr>
                                        <p:cTn id="37" dur="2000" fill="hold"/>
                                        <p:tgtEl>
                                          <p:spTgt spid="14"/>
                                        </p:tgtEl>
                                        <p:attrNameLst>
                                          <p:attrName>ppt_h</p:attrName>
                                        </p:attrNameLst>
                                      </p:cBhvr>
                                      <p:tavLst>
                                        <p:tav tm="0">
                                          <p:val>
                                            <p:fltVal val="0"/>
                                          </p:val>
                                        </p:tav>
                                        <p:tav tm="100000">
                                          <p:val>
                                            <p:strVal val="#ppt_h"/>
                                          </p:val>
                                        </p:tav>
                                      </p:tavLst>
                                    </p:anim>
                                    <p:animEffect transition="in" filter="fade">
                                      <p:cBhvr>
                                        <p:cTn id="38" dur="200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Effect transition="in" filter="fade">
                                      <p:cBhvr>
                                        <p:cTn id="43" dur="2000"/>
                                        <p:tgtEl>
                                          <p:spTgt spid="10"/>
                                        </p:tgtEl>
                                      </p:cBhvr>
                                    </p:animEffect>
                                  </p:childTnLst>
                                </p:cTn>
                              </p:par>
                            </p:childTnLst>
                          </p:cTn>
                        </p:par>
                        <p:par>
                          <p:cTn id="44" fill="hold">
                            <p:stCondLst>
                              <p:cond delay="10000"/>
                            </p:stCondLst>
                            <p:childTnLst>
                              <p:par>
                                <p:cTn id="45" presetID="53" presetClass="entr" presetSubtype="16" fill="hold" nodeType="after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p:cTn id="47"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8"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9" dur="2000"/>
                                        <p:tgtEl>
                                          <p:spTgt spid="9">
                                            <p:txEl>
                                              <p:pRg st="0" end="0"/>
                                            </p:txEl>
                                          </p:spTgt>
                                        </p:tgtEl>
                                      </p:cBhvr>
                                    </p:animEffect>
                                  </p:childTnLst>
                                </p:cTn>
                              </p:par>
                            </p:childTnLst>
                          </p:cTn>
                        </p:par>
                        <p:par>
                          <p:cTn id="50" fill="hold">
                            <p:stCondLst>
                              <p:cond delay="12000"/>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2000" fill="hold"/>
                                        <p:tgtEl>
                                          <p:spTgt spid="15"/>
                                        </p:tgtEl>
                                        <p:attrNameLst>
                                          <p:attrName>ppt_w</p:attrName>
                                        </p:attrNameLst>
                                      </p:cBhvr>
                                      <p:tavLst>
                                        <p:tav tm="0">
                                          <p:val>
                                            <p:fltVal val="0"/>
                                          </p:val>
                                        </p:tav>
                                        <p:tav tm="100000">
                                          <p:val>
                                            <p:strVal val="#ppt_w"/>
                                          </p:val>
                                        </p:tav>
                                      </p:tavLst>
                                    </p:anim>
                                    <p:anim calcmode="lin" valueType="num">
                                      <p:cBhvr>
                                        <p:cTn id="54" dur="2000" fill="hold"/>
                                        <p:tgtEl>
                                          <p:spTgt spid="15"/>
                                        </p:tgtEl>
                                        <p:attrNameLst>
                                          <p:attrName>ppt_h</p:attrName>
                                        </p:attrNameLst>
                                      </p:cBhvr>
                                      <p:tavLst>
                                        <p:tav tm="0">
                                          <p:val>
                                            <p:fltVal val="0"/>
                                          </p:val>
                                        </p:tav>
                                        <p:tav tm="100000">
                                          <p:val>
                                            <p:strVal val="#ppt_h"/>
                                          </p:val>
                                        </p:tav>
                                      </p:tavLst>
                                    </p:anim>
                                    <p:animEffect transition="in" filter="fade">
                                      <p:cBhvr>
                                        <p:cTn id="55" dur="2000"/>
                                        <p:tgtEl>
                                          <p:spTgt spid="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2000" fill="hold"/>
                                        <p:tgtEl>
                                          <p:spTgt spid="11"/>
                                        </p:tgtEl>
                                        <p:attrNameLst>
                                          <p:attrName>ppt_w</p:attrName>
                                        </p:attrNameLst>
                                      </p:cBhvr>
                                      <p:tavLst>
                                        <p:tav tm="0">
                                          <p:val>
                                            <p:fltVal val="0"/>
                                          </p:val>
                                        </p:tav>
                                        <p:tav tm="100000">
                                          <p:val>
                                            <p:strVal val="#ppt_w"/>
                                          </p:val>
                                        </p:tav>
                                      </p:tavLst>
                                    </p:anim>
                                    <p:anim calcmode="lin" valueType="num">
                                      <p:cBhvr>
                                        <p:cTn id="59" dur="2000" fill="hold"/>
                                        <p:tgtEl>
                                          <p:spTgt spid="11"/>
                                        </p:tgtEl>
                                        <p:attrNameLst>
                                          <p:attrName>ppt_h</p:attrName>
                                        </p:attrNameLst>
                                      </p:cBhvr>
                                      <p:tavLst>
                                        <p:tav tm="0">
                                          <p:val>
                                            <p:fltVal val="0"/>
                                          </p:val>
                                        </p:tav>
                                        <p:tav tm="100000">
                                          <p:val>
                                            <p:strVal val="#ppt_h"/>
                                          </p:val>
                                        </p:tav>
                                      </p:tavLst>
                                    </p:anim>
                                    <p:animEffect transition="in" filter="fade">
                                      <p:cBhvr>
                                        <p:cTn id="60" dur="2000"/>
                                        <p:tgtEl>
                                          <p:spTgt spid="11"/>
                                        </p:tgtEl>
                                      </p:cBhvr>
                                    </p:animEffect>
                                  </p:childTnLst>
                                </p:cTn>
                              </p:par>
                            </p:childTnLst>
                          </p:cTn>
                        </p:par>
                        <p:par>
                          <p:cTn id="61" fill="hold">
                            <p:stCondLst>
                              <p:cond delay="14000"/>
                            </p:stCondLst>
                            <p:childTnLst>
                              <p:par>
                                <p:cTn id="62" presetID="53" presetClass="entr" presetSubtype="16"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2000" fill="hold"/>
                                        <p:tgtEl>
                                          <p:spTgt spid="12"/>
                                        </p:tgtEl>
                                        <p:attrNameLst>
                                          <p:attrName>ppt_w</p:attrName>
                                        </p:attrNameLst>
                                      </p:cBhvr>
                                      <p:tavLst>
                                        <p:tav tm="0">
                                          <p:val>
                                            <p:fltVal val="0"/>
                                          </p:val>
                                        </p:tav>
                                        <p:tav tm="100000">
                                          <p:val>
                                            <p:strVal val="#ppt_w"/>
                                          </p:val>
                                        </p:tav>
                                      </p:tavLst>
                                    </p:anim>
                                    <p:anim calcmode="lin" valueType="num">
                                      <p:cBhvr>
                                        <p:cTn id="65" dur="2000" fill="hold"/>
                                        <p:tgtEl>
                                          <p:spTgt spid="12"/>
                                        </p:tgtEl>
                                        <p:attrNameLst>
                                          <p:attrName>ppt_h</p:attrName>
                                        </p:attrNameLst>
                                      </p:cBhvr>
                                      <p:tavLst>
                                        <p:tav tm="0">
                                          <p:val>
                                            <p:fltVal val="0"/>
                                          </p:val>
                                        </p:tav>
                                        <p:tav tm="100000">
                                          <p:val>
                                            <p:strVal val="#ppt_h"/>
                                          </p:val>
                                        </p:tav>
                                      </p:tavLst>
                                    </p:anim>
                                    <p:animEffect transition="in" filter="fade">
                                      <p:cBhvr>
                                        <p:cTn id="66" dur="2000"/>
                                        <p:tgtEl>
                                          <p:spTgt spid="12"/>
                                        </p:tgtEl>
                                      </p:cBhvr>
                                    </p:animEffect>
                                  </p:childTnLst>
                                </p:cTn>
                              </p:par>
                            </p:childTnLst>
                          </p:cTn>
                        </p:par>
                        <p:par>
                          <p:cTn id="67" fill="hold">
                            <p:stCondLst>
                              <p:cond delay="16000"/>
                            </p:stCondLst>
                            <p:childTnLst>
                              <p:par>
                                <p:cTn id="68" presetID="53" presetClass="entr" presetSubtype="16"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2000" fill="hold"/>
                                        <p:tgtEl>
                                          <p:spTgt spid="16"/>
                                        </p:tgtEl>
                                        <p:attrNameLst>
                                          <p:attrName>ppt_w</p:attrName>
                                        </p:attrNameLst>
                                      </p:cBhvr>
                                      <p:tavLst>
                                        <p:tav tm="0">
                                          <p:val>
                                            <p:fltVal val="0"/>
                                          </p:val>
                                        </p:tav>
                                        <p:tav tm="100000">
                                          <p:val>
                                            <p:strVal val="#ppt_w"/>
                                          </p:val>
                                        </p:tav>
                                      </p:tavLst>
                                    </p:anim>
                                    <p:anim calcmode="lin" valueType="num">
                                      <p:cBhvr>
                                        <p:cTn id="71" dur="2000" fill="hold"/>
                                        <p:tgtEl>
                                          <p:spTgt spid="16"/>
                                        </p:tgtEl>
                                        <p:attrNameLst>
                                          <p:attrName>ppt_h</p:attrName>
                                        </p:attrNameLst>
                                      </p:cBhvr>
                                      <p:tavLst>
                                        <p:tav tm="0">
                                          <p:val>
                                            <p:fltVal val="0"/>
                                          </p:val>
                                        </p:tav>
                                        <p:tav tm="100000">
                                          <p:val>
                                            <p:strVal val="#ppt_h"/>
                                          </p:val>
                                        </p:tav>
                                      </p:tavLst>
                                    </p:anim>
                                    <p:animEffect transition="in" filter="fade">
                                      <p:cBhvr>
                                        <p:cTn id="72" dur="20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2000" fill="hold"/>
                                        <p:tgtEl>
                                          <p:spTgt spid="13"/>
                                        </p:tgtEl>
                                        <p:attrNameLst>
                                          <p:attrName>ppt_w</p:attrName>
                                        </p:attrNameLst>
                                      </p:cBhvr>
                                      <p:tavLst>
                                        <p:tav tm="0">
                                          <p:val>
                                            <p:fltVal val="0"/>
                                          </p:val>
                                        </p:tav>
                                        <p:tav tm="100000">
                                          <p:val>
                                            <p:strVal val="#ppt_w"/>
                                          </p:val>
                                        </p:tav>
                                      </p:tavLst>
                                    </p:anim>
                                    <p:anim calcmode="lin" valueType="num">
                                      <p:cBhvr>
                                        <p:cTn id="76" dur="2000" fill="hold"/>
                                        <p:tgtEl>
                                          <p:spTgt spid="13"/>
                                        </p:tgtEl>
                                        <p:attrNameLst>
                                          <p:attrName>ppt_h</p:attrName>
                                        </p:attrNameLst>
                                      </p:cBhvr>
                                      <p:tavLst>
                                        <p:tav tm="0">
                                          <p:val>
                                            <p:fltVal val="0"/>
                                          </p:val>
                                        </p:tav>
                                        <p:tav tm="100000">
                                          <p:val>
                                            <p:strVal val="#ppt_h"/>
                                          </p:val>
                                        </p:tav>
                                      </p:tavLst>
                                    </p:anim>
                                    <p:animEffect transition="in" filter="fade">
                                      <p:cBhvr>
                                        <p:cTn id="7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1" grpId="0"/>
      <p:bldP spid="12" grpId="0"/>
      <p:bldP spid="13" grpId="0"/>
      <p:bldP spid="4"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3025" y="1069145"/>
            <a:ext cx="6485207" cy="523220"/>
          </a:xfrm>
          <a:prstGeom prst="rect">
            <a:avLst/>
          </a:prstGeom>
          <a:noFill/>
        </p:spPr>
        <p:txBody>
          <a:bodyPr wrap="square" rtlCol="0">
            <a:spAutoFit/>
          </a:bodyPr>
          <a:lstStyle/>
          <a:p>
            <a:r>
              <a:rPr lang="en-US" sz="2800" b="1" dirty="0">
                <a:cs typeface="Calibri" panose="020F0502020204030204" pitchFamily="34" charset="0"/>
              </a:rPr>
              <a:t>Spanning Tree Protocol Modification</a:t>
            </a:r>
          </a:p>
        </p:txBody>
      </p:sp>
      <p:sp>
        <p:nvSpPr>
          <p:cNvPr id="3" name="TextBox 2"/>
          <p:cNvSpPr txBox="1"/>
          <p:nvPr/>
        </p:nvSpPr>
        <p:spPr>
          <a:xfrm>
            <a:off x="661378" y="2802277"/>
            <a:ext cx="364952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Manual Root-Bridge Selection</a:t>
            </a:r>
          </a:p>
        </p:txBody>
      </p:sp>
      <p:sp>
        <p:nvSpPr>
          <p:cNvPr id="4" name="TextBox 3"/>
          <p:cNvSpPr txBox="1"/>
          <p:nvPr/>
        </p:nvSpPr>
        <p:spPr>
          <a:xfrm>
            <a:off x="572775" y="4025758"/>
            <a:ext cx="255025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STP Priority</a:t>
            </a:r>
          </a:p>
        </p:txBody>
      </p:sp>
      <p:sp>
        <p:nvSpPr>
          <p:cNvPr id="5" name="TextBox 4"/>
          <p:cNvSpPr txBox="1"/>
          <p:nvPr/>
        </p:nvSpPr>
        <p:spPr>
          <a:xfrm>
            <a:off x="572775" y="5249239"/>
            <a:ext cx="288104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Root Path Cost</a:t>
            </a:r>
          </a:p>
        </p:txBody>
      </p:sp>
      <p:pic>
        <p:nvPicPr>
          <p:cNvPr id="6" name="Picture 5"/>
          <p:cNvPicPr>
            <a:picLocks noChangeAspect="1"/>
          </p:cNvPicPr>
          <p:nvPr/>
        </p:nvPicPr>
        <p:blipFill>
          <a:blip r:embed="rId2"/>
          <a:stretch>
            <a:fillRect/>
          </a:stretch>
        </p:blipFill>
        <p:spPr>
          <a:xfrm>
            <a:off x="5839264" y="2445119"/>
            <a:ext cx="6200775" cy="1114425"/>
          </a:xfrm>
          <a:prstGeom prst="rect">
            <a:avLst/>
          </a:prstGeom>
        </p:spPr>
      </p:pic>
      <p:pic>
        <p:nvPicPr>
          <p:cNvPr id="7" name="Picture 6"/>
          <p:cNvPicPr>
            <a:picLocks noChangeAspect="1"/>
          </p:cNvPicPr>
          <p:nvPr/>
        </p:nvPicPr>
        <p:blipFill>
          <a:blip r:embed="rId3"/>
          <a:stretch>
            <a:fillRect/>
          </a:stretch>
        </p:blipFill>
        <p:spPr>
          <a:xfrm>
            <a:off x="5839265" y="4049272"/>
            <a:ext cx="6200775" cy="428625"/>
          </a:xfrm>
          <a:prstGeom prst="rect">
            <a:avLst/>
          </a:prstGeom>
        </p:spPr>
      </p:pic>
      <p:pic>
        <p:nvPicPr>
          <p:cNvPr id="8" name="Picture 7"/>
          <p:cNvPicPr>
            <a:picLocks noChangeAspect="1"/>
          </p:cNvPicPr>
          <p:nvPr/>
        </p:nvPicPr>
        <p:blipFill>
          <a:blip r:embed="rId4"/>
          <a:stretch>
            <a:fillRect/>
          </a:stretch>
        </p:blipFill>
        <p:spPr>
          <a:xfrm>
            <a:off x="5839263" y="5030194"/>
            <a:ext cx="6200775" cy="838200"/>
          </a:xfrm>
          <a:prstGeom prst="rect">
            <a:avLst/>
          </a:prstGeom>
        </p:spPr>
      </p:pic>
    </p:spTree>
    <p:extLst>
      <p:ext uri="{BB962C8B-B14F-4D97-AF65-F5344CB8AC3E}">
        <p14:creationId xmlns:p14="http://schemas.microsoft.com/office/powerpoint/2010/main" val="15010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Effect transition="in" filter="fade">
                                      <p:cBhvr>
                                        <p:cTn id="39" dur="2000"/>
                                        <p:tgtEl>
                                          <p:spTgt spid="5"/>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000" fill="hold"/>
                                        <p:tgtEl>
                                          <p:spTgt spid="8"/>
                                        </p:tgtEl>
                                        <p:attrNameLst>
                                          <p:attrName>ppt_w</p:attrName>
                                        </p:attrNameLst>
                                      </p:cBhvr>
                                      <p:tavLst>
                                        <p:tav tm="0">
                                          <p:val>
                                            <p:fltVal val="0"/>
                                          </p:val>
                                        </p:tav>
                                        <p:tav tm="100000">
                                          <p:val>
                                            <p:strVal val="#ppt_w"/>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6687" y="911604"/>
            <a:ext cx="6485207" cy="523220"/>
          </a:xfrm>
          <a:prstGeom prst="rect">
            <a:avLst/>
          </a:prstGeom>
          <a:noFill/>
        </p:spPr>
        <p:txBody>
          <a:bodyPr wrap="square" rtlCol="0">
            <a:spAutoFit/>
          </a:bodyPr>
          <a:lstStyle/>
          <a:p>
            <a:r>
              <a:rPr lang="en-US" sz="2800" b="1" dirty="0">
                <a:cs typeface="Calibri" panose="020F0502020204030204" pitchFamily="34" charset="0"/>
              </a:rPr>
              <a:t>Speed &amp; Duplex</a:t>
            </a:r>
          </a:p>
        </p:txBody>
      </p:sp>
      <p:sp>
        <p:nvSpPr>
          <p:cNvPr id="3" name="TextBox 2"/>
          <p:cNvSpPr txBox="1"/>
          <p:nvPr/>
        </p:nvSpPr>
        <p:spPr>
          <a:xfrm>
            <a:off x="572775" y="2455222"/>
            <a:ext cx="404354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Interface Speed Manually</a:t>
            </a:r>
          </a:p>
        </p:txBody>
      </p:sp>
      <p:sp>
        <p:nvSpPr>
          <p:cNvPr id="4" name="TextBox 3"/>
          <p:cNvSpPr txBox="1"/>
          <p:nvPr/>
        </p:nvSpPr>
        <p:spPr>
          <a:xfrm>
            <a:off x="572775" y="4320521"/>
            <a:ext cx="413087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Interface Duplex Manually</a:t>
            </a:r>
          </a:p>
        </p:txBody>
      </p:sp>
      <p:pic>
        <p:nvPicPr>
          <p:cNvPr id="6" name="Picture 5"/>
          <p:cNvPicPr>
            <a:picLocks noChangeAspect="1"/>
          </p:cNvPicPr>
          <p:nvPr/>
        </p:nvPicPr>
        <p:blipFill>
          <a:blip r:embed="rId2"/>
          <a:stretch>
            <a:fillRect/>
          </a:stretch>
        </p:blipFill>
        <p:spPr>
          <a:xfrm>
            <a:off x="6929291" y="1874227"/>
            <a:ext cx="5057775" cy="1562100"/>
          </a:xfrm>
          <a:prstGeom prst="rect">
            <a:avLst/>
          </a:prstGeom>
        </p:spPr>
      </p:pic>
      <p:pic>
        <p:nvPicPr>
          <p:cNvPr id="7" name="Picture 6"/>
          <p:cNvPicPr>
            <a:picLocks noChangeAspect="1"/>
          </p:cNvPicPr>
          <p:nvPr/>
        </p:nvPicPr>
        <p:blipFill>
          <a:blip r:embed="rId3"/>
          <a:stretch>
            <a:fillRect/>
          </a:stretch>
        </p:blipFill>
        <p:spPr>
          <a:xfrm>
            <a:off x="6929291" y="3791914"/>
            <a:ext cx="5076825" cy="1457325"/>
          </a:xfrm>
          <a:prstGeom prst="rect">
            <a:avLst/>
          </a:prstGeom>
        </p:spPr>
      </p:pic>
    </p:spTree>
    <p:extLst>
      <p:ext uri="{BB962C8B-B14F-4D97-AF65-F5344CB8AC3E}">
        <p14:creationId xmlns:p14="http://schemas.microsoft.com/office/powerpoint/2010/main" val="24628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3025" y="1069145"/>
            <a:ext cx="6485207" cy="523220"/>
          </a:xfrm>
          <a:prstGeom prst="rect">
            <a:avLst/>
          </a:prstGeom>
          <a:noFill/>
        </p:spPr>
        <p:txBody>
          <a:bodyPr wrap="square" rtlCol="0">
            <a:spAutoFit/>
          </a:bodyPr>
          <a:lstStyle/>
          <a:p>
            <a:r>
              <a:rPr lang="en-US" sz="2800" b="1" dirty="0">
                <a:cs typeface="Calibri" panose="020F0502020204030204" pitchFamily="34" charset="0"/>
              </a:rPr>
              <a:t>Manually Disable/Enable Interface</a:t>
            </a:r>
          </a:p>
        </p:txBody>
      </p:sp>
      <p:sp>
        <p:nvSpPr>
          <p:cNvPr id="3" name="TextBox 2"/>
          <p:cNvSpPr txBox="1"/>
          <p:nvPr/>
        </p:nvSpPr>
        <p:spPr>
          <a:xfrm>
            <a:off x="572775" y="2877253"/>
            <a:ext cx="2428229"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Disable/shutdown</a:t>
            </a:r>
          </a:p>
        </p:txBody>
      </p:sp>
      <p:sp>
        <p:nvSpPr>
          <p:cNvPr id="4" name="TextBox 3"/>
          <p:cNvSpPr txBox="1"/>
          <p:nvPr/>
        </p:nvSpPr>
        <p:spPr>
          <a:xfrm>
            <a:off x="572775" y="4742552"/>
            <a:ext cx="270439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Enable/no shutdown</a:t>
            </a:r>
          </a:p>
        </p:txBody>
      </p:sp>
      <p:pic>
        <p:nvPicPr>
          <p:cNvPr id="5" name="Picture 4"/>
          <p:cNvPicPr>
            <a:picLocks noChangeAspect="1"/>
          </p:cNvPicPr>
          <p:nvPr/>
        </p:nvPicPr>
        <p:blipFill>
          <a:blip r:embed="rId2"/>
          <a:stretch>
            <a:fillRect/>
          </a:stretch>
        </p:blipFill>
        <p:spPr>
          <a:xfrm>
            <a:off x="3629465" y="2605820"/>
            <a:ext cx="8377748" cy="942975"/>
          </a:xfrm>
          <a:prstGeom prst="rect">
            <a:avLst/>
          </a:prstGeom>
        </p:spPr>
      </p:pic>
      <p:pic>
        <p:nvPicPr>
          <p:cNvPr id="6" name="Picture 5"/>
          <p:cNvPicPr>
            <a:picLocks noChangeAspect="1"/>
          </p:cNvPicPr>
          <p:nvPr/>
        </p:nvPicPr>
        <p:blipFill>
          <a:blip r:embed="rId3"/>
          <a:stretch>
            <a:fillRect/>
          </a:stretch>
        </p:blipFill>
        <p:spPr>
          <a:xfrm>
            <a:off x="3629465" y="4442544"/>
            <a:ext cx="8377748" cy="1000125"/>
          </a:xfrm>
          <a:prstGeom prst="rect">
            <a:avLst/>
          </a:prstGeom>
        </p:spPr>
      </p:pic>
    </p:spTree>
    <p:extLst>
      <p:ext uri="{BB962C8B-B14F-4D97-AF65-F5344CB8AC3E}">
        <p14:creationId xmlns:p14="http://schemas.microsoft.com/office/powerpoint/2010/main" val="124595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983541" y="2250831"/>
            <a:ext cx="7230796" cy="3170099"/>
          </a:xfrm>
          <a:prstGeom prst="rect">
            <a:avLst/>
          </a:prstGeom>
          <a:noFill/>
        </p:spPr>
        <p:txBody>
          <a:bodyPr wrap="square" rtlCol="0">
            <a:spAutoFit/>
          </a:bodyPr>
          <a:lstStyle/>
          <a:p>
            <a:pPr marL="342900" indent="-342900">
              <a:buFont typeface="+mj-lt"/>
              <a:buAutoNum type="arabicPeriod"/>
            </a:pPr>
            <a:r>
              <a:rPr lang="en-US" sz="2000" b="1" dirty="0">
                <a:cs typeface="Calibri" panose="020F0502020204030204" pitchFamily="34" charset="0"/>
              </a:rPr>
              <a:t>Accessing Cisco Switch First Time with Console</a:t>
            </a:r>
          </a:p>
          <a:p>
            <a:pPr marL="342900" indent="-342900">
              <a:buFont typeface="+mj-lt"/>
              <a:buAutoNum type="arabicPeriod"/>
            </a:pPr>
            <a:r>
              <a:rPr lang="en-US" sz="2000" b="1" dirty="0">
                <a:cs typeface="Calibri" panose="020F0502020204030204" pitchFamily="34" charset="0"/>
              </a:rPr>
              <a:t>Basic Configuration</a:t>
            </a:r>
          </a:p>
          <a:p>
            <a:pPr marL="342900" indent="-342900">
              <a:buFont typeface="+mj-lt"/>
              <a:buAutoNum type="arabicPeriod"/>
            </a:pPr>
            <a:r>
              <a:rPr lang="en-US" sz="2000" b="1" dirty="0"/>
              <a:t>Configure username/password &amp; Enable SSH/Telnet</a:t>
            </a:r>
          </a:p>
          <a:p>
            <a:pPr marL="342900" indent="-342900">
              <a:buFont typeface="+mj-lt"/>
              <a:buAutoNum type="arabicPeriod"/>
            </a:pPr>
            <a:r>
              <a:rPr lang="en-US" sz="2000" b="1" dirty="0"/>
              <a:t>Create/Delete VLAN</a:t>
            </a:r>
          </a:p>
          <a:p>
            <a:pPr marL="342900" indent="-342900">
              <a:buFont typeface="+mj-lt"/>
              <a:buAutoNum type="arabicPeriod"/>
            </a:pPr>
            <a:r>
              <a:rPr lang="en-US" sz="2000" b="1" dirty="0">
                <a:cs typeface="Calibri" panose="020F0502020204030204" pitchFamily="34" charset="0"/>
              </a:rPr>
              <a:t>Assign IP &amp; Default Gateway  on VLAN for Management Access</a:t>
            </a:r>
          </a:p>
          <a:p>
            <a:pPr marL="342900" indent="-342900">
              <a:buFont typeface="+mj-lt"/>
              <a:buAutoNum type="arabicPeriod"/>
            </a:pPr>
            <a:r>
              <a:rPr lang="en-US" sz="2000" b="1" dirty="0">
                <a:cs typeface="Calibri" panose="020F0502020204030204" pitchFamily="34" charset="0"/>
              </a:rPr>
              <a:t>Define Access/Trunk Ports</a:t>
            </a:r>
          </a:p>
          <a:p>
            <a:pPr marL="342900" indent="-342900">
              <a:buFont typeface="+mj-lt"/>
              <a:buAutoNum type="arabicPeriod"/>
            </a:pPr>
            <a:r>
              <a:rPr lang="en-US" sz="2000" b="1" dirty="0">
                <a:cs typeface="Calibri" panose="020F0502020204030204" pitchFamily="34" charset="0"/>
              </a:rPr>
              <a:t>Description on Ports</a:t>
            </a:r>
          </a:p>
          <a:p>
            <a:pPr marL="342900" indent="-342900">
              <a:buFont typeface="+mj-lt"/>
              <a:buAutoNum type="arabicPeriod"/>
            </a:pPr>
            <a:r>
              <a:rPr lang="en-US" sz="2000" b="1" dirty="0">
                <a:cs typeface="Calibri" panose="020F0502020204030204" pitchFamily="34" charset="0"/>
              </a:rPr>
              <a:t>Save Configuration &amp; Backup Configuration</a:t>
            </a:r>
          </a:p>
          <a:p>
            <a:pPr marL="342900" indent="-342900">
              <a:buFont typeface="+mj-lt"/>
              <a:buAutoNum type="arabicPeriod"/>
            </a:pPr>
            <a:endParaRPr lang="en-US" sz="2000" b="1" dirty="0"/>
          </a:p>
          <a:p>
            <a:pPr marL="342900" indent="-342900">
              <a:buFont typeface="+mj-lt"/>
              <a:buAutoNum type="arabicPeriod"/>
            </a:pPr>
            <a:endParaRPr lang="en-US" sz="2000" b="1" dirty="0">
              <a:cs typeface="Calibri" panose="020F0502020204030204" pitchFamily="34" charset="0"/>
            </a:endParaRPr>
          </a:p>
        </p:txBody>
      </p:sp>
    </p:spTree>
    <p:extLst>
      <p:ext uri="{BB962C8B-B14F-4D97-AF65-F5344CB8AC3E}">
        <p14:creationId xmlns:p14="http://schemas.microsoft.com/office/powerpoint/2010/main" val="162090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9808" y="828093"/>
            <a:ext cx="6485207" cy="523220"/>
          </a:xfrm>
          <a:prstGeom prst="rect">
            <a:avLst/>
          </a:prstGeom>
          <a:noFill/>
        </p:spPr>
        <p:txBody>
          <a:bodyPr wrap="square" rtlCol="0">
            <a:spAutoFit/>
          </a:bodyPr>
          <a:lstStyle/>
          <a:p>
            <a:r>
              <a:rPr lang="en-US" sz="2800" b="1" dirty="0">
                <a:cs typeface="Calibri" panose="020F0502020204030204" pitchFamily="34" charset="0"/>
              </a:rPr>
              <a:t>Ether Channel Configuration</a:t>
            </a:r>
          </a:p>
        </p:txBody>
      </p:sp>
      <p:sp>
        <p:nvSpPr>
          <p:cNvPr id="4" name="TextBox 3"/>
          <p:cNvSpPr txBox="1"/>
          <p:nvPr/>
        </p:nvSpPr>
        <p:spPr>
          <a:xfrm>
            <a:off x="572775" y="2527649"/>
            <a:ext cx="305885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Ether Channel</a:t>
            </a:r>
          </a:p>
        </p:txBody>
      </p:sp>
      <p:sp>
        <p:nvSpPr>
          <p:cNvPr id="5" name="TextBox 4"/>
          <p:cNvSpPr txBox="1"/>
          <p:nvPr/>
        </p:nvSpPr>
        <p:spPr>
          <a:xfrm>
            <a:off x="572775" y="5170976"/>
            <a:ext cx="265367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Ether Channel</a:t>
            </a:r>
          </a:p>
        </p:txBody>
      </p:sp>
      <p:pic>
        <p:nvPicPr>
          <p:cNvPr id="6" name="Picture 5"/>
          <p:cNvPicPr>
            <a:picLocks noChangeAspect="1"/>
          </p:cNvPicPr>
          <p:nvPr/>
        </p:nvPicPr>
        <p:blipFill>
          <a:blip r:embed="rId2"/>
          <a:stretch>
            <a:fillRect/>
          </a:stretch>
        </p:blipFill>
        <p:spPr>
          <a:xfrm>
            <a:off x="5004140" y="1551367"/>
            <a:ext cx="6267450" cy="2352675"/>
          </a:xfrm>
          <a:prstGeom prst="rect">
            <a:avLst/>
          </a:prstGeom>
        </p:spPr>
      </p:pic>
      <p:pic>
        <p:nvPicPr>
          <p:cNvPr id="7" name="Picture 6"/>
          <p:cNvPicPr>
            <a:picLocks noChangeAspect="1"/>
          </p:cNvPicPr>
          <p:nvPr/>
        </p:nvPicPr>
        <p:blipFill>
          <a:blip r:embed="rId3"/>
          <a:stretch>
            <a:fillRect/>
          </a:stretch>
        </p:blipFill>
        <p:spPr>
          <a:xfrm>
            <a:off x="5004140" y="4116180"/>
            <a:ext cx="6286500" cy="2509703"/>
          </a:xfrm>
          <a:prstGeom prst="rect">
            <a:avLst/>
          </a:prstGeom>
        </p:spPr>
      </p:pic>
    </p:spTree>
    <p:extLst>
      <p:ext uri="{BB962C8B-B14F-4D97-AF65-F5344CB8AC3E}">
        <p14:creationId xmlns:p14="http://schemas.microsoft.com/office/powerpoint/2010/main" val="40424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Effect transition="in" filter="fade">
                                      <p:cBhvr>
                                        <p:cTn id="27" dur="2000"/>
                                        <p:tgtEl>
                                          <p:spTgt spid="5"/>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3868" y="653470"/>
            <a:ext cx="6485207" cy="523220"/>
          </a:xfrm>
          <a:prstGeom prst="rect">
            <a:avLst/>
          </a:prstGeom>
          <a:noFill/>
        </p:spPr>
        <p:txBody>
          <a:bodyPr wrap="square" rtlCol="0">
            <a:spAutoFit/>
          </a:bodyPr>
          <a:lstStyle/>
          <a:p>
            <a:r>
              <a:rPr lang="en-US" sz="2800" b="1" dirty="0">
                <a:cs typeface="Calibri" panose="020F0502020204030204" pitchFamily="34" charset="0"/>
              </a:rPr>
              <a:t>HSRP/VRRP Configuration</a:t>
            </a:r>
          </a:p>
        </p:txBody>
      </p:sp>
      <p:sp>
        <p:nvSpPr>
          <p:cNvPr id="4" name="TextBox 3"/>
          <p:cNvSpPr txBox="1"/>
          <p:nvPr/>
        </p:nvSpPr>
        <p:spPr>
          <a:xfrm>
            <a:off x="572774" y="1865111"/>
            <a:ext cx="356020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HSRP on Switch-01</a:t>
            </a:r>
          </a:p>
        </p:txBody>
      </p:sp>
      <p:sp>
        <p:nvSpPr>
          <p:cNvPr id="5" name="TextBox 4"/>
          <p:cNvSpPr txBox="1"/>
          <p:nvPr/>
        </p:nvSpPr>
        <p:spPr>
          <a:xfrm>
            <a:off x="572773" y="4439993"/>
            <a:ext cx="402834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Verification of HSRP on Switch-01</a:t>
            </a:r>
          </a:p>
        </p:txBody>
      </p:sp>
      <p:pic>
        <p:nvPicPr>
          <p:cNvPr id="6" name="Picture 5"/>
          <p:cNvPicPr>
            <a:picLocks noChangeAspect="1"/>
          </p:cNvPicPr>
          <p:nvPr/>
        </p:nvPicPr>
        <p:blipFill>
          <a:blip r:embed="rId2"/>
          <a:stretch>
            <a:fillRect/>
          </a:stretch>
        </p:blipFill>
        <p:spPr>
          <a:xfrm>
            <a:off x="5134194" y="1503191"/>
            <a:ext cx="5790760" cy="1123950"/>
          </a:xfrm>
          <a:prstGeom prst="rect">
            <a:avLst/>
          </a:prstGeom>
        </p:spPr>
      </p:pic>
      <p:pic>
        <p:nvPicPr>
          <p:cNvPr id="7" name="Picture 6"/>
          <p:cNvPicPr>
            <a:picLocks noChangeAspect="1"/>
          </p:cNvPicPr>
          <p:nvPr/>
        </p:nvPicPr>
        <p:blipFill>
          <a:blip r:embed="rId3"/>
          <a:stretch>
            <a:fillRect/>
          </a:stretch>
        </p:blipFill>
        <p:spPr>
          <a:xfrm>
            <a:off x="5133754" y="2728720"/>
            <a:ext cx="5791200" cy="1247775"/>
          </a:xfrm>
          <a:prstGeom prst="rect">
            <a:avLst/>
          </a:prstGeom>
        </p:spPr>
      </p:pic>
      <p:sp>
        <p:nvSpPr>
          <p:cNvPr id="8" name="TextBox 7"/>
          <p:cNvSpPr txBox="1"/>
          <p:nvPr/>
        </p:nvSpPr>
        <p:spPr>
          <a:xfrm>
            <a:off x="572773" y="3152552"/>
            <a:ext cx="356020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HSRP on Switch-02</a:t>
            </a:r>
          </a:p>
        </p:txBody>
      </p:sp>
      <p:pic>
        <p:nvPicPr>
          <p:cNvPr id="9" name="Picture 8"/>
          <p:cNvPicPr>
            <a:picLocks noChangeAspect="1"/>
          </p:cNvPicPr>
          <p:nvPr/>
        </p:nvPicPr>
        <p:blipFill>
          <a:blip r:embed="rId4"/>
          <a:stretch>
            <a:fillRect/>
          </a:stretch>
        </p:blipFill>
        <p:spPr>
          <a:xfrm>
            <a:off x="5133754" y="4182545"/>
            <a:ext cx="5800725" cy="923925"/>
          </a:xfrm>
          <a:prstGeom prst="rect">
            <a:avLst/>
          </a:prstGeom>
        </p:spPr>
      </p:pic>
      <p:sp>
        <p:nvSpPr>
          <p:cNvPr id="10" name="TextBox 9"/>
          <p:cNvSpPr txBox="1"/>
          <p:nvPr/>
        </p:nvSpPr>
        <p:spPr>
          <a:xfrm>
            <a:off x="572773" y="5727434"/>
            <a:ext cx="402834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Verification of HSRP on Switch-01</a:t>
            </a:r>
          </a:p>
        </p:txBody>
      </p:sp>
      <p:pic>
        <p:nvPicPr>
          <p:cNvPr id="11" name="Picture 10"/>
          <p:cNvPicPr>
            <a:picLocks noChangeAspect="1"/>
          </p:cNvPicPr>
          <p:nvPr/>
        </p:nvPicPr>
        <p:blipFill>
          <a:blip r:embed="rId5"/>
          <a:stretch>
            <a:fillRect/>
          </a:stretch>
        </p:blipFill>
        <p:spPr>
          <a:xfrm>
            <a:off x="5133754" y="5320124"/>
            <a:ext cx="5791200" cy="962025"/>
          </a:xfrm>
          <a:prstGeom prst="rect">
            <a:avLst/>
          </a:prstGeom>
        </p:spPr>
      </p:pic>
    </p:spTree>
    <p:extLst>
      <p:ext uri="{BB962C8B-B14F-4D97-AF65-F5344CB8AC3E}">
        <p14:creationId xmlns:p14="http://schemas.microsoft.com/office/powerpoint/2010/main" val="383894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Effect transition="in" filter="fade">
                                      <p:cBhvr>
                                        <p:cTn id="39" dur="2000"/>
                                        <p:tgtEl>
                                          <p:spTgt spid="5"/>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Effect transition="in" filter="fade">
                                      <p:cBhvr>
                                        <p:cTn id="45" dur="2000"/>
                                        <p:tgtEl>
                                          <p:spTgt spid="9"/>
                                        </p:tgtEl>
                                      </p:cBhvr>
                                    </p:animEffect>
                                  </p:childTnLst>
                                </p:cTn>
                              </p:par>
                            </p:childTnLst>
                          </p:cTn>
                        </p:par>
                        <p:par>
                          <p:cTn id="46" fill="hold">
                            <p:stCondLst>
                              <p:cond delay="14000"/>
                            </p:stCondLst>
                            <p:childTnLst>
                              <p:par>
                                <p:cTn id="47" presetID="53" presetClass="entr" presetSubtype="1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2000" fill="hold"/>
                                        <p:tgtEl>
                                          <p:spTgt spid="10"/>
                                        </p:tgtEl>
                                        <p:attrNameLst>
                                          <p:attrName>ppt_w</p:attrName>
                                        </p:attrNameLst>
                                      </p:cBhvr>
                                      <p:tavLst>
                                        <p:tav tm="0">
                                          <p:val>
                                            <p:fltVal val="0"/>
                                          </p:val>
                                        </p:tav>
                                        <p:tav tm="100000">
                                          <p:val>
                                            <p:strVal val="#ppt_w"/>
                                          </p:val>
                                        </p:tav>
                                      </p:tavLst>
                                    </p:anim>
                                    <p:anim calcmode="lin" valueType="num">
                                      <p:cBhvr>
                                        <p:cTn id="50" dur="2000" fill="hold"/>
                                        <p:tgtEl>
                                          <p:spTgt spid="10"/>
                                        </p:tgtEl>
                                        <p:attrNameLst>
                                          <p:attrName>ppt_h</p:attrName>
                                        </p:attrNameLst>
                                      </p:cBhvr>
                                      <p:tavLst>
                                        <p:tav tm="0">
                                          <p:val>
                                            <p:fltVal val="0"/>
                                          </p:val>
                                        </p:tav>
                                        <p:tav tm="100000">
                                          <p:val>
                                            <p:strVal val="#ppt_h"/>
                                          </p:val>
                                        </p:tav>
                                      </p:tavLst>
                                    </p:anim>
                                    <p:animEffect transition="in" filter="fade">
                                      <p:cBhvr>
                                        <p:cTn id="51" dur="2000"/>
                                        <p:tgtEl>
                                          <p:spTgt spid="10"/>
                                        </p:tgtEl>
                                      </p:cBhvr>
                                    </p:animEffect>
                                  </p:childTnLst>
                                </p:cTn>
                              </p:par>
                            </p:childTnLst>
                          </p:cTn>
                        </p:par>
                        <p:par>
                          <p:cTn id="52" fill="hold">
                            <p:stCondLst>
                              <p:cond delay="160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2000" fill="hold"/>
                                        <p:tgtEl>
                                          <p:spTgt spid="11"/>
                                        </p:tgtEl>
                                        <p:attrNameLst>
                                          <p:attrName>ppt_w</p:attrName>
                                        </p:attrNameLst>
                                      </p:cBhvr>
                                      <p:tavLst>
                                        <p:tav tm="0">
                                          <p:val>
                                            <p:fltVal val="0"/>
                                          </p:val>
                                        </p:tav>
                                        <p:tav tm="100000">
                                          <p:val>
                                            <p:strVal val="#ppt_w"/>
                                          </p:val>
                                        </p:tav>
                                      </p:tavLst>
                                    </p:anim>
                                    <p:anim calcmode="lin" valueType="num">
                                      <p:cBhvr>
                                        <p:cTn id="56" dur="2000" fill="hold"/>
                                        <p:tgtEl>
                                          <p:spTgt spid="11"/>
                                        </p:tgtEl>
                                        <p:attrNameLst>
                                          <p:attrName>ppt_h</p:attrName>
                                        </p:attrNameLst>
                                      </p:cBhvr>
                                      <p:tavLst>
                                        <p:tav tm="0">
                                          <p:val>
                                            <p:fltVal val="0"/>
                                          </p:val>
                                        </p:tav>
                                        <p:tav tm="100000">
                                          <p:val>
                                            <p:strVal val="#ppt_h"/>
                                          </p:val>
                                        </p:tav>
                                      </p:tavLst>
                                    </p:anim>
                                    <p:animEffect transition="in" filter="fade">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469" y="1026942"/>
            <a:ext cx="6485207" cy="523220"/>
          </a:xfrm>
          <a:prstGeom prst="rect">
            <a:avLst/>
          </a:prstGeom>
          <a:noFill/>
        </p:spPr>
        <p:txBody>
          <a:bodyPr wrap="square" rtlCol="0">
            <a:spAutoFit/>
          </a:bodyPr>
          <a:lstStyle/>
          <a:p>
            <a:r>
              <a:rPr lang="en-US" sz="2800" b="1" dirty="0">
                <a:cs typeface="Calibri" panose="020F0502020204030204" pitchFamily="34" charset="0"/>
              </a:rPr>
              <a:t>Backup &amp; Restore Configuration</a:t>
            </a:r>
          </a:p>
        </p:txBody>
      </p:sp>
      <p:sp>
        <p:nvSpPr>
          <p:cNvPr id="3" name="TextBox 2"/>
          <p:cNvSpPr txBox="1"/>
          <p:nvPr/>
        </p:nvSpPr>
        <p:spPr>
          <a:xfrm>
            <a:off x="572775" y="2877253"/>
            <a:ext cx="124752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Backup</a:t>
            </a:r>
          </a:p>
        </p:txBody>
      </p:sp>
      <p:sp>
        <p:nvSpPr>
          <p:cNvPr id="4" name="TextBox 3"/>
          <p:cNvSpPr txBox="1"/>
          <p:nvPr/>
        </p:nvSpPr>
        <p:spPr>
          <a:xfrm>
            <a:off x="572775" y="4080549"/>
            <a:ext cx="128509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Restore</a:t>
            </a:r>
          </a:p>
        </p:txBody>
      </p:sp>
      <p:pic>
        <p:nvPicPr>
          <p:cNvPr id="5" name="Picture 4"/>
          <p:cNvPicPr>
            <a:picLocks noChangeAspect="1"/>
          </p:cNvPicPr>
          <p:nvPr/>
        </p:nvPicPr>
        <p:blipFill>
          <a:blip r:embed="rId2"/>
          <a:stretch>
            <a:fillRect/>
          </a:stretch>
        </p:blipFill>
        <p:spPr>
          <a:xfrm>
            <a:off x="3762961" y="2724883"/>
            <a:ext cx="5200650" cy="704850"/>
          </a:xfrm>
          <a:prstGeom prst="rect">
            <a:avLst/>
          </a:prstGeom>
        </p:spPr>
      </p:pic>
      <p:pic>
        <p:nvPicPr>
          <p:cNvPr id="6" name="Picture 5"/>
          <p:cNvPicPr>
            <a:picLocks noChangeAspect="1"/>
          </p:cNvPicPr>
          <p:nvPr/>
        </p:nvPicPr>
        <p:blipFill>
          <a:blip r:embed="rId3"/>
          <a:stretch>
            <a:fillRect/>
          </a:stretch>
        </p:blipFill>
        <p:spPr>
          <a:xfrm>
            <a:off x="3667711" y="3956754"/>
            <a:ext cx="5391150" cy="647700"/>
          </a:xfrm>
          <a:prstGeom prst="rect">
            <a:avLst/>
          </a:prstGeom>
        </p:spPr>
      </p:pic>
      <p:sp>
        <p:nvSpPr>
          <p:cNvPr id="7" name="TextBox 6"/>
          <p:cNvSpPr txBox="1"/>
          <p:nvPr/>
        </p:nvSpPr>
        <p:spPr>
          <a:xfrm>
            <a:off x="535201" y="5283845"/>
            <a:ext cx="277787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Show running Backup</a:t>
            </a:r>
          </a:p>
        </p:txBody>
      </p:sp>
      <p:sp>
        <p:nvSpPr>
          <p:cNvPr id="8" name="TextBox 7"/>
          <p:cNvSpPr txBox="1"/>
          <p:nvPr/>
        </p:nvSpPr>
        <p:spPr>
          <a:xfrm>
            <a:off x="3938955" y="5117598"/>
            <a:ext cx="9702018" cy="369332"/>
          </a:xfrm>
          <a:prstGeom prst="rect">
            <a:avLst/>
          </a:prstGeom>
          <a:noFill/>
        </p:spPr>
        <p:txBody>
          <a:bodyPr wrap="square" rtlCol="0">
            <a:spAutoFit/>
          </a:bodyPr>
          <a:lstStyle/>
          <a:p>
            <a:r>
              <a:rPr lang="en-US" dirty="0"/>
              <a:t>Take output of “#show running-config” command</a:t>
            </a:r>
          </a:p>
        </p:txBody>
      </p:sp>
      <p:sp>
        <p:nvSpPr>
          <p:cNvPr id="9" name="Rectangle: Rounded Corners 8"/>
          <p:cNvSpPr/>
          <p:nvPr/>
        </p:nvSpPr>
        <p:spPr>
          <a:xfrm>
            <a:off x="3667711" y="5025196"/>
            <a:ext cx="5373856" cy="133340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458608" y="5657394"/>
            <a:ext cx="3390900" cy="466725"/>
          </a:xfrm>
          <a:prstGeom prst="rect">
            <a:avLst/>
          </a:prstGeom>
        </p:spPr>
      </p:pic>
    </p:spTree>
    <p:extLst>
      <p:ext uri="{BB962C8B-B14F-4D97-AF65-F5344CB8AC3E}">
        <p14:creationId xmlns:p14="http://schemas.microsoft.com/office/powerpoint/2010/main" val="26558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childTnLst>
                          </p:cTn>
                        </p:par>
                        <p:par>
                          <p:cTn id="40" fill="hold">
                            <p:stCondLst>
                              <p:cond delay="12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Effect transition="in" filter="fade">
                                      <p:cBhvr>
                                        <p:cTn id="45" dur="20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2000" fill="hold"/>
                                        <p:tgtEl>
                                          <p:spTgt spid="8"/>
                                        </p:tgtEl>
                                        <p:attrNameLst>
                                          <p:attrName>ppt_w</p:attrName>
                                        </p:attrNameLst>
                                      </p:cBhvr>
                                      <p:tavLst>
                                        <p:tav tm="0">
                                          <p:val>
                                            <p:fltVal val="0"/>
                                          </p:val>
                                        </p:tav>
                                        <p:tav tm="100000">
                                          <p:val>
                                            <p:strVal val="#ppt_w"/>
                                          </p:val>
                                        </p:tav>
                                      </p:tavLst>
                                    </p:anim>
                                    <p:anim calcmode="lin" valueType="num">
                                      <p:cBhvr>
                                        <p:cTn id="49" dur="2000" fill="hold"/>
                                        <p:tgtEl>
                                          <p:spTgt spid="8"/>
                                        </p:tgtEl>
                                        <p:attrNameLst>
                                          <p:attrName>ppt_h</p:attrName>
                                        </p:attrNameLst>
                                      </p:cBhvr>
                                      <p:tavLst>
                                        <p:tav tm="0">
                                          <p:val>
                                            <p:fltVal val="0"/>
                                          </p:val>
                                        </p:tav>
                                        <p:tav tm="100000">
                                          <p:val>
                                            <p:strVal val="#ppt_h"/>
                                          </p:val>
                                        </p:tav>
                                      </p:tavLst>
                                    </p:anim>
                                    <p:animEffect transition="in" filter="fade">
                                      <p:cBhvr>
                                        <p:cTn id="50" dur="2000"/>
                                        <p:tgtEl>
                                          <p:spTgt spid="8"/>
                                        </p:tgtEl>
                                      </p:cBhvr>
                                    </p:animEffect>
                                  </p:childTnLst>
                                </p:cTn>
                              </p:par>
                            </p:childTnLst>
                          </p:cTn>
                        </p:par>
                        <p:par>
                          <p:cTn id="51" fill="hold">
                            <p:stCondLst>
                              <p:cond delay="14000"/>
                            </p:stCondLst>
                            <p:childTnLst>
                              <p:par>
                                <p:cTn id="52" presetID="53" presetClass="entr" presetSubtype="16"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000" fill="hold"/>
                                        <p:tgtEl>
                                          <p:spTgt spid="10"/>
                                        </p:tgtEl>
                                        <p:attrNameLst>
                                          <p:attrName>ppt_w</p:attrName>
                                        </p:attrNameLst>
                                      </p:cBhvr>
                                      <p:tavLst>
                                        <p:tav tm="0">
                                          <p:val>
                                            <p:fltVal val="0"/>
                                          </p:val>
                                        </p:tav>
                                        <p:tav tm="100000">
                                          <p:val>
                                            <p:strVal val="#ppt_w"/>
                                          </p:val>
                                        </p:tav>
                                      </p:tavLst>
                                    </p:anim>
                                    <p:anim calcmode="lin" valueType="num">
                                      <p:cBhvr>
                                        <p:cTn id="55" dur="2000" fill="hold"/>
                                        <p:tgtEl>
                                          <p:spTgt spid="10"/>
                                        </p:tgtEl>
                                        <p:attrNameLst>
                                          <p:attrName>ppt_h</p:attrName>
                                        </p:attrNameLst>
                                      </p:cBhvr>
                                      <p:tavLst>
                                        <p:tav tm="0">
                                          <p:val>
                                            <p:fltVal val="0"/>
                                          </p:val>
                                        </p:tav>
                                        <p:tav tm="100000">
                                          <p:val>
                                            <p:strVal val="#ppt_h"/>
                                          </p:val>
                                        </p:tav>
                                      </p:tavLst>
                                    </p:anim>
                                    <p:animEffect transition="in" filter="fade">
                                      <p:cBhvr>
                                        <p:cTn id="5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920" y="1523481"/>
            <a:ext cx="7878871" cy="523220"/>
          </a:xfrm>
          <a:prstGeom prst="rect">
            <a:avLst/>
          </a:prstGeom>
          <a:noFill/>
        </p:spPr>
        <p:txBody>
          <a:bodyPr wrap="square" rtlCol="0">
            <a:spAutoFit/>
          </a:bodyPr>
          <a:lstStyle/>
          <a:p>
            <a:r>
              <a:rPr lang="en-US" sz="2800" b="1" dirty="0" smtClean="0">
                <a:cs typeface="Calibri" panose="020F0502020204030204" pitchFamily="34" charset="0"/>
              </a:rPr>
              <a:t>Switch configuration checklist and HA document</a:t>
            </a:r>
            <a:endParaRPr lang="en-US" sz="2800" b="1" dirty="0">
              <a:cs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54069941"/>
              </p:ext>
            </p:extLst>
          </p:nvPr>
        </p:nvGraphicFramePr>
        <p:xfrm>
          <a:off x="1530263" y="3041650"/>
          <a:ext cx="914400" cy="771525"/>
        </p:xfrm>
        <a:graphic>
          <a:graphicData uri="http://schemas.openxmlformats.org/presentationml/2006/ole">
            <mc:AlternateContent xmlns:mc="http://schemas.openxmlformats.org/markup-compatibility/2006">
              <mc:Choice xmlns:v="urn:schemas-microsoft-com:vml" Requires="v">
                <p:oleObj spid="_x0000_s1030" name="Worksheet" showAsIcon="1" r:id="rId3" imgW="914400" imgH="771480" progId="Excel.Sheet.8">
                  <p:embed/>
                </p:oleObj>
              </mc:Choice>
              <mc:Fallback>
                <p:oleObj name="Worksheet" showAsIcon="1" r:id="rId3" imgW="914400" imgH="771480" progId="Excel.Sheet.8">
                  <p:embed/>
                  <p:pic>
                    <p:nvPicPr>
                      <p:cNvPr id="0" name=""/>
                      <p:cNvPicPr/>
                      <p:nvPr/>
                    </p:nvPicPr>
                    <p:blipFill>
                      <a:blip r:embed="rId4"/>
                      <a:stretch>
                        <a:fillRect/>
                      </a:stretch>
                    </p:blipFill>
                    <p:spPr>
                      <a:xfrm>
                        <a:off x="1530263"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1751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2841" y="3165231"/>
            <a:ext cx="6485207" cy="523220"/>
          </a:xfrm>
          <a:prstGeom prst="rect">
            <a:avLst/>
          </a:prstGeom>
          <a:noFill/>
        </p:spPr>
        <p:txBody>
          <a:bodyPr wrap="square" rtlCol="0">
            <a:spAutoFit/>
          </a:bodyPr>
          <a:lstStyle/>
          <a:p>
            <a:r>
              <a:rPr lang="en-US" sz="2800" b="1" dirty="0">
                <a:cs typeface="Calibri" panose="020F0502020204030204" pitchFamily="34" charset="0"/>
              </a:rPr>
              <a:t>Thanks</a:t>
            </a:r>
          </a:p>
        </p:txBody>
      </p:sp>
    </p:spTree>
    <p:extLst>
      <p:ext uri="{BB962C8B-B14F-4D97-AF65-F5344CB8AC3E}">
        <p14:creationId xmlns:p14="http://schemas.microsoft.com/office/powerpoint/2010/main" val="252388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912012" y="1026942"/>
            <a:ext cx="6485207" cy="461665"/>
          </a:xfrm>
          <a:prstGeom prst="rect">
            <a:avLst/>
          </a:prstGeom>
          <a:noFill/>
        </p:spPr>
        <p:txBody>
          <a:bodyPr wrap="square" rtlCol="0">
            <a:spAutoFit/>
          </a:bodyPr>
          <a:lstStyle/>
          <a:p>
            <a:r>
              <a:rPr lang="en-US" sz="2400" b="1" dirty="0">
                <a:cs typeface="Calibri" panose="020F0502020204030204" pitchFamily="34" charset="0"/>
              </a:rPr>
              <a:t>Accessing Cisco Switch First Time with Console</a:t>
            </a:r>
          </a:p>
        </p:txBody>
      </p:sp>
      <p:sp>
        <p:nvSpPr>
          <p:cNvPr id="41" name="TextBox 40"/>
          <p:cNvSpPr txBox="1"/>
          <p:nvPr/>
        </p:nvSpPr>
        <p:spPr>
          <a:xfrm>
            <a:off x="0" y="2322201"/>
            <a:ext cx="4206239" cy="1200329"/>
          </a:xfrm>
          <a:prstGeom prst="rect">
            <a:avLst/>
          </a:prstGeom>
          <a:noFill/>
        </p:spPr>
        <p:txBody>
          <a:bodyPr wrap="square" rtlCol="0">
            <a:spAutoFit/>
          </a:bodyPr>
          <a:lstStyle/>
          <a:p>
            <a:r>
              <a:rPr lang="en-US" b="1" dirty="0"/>
              <a:t>Connect a console terminal to the console interface of your supervisor engine.</a:t>
            </a:r>
          </a:p>
          <a:p>
            <a:endParaRPr lang="en-US" b="1" dirty="0"/>
          </a:p>
          <a:p>
            <a:endParaRPr lang="en-US" dirty="0"/>
          </a:p>
        </p:txBody>
      </p:sp>
      <p:pic>
        <p:nvPicPr>
          <p:cNvPr id="42" name="Picture 41"/>
          <p:cNvPicPr>
            <a:picLocks noChangeAspect="1"/>
          </p:cNvPicPr>
          <p:nvPr/>
        </p:nvPicPr>
        <p:blipFill>
          <a:blip r:embed="rId2"/>
          <a:stretch>
            <a:fillRect/>
          </a:stretch>
        </p:blipFill>
        <p:spPr>
          <a:xfrm>
            <a:off x="4674212" y="2083175"/>
            <a:ext cx="7198920" cy="4387797"/>
          </a:xfrm>
          <a:prstGeom prst="rect">
            <a:avLst/>
          </a:prstGeom>
        </p:spPr>
      </p:pic>
    </p:spTree>
    <p:extLst>
      <p:ext uri="{BB962C8B-B14F-4D97-AF65-F5344CB8AC3E}">
        <p14:creationId xmlns:p14="http://schemas.microsoft.com/office/powerpoint/2010/main" val="32981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0" fill="hold"/>
                                        <p:tgtEl>
                                          <p:spTgt spid="40"/>
                                        </p:tgtEl>
                                        <p:attrNameLst>
                                          <p:attrName>ppt_w</p:attrName>
                                        </p:attrNameLst>
                                      </p:cBhvr>
                                      <p:tavLst>
                                        <p:tav tm="0">
                                          <p:val>
                                            <p:fltVal val="0"/>
                                          </p:val>
                                        </p:tav>
                                        <p:tav tm="100000">
                                          <p:val>
                                            <p:strVal val="#ppt_w"/>
                                          </p:val>
                                        </p:tav>
                                      </p:tavLst>
                                    </p:anim>
                                    <p:anim calcmode="lin" valueType="num">
                                      <p:cBhvr>
                                        <p:cTn id="8" dur="2000" fill="hold"/>
                                        <p:tgtEl>
                                          <p:spTgt spid="40"/>
                                        </p:tgtEl>
                                        <p:attrNameLst>
                                          <p:attrName>ppt_h</p:attrName>
                                        </p:attrNameLst>
                                      </p:cBhvr>
                                      <p:tavLst>
                                        <p:tav tm="0">
                                          <p:val>
                                            <p:fltVal val="0"/>
                                          </p:val>
                                        </p:tav>
                                        <p:tav tm="100000">
                                          <p:val>
                                            <p:strVal val="#ppt_h"/>
                                          </p:val>
                                        </p:tav>
                                      </p:tavLst>
                                    </p:anim>
                                    <p:animEffect transition="in" filter="fade">
                                      <p:cBhvr>
                                        <p:cTn id="9" dur="2000"/>
                                        <p:tgtEl>
                                          <p:spTgt spid="40"/>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2000" fill="hold"/>
                                        <p:tgtEl>
                                          <p:spTgt spid="41"/>
                                        </p:tgtEl>
                                        <p:attrNameLst>
                                          <p:attrName>ppt_w</p:attrName>
                                        </p:attrNameLst>
                                      </p:cBhvr>
                                      <p:tavLst>
                                        <p:tav tm="0">
                                          <p:val>
                                            <p:fltVal val="0"/>
                                          </p:val>
                                        </p:tav>
                                        <p:tav tm="100000">
                                          <p:val>
                                            <p:strVal val="#ppt_w"/>
                                          </p:val>
                                        </p:tav>
                                      </p:tavLst>
                                    </p:anim>
                                    <p:anim calcmode="lin" valueType="num">
                                      <p:cBhvr>
                                        <p:cTn id="14" dur="2000" fill="hold"/>
                                        <p:tgtEl>
                                          <p:spTgt spid="41"/>
                                        </p:tgtEl>
                                        <p:attrNameLst>
                                          <p:attrName>ppt_h</p:attrName>
                                        </p:attrNameLst>
                                      </p:cBhvr>
                                      <p:tavLst>
                                        <p:tav tm="0">
                                          <p:val>
                                            <p:fltVal val="0"/>
                                          </p:val>
                                        </p:tav>
                                        <p:tav tm="100000">
                                          <p:val>
                                            <p:strVal val="#ppt_h"/>
                                          </p:val>
                                        </p:tav>
                                      </p:tavLst>
                                    </p:anim>
                                    <p:animEffect transition="in" filter="fade">
                                      <p:cBhvr>
                                        <p:cTn id="15" dur="2000"/>
                                        <p:tgtEl>
                                          <p:spTgt spid="41"/>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2000" fill="hold"/>
                                        <p:tgtEl>
                                          <p:spTgt spid="42"/>
                                        </p:tgtEl>
                                        <p:attrNameLst>
                                          <p:attrName>ppt_w</p:attrName>
                                        </p:attrNameLst>
                                      </p:cBhvr>
                                      <p:tavLst>
                                        <p:tav tm="0">
                                          <p:val>
                                            <p:fltVal val="0"/>
                                          </p:val>
                                        </p:tav>
                                        <p:tav tm="100000">
                                          <p:val>
                                            <p:strVal val="#ppt_w"/>
                                          </p:val>
                                        </p:tav>
                                      </p:tavLst>
                                    </p:anim>
                                    <p:anim calcmode="lin" valueType="num">
                                      <p:cBhvr>
                                        <p:cTn id="20" dur="2000" fill="hold"/>
                                        <p:tgtEl>
                                          <p:spTgt spid="42"/>
                                        </p:tgtEl>
                                        <p:attrNameLst>
                                          <p:attrName>ppt_h</p:attrName>
                                        </p:attrNameLst>
                                      </p:cBhvr>
                                      <p:tavLst>
                                        <p:tav tm="0">
                                          <p:val>
                                            <p:fltVal val="0"/>
                                          </p:val>
                                        </p:tav>
                                        <p:tav tm="100000">
                                          <p:val>
                                            <p:strVal val="#ppt_h"/>
                                          </p:val>
                                        </p:tav>
                                      </p:tavLst>
                                    </p:anim>
                                    <p:animEffect transition="in" filter="fade">
                                      <p:cBhvr>
                                        <p:cTn id="2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912012" y="1026942"/>
            <a:ext cx="6485207" cy="461665"/>
          </a:xfrm>
          <a:prstGeom prst="rect">
            <a:avLst/>
          </a:prstGeom>
          <a:noFill/>
        </p:spPr>
        <p:txBody>
          <a:bodyPr wrap="square" rtlCol="0">
            <a:spAutoFit/>
          </a:bodyPr>
          <a:lstStyle/>
          <a:p>
            <a:r>
              <a:rPr lang="en-US" sz="2400" b="1" dirty="0">
                <a:cs typeface="Calibri" panose="020F0502020204030204" pitchFamily="34" charset="0"/>
              </a:rPr>
              <a:t>Accessing Cisco Switch First Time with Console</a:t>
            </a:r>
          </a:p>
        </p:txBody>
      </p:sp>
      <p:sp>
        <p:nvSpPr>
          <p:cNvPr id="41" name="TextBox 40"/>
          <p:cNvSpPr txBox="1"/>
          <p:nvPr/>
        </p:nvSpPr>
        <p:spPr>
          <a:xfrm>
            <a:off x="196948" y="1488607"/>
            <a:ext cx="6949440" cy="2308324"/>
          </a:xfrm>
          <a:prstGeom prst="rect">
            <a:avLst/>
          </a:prstGeom>
          <a:noFill/>
        </p:spPr>
        <p:txBody>
          <a:bodyPr wrap="square" rtlCol="0">
            <a:spAutoFit/>
          </a:bodyPr>
          <a:lstStyle/>
          <a:p>
            <a:endParaRPr lang="en-US" b="1" dirty="0"/>
          </a:p>
          <a:p>
            <a:r>
              <a:rPr lang="en-US" dirty="0"/>
              <a:t>After a few seconds, you see the user </a:t>
            </a:r>
            <a:r>
              <a:rPr lang="en-US" b="1" dirty="0"/>
              <a:t>EXEC</a:t>
            </a:r>
            <a:r>
              <a:rPr lang="en-US" dirty="0"/>
              <a:t> prompt (</a:t>
            </a:r>
            <a:r>
              <a:rPr lang="en-US" b="1" dirty="0"/>
              <a:t>Switch&gt;).</a:t>
            </a:r>
          </a:p>
          <a:p>
            <a:r>
              <a:rPr lang="en-US" dirty="0"/>
              <a:t>Now, you may want to enter privileged </a:t>
            </a:r>
            <a:r>
              <a:rPr lang="en-US" b="1" dirty="0"/>
              <a:t>EXEC</a:t>
            </a:r>
            <a:r>
              <a:rPr lang="en-US" dirty="0"/>
              <a:t> mode, also known as enable mode. Type </a:t>
            </a:r>
            <a:r>
              <a:rPr lang="en-US" b="1" dirty="0"/>
              <a:t>enable</a:t>
            </a:r>
            <a:r>
              <a:rPr lang="en-US" dirty="0"/>
              <a:t> to enter enable mode:</a:t>
            </a:r>
          </a:p>
          <a:p>
            <a:r>
              <a:rPr lang="en-US" dirty="0"/>
              <a:t> </a:t>
            </a:r>
          </a:p>
          <a:p>
            <a:r>
              <a:rPr lang="en-US" dirty="0"/>
              <a:t>Switch&gt; </a:t>
            </a:r>
            <a:r>
              <a:rPr lang="en-US" b="1" dirty="0"/>
              <a:t>enable</a:t>
            </a:r>
          </a:p>
          <a:p>
            <a:endParaRPr lang="en-US" b="1" dirty="0"/>
          </a:p>
          <a:p>
            <a:endParaRPr lang="en-US" dirty="0"/>
          </a:p>
        </p:txBody>
      </p:sp>
      <p:pic>
        <p:nvPicPr>
          <p:cNvPr id="3" name="Picture 2"/>
          <p:cNvPicPr>
            <a:picLocks noChangeAspect="1"/>
          </p:cNvPicPr>
          <p:nvPr/>
        </p:nvPicPr>
        <p:blipFill>
          <a:blip r:embed="rId2"/>
          <a:stretch>
            <a:fillRect/>
          </a:stretch>
        </p:blipFill>
        <p:spPr>
          <a:xfrm>
            <a:off x="4801992" y="2822244"/>
            <a:ext cx="7286625" cy="3743325"/>
          </a:xfrm>
          <a:prstGeom prst="rect">
            <a:avLst/>
          </a:prstGeom>
        </p:spPr>
      </p:pic>
    </p:spTree>
    <p:extLst>
      <p:ext uri="{BB962C8B-B14F-4D97-AF65-F5344CB8AC3E}">
        <p14:creationId xmlns:p14="http://schemas.microsoft.com/office/powerpoint/2010/main" val="307177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5052" y="872197"/>
            <a:ext cx="6485207" cy="523220"/>
          </a:xfrm>
          <a:prstGeom prst="rect">
            <a:avLst/>
          </a:prstGeom>
          <a:noFill/>
        </p:spPr>
        <p:txBody>
          <a:bodyPr wrap="square" rtlCol="0">
            <a:spAutoFit/>
          </a:bodyPr>
          <a:lstStyle/>
          <a:p>
            <a:r>
              <a:rPr lang="en-US" sz="2800" b="1" dirty="0">
                <a:cs typeface="Calibri" panose="020F0502020204030204" pitchFamily="34" charset="0"/>
              </a:rPr>
              <a:t>Basic Configuration</a:t>
            </a:r>
          </a:p>
        </p:txBody>
      </p:sp>
      <p:sp>
        <p:nvSpPr>
          <p:cNvPr id="5" name="TextBox 4"/>
          <p:cNvSpPr txBox="1"/>
          <p:nvPr/>
        </p:nvSpPr>
        <p:spPr>
          <a:xfrm>
            <a:off x="377483" y="1920336"/>
            <a:ext cx="247792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Go to Config Mode</a:t>
            </a:r>
          </a:p>
        </p:txBody>
      </p:sp>
      <p:sp>
        <p:nvSpPr>
          <p:cNvPr id="7" name="TextBox 6"/>
          <p:cNvSpPr txBox="1"/>
          <p:nvPr/>
        </p:nvSpPr>
        <p:spPr>
          <a:xfrm>
            <a:off x="377483" y="4221184"/>
            <a:ext cx="3472169"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username and password</a:t>
            </a:r>
          </a:p>
        </p:txBody>
      </p:sp>
      <p:sp>
        <p:nvSpPr>
          <p:cNvPr id="9" name="TextBox 8"/>
          <p:cNvSpPr txBox="1"/>
          <p:nvPr/>
        </p:nvSpPr>
        <p:spPr>
          <a:xfrm>
            <a:off x="377483" y="5371608"/>
            <a:ext cx="266085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Enable Password</a:t>
            </a:r>
          </a:p>
        </p:txBody>
      </p:sp>
      <p:sp>
        <p:nvSpPr>
          <p:cNvPr id="11" name="TextBox 10"/>
          <p:cNvSpPr txBox="1"/>
          <p:nvPr/>
        </p:nvSpPr>
        <p:spPr>
          <a:xfrm>
            <a:off x="377483" y="3070760"/>
            <a:ext cx="19593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Hostname</a:t>
            </a:r>
          </a:p>
        </p:txBody>
      </p:sp>
      <p:pic>
        <p:nvPicPr>
          <p:cNvPr id="4" name="Picture 3"/>
          <p:cNvPicPr>
            <a:picLocks noChangeAspect="1"/>
          </p:cNvPicPr>
          <p:nvPr/>
        </p:nvPicPr>
        <p:blipFill>
          <a:blip r:embed="rId2"/>
          <a:stretch>
            <a:fillRect/>
          </a:stretch>
        </p:blipFill>
        <p:spPr>
          <a:xfrm>
            <a:off x="4740518" y="1864340"/>
            <a:ext cx="6467475" cy="628650"/>
          </a:xfrm>
          <a:prstGeom prst="rect">
            <a:avLst/>
          </a:prstGeom>
        </p:spPr>
      </p:pic>
      <p:pic>
        <p:nvPicPr>
          <p:cNvPr id="12" name="Picture 11"/>
          <p:cNvPicPr>
            <a:picLocks noChangeAspect="1"/>
          </p:cNvPicPr>
          <p:nvPr/>
        </p:nvPicPr>
        <p:blipFill>
          <a:blip r:embed="rId3"/>
          <a:stretch>
            <a:fillRect/>
          </a:stretch>
        </p:blipFill>
        <p:spPr>
          <a:xfrm>
            <a:off x="4740518" y="3039105"/>
            <a:ext cx="3857625" cy="428625"/>
          </a:xfrm>
          <a:prstGeom prst="rect">
            <a:avLst/>
          </a:prstGeom>
        </p:spPr>
      </p:pic>
      <p:pic>
        <p:nvPicPr>
          <p:cNvPr id="14" name="Picture 13"/>
          <p:cNvPicPr>
            <a:picLocks noChangeAspect="1"/>
          </p:cNvPicPr>
          <p:nvPr/>
        </p:nvPicPr>
        <p:blipFill>
          <a:blip r:embed="rId4"/>
          <a:stretch>
            <a:fillRect/>
          </a:stretch>
        </p:blipFill>
        <p:spPr>
          <a:xfrm>
            <a:off x="4731580" y="4107949"/>
            <a:ext cx="5772150" cy="476250"/>
          </a:xfrm>
          <a:prstGeom prst="rect">
            <a:avLst/>
          </a:prstGeom>
        </p:spPr>
      </p:pic>
      <p:pic>
        <p:nvPicPr>
          <p:cNvPr id="15" name="Picture 14"/>
          <p:cNvPicPr>
            <a:picLocks noChangeAspect="1"/>
          </p:cNvPicPr>
          <p:nvPr/>
        </p:nvPicPr>
        <p:blipFill>
          <a:blip r:embed="rId5"/>
          <a:stretch>
            <a:fillRect/>
          </a:stretch>
        </p:blipFill>
        <p:spPr>
          <a:xfrm>
            <a:off x="4740518" y="5231496"/>
            <a:ext cx="4752975" cy="447675"/>
          </a:xfrm>
          <a:prstGeom prst="rect">
            <a:avLst/>
          </a:prstGeom>
        </p:spPr>
      </p:pic>
    </p:spTree>
    <p:extLst>
      <p:ext uri="{BB962C8B-B14F-4D97-AF65-F5344CB8AC3E}">
        <p14:creationId xmlns:p14="http://schemas.microsoft.com/office/powerpoint/2010/main" val="23727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Effect transition="in" filter="fade">
                                      <p:cBhvr>
                                        <p:cTn id="27" dur="2000"/>
                                        <p:tgtEl>
                                          <p:spTgt spid="11"/>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animEffect transition="in" filter="fade">
                                      <p:cBhvr>
                                        <p:cTn id="33" dur="2000"/>
                                        <p:tgtEl>
                                          <p:spTgt spid="12"/>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2000" fill="hold"/>
                                        <p:tgtEl>
                                          <p:spTgt spid="14"/>
                                        </p:tgtEl>
                                        <p:attrNameLst>
                                          <p:attrName>ppt_w</p:attrName>
                                        </p:attrNameLst>
                                      </p:cBhvr>
                                      <p:tavLst>
                                        <p:tav tm="0">
                                          <p:val>
                                            <p:fltVal val="0"/>
                                          </p:val>
                                        </p:tav>
                                        <p:tav tm="100000">
                                          <p:val>
                                            <p:strVal val="#ppt_w"/>
                                          </p:val>
                                        </p:tav>
                                      </p:tavLst>
                                    </p:anim>
                                    <p:anim calcmode="lin" valueType="num">
                                      <p:cBhvr>
                                        <p:cTn id="44" dur="2000" fill="hold"/>
                                        <p:tgtEl>
                                          <p:spTgt spid="14"/>
                                        </p:tgtEl>
                                        <p:attrNameLst>
                                          <p:attrName>ppt_h</p:attrName>
                                        </p:attrNameLst>
                                      </p:cBhvr>
                                      <p:tavLst>
                                        <p:tav tm="0">
                                          <p:val>
                                            <p:fltVal val="0"/>
                                          </p:val>
                                        </p:tav>
                                        <p:tav tm="100000">
                                          <p:val>
                                            <p:strVal val="#ppt_h"/>
                                          </p:val>
                                        </p:tav>
                                      </p:tavLst>
                                    </p:anim>
                                    <p:animEffect transition="in" filter="fade">
                                      <p:cBhvr>
                                        <p:cTn id="45" dur="2000"/>
                                        <p:tgtEl>
                                          <p:spTgt spid="14"/>
                                        </p:tgtEl>
                                      </p:cBhvr>
                                    </p:animEffect>
                                  </p:childTnLst>
                                </p:cTn>
                              </p:par>
                            </p:childTnLst>
                          </p:cTn>
                        </p:par>
                        <p:par>
                          <p:cTn id="46" fill="hold">
                            <p:stCondLst>
                              <p:cond delay="140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2000" fill="hold"/>
                                        <p:tgtEl>
                                          <p:spTgt spid="9"/>
                                        </p:tgtEl>
                                        <p:attrNameLst>
                                          <p:attrName>ppt_w</p:attrName>
                                        </p:attrNameLst>
                                      </p:cBhvr>
                                      <p:tavLst>
                                        <p:tav tm="0">
                                          <p:val>
                                            <p:fltVal val="0"/>
                                          </p:val>
                                        </p:tav>
                                        <p:tav tm="100000">
                                          <p:val>
                                            <p:strVal val="#ppt_w"/>
                                          </p:val>
                                        </p:tav>
                                      </p:tavLst>
                                    </p:anim>
                                    <p:anim calcmode="lin" valueType="num">
                                      <p:cBhvr>
                                        <p:cTn id="50" dur="2000" fill="hold"/>
                                        <p:tgtEl>
                                          <p:spTgt spid="9"/>
                                        </p:tgtEl>
                                        <p:attrNameLst>
                                          <p:attrName>ppt_h</p:attrName>
                                        </p:attrNameLst>
                                      </p:cBhvr>
                                      <p:tavLst>
                                        <p:tav tm="0">
                                          <p:val>
                                            <p:fltVal val="0"/>
                                          </p:val>
                                        </p:tav>
                                        <p:tav tm="100000">
                                          <p:val>
                                            <p:strVal val="#ppt_h"/>
                                          </p:val>
                                        </p:tav>
                                      </p:tavLst>
                                    </p:anim>
                                    <p:animEffect transition="in" filter="fade">
                                      <p:cBhvr>
                                        <p:cTn id="51" dur="2000"/>
                                        <p:tgtEl>
                                          <p:spTgt spid="9"/>
                                        </p:tgtEl>
                                      </p:cBhvr>
                                    </p:animEffect>
                                  </p:childTnLst>
                                </p:cTn>
                              </p:par>
                            </p:childTnLst>
                          </p:cTn>
                        </p:par>
                        <p:par>
                          <p:cTn id="52" fill="hold">
                            <p:stCondLst>
                              <p:cond delay="16000"/>
                            </p:stCondLst>
                            <p:childTnLst>
                              <p:par>
                                <p:cTn id="53" presetID="53" presetClass="entr" presetSubtype="16"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2000" fill="hold"/>
                                        <p:tgtEl>
                                          <p:spTgt spid="15"/>
                                        </p:tgtEl>
                                        <p:attrNameLst>
                                          <p:attrName>ppt_w</p:attrName>
                                        </p:attrNameLst>
                                      </p:cBhvr>
                                      <p:tavLst>
                                        <p:tav tm="0">
                                          <p:val>
                                            <p:fltVal val="0"/>
                                          </p:val>
                                        </p:tav>
                                        <p:tav tm="100000">
                                          <p:val>
                                            <p:strVal val="#ppt_w"/>
                                          </p:val>
                                        </p:tav>
                                      </p:tavLst>
                                    </p:anim>
                                    <p:anim calcmode="lin" valueType="num">
                                      <p:cBhvr>
                                        <p:cTn id="56" dur="2000" fill="hold"/>
                                        <p:tgtEl>
                                          <p:spTgt spid="15"/>
                                        </p:tgtEl>
                                        <p:attrNameLst>
                                          <p:attrName>ppt_h</p:attrName>
                                        </p:attrNameLst>
                                      </p:cBhvr>
                                      <p:tavLst>
                                        <p:tav tm="0">
                                          <p:val>
                                            <p:fltVal val="0"/>
                                          </p:val>
                                        </p:tav>
                                        <p:tav tm="100000">
                                          <p:val>
                                            <p:strVal val="#ppt_h"/>
                                          </p:val>
                                        </p:tav>
                                      </p:tavLst>
                                    </p:anim>
                                    <p:animEffect transition="in" filter="fade">
                                      <p:cBhvr>
                                        <p:cTn id="5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5052" y="872197"/>
            <a:ext cx="6485207" cy="523220"/>
          </a:xfrm>
          <a:prstGeom prst="rect">
            <a:avLst/>
          </a:prstGeom>
          <a:noFill/>
        </p:spPr>
        <p:txBody>
          <a:bodyPr wrap="square" rtlCol="0">
            <a:spAutoFit/>
          </a:bodyPr>
          <a:lstStyle/>
          <a:p>
            <a:r>
              <a:rPr lang="en-US" sz="2800" b="1" dirty="0">
                <a:cs typeface="Calibri" panose="020F0502020204030204" pitchFamily="34" charset="0"/>
              </a:rPr>
              <a:t>Enable SSH</a:t>
            </a:r>
          </a:p>
        </p:txBody>
      </p:sp>
      <p:sp>
        <p:nvSpPr>
          <p:cNvPr id="3" name="TextBox 2"/>
          <p:cNvSpPr txBox="1"/>
          <p:nvPr/>
        </p:nvSpPr>
        <p:spPr>
          <a:xfrm>
            <a:off x="377483" y="1920336"/>
            <a:ext cx="390946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IP Domain Name for SSH key</a:t>
            </a:r>
          </a:p>
        </p:txBody>
      </p:sp>
      <p:sp>
        <p:nvSpPr>
          <p:cNvPr id="5" name="TextBox 4"/>
          <p:cNvSpPr txBox="1"/>
          <p:nvPr/>
        </p:nvSpPr>
        <p:spPr>
          <a:xfrm>
            <a:off x="377483" y="5667036"/>
            <a:ext cx="230511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Enable SSH in </a:t>
            </a:r>
            <a:r>
              <a:rPr lang="en-US" sz="2000" b="1" dirty="0" err="1"/>
              <a:t>vty</a:t>
            </a:r>
            <a:endParaRPr lang="en-US" sz="2000" b="1" dirty="0"/>
          </a:p>
        </p:txBody>
      </p:sp>
      <p:sp>
        <p:nvSpPr>
          <p:cNvPr id="6" name="TextBox 5"/>
          <p:cNvSpPr txBox="1"/>
          <p:nvPr/>
        </p:nvSpPr>
        <p:spPr>
          <a:xfrm>
            <a:off x="377483" y="3645972"/>
            <a:ext cx="235622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Generate RSA key</a:t>
            </a:r>
          </a:p>
        </p:txBody>
      </p:sp>
      <p:pic>
        <p:nvPicPr>
          <p:cNvPr id="7" name="Picture 6"/>
          <p:cNvPicPr>
            <a:picLocks noChangeAspect="1"/>
          </p:cNvPicPr>
          <p:nvPr/>
        </p:nvPicPr>
        <p:blipFill>
          <a:blip r:embed="rId2"/>
          <a:stretch>
            <a:fillRect/>
          </a:stretch>
        </p:blipFill>
        <p:spPr>
          <a:xfrm>
            <a:off x="4994030" y="1953057"/>
            <a:ext cx="6745971" cy="409575"/>
          </a:xfrm>
          <a:prstGeom prst="rect">
            <a:avLst/>
          </a:prstGeom>
        </p:spPr>
      </p:pic>
      <p:pic>
        <p:nvPicPr>
          <p:cNvPr id="8" name="Picture 7"/>
          <p:cNvPicPr>
            <a:picLocks noChangeAspect="1"/>
          </p:cNvPicPr>
          <p:nvPr/>
        </p:nvPicPr>
        <p:blipFill>
          <a:blip r:embed="rId3"/>
          <a:stretch>
            <a:fillRect/>
          </a:stretch>
        </p:blipFill>
        <p:spPr>
          <a:xfrm>
            <a:off x="4994030" y="2695190"/>
            <a:ext cx="6745971" cy="2419350"/>
          </a:xfrm>
          <a:prstGeom prst="rect">
            <a:avLst/>
          </a:prstGeom>
        </p:spPr>
      </p:pic>
      <p:pic>
        <p:nvPicPr>
          <p:cNvPr id="9" name="Picture 8"/>
          <p:cNvPicPr>
            <a:picLocks noChangeAspect="1"/>
          </p:cNvPicPr>
          <p:nvPr/>
        </p:nvPicPr>
        <p:blipFill>
          <a:blip r:embed="rId4"/>
          <a:stretch>
            <a:fillRect/>
          </a:stretch>
        </p:blipFill>
        <p:spPr>
          <a:xfrm>
            <a:off x="4994030" y="5444386"/>
            <a:ext cx="4800600" cy="781050"/>
          </a:xfrm>
          <a:prstGeom prst="rect">
            <a:avLst/>
          </a:prstGeom>
        </p:spPr>
      </p:pic>
    </p:spTree>
    <p:extLst>
      <p:ext uri="{BB962C8B-B14F-4D97-AF65-F5344CB8AC3E}">
        <p14:creationId xmlns:p14="http://schemas.microsoft.com/office/powerpoint/2010/main" val="34525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Effect transition="in" filter="fade">
                                      <p:cBhvr>
                                        <p:cTn id="33" dur="2000"/>
                                        <p:tgtEl>
                                          <p:spTgt spid="8"/>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Effect transition="in" filter="fade">
                                      <p:cBhvr>
                                        <p:cTn id="39" dur="2000"/>
                                        <p:tgtEl>
                                          <p:spTgt spid="5"/>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Effect transition="in" filter="fade">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8947" y="900332"/>
            <a:ext cx="6485207" cy="523220"/>
          </a:xfrm>
          <a:prstGeom prst="rect">
            <a:avLst/>
          </a:prstGeom>
          <a:noFill/>
        </p:spPr>
        <p:txBody>
          <a:bodyPr wrap="square" rtlCol="0">
            <a:spAutoFit/>
          </a:bodyPr>
          <a:lstStyle/>
          <a:p>
            <a:r>
              <a:rPr lang="en-US" sz="2800" b="1" dirty="0">
                <a:cs typeface="Calibri" panose="020F0502020204030204" pitchFamily="34" charset="0"/>
              </a:rPr>
              <a:t>VLAN</a:t>
            </a:r>
          </a:p>
        </p:txBody>
      </p:sp>
      <p:sp>
        <p:nvSpPr>
          <p:cNvPr id="3" name="TextBox 2"/>
          <p:cNvSpPr txBox="1"/>
          <p:nvPr/>
        </p:nvSpPr>
        <p:spPr>
          <a:xfrm>
            <a:off x="1575582" y="1758461"/>
            <a:ext cx="8595360" cy="923330"/>
          </a:xfrm>
          <a:prstGeom prst="rect">
            <a:avLst/>
          </a:prstGeom>
          <a:noFill/>
        </p:spPr>
        <p:txBody>
          <a:bodyPr wrap="square" rtlCol="0">
            <a:spAutoFit/>
          </a:bodyPr>
          <a:lstStyle/>
          <a:p>
            <a:r>
              <a:rPr lang="en-US" dirty="0"/>
              <a:t>A virtual LAN (VLAN) is any broadcast domain that is partitioned and isolated in a computer network at the data link layer (OSI layer 2). LAN is an abbreviation for local area network. To subdivide a network into virtual LANs, one configures network equipment.</a:t>
            </a:r>
          </a:p>
        </p:txBody>
      </p:sp>
      <p:pic>
        <p:nvPicPr>
          <p:cNvPr id="4" name="Picture 3"/>
          <p:cNvPicPr>
            <a:picLocks noChangeAspect="1"/>
          </p:cNvPicPr>
          <p:nvPr/>
        </p:nvPicPr>
        <p:blipFill>
          <a:blip r:embed="rId2"/>
          <a:stretch>
            <a:fillRect/>
          </a:stretch>
        </p:blipFill>
        <p:spPr>
          <a:xfrm>
            <a:off x="2391068" y="3137094"/>
            <a:ext cx="6762750" cy="3232267"/>
          </a:xfrm>
          <a:prstGeom prst="rect">
            <a:avLst/>
          </a:prstGeom>
        </p:spPr>
      </p:pic>
    </p:spTree>
    <p:extLst>
      <p:ext uri="{BB962C8B-B14F-4D97-AF65-F5344CB8AC3E}">
        <p14:creationId xmlns:p14="http://schemas.microsoft.com/office/powerpoint/2010/main" val="28590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6411" y="1012874"/>
            <a:ext cx="6485207" cy="523220"/>
          </a:xfrm>
          <a:prstGeom prst="rect">
            <a:avLst/>
          </a:prstGeom>
          <a:noFill/>
        </p:spPr>
        <p:txBody>
          <a:bodyPr wrap="square" rtlCol="0">
            <a:spAutoFit/>
          </a:bodyPr>
          <a:lstStyle/>
          <a:p>
            <a:r>
              <a:rPr lang="en-US" sz="2800" b="1" dirty="0">
                <a:cs typeface="Calibri" panose="020F0502020204030204" pitchFamily="34" charset="0"/>
              </a:rPr>
              <a:t>Create or Delete VLAN</a:t>
            </a:r>
          </a:p>
        </p:txBody>
      </p:sp>
      <p:sp>
        <p:nvSpPr>
          <p:cNvPr id="3" name="TextBox 2"/>
          <p:cNvSpPr txBox="1"/>
          <p:nvPr/>
        </p:nvSpPr>
        <p:spPr>
          <a:xfrm>
            <a:off x="377483" y="1920336"/>
            <a:ext cx="180972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Create VLAN</a:t>
            </a:r>
          </a:p>
        </p:txBody>
      </p:sp>
      <p:sp>
        <p:nvSpPr>
          <p:cNvPr id="4" name="TextBox 3"/>
          <p:cNvSpPr txBox="1"/>
          <p:nvPr/>
        </p:nvSpPr>
        <p:spPr>
          <a:xfrm>
            <a:off x="215387" y="4739953"/>
            <a:ext cx="260417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created VLAN</a:t>
            </a:r>
          </a:p>
        </p:txBody>
      </p:sp>
      <p:sp>
        <p:nvSpPr>
          <p:cNvPr id="5" name="TextBox 4"/>
          <p:cNvSpPr txBox="1"/>
          <p:nvPr/>
        </p:nvSpPr>
        <p:spPr>
          <a:xfrm>
            <a:off x="377483" y="2675301"/>
            <a:ext cx="181325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Delete VLAN</a:t>
            </a:r>
          </a:p>
        </p:txBody>
      </p:sp>
      <p:pic>
        <p:nvPicPr>
          <p:cNvPr id="6" name="Picture 5"/>
          <p:cNvPicPr>
            <a:picLocks noChangeAspect="1"/>
          </p:cNvPicPr>
          <p:nvPr/>
        </p:nvPicPr>
        <p:blipFill>
          <a:blip r:embed="rId2"/>
          <a:stretch>
            <a:fillRect/>
          </a:stretch>
        </p:blipFill>
        <p:spPr>
          <a:xfrm>
            <a:off x="4136304" y="1920336"/>
            <a:ext cx="3076575" cy="257175"/>
          </a:xfrm>
          <a:prstGeom prst="rect">
            <a:avLst/>
          </a:prstGeom>
        </p:spPr>
      </p:pic>
      <p:pic>
        <p:nvPicPr>
          <p:cNvPr id="7" name="Picture 6"/>
          <p:cNvPicPr>
            <a:picLocks noChangeAspect="1"/>
          </p:cNvPicPr>
          <p:nvPr/>
        </p:nvPicPr>
        <p:blipFill>
          <a:blip r:embed="rId3"/>
          <a:stretch>
            <a:fillRect/>
          </a:stretch>
        </p:blipFill>
        <p:spPr>
          <a:xfrm>
            <a:off x="4136304" y="2727718"/>
            <a:ext cx="3476625" cy="295275"/>
          </a:xfrm>
          <a:prstGeom prst="rect">
            <a:avLst/>
          </a:prstGeom>
        </p:spPr>
      </p:pic>
      <p:pic>
        <p:nvPicPr>
          <p:cNvPr id="8" name="Picture 7"/>
          <p:cNvPicPr>
            <a:picLocks noChangeAspect="1"/>
          </p:cNvPicPr>
          <p:nvPr/>
        </p:nvPicPr>
        <p:blipFill>
          <a:blip r:embed="rId4"/>
          <a:stretch>
            <a:fillRect/>
          </a:stretch>
        </p:blipFill>
        <p:spPr>
          <a:xfrm>
            <a:off x="4136304" y="3630321"/>
            <a:ext cx="7868163" cy="2619375"/>
          </a:xfrm>
          <a:prstGeom prst="rect">
            <a:avLst/>
          </a:prstGeom>
        </p:spPr>
      </p:pic>
    </p:spTree>
    <p:extLst>
      <p:ext uri="{BB962C8B-B14F-4D97-AF65-F5344CB8AC3E}">
        <p14:creationId xmlns:p14="http://schemas.microsoft.com/office/powerpoint/2010/main" val="86894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5">
                                            <p:txEl>
                                              <p:pRg st="0" end="0"/>
                                            </p:txEl>
                                          </p:spTgt>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9" dur="2000"/>
                                        <p:tgtEl>
                                          <p:spTgt spid="4">
                                            <p:txEl>
                                              <p:pRg st="0" end="0"/>
                                            </p:txEl>
                                          </p:spTgt>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000" fill="hold"/>
                                        <p:tgtEl>
                                          <p:spTgt spid="8"/>
                                        </p:tgtEl>
                                        <p:attrNameLst>
                                          <p:attrName>ppt_w</p:attrName>
                                        </p:attrNameLst>
                                      </p:cBhvr>
                                      <p:tavLst>
                                        <p:tav tm="0">
                                          <p:val>
                                            <p:fltVal val="0"/>
                                          </p:val>
                                        </p:tav>
                                        <p:tav tm="100000">
                                          <p:val>
                                            <p:strVal val="#ppt_w"/>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415642" y="3285269"/>
            <a:ext cx="4981575" cy="3276600"/>
          </a:xfrm>
          <a:prstGeom prst="rect">
            <a:avLst/>
          </a:prstGeom>
        </p:spPr>
      </p:pic>
      <p:sp>
        <p:nvSpPr>
          <p:cNvPr id="2" name="TextBox 1"/>
          <p:cNvSpPr txBox="1"/>
          <p:nvPr/>
        </p:nvSpPr>
        <p:spPr>
          <a:xfrm>
            <a:off x="2912010" y="787791"/>
            <a:ext cx="6485207" cy="523220"/>
          </a:xfrm>
          <a:prstGeom prst="rect">
            <a:avLst/>
          </a:prstGeom>
          <a:noFill/>
        </p:spPr>
        <p:txBody>
          <a:bodyPr wrap="square" rtlCol="0">
            <a:spAutoFit/>
          </a:bodyPr>
          <a:lstStyle/>
          <a:p>
            <a:r>
              <a:rPr lang="en-US" sz="2800" b="1" dirty="0">
                <a:cs typeface="Calibri" panose="020F0502020204030204" pitchFamily="34" charset="0"/>
              </a:rPr>
              <a:t>Switchport Mode Access or Trunk</a:t>
            </a:r>
          </a:p>
        </p:txBody>
      </p:sp>
      <p:sp>
        <p:nvSpPr>
          <p:cNvPr id="3" name="TextBox 2"/>
          <p:cNvSpPr txBox="1"/>
          <p:nvPr/>
        </p:nvSpPr>
        <p:spPr>
          <a:xfrm>
            <a:off x="377483" y="1920336"/>
            <a:ext cx="16857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Access Port</a:t>
            </a:r>
          </a:p>
        </p:txBody>
      </p:sp>
      <p:sp>
        <p:nvSpPr>
          <p:cNvPr id="4" name="TextBox 3"/>
          <p:cNvSpPr txBox="1"/>
          <p:nvPr/>
        </p:nvSpPr>
        <p:spPr>
          <a:xfrm>
            <a:off x="377483" y="2675301"/>
            <a:ext cx="158447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Trunk Port</a:t>
            </a:r>
          </a:p>
        </p:txBody>
      </p:sp>
      <p:sp>
        <p:nvSpPr>
          <p:cNvPr id="5" name="TextBox 4"/>
          <p:cNvSpPr txBox="1"/>
          <p:nvPr/>
        </p:nvSpPr>
        <p:spPr>
          <a:xfrm>
            <a:off x="3404380" y="1797225"/>
            <a:ext cx="5500468" cy="646331"/>
          </a:xfrm>
          <a:prstGeom prst="rect">
            <a:avLst/>
          </a:prstGeom>
          <a:noFill/>
        </p:spPr>
        <p:txBody>
          <a:bodyPr wrap="square" rtlCol="0">
            <a:spAutoFit/>
          </a:bodyPr>
          <a:lstStyle/>
          <a:p>
            <a:r>
              <a:rPr lang="en-US" dirty="0"/>
              <a:t>An access port can have only one VLAN configured on the interface; it can carry traffic for only one VLAN.</a:t>
            </a:r>
          </a:p>
        </p:txBody>
      </p:sp>
      <p:sp>
        <p:nvSpPr>
          <p:cNvPr id="6" name="TextBox 5"/>
          <p:cNvSpPr txBox="1"/>
          <p:nvPr/>
        </p:nvSpPr>
        <p:spPr>
          <a:xfrm>
            <a:off x="3416105" y="2638938"/>
            <a:ext cx="5981112" cy="646331"/>
          </a:xfrm>
          <a:prstGeom prst="rect">
            <a:avLst/>
          </a:prstGeom>
          <a:noFill/>
        </p:spPr>
        <p:txBody>
          <a:bodyPr wrap="square" rtlCol="0">
            <a:spAutoFit/>
          </a:bodyPr>
          <a:lstStyle/>
          <a:p>
            <a:r>
              <a:rPr lang="en-US" dirty="0"/>
              <a:t>A trunk port can have two or more VLANs configured on the interface; it can carry traffic for several VLANs simultaneously.</a:t>
            </a:r>
          </a:p>
        </p:txBody>
      </p:sp>
    </p:spTree>
    <p:extLst>
      <p:ext uri="{BB962C8B-B14F-4D97-AF65-F5344CB8AC3E}">
        <p14:creationId xmlns:p14="http://schemas.microsoft.com/office/powerpoint/2010/main" val="10420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5275</TotalTime>
  <Words>687</Words>
  <Application>Microsoft Office PowerPoint</Application>
  <PresentationFormat>Widescreen</PresentationFormat>
  <Paragraphs>93</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Office Theme</vt:lpstr>
      <vt:lpstr>Worksheet</vt:lpstr>
      <vt:lpstr>Cisco Switch Configuration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Abhinandan</cp:lastModifiedBy>
  <cp:revision>287</cp:revision>
  <dcterms:created xsi:type="dcterms:W3CDTF">2016-10-05T09:52:14Z</dcterms:created>
  <dcterms:modified xsi:type="dcterms:W3CDTF">2018-12-22T12:59:50Z</dcterms:modified>
</cp:coreProperties>
</file>