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6" r:id="rId2"/>
    <p:sldId id="401" r:id="rId3"/>
    <p:sldId id="380" r:id="rId4"/>
    <p:sldId id="399" r:id="rId5"/>
    <p:sldId id="381" r:id="rId6"/>
    <p:sldId id="339" r:id="rId7"/>
    <p:sldId id="341" r:id="rId8"/>
    <p:sldId id="383" r:id="rId9"/>
    <p:sldId id="402" r:id="rId10"/>
    <p:sldId id="393" r:id="rId11"/>
    <p:sldId id="384" r:id="rId12"/>
    <p:sldId id="396" r:id="rId13"/>
    <p:sldId id="388" r:id="rId14"/>
    <p:sldId id="395" r:id="rId15"/>
    <p:sldId id="400" r:id="rId16"/>
    <p:sldId id="397" r:id="rId17"/>
    <p:sldId id="403" r:id="rId18"/>
    <p:sldId id="324" r:id="rId19"/>
    <p:sldId id="368" r:id="rId20"/>
    <p:sldId id="337" r:id="rId21"/>
    <p:sldId id="338" r:id="rId22"/>
    <p:sldId id="340" r:id="rId23"/>
    <p:sldId id="346" r:id="rId24"/>
    <p:sldId id="342" r:id="rId25"/>
    <p:sldId id="386" r:id="rId26"/>
    <p:sldId id="387" r:id="rId27"/>
    <p:sldId id="389" r:id="rId28"/>
    <p:sldId id="390" r:id="rId29"/>
    <p:sldId id="391" r:id="rId30"/>
    <p:sldId id="392" r:id="rId31"/>
    <p:sldId id="375" r:id="rId32"/>
    <p:sldId id="376" r:id="rId33"/>
    <p:sldId id="398" r:id="rId34"/>
    <p:sldId id="343" r:id="rId35"/>
    <p:sldId id="379" r:id="rId36"/>
    <p:sldId id="378" r:id="rId37"/>
    <p:sldId id="349" r:id="rId38"/>
    <p:sldId id="350" r:id="rId39"/>
    <p:sldId id="351" r:id="rId40"/>
    <p:sldId id="382" r:id="rId41"/>
    <p:sldId id="37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70" d="100"/>
          <a:sy n="70" d="100"/>
        </p:scale>
        <p:origin x="738" y="66"/>
      </p:cViewPr>
      <p:guideLst>
        <p:guide orient="horz" pos="2160"/>
        <p:guide pos="3840"/>
      </p:guideLst>
    </p:cSldViewPr>
  </p:slideViewPr>
  <p:notesTextViewPr>
    <p:cViewPr>
      <p:scale>
        <a:sx n="1" d="1"/>
        <a:sy n="1" d="1"/>
      </p:scale>
      <p:origin x="0" y="0"/>
    </p:cViewPr>
  </p:notesTextViewPr>
  <p:sorterViewPr>
    <p:cViewPr>
      <p:scale>
        <a:sx n="100" d="100"/>
        <a:sy n="100" d="100"/>
      </p:scale>
      <p:origin x="0" y="-6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C443-1AEC-4297-8CE2-A30BE3BFCD7D}" type="datetimeFigureOut">
              <a:rPr lang="en-IN" smtClean="0"/>
              <a:t>22/12/2018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75AF4-5616-493D-956A-14F4743679D9}" type="slidenum">
              <a:rPr lang="en-IN" smtClean="0"/>
              <a:t>‹#›</a:t>
            </a:fld>
            <a:endParaRPr lang="en-IN" dirty="0"/>
          </a:p>
        </p:txBody>
      </p:sp>
    </p:spTree>
    <p:extLst>
      <p:ext uri="{BB962C8B-B14F-4D97-AF65-F5344CB8AC3E}">
        <p14:creationId xmlns:p14="http://schemas.microsoft.com/office/powerpoint/2010/main" val="249952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75AF4-5616-493D-956A-14F4743679D9}" type="slidenum">
              <a:rPr lang="en-IN" smtClean="0"/>
              <a:t>9</a:t>
            </a:fld>
            <a:endParaRPr lang="en-IN" dirty="0"/>
          </a:p>
        </p:txBody>
      </p:sp>
    </p:spTree>
    <p:extLst>
      <p:ext uri="{BB962C8B-B14F-4D97-AF65-F5344CB8AC3E}">
        <p14:creationId xmlns:p14="http://schemas.microsoft.com/office/powerpoint/2010/main" val="381910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75AF4-5616-493D-956A-14F4743679D9}" type="slidenum">
              <a:rPr lang="en-IN" smtClean="0"/>
              <a:t>10</a:t>
            </a:fld>
            <a:endParaRPr lang="en-IN" dirty="0"/>
          </a:p>
        </p:txBody>
      </p:sp>
    </p:spTree>
    <p:extLst>
      <p:ext uri="{BB962C8B-B14F-4D97-AF65-F5344CB8AC3E}">
        <p14:creationId xmlns:p14="http://schemas.microsoft.com/office/powerpoint/2010/main" val="385694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75AF4-5616-493D-956A-14F4743679D9}" type="slidenum">
              <a:rPr lang="en-IN" smtClean="0"/>
              <a:t>31</a:t>
            </a:fld>
            <a:endParaRPr lang="en-IN" dirty="0"/>
          </a:p>
        </p:txBody>
      </p:sp>
    </p:spTree>
    <p:extLst>
      <p:ext uri="{BB962C8B-B14F-4D97-AF65-F5344CB8AC3E}">
        <p14:creationId xmlns:p14="http://schemas.microsoft.com/office/powerpoint/2010/main" val="364671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78169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142542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77023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2718693"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a:solidFill>
                  <a:schemeClr val="tx2"/>
                </a:solidFill>
                <a:latin typeface="Arial" pitchFamily="34" charset="0"/>
                <a:ea typeface="+mn-ea"/>
                <a:cs typeface="Arial" pitchFamily="34" charset="0"/>
              </a:rPr>
              <a:t>Copyright © 2013 </a:t>
            </a:r>
            <a:r>
              <a:rPr lang="en-US" sz="800" kern="1200" dirty="0" smtClean="0">
                <a:solidFill>
                  <a:schemeClr val="tx2"/>
                </a:solidFill>
                <a:latin typeface="Arial" pitchFamily="34" charset="0"/>
                <a:ea typeface="+mn-ea"/>
                <a:cs typeface="Arial" pitchFamily="34" charset="0"/>
              </a:rPr>
              <a:t>Technologies</a:t>
            </a:r>
            <a:r>
              <a:rPr lang="en-US" sz="800" kern="1200" baseline="0" dirty="0" smtClean="0">
                <a:solidFill>
                  <a:schemeClr val="tx2"/>
                </a:solidFill>
                <a:latin typeface="Arial" pitchFamily="34" charset="0"/>
                <a:ea typeface="+mn-ea"/>
                <a:cs typeface="Arial" pitchFamily="34" charset="0"/>
              </a:rPr>
              <a:t> </a:t>
            </a:r>
            <a:r>
              <a:rPr lang="en-US" sz="800" kern="1200" baseline="0" dirty="0">
                <a:solidFill>
                  <a:schemeClr val="tx2"/>
                </a:solidFill>
                <a:latin typeface="Arial" pitchFamily="34" charset="0"/>
                <a:ea typeface="+mn-ea"/>
                <a:cs typeface="Arial" pitchFamily="34" charset="0"/>
              </a:rPr>
              <a:t>Limited</a:t>
            </a:r>
            <a:r>
              <a:rPr lang="en-US" sz="800" kern="1200" dirty="0">
                <a:solidFill>
                  <a:schemeClr val="tx2"/>
                </a:solidFill>
                <a:latin typeface="Arial" pitchFamily="34" charset="0"/>
                <a:ea typeface="+mn-ea"/>
                <a:cs typeface="Arial" pitchFamily="34" charset="0"/>
              </a:rPr>
              <a:t>. All rights reserved.</a:t>
            </a:r>
          </a:p>
        </p:txBody>
      </p:sp>
    </p:spTree>
    <p:extLst>
      <p:ext uri="{BB962C8B-B14F-4D97-AF65-F5344CB8AC3E}">
        <p14:creationId xmlns:p14="http://schemas.microsoft.com/office/powerpoint/2010/main" val="24221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48809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78393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8196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33822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14627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54811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414479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69810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t>22/12/2018</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t>‹#›</a:t>
            </a:fld>
            <a:endParaRPr lang="en-IN" dirty="0"/>
          </a:p>
        </p:txBody>
      </p:sp>
    </p:spTree>
    <p:extLst>
      <p:ext uri="{BB962C8B-B14F-4D97-AF65-F5344CB8AC3E}">
        <p14:creationId xmlns:p14="http://schemas.microsoft.com/office/powerpoint/2010/main" val="27731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3.png"/><Relationship Id="rId5" Type="http://schemas.microsoft.com/office/2007/relationships/hdphoto" Target="../media/hdphoto6.wdp"/><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12.xml"/><Relationship Id="rId5" Type="http://schemas.microsoft.com/office/2007/relationships/hdphoto" Target="../media/hdphoto9.wdp"/><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0.wdp"/></Relationships>
</file>

<file path=ppt/slides/_rels/slide3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532188"/>
            <a:ext cx="7349067" cy="535531"/>
          </a:xfrm>
        </p:spPr>
        <p:txBody>
          <a:bodyPr/>
          <a:lstStyle/>
          <a:p>
            <a:pPr algn="ctr"/>
            <a:r>
              <a:rPr lang="en-IN" sz="3200" dirty="0">
                <a:solidFill>
                  <a:srgbClr val="E31837"/>
                </a:solidFill>
                <a:latin typeface="Cambria Math" panose="02040503050406030204" pitchFamily="18" charset="0"/>
                <a:ea typeface="Cambria Math" panose="02040503050406030204" pitchFamily="18" charset="0"/>
              </a:rPr>
              <a:t>Cisco Switch Configuration document</a:t>
            </a:r>
          </a:p>
        </p:txBody>
      </p:sp>
    </p:spTree>
    <p:extLst>
      <p:ext uri="{BB962C8B-B14F-4D97-AF65-F5344CB8AC3E}">
        <p14:creationId xmlns:p14="http://schemas.microsoft.com/office/powerpoint/2010/main" val="3293377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8396" y="755223"/>
            <a:ext cx="6485207" cy="523220"/>
          </a:xfrm>
          <a:prstGeom prst="rect">
            <a:avLst/>
          </a:prstGeom>
          <a:noFill/>
        </p:spPr>
        <p:txBody>
          <a:bodyPr wrap="square" rtlCol="0">
            <a:spAutoFit/>
          </a:bodyPr>
          <a:lstStyle/>
          <a:p>
            <a:r>
              <a:rPr lang="en-US" sz="2800" b="1" dirty="0"/>
              <a:t>STP Port State</a:t>
            </a:r>
            <a:endParaRPr lang="en-US" sz="2800" b="1" dirty="0">
              <a:cs typeface="Calibri" panose="020F0502020204030204" pitchFamily="34" charset="0"/>
            </a:endParaRPr>
          </a:p>
        </p:txBody>
      </p:sp>
      <p:sp>
        <p:nvSpPr>
          <p:cNvPr id="5" name="TextBox 4"/>
          <p:cNvSpPr txBox="1"/>
          <p:nvPr/>
        </p:nvSpPr>
        <p:spPr>
          <a:xfrm>
            <a:off x="377483" y="1694868"/>
            <a:ext cx="1223412" cy="400110"/>
          </a:xfrm>
          <a:prstGeom prst="rect">
            <a:avLst/>
          </a:prstGeom>
          <a:noFill/>
        </p:spPr>
        <p:txBody>
          <a:bodyPr wrap="none" rtlCol="0">
            <a:spAutoFit/>
          </a:bodyPr>
          <a:lstStyle/>
          <a:p>
            <a:pPr>
              <a:buFont typeface="Wingdings" panose="05000000000000000000" pitchFamily="2" charset="2"/>
              <a:buChar char="§"/>
            </a:pPr>
            <a:r>
              <a:rPr lang="en-US" sz="2000" b="1" dirty="0"/>
              <a:t>Disabled</a:t>
            </a:r>
          </a:p>
        </p:txBody>
      </p:sp>
      <p:sp>
        <p:nvSpPr>
          <p:cNvPr id="6" name="TextBox 5"/>
          <p:cNvSpPr txBox="1"/>
          <p:nvPr/>
        </p:nvSpPr>
        <p:spPr>
          <a:xfrm>
            <a:off x="2828184" y="1652554"/>
            <a:ext cx="5500468" cy="646331"/>
          </a:xfrm>
          <a:prstGeom prst="rect">
            <a:avLst/>
          </a:prstGeom>
          <a:noFill/>
        </p:spPr>
        <p:txBody>
          <a:bodyPr wrap="square" rtlCol="0">
            <a:spAutoFit/>
          </a:bodyPr>
          <a:lstStyle/>
          <a:p>
            <a:pPr marL="0" lvl="1"/>
            <a:r>
              <a:rPr lang="en-US" dirty="0" smtClean="0"/>
              <a:t>Port </a:t>
            </a:r>
            <a:r>
              <a:rPr lang="en-US" dirty="0"/>
              <a:t>that is in the down </a:t>
            </a:r>
            <a:r>
              <a:rPr lang="en-US" sz="1600" dirty="0"/>
              <a:t>state</a:t>
            </a:r>
          </a:p>
          <a:p>
            <a:endParaRPr lang="en-US" dirty="0"/>
          </a:p>
        </p:txBody>
      </p:sp>
      <p:sp>
        <p:nvSpPr>
          <p:cNvPr id="7" name="Rectangle 6"/>
          <p:cNvSpPr/>
          <p:nvPr/>
        </p:nvSpPr>
        <p:spPr>
          <a:xfrm>
            <a:off x="353695" y="3319492"/>
            <a:ext cx="1247842" cy="400110"/>
          </a:xfrm>
          <a:prstGeom prst="rect">
            <a:avLst/>
          </a:prstGeom>
        </p:spPr>
        <p:txBody>
          <a:bodyPr wrap="none">
            <a:spAutoFit/>
          </a:bodyPr>
          <a:lstStyle/>
          <a:p>
            <a:pPr>
              <a:buFont typeface="Wingdings" panose="05000000000000000000" pitchFamily="2" charset="2"/>
              <a:buChar char="§"/>
            </a:pPr>
            <a:r>
              <a:rPr lang="en-US" sz="2000" b="1" dirty="0"/>
              <a:t>Listening</a:t>
            </a:r>
          </a:p>
        </p:txBody>
      </p:sp>
      <p:sp>
        <p:nvSpPr>
          <p:cNvPr id="8" name="Rectangle 7"/>
          <p:cNvSpPr/>
          <p:nvPr/>
        </p:nvSpPr>
        <p:spPr>
          <a:xfrm>
            <a:off x="384378" y="2343276"/>
            <a:ext cx="1252266" cy="400110"/>
          </a:xfrm>
          <a:prstGeom prst="rect">
            <a:avLst/>
          </a:prstGeom>
        </p:spPr>
        <p:txBody>
          <a:bodyPr wrap="none">
            <a:spAutoFit/>
          </a:bodyPr>
          <a:lstStyle/>
          <a:p>
            <a:pPr>
              <a:buFont typeface="Wingdings" panose="05000000000000000000" pitchFamily="2" charset="2"/>
              <a:buChar char="§"/>
            </a:pPr>
            <a:r>
              <a:rPr lang="en-US" sz="2000" b="1" dirty="0"/>
              <a:t>Blocking</a:t>
            </a:r>
            <a:r>
              <a:rPr lang="en-US" dirty="0"/>
              <a:t> </a:t>
            </a:r>
          </a:p>
        </p:txBody>
      </p:sp>
      <p:sp>
        <p:nvSpPr>
          <p:cNvPr id="9" name="Rectangle 8"/>
          <p:cNvSpPr/>
          <p:nvPr/>
        </p:nvSpPr>
        <p:spPr>
          <a:xfrm>
            <a:off x="377483" y="4471884"/>
            <a:ext cx="1218603" cy="400110"/>
          </a:xfrm>
          <a:prstGeom prst="rect">
            <a:avLst/>
          </a:prstGeom>
        </p:spPr>
        <p:txBody>
          <a:bodyPr wrap="none">
            <a:spAutoFit/>
          </a:bodyPr>
          <a:lstStyle/>
          <a:p>
            <a:pPr>
              <a:buFont typeface="Wingdings" panose="05000000000000000000" pitchFamily="2" charset="2"/>
              <a:buChar char="§"/>
            </a:pPr>
            <a:r>
              <a:rPr lang="en-US" sz="2000" b="1" dirty="0"/>
              <a:t>Learning</a:t>
            </a:r>
          </a:p>
        </p:txBody>
      </p:sp>
      <p:sp>
        <p:nvSpPr>
          <p:cNvPr id="10" name="Rectangle 9"/>
          <p:cNvSpPr/>
          <p:nvPr/>
        </p:nvSpPr>
        <p:spPr>
          <a:xfrm>
            <a:off x="279748" y="4997265"/>
            <a:ext cx="6096000" cy="677108"/>
          </a:xfrm>
          <a:prstGeom prst="rect">
            <a:avLst/>
          </a:prstGeom>
        </p:spPr>
        <p:txBody>
          <a:bodyPr>
            <a:spAutoFit/>
          </a:bodyPr>
          <a:lstStyle/>
          <a:p>
            <a:endParaRPr lang="en-US" dirty="0"/>
          </a:p>
          <a:p>
            <a:pPr>
              <a:buFont typeface="Wingdings" panose="05000000000000000000" pitchFamily="2" charset="2"/>
              <a:buChar char="§"/>
            </a:pPr>
            <a:r>
              <a:rPr lang="en-US" altLang="en-US" sz="2000" b="1" dirty="0"/>
              <a:t>Forwarding</a:t>
            </a:r>
            <a:r>
              <a:rPr lang="en-US" altLang="en-US" dirty="0">
                <a:latin typeface="Arial" panose="020B0604020202020204" pitchFamily="34" charset="0"/>
              </a:rPr>
              <a:t> </a:t>
            </a:r>
          </a:p>
        </p:txBody>
      </p:sp>
      <p:sp>
        <p:nvSpPr>
          <p:cNvPr id="12" name="Rectangle 11"/>
          <p:cNvSpPr/>
          <p:nvPr/>
        </p:nvSpPr>
        <p:spPr>
          <a:xfrm>
            <a:off x="2336714" y="2308481"/>
            <a:ext cx="7158016" cy="584775"/>
          </a:xfrm>
          <a:prstGeom prst="rect">
            <a:avLst/>
          </a:prstGeom>
        </p:spPr>
        <p:txBody>
          <a:bodyPr wrap="square">
            <a:spAutoFit/>
          </a:bodyPr>
          <a:lstStyle/>
          <a:p>
            <a:pPr lvl="1"/>
            <a:r>
              <a:rPr lang="en-US" sz="1600" dirty="0">
                <a:solidFill>
                  <a:prstClr val="black"/>
                </a:solidFill>
              </a:rPr>
              <a:t>Port that is only allowed to receive the </a:t>
            </a:r>
            <a:r>
              <a:rPr lang="en-US" sz="1600" dirty="0" smtClean="0">
                <a:solidFill>
                  <a:prstClr val="black"/>
                </a:solidFill>
              </a:rPr>
              <a:t>BPDU .</a:t>
            </a:r>
          </a:p>
          <a:p>
            <a:pPr lvl="1"/>
            <a:r>
              <a:rPr lang="en-US" sz="1600" dirty="0" smtClean="0">
                <a:solidFill>
                  <a:prstClr val="black"/>
                </a:solidFill>
              </a:rPr>
              <a:t>Cannot </a:t>
            </a:r>
            <a:r>
              <a:rPr lang="en-US" sz="1600" dirty="0">
                <a:solidFill>
                  <a:prstClr val="black"/>
                </a:solidFill>
              </a:rPr>
              <a:t>send or receive data or add MAC address on its port</a:t>
            </a:r>
          </a:p>
        </p:txBody>
      </p:sp>
      <p:sp>
        <p:nvSpPr>
          <p:cNvPr id="13" name="Rectangle 12"/>
          <p:cNvSpPr/>
          <p:nvPr/>
        </p:nvSpPr>
        <p:spPr>
          <a:xfrm>
            <a:off x="2296438" y="3257045"/>
            <a:ext cx="8288054" cy="830997"/>
          </a:xfrm>
          <a:prstGeom prst="rect">
            <a:avLst/>
          </a:prstGeom>
        </p:spPr>
        <p:txBody>
          <a:bodyPr wrap="square">
            <a:spAutoFit/>
          </a:bodyPr>
          <a:lstStyle/>
          <a:p>
            <a:pPr lvl="1"/>
            <a:r>
              <a:rPr lang="en-US" sz="1600" dirty="0"/>
              <a:t>Port that is allowed to send and receive </a:t>
            </a:r>
            <a:r>
              <a:rPr lang="en-US" sz="1600" dirty="0" smtClean="0"/>
              <a:t>BPDU. </a:t>
            </a:r>
          </a:p>
          <a:p>
            <a:pPr lvl="1"/>
            <a:r>
              <a:rPr lang="en-US" sz="1600" dirty="0" smtClean="0"/>
              <a:t>Can </a:t>
            </a:r>
            <a:r>
              <a:rPr lang="en-US" sz="1600" dirty="0"/>
              <a:t>actively participate in the </a:t>
            </a:r>
            <a:r>
              <a:rPr lang="en-US" sz="1600" dirty="0" smtClean="0"/>
              <a:t>STP </a:t>
            </a:r>
          </a:p>
          <a:p>
            <a:pPr lvl="1"/>
            <a:r>
              <a:rPr lang="en-US" sz="1600" dirty="0" smtClean="0"/>
              <a:t>Cannot </a:t>
            </a:r>
            <a:r>
              <a:rPr lang="en-US" sz="1600" dirty="0"/>
              <a:t>send and receive data</a:t>
            </a:r>
          </a:p>
        </p:txBody>
      </p:sp>
      <p:sp>
        <p:nvSpPr>
          <p:cNvPr id="14" name="Rectangle 13"/>
          <p:cNvSpPr/>
          <p:nvPr/>
        </p:nvSpPr>
        <p:spPr>
          <a:xfrm>
            <a:off x="2296437" y="4318709"/>
            <a:ext cx="8112691" cy="830997"/>
          </a:xfrm>
          <a:prstGeom prst="rect">
            <a:avLst/>
          </a:prstGeom>
        </p:spPr>
        <p:txBody>
          <a:bodyPr wrap="square">
            <a:spAutoFit/>
          </a:bodyPr>
          <a:lstStyle/>
          <a:p>
            <a:pPr lvl="1"/>
            <a:r>
              <a:rPr lang="en-US" sz="1600" dirty="0"/>
              <a:t>Allowed to send and receive BPDU</a:t>
            </a:r>
          </a:p>
          <a:p>
            <a:pPr lvl="1"/>
            <a:r>
              <a:rPr lang="en-US" sz="1600" dirty="0"/>
              <a:t>Can learn MAC addresses to add its addresses table</a:t>
            </a:r>
          </a:p>
          <a:p>
            <a:pPr lvl="1"/>
            <a:r>
              <a:rPr lang="en-US" sz="1600" dirty="0"/>
              <a:t>Cannot send and receive data</a:t>
            </a:r>
          </a:p>
        </p:txBody>
      </p:sp>
      <p:sp>
        <p:nvSpPr>
          <p:cNvPr id="15" name="Rectangle 14"/>
          <p:cNvSpPr/>
          <p:nvPr/>
        </p:nvSpPr>
        <p:spPr>
          <a:xfrm>
            <a:off x="2296438" y="5381985"/>
            <a:ext cx="8413313" cy="338554"/>
          </a:xfrm>
          <a:prstGeom prst="rect">
            <a:avLst/>
          </a:prstGeom>
        </p:spPr>
        <p:txBody>
          <a:bodyPr wrap="square">
            <a:spAutoFit/>
          </a:bodyPr>
          <a:lstStyle/>
          <a:p>
            <a:pPr lvl="1"/>
            <a:r>
              <a:rPr lang="en-US" altLang="en-US" sz="1600" dirty="0"/>
              <a:t>Receiving BPDUs, Forwarding data traffic, receiving data traffic, learns MAC addresses</a:t>
            </a:r>
          </a:p>
        </p:txBody>
      </p:sp>
    </p:spTree>
    <p:extLst>
      <p:ext uri="{BB962C8B-B14F-4D97-AF65-F5344CB8AC3E}">
        <p14:creationId xmlns:p14="http://schemas.microsoft.com/office/powerpoint/2010/main" val="35876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4207" y="604911"/>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a:t>
            </a:r>
          </a:p>
        </p:txBody>
      </p:sp>
      <p:sp>
        <p:nvSpPr>
          <p:cNvPr id="6" name="TextBox 5"/>
          <p:cNvSpPr txBox="1"/>
          <p:nvPr/>
        </p:nvSpPr>
        <p:spPr>
          <a:xfrm>
            <a:off x="2489982" y="1599416"/>
            <a:ext cx="9702018" cy="1754326"/>
          </a:xfrm>
          <a:prstGeom prst="rect">
            <a:avLst/>
          </a:prstGeom>
          <a:noFill/>
        </p:spPr>
        <p:txBody>
          <a:bodyPr wrap="square" rtlCol="0">
            <a:spAutoFit/>
          </a:bodyPr>
          <a:lstStyle/>
          <a:p>
            <a:r>
              <a:rPr lang="en-US" dirty="0"/>
              <a:t>All decisions in STP are made from the perspective of </a:t>
            </a:r>
            <a:r>
              <a:rPr lang="en-US" b="1" i="1" dirty="0"/>
              <a:t>Root Bridge</a:t>
            </a:r>
            <a:r>
              <a:rPr lang="en-US" dirty="0"/>
              <a:t>. Switch with the lowest switch ID is selected as </a:t>
            </a:r>
            <a:r>
              <a:rPr lang="en-US" b="1" i="1" dirty="0"/>
              <a:t>Root Bridge</a:t>
            </a:r>
            <a:r>
              <a:rPr lang="en-US" dirty="0"/>
              <a:t>. BPDU contains </a:t>
            </a:r>
            <a:r>
              <a:rPr lang="en-US" i="1" dirty="0"/>
              <a:t>Switch ID</a:t>
            </a:r>
            <a:r>
              <a:rPr lang="en-US" dirty="0"/>
              <a:t>. Switch ID is made from priority of the switch and MAC address of switch itself. Default priority is set to 32768. Switch with the lowest MAC address will be selected as the root switch, if you don’t change the default priority value. You can override root selection process by changing the priority value. If you want one switch to be Root Bridge, change its priority value to less than 32768.</a:t>
            </a:r>
          </a:p>
        </p:txBody>
      </p:sp>
      <p:sp>
        <p:nvSpPr>
          <p:cNvPr id="7" name="TextBox 6"/>
          <p:cNvSpPr txBox="1"/>
          <p:nvPr/>
        </p:nvSpPr>
        <p:spPr>
          <a:xfrm>
            <a:off x="122238" y="2203001"/>
            <a:ext cx="171951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Root Bridge</a:t>
            </a:r>
          </a:p>
        </p:txBody>
      </p:sp>
      <p:sp>
        <p:nvSpPr>
          <p:cNvPr id="8" name="TextBox 7"/>
          <p:cNvSpPr txBox="1"/>
          <p:nvPr/>
        </p:nvSpPr>
        <p:spPr>
          <a:xfrm>
            <a:off x="122238" y="4039296"/>
            <a:ext cx="148412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Root Port</a:t>
            </a:r>
          </a:p>
        </p:txBody>
      </p:sp>
      <p:sp>
        <p:nvSpPr>
          <p:cNvPr id="9" name="TextBox 8"/>
          <p:cNvSpPr txBox="1"/>
          <p:nvPr/>
        </p:nvSpPr>
        <p:spPr>
          <a:xfrm>
            <a:off x="122238" y="5255738"/>
            <a:ext cx="223170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Designated  Port</a:t>
            </a:r>
          </a:p>
        </p:txBody>
      </p:sp>
      <p:sp>
        <p:nvSpPr>
          <p:cNvPr id="10" name="TextBox 9"/>
          <p:cNvSpPr txBox="1"/>
          <p:nvPr/>
        </p:nvSpPr>
        <p:spPr>
          <a:xfrm>
            <a:off x="2489981" y="3655771"/>
            <a:ext cx="9551963" cy="1200329"/>
          </a:xfrm>
          <a:prstGeom prst="rect">
            <a:avLst/>
          </a:prstGeom>
          <a:noFill/>
        </p:spPr>
        <p:txBody>
          <a:bodyPr wrap="square" rtlCol="0">
            <a:spAutoFit/>
          </a:bodyPr>
          <a:lstStyle/>
          <a:p>
            <a:r>
              <a:rPr lang="en-US" dirty="0"/>
              <a:t>Root port is a port that is directly connected with the Root Bridge, or has the shortest path to the Root Bridge. Shortest path is path that has lowest path cost value. Remember that switch can go through many other switches to get the root. So it’s not always the shortest path but it is the fastest path that will be used.</a:t>
            </a:r>
          </a:p>
        </p:txBody>
      </p:sp>
      <p:sp>
        <p:nvSpPr>
          <p:cNvPr id="11" name="TextBox 10"/>
          <p:cNvSpPr txBox="1"/>
          <p:nvPr/>
        </p:nvSpPr>
        <p:spPr>
          <a:xfrm>
            <a:off x="2489980" y="5145154"/>
            <a:ext cx="9551963" cy="646331"/>
          </a:xfrm>
          <a:prstGeom prst="rect">
            <a:avLst/>
          </a:prstGeom>
          <a:noFill/>
        </p:spPr>
        <p:txBody>
          <a:bodyPr wrap="square" rtlCol="0">
            <a:spAutoFit/>
          </a:bodyPr>
          <a:lstStyle/>
          <a:p>
            <a:r>
              <a:rPr lang="en-US" dirty="0"/>
              <a:t>Designated port is the port that is selected as having the lowest port cost. Designated port would be marked as forwarding port.</a:t>
            </a:r>
          </a:p>
        </p:txBody>
      </p:sp>
      <p:sp>
        <p:nvSpPr>
          <p:cNvPr id="12" name="TextBox 11"/>
          <p:cNvSpPr txBox="1"/>
          <p:nvPr/>
        </p:nvSpPr>
        <p:spPr>
          <a:xfrm>
            <a:off x="122238" y="6105395"/>
            <a:ext cx="193585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Blocking  Port</a:t>
            </a:r>
          </a:p>
        </p:txBody>
      </p:sp>
      <p:sp>
        <p:nvSpPr>
          <p:cNvPr id="13" name="TextBox 12"/>
          <p:cNvSpPr txBox="1"/>
          <p:nvPr/>
        </p:nvSpPr>
        <p:spPr>
          <a:xfrm>
            <a:off x="2504047" y="6091320"/>
            <a:ext cx="9551963" cy="369332"/>
          </a:xfrm>
          <a:prstGeom prst="rect">
            <a:avLst/>
          </a:prstGeom>
          <a:noFill/>
        </p:spPr>
        <p:txBody>
          <a:bodyPr wrap="square" rtlCol="0">
            <a:spAutoFit/>
          </a:bodyPr>
          <a:lstStyle/>
          <a:p>
            <a:r>
              <a:rPr lang="en-US" dirty="0"/>
              <a:t>Blocking port remains disable to remove loops.</a:t>
            </a:r>
          </a:p>
        </p:txBody>
      </p:sp>
      <p:sp>
        <p:nvSpPr>
          <p:cNvPr id="4" name="Rectangle: Rounded Corners 3"/>
          <p:cNvSpPr/>
          <p:nvPr/>
        </p:nvSpPr>
        <p:spPr>
          <a:xfrm>
            <a:off x="2489980" y="1486654"/>
            <a:ext cx="9566030" cy="183280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489980" y="3622601"/>
            <a:ext cx="9551963" cy="12335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04046" y="5155433"/>
            <a:ext cx="9551963" cy="6094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2487632" y="6035047"/>
            <a:ext cx="9551963" cy="4449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6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4"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DF3FE9-8B87-4ED4-90BB-7B5177FCD1CB}"/>
              </a:ext>
            </a:extLst>
          </p:cNvPr>
          <p:cNvSpPr txBox="1"/>
          <p:nvPr/>
        </p:nvSpPr>
        <p:spPr>
          <a:xfrm>
            <a:off x="4310300" y="894167"/>
            <a:ext cx="6485207" cy="523220"/>
          </a:xfrm>
          <a:prstGeom prst="rect">
            <a:avLst/>
          </a:prstGeom>
          <a:noFill/>
        </p:spPr>
        <p:txBody>
          <a:bodyPr wrap="square" rtlCol="0">
            <a:spAutoFit/>
          </a:bodyPr>
          <a:lstStyle/>
          <a:p>
            <a:r>
              <a:rPr lang="en-US" sz="2800" b="1" dirty="0">
                <a:cs typeface="Calibri" panose="020F0502020204030204" pitchFamily="34" charset="0"/>
              </a:rPr>
              <a:t>STP Enhancements</a:t>
            </a:r>
          </a:p>
        </p:txBody>
      </p:sp>
      <p:sp>
        <p:nvSpPr>
          <p:cNvPr id="5" name="TextBox 4">
            <a:extLst>
              <a:ext uri="{FF2B5EF4-FFF2-40B4-BE49-F238E27FC236}">
                <a16:creationId xmlns="" xmlns:a16="http://schemas.microsoft.com/office/drawing/2014/main" id="{7D4EC0B1-D356-4A6E-8B0D-9B0752F30847}"/>
              </a:ext>
            </a:extLst>
          </p:cNvPr>
          <p:cNvSpPr txBox="1"/>
          <p:nvPr/>
        </p:nvSpPr>
        <p:spPr>
          <a:xfrm>
            <a:off x="3081403" y="1756725"/>
            <a:ext cx="8292230" cy="1231106"/>
          </a:xfrm>
          <a:prstGeom prst="rect">
            <a:avLst/>
          </a:prstGeom>
          <a:noFill/>
        </p:spPr>
        <p:txBody>
          <a:bodyPr wrap="square" rtlCol="0">
            <a:spAutoFit/>
          </a:bodyPr>
          <a:lstStyle/>
          <a:p>
            <a:r>
              <a:rPr lang="en-US" sz="2000" b="1" dirty="0"/>
              <a:t>Port Fast </a:t>
            </a:r>
            <a:r>
              <a:rPr lang="en-GB" altLang="en-US" dirty="0"/>
              <a:t>Excludes ports which are not connected to bridges or switches. Reduces the STP data size</a:t>
            </a:r>
            <a:r>
              <a:rPr lang="en-GB" altLang="en-US" dirty="0" smtClean="0"/>
              <a:t>.</a:t>
            </a:r>
          </a:p>
          <a:p>
            <a:r>
              <a:rPr lang="en-GB" altLang="en-US" dirty="0" smtClean="0"/>
              <a:t>Ports </a:t>
            </a:r>
            <a:r>
              <a:rPr lang="en-GB" altLang="en-US" dirty="0"/>
              <a:t>do not go through blocking, listening, learning and forwarding phases, but go straight to forwarding. </a:t>
            </a:r>
            <a:endParaRPr lang="en-US" b="1" dirty="0"/>
          </a:p>
        </p:txBody>
      </p:sp>
      <p:sp>
        <p:nvSpPr>
          <p:cNvPr id="6" name="TextBox 5"/>
          <p:cNvSpPr txBox="1"/>
          <p:nvPr/>
        </p:nvSpPr>
        <p:spPr>
          <a:xfrm>
            <a:off x="549165" y="2110579"/>
            <a:ext cx="140500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Port Fast</a:t>
            </a:r>
          </a:p>
        </p:txBody>
      </p:sp>
      <p:sp>
        <p:nvSpPr>
          <p:cNvPr id="7" name="TextBox 6"/>
          <p:cNvSpPr txBox="1"/>
          <p:nvPr/>
        </p:nvSpPr>
        <p:spPr>
          <a:xfrm>
            <a:off x="-2174907" y="3564615"/>
            <a:ext cx="6485207" cy="400110"/>
          </a:xfrm>
          <a:prstGeom prst="rect">
            <a:avLst/>
          </a:prstGeom>
          <a:noFill/>
        </p:spPr>
        <p:txBody>
          <a:bodyPr wrap="square" rtlCol="0">
            <a:spAutoFit/>
          </a:bodyPr>
          <a:lstStyle/>
          <a:p>
            <a:pPr marL="342900" lvl="0" indent="-342900" algn="ctr">
              <a:buFont typeface="Arial" panose="020B0604020202020204" pitchFamily="34" charset="0"/>
              <a:buChar char="•"/>
            </a:pPr>
            <a:r>
              <a:rPr lang="en-US" sz="2000" b="1" dirty="0" smtClean="0"/>
              <a:t>PVST</a:t>
            </a:r>
            <a:endParaRPr lang="en-US" sz="2000" b="1" dirty="0"/>
          </a:p>
        </p:txBody>
      </p:sp>
      <p:sp>
        <p:nvSpPr>
          <p:cNvPr id="2" name="Rectangle 1"/>
          <p:cNvSpPr/>
          <p:nvPr/>
        </p:nvSpPr>
        <p:spPr>
          <a:xfrm>
            <a:off x="3081403" y="3230596"/>
            <a:ext cx="7999956" cy="1477328"/>
          </a:xfrm>
          <a:prstGeom prst="rect">
            <a:avLst/>
          </a:prstGeom>
        </p:spPr>
        <p:txBody>
          <a:bodyPr wrap="square">
            <a:spAutoFit/>
          </a:bodyPr>
          <a:lstStyle/>
          <a:p>
            <a:r>
              <a:rPr lang="en-GB" b="1" dirty="0"/>
              <a:t>PVST</a:t>
            </a:r>
            <a:r>
              <a:rPr lang="en-GB" dirty="0"/>
              <a:t> stands for Per </a:t>
            </a:r>
            <a:r>
              <a:rPr lang="en-GB" dirty="0" err="1"/>
              <a:t>Vlan</a:t>
            </a:r>
            <a:r>
              <a:rPr lang="en-GB" dirty="0"/>
              <a:t> Spanning Tree.</a:t>
            </a:r>
            <a:endParaRPr lang="en-IN" dirty="0"/>
          </a:p>
          <a:p>
            <a:pPr lvl="0"/>
            <a:r>
              <a:rPr lang="en-GB" dirty="0"/>
              <a:t>By using PVST we can select any switch as a root bridge for a particular </a:t>
            </a:r>
            <a:r>
              <a:rPr lang="en-GB" dirty="0" err="1"/>
              <a:t>Vlan</a:t>
            </a:r>
            <a:r>
              <a:rPr lang="en-GB" dirty="0"/>
              <a:t>. By doing so, we achieve the load balancing in a network.</a:t>
            </a:r>
            <a:endParaRPr lang="en-IN" dirty="0"/>
          </a:p>
          <a:p>
            <a:pPr lvl="0"/>
            <a:r>
              <a:rPr lang="en-GB" dirty="0"/>
              <a:t>PVST is enabled by-default on cisco switches.</a:t>
            </a:r>
            <a:endParaRPr lang="en-IN" dirty="0"/>
          </a:p>
          <a:p>
            <a:pPr lvl="0"/>
            <a:r>
              <a:rPr lang="en-GB" dirty="0"/>
              <a:t>We achieve the PVST by decreasing the priority value of a switch for </a:t>
            </a:r>
            <a:r>
              <a:rPr lang="en-GB" dirty="0" err="1"/>
              <a:t>Vlans</a:t>
            </a:r>
            <a:r>
              <a:rPr lang="en-GB" dirty="0"/>
              <a:t>/</a:t>
            </a:r>
            <a:r>
              <a:rPr lang="en-GB" dirty="0" err="1"/>
              <a:t>Vlan</a:t>
            </a:r>
            <a:r>
              <a:rPr lang="en-GB" dirty="0"/>
              <a:t>.</a:t>
            </a:r>
            <a:endParaRPr lang="en-IN" dirty="0"/>
          </a:p>
        </p:txBody>
      </p:sp>
      <p:sp>
        <p:nvSpPr>
          <p:cNvPr id="8" name="TextBox 7"/>
          <p:cNvSpPr txBox="1"/>
          <p:nvPr/>
        </p:nvSpPr>
        <p:spPr>
          <a:xfrm>
            <a:off x="-2174908" y="5135139"/>
            <a:ext cx="6485207" cy="400110"/>
          </a:xfrm>
          <a:prstGeom prst="rect">
            <a:avLst/>
          </a:prstGeom>
          <a:noFill/>
        </p:spPr>
        <p:txBody>
          <a:bodyPr wrap="square" rtlCol="0">
            <a:spAutoFit/>
          </a:bodyPr>
          <a:lstStyle/>
          <a:p>
            <a:pPr marL="342900" lvl="0" indent="-342900" algn="ctr">
              <a:buFont typeface="Arial" panose="020B0604020202020204" pitchFamily="34" charset="0"/>
              <a:buChar char="•"/>
            </a:pPr>
            <a:r>
              <a:rPr lang="en-US" sz="2000" b="1" dirty="0" smtClean="0"/>
              <a:t>RSTP</a:t>
            </a:r>
          </a:p>
        </p:txBody>
      </p:sp>
      <p:sp>
        <p:nvSpPr>
          <p:cNvPr id="3" name="Rectangle 2"/>
          <p:cNvSpPr/>
          <p:nvPr/>
        </p:nvSpPr>
        <p:spPr>
          <a:xfrm>
            <a:off x="3081403" y="4973737"/>
            <a:ext cx="6096000" cy="923330"/>
          </a:xfrm>
          <a:prstGeom prst="rect">
            <a:avLst/>
          </a:prstGeom>
        </p:spPr>
        <p:txBody>
          <a:bodyPr>
            <a:spAutoFit/>
          </a:bodyPr>
          <a:lstStyle/>
          <a:p>
            <a:r>
              <a:rPr lang="en-GB" b="1" dirty="0"/>
              <a:t>RSTP</a:t>
            </a:r>
            <a:r>
              <a:rPr lang="en-GB" dirty="0"/>
              <a:t> stands for rapid-STP.</a:t>
            </a:r>
            <a:endParaRPr lang="en-IN" dirty="0"/>
          </a:p>
          <a:p>
            <a:pPr lvl="0"/>
            <a:r>
              <a:rPr lang="en-GB" dirty="0"/>
              <a:t>Convergence time of PVST is high so we use RSTP for less convergence time.</a:t>
            </a:r>
          </a:p>
        </p:txBody>
      </p:sp>
    </p:spTree>
    <p:extLst>
      <p:ext uri="{BB962C8B-B14F-4D97-AF65-F5344CB8AC3E}">
        <p14:creationId xmlns:p14="http://schemas.microsoft.com/office/powerpoint/2010/main" val="27542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707" y="1782711"/>
            <a:ext cx="5736921" cy="192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25937" y="1019041"/>
            <a:ext cx="6485207" cy="523220"/>
          </a:xfrm>
          <a:prstGeom prst="rect">
            <a:avLst/>
          </a:prstGeom>
          <a:noFill/>
        </p:spPr>
        <p:txBody>
          <a:bodyPr wrap="square" rtlCol="0">
            <a:spAutoFit/>
          </a:bodyPr>
          <a:lstStyle/>
          <a:p>
            <a:r>
              <a:rPr lang="en-US" sz="2800" b="1" dirty="0" err="1" smtClean="0">
                <a:cs typeface="Calibri" panose="020F0502020204030204" pitchFamily="34" charset="0"/>
              </a:rPr>
              <a:t>EtherChannel</a:t>
            </a:r>
            <a:endParaRPr lang="en-US" sz="2800" b="1" dirty="0">
              <a:cs typeface="Calibri" panose="020F0502020204030204" pitchFamily="34" charset="0"/>
            </a:endParaRPr>
          </a:p>
        </p:txBody>
      </p:sp>
      <p:sp>
        <p:nvSpPr>
          <p:cNvPr id="7" name="TextBox 6"/>
          <p:cNvSpPr txBox="1"/>
          <p:nvPr/>
        </p:nvSpPr>
        <p:spPr>
          <a:xfrm>
            <a:off x="436095" y="2253816"/>
            <a:ext cx="5373860" cy="2308324"/>
          </a:xfrm>
          <a:prstGeom prst="rect">
            <a:avLst/>
          </a:prstGeom>
          <a:noFill/>
        </p:spPr>
        <p:txBody>
          <a:bodyPr wrap="square" rtlCol="0">
            <a:spAutoFit/>
          </a:bodyPr>
          <a:lstStyle/>
          <a:p>
            <a:pPr marL="285750" indent="-285750">
              <a:buFont typeface="Arial" panose="020B0604020202020204" pitchFamily="34" charset="0"/>
              <a:buChar char="•"/>
            </a:pPr>
            <a:r>
              <a:rPr lang="en-US" altLang="en-US" dirty="0" err="1" smtClean="0"/>
              <a:t>EtherChannels</a:t>
            </a:r>
            <a:r>
              <a:rPr lang="en-US" altLang="en-US" dirty="0" smtClean="0"/>
              <a:t> </a:t>
            </a:r>
            <a:r>
              <a:rPr lang="en-US" altLang="en-US" dirty="0"/>
              <a:t>consist of individual links bundled into a single logical </a:t>
            </a:r>
            <a:r>
              <a:rPr lang="en-US" altLang="en-US" dirty="0" smtClean="0"/>
              <a:t>link</a:t>
            </a:r>
            <a:r>
              <a:rPr lang="en-US" dirty="0" smtClean="0"/>
              <a:t>.</a:t>
            </a:r>
          </a:p>
          <a:p>
            <a:pPr marL="285750" indent="-285750">
              <a:buFont typeface="Arial" panose="020B0604020202020204" pitchFamily="34" charset="0"/>
              <a:buChar char="•"/>
            </a:pPr>
            <a:r>
              <a:rPr lang="en-US" altLang="en-US" dirty="0" smtClean="0"/>
              <a:t>Provides </a:t>
            </a:r>
            <a:r>
              <a:rPr lang="en-US" altLang="en-US" dirty="0"/>
              <a:t>fault tolerant high speed links between switches, routers, and </a:t>
            </a:r>
            <a:r>
              <a:rPr lang="en-US" altLang="en-US" dirty="0" smtClean="0"/>
              <a:t>servers.</a:t>
            </a:r>
          </a:p>
          <a:p>
            <a:pPr marL="285750" indent="-285750">
              <a:buFont typeface="Arial" panose="020B0604020202020204" pitchFamily="34" charset="0"/>
              <a:buChar char="•"/>
            </a:pPr>
            <a:r>
              <a:rPr lang="en-US" altLang="en-US" dirty="0" smtClean="0"/>
              <a:t>Can </a:t>
            </a:r>
            <a:r>
              <a:rPr lang="en-US" altLang="en-US" dirty="0"/>
              <a:t>provide full duplex bandwidth up to 800 </a:t>
            </a:r>
            <a:r>
              <a:rPr lang="en-US" altLang="en-US" dirty="0" smtClean="0"/>
              <a:t>Mbps.</a:t>
            </a:r>
          </a:p>
          <a:p>
            <a:pPr marL="285750" indent="-285750">
              <a:buFont typeface="Arial" panose="020B0604020202020204" pitchFamily="34" charset="0"/>
              <a:buChar char="•"/>
            </a:pPr>
            <a:r>
              <a:rPr lang="en-US" altLang="en-US" dirty="0" err="1" smtClean="0"/>
              <a:t>EtherChannels</a:t>
            </a:r>
            <a:r>
              <a:rPr lang="en-US" altLang="en-US" dirty="0" smtClean="0"/>
              <a:t> </a:t>
            </a:r>
            <a:r>
              <a:rPr lang="en-US" altLang="en-US" dirty="0"/>
              <a:t>can consist of up to eight </a:t>
            </a:r>
            <a:r>
              <a:rPr lang="en-US" altLang="en-US" dirty="0" smtClean="0"/>
              <a:t>interfaces.</a:t>
            </a:r>
          </a:p>
          <a:p>
            <a:pPr marL="285750" indent="-285750">
              <a:buFont typeface="Arial" panose="020B0604020202020204" pitchFamily="34" charset="0"/>
              <a:buChar char="•"/>
            </a:pPr>
            <a:r>
              <a:rPr lang="en-US" altLang="en-US" dirty="0" smtClean="0"/>
              <a:t>Each </a:t>
            </a:r>
            <a:r>
              <a:rPr lang="en-US" altLang="en-US" dirty="0" err="1" smtClean="0"/>
              <a:t>Etherchannel</a:t>
            </a:r>
            <a:r>
              <a:rPr lang="en-US" altLang="en-US" dirty="0" smtClean="0"/>
              <a:t> </a:t>
            </a:r>
            <a:r>
              <a:rPr lang="en-US" altLang="en-US" dirty="0"/>
              <a:t>has a logical port channel interface numbered from 1-6</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921" y="4084824"/>
            <a:ext cx="5874707" cy="251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9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arn(inVertical)">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FF07C12-E2D8-43A2-918A-D5EFFA9FE429}"/>
              </a:ext>
            </a:extLst>
          </p:cNvPr>
          <p:cNvSpPr txBox="1"/>
          <p:nvPr/>
        </p:nvSpPr>
        <p:spPr>
          <a:xfrm>
            <a:off x="175365" y="2199949"/>
            <a:ext cx="6112410" cy="400110"/>
          </a:xfrm>
          <a:prstGeom prst="rect">
            <a:avLst/>
          </a:prstGeom>
          <a:noFill/>
        </p:spPr>
        <p:txBody>
          <a:bodyPr wrap="square" rtlCol="0">
            <a:spAutoFit/>
          </a:bodyPr>
          <a:lstStyle/>
          <a:p>
            <a:r>
              <a:rPr lang="en-US" sz="2000" b="1" dirty="0"/>
              <a:t>Link Aggregation Control Protocol (LACP)</a:t>
            </a:r>
            <a:endParaRPr lang="en-US" sz="2000" b="1" dirty="0">
              <a:cs typeface="Calibri" panose="020F0502020204030204" pitchFamily="34" charset="0"/>
            </a:endParaRPr>
          </a:p>
        </p:txBody>
      </p:sp>
      <p:sp>
        <p:nvSpPr>
          <p:cNvPr id="5" name="TextBox 4">
            <a:extLst>
              <a:ext uri="{FF2B5EF4-FFF2-40B4-BE49-F238E27FC236}">
                <a16:creationId xmlns="" xmlns:a16="http://schemas.microsoft.com/office/drawing/2014/main" id="{BD3DA750-992F-4C8B-86B6-713657A3EE8E}"/>
              </a:ext>
            </a:extLst>
          </p:cNvPr>
          <p:cNvSpPr txBox="1"/>
          <p:nvPr/>
        </p:nvSpPr>
        <p:spPr>
          <a:xfrm>
            <a:off x="4622104" y="2061811"/>
            <a:ext cx="6964471" cy="1477328"/>
          </a:xfrm>
          <a:prstGeom prst="rect">
            <a:avLst/>
          </a:prstGeom>
          <a:noFill/>
        </p:spPr>
        <p:txBody>
          <a:bodyPr wrap="square" rtlCol="0">
            <a:spAutoFit/>
          </a:bodyPr>
          <a:lstStyle/>
          <a:p>
            <a:r>
              <a:rPr lang="en-US" dirty="0"/>
              <a:t>LACP can be configured in either </a:t>
            </a:r>
            <a:r>
              <a:rPr lang="en-US" b="1" dirty="0"/>
              <a:t>Passive or Active mode</a:t>
            </a:r>
            <a:r>
              <a:rPr lang="en-US" dirty="0"/>
              <a:t>. In active mode, the port actively tries to bring up LACP. </a:t>
            </a:r>
            <a:endParaRPr lang="en-US" dirty="0" smtClean="0"/>
          </a:p>
          <a:p>
            <a:r>
              <a:rPr lang="en-US" dirty="0" smtClean="0"/>
              <a:t>In </a:t>
            </a:r>
            <a:r>
              <a:rPr lang="en-US" dirty="0"/>
              <a:t>passive mode, it does not initiate the negotiation of LACP</a:t>
            </a:r>
            <a:r>
              <a:rPr lang="en-US" dirty="0" smtClean="0"/>
              <a:t>.</a:t>
            </a:r>
          </a:p>
          <a:p>
            <a:r>
              <a:rPr lang="en-US" dirty="0" smtClean="0"/>
              <a:t>LACP and </a:t>
            </a:r>
            <a:r>
              <a:rPr lang="en-US" dirty="0" err="1" smtClean="0"/>
              <a:t>PAgP</a:t>
            </a:r>
            <a:r>
              <a:rPr lang="en-US" dirty="0" smtClean="0"/>
              <a:t> are </a:t>
            </a:r>
            <a:r>
              <a:rPr lang="en-US" dirty="0"/>
              <a:t>not compatible – both sides of an </a:t>
            </a:r>
            <a:r>
              <a:rPr lang="en-US" dirty="0" err="1"/>
              <a:t>EtherChannel</a:t>
            </a:r>
            <a:r>
              <a:rPr lang="en-US" dirty="0"/>
              <a:t> must use the same aggregation protocol. </a:t>
            </a:r>
          </a:p>
        </p:txBody>
      </p:sp>
      <p:sp>
        <p:nvSpPr>
          <p:cNvPr id="6" name="TextBox 5">
            <a:extLst>
              <a:ext uri="{FF2B5EF4-FFF2-40B4-BE49-F238E27FC236}">
                <a16:creationId xmlns="" xmlns:a16="http://schemas.microsoft.com/office/drawing/2014/main" id="{D5E43C5F-B403-4BFF-8C64-CCFC4AFCB7D1}"/>
              </a:ext>
            </a:extLst>
          </p:cNvPr>
          <p:cNvSpPr txBox="1"/>
          <p:nvPr/>
        </p:nvSpPr>
        <p:spPr>
          <a:xfrm>
            <a:off x="150312" y="4498213"/>
            <a:ext cx="6485207" cy="400110"/>
          </a:xfrm>
          <a:prstGeom prst="rect">
            <a:avLst/>
          </a:prstGeom>
          <a:noFill/>
        </p:spPr>
        <p:txBody>
          <a:bodyPr wrap="square" rtlCol="0">
            <a:spAutoFit/>
          </a:bodyPr>
          <a:lstStyle/>
          <a:p>
            <a:r>
              <a:rPr lang="en-US" sz="2000" b="1" dirty="0"/>
              <a:t>Port Aggregation Protocol (</a:t>
            </a:r>
            <a:r>
              <a:rPr lang="en-US" sz="2000" b="1" dirty="0" err="1"/>
              <a:t>PAgP</a:t>
            </a:r>
            <a:r>
              <a:rPr lang="en-US" sz="2000" b="1" dirty="0"/>
              <a:t>)</a:t>
            </a:r>
            <a:endParaRPr lang="en-US" sz="2000" b="1" dirty="0">
              <a:cs typeface="Calibri" panose="020F0502020204030204" pitchFamily="34" charset="0"/>
            </a:endParaRPr>
          </a:p>
        </p:txBody>
      </p:sp>
      <p:sp>
        <p:nvSpPr>
          <p:cNvPr id="7" name="TextBox 6">
            <a:extLst>
              <a:ext uri="{FF2B5EF4-FFF2-40B4-BE49-F238E27FC236}">
                <a16:creationId xmlns="" xmlns:a16="http://schemas.microsoft.com/office/drawing/2014/main" id="{461BB1E5-7F71-4FBB-AE37-467B07519F42}"/>
              </a:ext>
            </a:extLst>
          </p:cNvPr>
          <p:cNvSpPr txBox="1"/>
          <p:nvPr/>
        </p:nvSpPr>
        <p:spPr>
          <a:xfrm>
            <a:off x="4622104" y="4171472"/>
            <a:ext cx="6864263" cy="2031325"/>
          </a:xfrm>
          <a:prstGeom prst="rect">
            <a:avLst/>
          </a:prstGeom>
          <a:noFill/>
        </p:spPr>
        <p:txBody>
          <a:bodyPr wrap="square" rtlCol="0">
            <a:spAutoFit/>
          </a:bodyPr>
          <a:lstStyle/>
          <a:p>
            <a:r>
              <a:rPr lang="en-US" dirty="0" err="1"/>
              <a:t>PAgP</a:t>
            </a:r>
            <a:r>
              <a:rPr lang="en-US" dirty="0"/>
              <a:t> is a </a:t>
            </a:r>
            <a:r>
              <a:rPr lang="en-US" sz="1600" b="1" dirty="0"/>
              <a:t>Cisco-proprietary aggregation protocol</a:t>
            </a:r>
            <a:endParaRPr lang="en-US" sz="1600" b="1" dirty="0" smtClean="0"/>
          </a:p>
          <a:p>
            <a:r>
              <a:rPr lang="en-US" dirty="0" err="1" smtClean="0"/>
              <a:t>PAgP</a:t>
            </a:r>
            <a:r>
              <a:rPr lang="en-US" dirty="0" smtClean="0"/>
              <a:t> </a:t>
            </a:r>
            <a:r>
              <a:rPr lang="en-US" dirty="0"/>
              <a:t>protocol data units (PDUs) are sent and received on the lowest numbered VLAN of the trunk link.</a:t>
            </a:r>
          </a:p>
          <a:p>
            <a:r>
              <a:rPr lang="en-US" b="1" dirty="0"/>
              <a:t>Auto</a:t>
            </a:r>
            <a:r>
              <a:rPr lang="en-US" dirty="0"/>
              <a:t> – This is the passive negotiating state which responds to </a:t>
            </a:r>
            <a:r>
              <a:rPr lang="en-US" dirty="0" err="1"/>
              <a:t>PAgP</a:t>
            </a:r>
            <a:r>
              <a:rPr lang="en-US" dirty="0"/>
              <a:t> packets.</a:t>
            </a:r>
          </a:p>
          <a:p>
            <a:r>
              <a:rPr lang="en-US" b="1" dirty="0"/>
              <a:t>Desirable</a:t>
            </a:r>
            <a:r>
              <a:rPr lang="en-US" dirty="0"/>
              <a:t> – Places interface into an active negotiating state.</a:t>
            </a:r>
          </a:p>
          <a:p>
            <a:endParaRPr lang="en-US" dirty="0"/>
          </a:p>
        </p:txBody>
      </p:sp>
      <p:sp>
        <p:nvSpPr>
          <p:cNvPr id="8" name="TextBox 7"/>
          <p:cNvSpPr txBox="1"/>
          <p:nvPr/>
        </p:nvSpPr>
        <p:spPr>
          <a:xfrm>
            <a:off x="4525937" y="1019041"/>
            <a:ext cx="6485207" cy="523220"/>
          </a:xfrm>
          <a:prstGeom prst="rect">
            <a:avLst/>
          </a:prstGeom>
          <a:noFill/>
        </p:spPr>
        <p:txBody>
          <a:bodyPr wrap="square" rtlCol="0">
            <a:spAutoFit/>
          </a:bodyPr>
          <a:lstStyle/>
          <a:p>
            <a:r>
              <a:rPr lang="en-US" sz="2800" b="1" dirty="0" err="1" smtClean="0">
                <a:cs typeface="Calibri" panose="020F0502020204030204" pitchFamily="34" charset="0"/>
              </a:rPr>
              <a:t>EtherChannel</a:t>
            </a:r>
            <a:endParaRPr lang="en-US" sz="2800" b="1" dirty="0">
              <a:cs typeface="Calibri" panose="020F0502020204030204" pitchFamily="34" charset="0"/>
            </a:endParaRPr>
          </a:p>
        </p:txBody>
      </p:sp>
    </p:spTree>
    <p:extLst>
      <p:ext uri="{BB962C8B-B14F-4D97-AF65-F5344CB8AC3E}">
        <p14:creationId xmlns:p14="http://schemas.microsoft.com/office/powerpoint/2010/main" val="13380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3411" y="806099"/>
            <a:ext cx="6485207" cy="523220"/>
          </a:xfrm>
          <a:prstGeom prst="rect">
            <a:avLst/>
          </a:prstGeom>
          <a:noFill/>
        </p:spPr>
        <p:txBody>
          <a:bodyPr wrap="square" rtlCol="0">
            <a:spAutoFit/>
          </a:bodyPr>
          <a:lstStyle/>
          <a:p>
            <a:r>
              <a:rPr lang="en-US" sz="2800" b="1" dirty="0" smtClean="0">
                <a:cs typeface="Calibri" panose="020F0502020204030204" pitchFamily="34" charset="0"/>
              </a:rPr>
              <a:t>Static Routing</a:t>
            </a:r>
          </a:p>
        </p:txBody>
      </p:sp>
      <p:sp>
        <p:nvSpPr>
          <p:cNvPr id="5" name="Rectangle 4"/>
          <p:cNvSpPr/>
          <p:nvPr/>
        </p:nvSpPr>
        <p:spPr>
          <a:xfrm>
            <a:off x="2008341" y="1776652"/>
            <a:ext cx="9277610" cy="1754326"/>
          </a:xfrm>
          <a:prstGeom prst="rect">
            <a:avLst/>
          </a:prstGeom>
        </p:spPr>
        <p:txBody>
          <a:bodyPr wrap="square">
            <a:spAutoFit/>
          </a:bodyPr>
          <a:lstStyle/>
          <a:p>
            <a:pPr marL="285750" indent="-285750">
              <a:buFont typeface="Arial" panose="020B0604020202020204" pitchFamily="34" charset="0"/>
              <a:buChar char="•"/>
            </a:pPr>
            <a:r>
              <a:rPr lang="en-US" dirty="0"/>
              <a:t>It is the manual configuration and selection of a network route, usually managed by the network administrator</a:t>
            </a:r>
            <a:r>
              <a:rPr lang="en-US" dirty="0" smtClean="0"/>
              <a:t>.</a:t>
            </a:r>
          </a:p>
          <a:p>
            <a:endParaRPr lang="en-US" dirty="0" smtClean="0"/>
          </a:p>
          <a:p>
            <a:pPr marL="285750" indent="-285750">
              <a:buFont typeface="Arial" panose="020B0604020202020204" pitchFamily="34" charset="0"/>
              <a:buChar char="•"/>
            </a:pPr>
            <a:r>
              <a:rPr lang="en-US" dirty="0" smtClean="0"/>
              <a:t> Static </a:t>
            </a:r>
            <a:r>
              <a:rPr lang="en-US" dirty="0"/>
              <a:t>routes are normally implemented in those situations where the choices in route selection are limited, or there is only a single default route available.</a:t>
            </a:r>
          </a:p>
          <a:p>
            <a:r>
              <a:rPr lang="en-US" dirty="0"/>
              <a:t> </a:t>
            </a:r>
          </a:p>
        </p:txBody>
      </p:sp>
      <p:sp>
        <p:nvSpPr>
          <p:cNvPr id="6" name="Rectangle 5"/>
          <p:cNvSpPr/>
          <p:nvPr/>
        </p:nvSpPr>
        <p:spPr>
          <a:xfrm>
            <a:off x="2041741" y="3529578"/>
            <a:ext cx="9983243" cy="2031325"/>
          </a:xfrm>
          <a:prstGeom prst="rect">
            <a:avLst/>
          </a:prstGeom>
        </p:spPr>
        <p:txBody>
          <a:bodyPr wrap="square">
            <a:spAutoFit/>
          </a:bodyPr>
          <a:lstStyle/>
          <a:p>
            <a:pPr marL="285750" indent="-285750">
              <a:buFont typeface="Arial" panose="020B0604020202020204" pitchFamily="34" charset="0"/>
              <a:buChar char="•"/>
            </a:pPr>
            <a:r>
              <a:rPr lang="en-US" dirty="0"/>
              <a:t>Static routes, which define explicit paths between two routers, cannot be automatically </a:t>
            </a:r>
            <a:r>
              <a:rPr lang="en-US" dirty="0" smtClean="0"/>
              <a:t>updated.</a:t>
            </a:r>
          </a:p>
          <a:p>
            <a:endParaRPr lang="en-US" dirty="0" smtClean="0"/>
          </a:p>
          <a:p>
            <a:pPr marL="285750" indent="-285750">
              <a:buFont typeface="Arial" panose="020B0604020202020204" pitchFamily="34" charset="0"/>
              <a:buChar char="•"/>
            </a:pPr>
            <a:r>
              <a:rPr lang="en-US" dirty="0" smtClean="0"/>
              <a:t>You </a:t>
            </a:r>
            <a:r>
              <a:rPr lang="en-US" dirty="0"/>
              <a:t>must manually reconfigure static routes when network changes occur. </a:t>
            </a:r>
          </a:p>
          <a:p>
            <a:endParaRPr lang="en-US" dirty="0" smtClean="0"/>
          </a:p>
          <a:p>
            <a:pPr marL="285750" indent="-285750">
              <a:buFont typeface="Arial" panose="020B0604020202020204" pitchFamily="34" charset="0"/>
              <a:buChar char="•"/>
            </a:pPr>
            <a:r>
              <a:rPr lang="en-US" dirty="0" smtClean="0"/>
              <a:t>Static </a:t>
            </a:r>
            <a:r>
              <a:rPr lang="en-US" dirty="0"/>
              <a:t>routes use less bandwidth than dynamic routes.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 </a:t>
            </a:r>
            <a:r>
              <a:rPr lang="en-US" dirty="0"/>
              <a:t>CPU cycles are used to calculate and analyze routing updates.</a:t>
            </a:r>
          </a:p>
        </p:txBody>
      </p:sp>
    </p:spTree>
    <p:extLst>
      <p:ext uri="{BB962C8B-B14F-4D97-AF65-F5344CB8AC3E}">
        <p14:creationId xmlns:p14="http://schemas.microsoft.com/office/powerpoint/2010/main" val="16582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37007" y="981463"/>
            <a:ext cx="6485207" cy="523220"/>
          </a:xfrm>
          <a:prstGeom prst="rect">
            <a:avLst/>
          </a:prstGeom>
          <a:noFill/>
        </p:spPr>
        <p:txBody>
          <a:bodyPr wrap="square" rtlCol="0">
            <a:spAutoFit/>
          </a:bodyPr>
          <a:lstStyle/>
          <a:p>
            <a:r>
              <a:rPr lang="en-US" sz="2800" b="1" dirty="0">
                <a:cs typeface="Calibri" panose="020F0502020204030204" pitchFamily="34" charset="0"/>
              </a:rPr>
              <a:t>SPAN (Switch port Analyzer)</a:t>
            </a:r>
          </a:p>
        </p:txBody>
      </p:sp>
      <p:pic>
        <p:nvPicPr>
          <p:cNvPr id="6" name="Picture 5">
            <a:extLst>
              <a:ext uri="{FF2B5EF4-FFF2-40B4-BE49-F238E27FC236}">
                <a16:creationId xmlns:a16="http://schemas.microsoft.com/office/drawing/2014/main" xmlns="" id="{51821F98-BF64-4B91-8501-15F8866EA96E}"/>
              </a:ext>
            </a:extLst>
          </p:cNvPr>
          <p:cNvPicPr>
            <a:picLocks noChangeAspect="1"/>
          </p:cNvPicPr>
          <p:nvPr/>
        </p:nvPicPr>
        <p:blipFill>
          <a:blip r:embed="rId2"/>
          <a:stretch>
            <a:fillRect/>
          </a:stretch>
        </p:blipFill>
        <p:spPr>
          <a:xfrm>
            <a:off x="6181734" y="2116898"/>
            <a:ext cx="4919653" cy="3432132"/>
          </a:xfrm>
          <a:prstGeom prst="rect">
            <a:avLst/>
          </a:prstGeom>
        </p:spPr>
      </p:pic>
      <p:sp>
        <p:nvSpPr>
          <p:cNvPr id="7" name="TextBox 6">
            <a:extLst>
              <a:ext uri="{FF2B5EF4-FFF2-40B4-BE49-F238E27FC236}">
                <a16:creationId xmlns:a16="http://schemas.microsoft.com/office/drawing/2014/main" xmlns="" id="{E91F0F93-A4E3-40E8-B05E-DF929682E18C}"/>
              </a:ext>
            </a:extLst>
          </p:cNvPr>
          <p:cNvSpPr txBox="1"/>
          <p:nvPr/>
        </p:nvSpPr>
        <p:spPr>
          <a:xfrm>
            <a:off x="130942" y="2356636"/>
            <a:ext cx="5931075" cy="2031325"/>
          </a:xfrm>
          <a:prstGeom prst="rect">
            <a:avLst/>
          </a:prstGeom>
          <a:noFill/>
        </p:spPr>
        <p:txBody>
          <a:bodyPr wrap="square" rtlCol="0">
            <a:spAutoFit/>
          </a:bodyPr>
          <a:lstStyle/>
          <a:p>
            <a:pPr lvl="1">
              <a:lnSpc>
                <a:spcPct val="95000"/>
              </a:lnSpc>
              <a:spcBef>
                <a:spcPct val="35000"/>
              </a:spcBef>
              <a:buClr>
                <a:schemeClr val="accent1"/>
              </a:buClr>
            </a:pPr>
            <a:r>
              <a:rPr lang="en-US" dirty="0"/>
              <a:t>SPAN works by copying the traffic from one or more source ports. The copy is then sent out a SPAN destination port. The destination port will often be connected to a host running packet analyzing software, such as </a:t>
            </a:r>
            <a:r>
              <a:rPr lang="en-US" dirty="0" err="1" smtClean="0"/>
              <a:t>Wireshark</a:t>
            </a:r>
            <a:r>
              <a:rPr lang="en-US" dirty="0" smtClean="0"/>
              <a:t>.</a:t>
            </a:r>
          </a:p>
          <a:p>
            <a:pPr lvl="1">
              <a:lnSpc>
                <a:spcPct val="95000"/>
              </a:lnSpc>
              <a:spcBef>
                <a:spcPct val="35000"/>
              </a:spcBef>
              <a:buClr>
                <a:schemeClr val="accent1"/>
              </a:buClr>
            </a:pPr>
            <a:r>
              <a:rPr lang="en-US" altLang="en-US" dirty="0" smtClean="0">
                <a:cs typeface="Times New Roman" panose="02020603050405020304" pitchFamily="18" charset="0"/>
              </a:rPr>
              <a:t>Source </a:t>
            </a:r>
            <a:r>
              <a:rPr lang="en-US" altLang="en-US" dirty="0">
                <a:cs typeface="Times New Roman" panose="02020603050405020304" pitchFamily="18" charset="0"/>
              </a:rPr>
              <a:t>and destination on the same switch or switch stack.</a:t>
            </a:r>
          </a:p>
        </p:txBody>
      </p:sp>
    </p:spTree>
    <p:extLst>
      <p:ext uri="{BB962C8B-B14F-4D97-AF65-F5344CB8AC3E}">
        <p14:creationId xmlns:p14="http://schemas.microsoft.com/office/powerpoint/2010/main" val="423805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1279" y="3056718"/>
            <a:ext cx="6485207" cy="707886"/>
          </a:xfrm>
          <a:prstGeom prst="rect">
            <a:avLst/>
          </a:prstGeom>
          <a:noFill/>
        </p:spPr>
        <p:txBody>
          <a:bodyPr wrap="square" rtlCol="0">
            <a:spAutoFit/>
          </a:bodyPr>
          <a:lstStyle/>
          <a:p>
            <a:pPr lvl="0"/>
            <a:r>
              <a:rPr lang="en-US" sz="2800" b="1" dirty="0" smtClean="0"/>
              <a:t>		 </a:t>
            </a:r>
            <a:r>
              <a:rPr lang="en-US" sz="4000" b="1" dirty="0" smtClean="0"/>
              <a:t>LAB MANUAL</a:t>
            </a:r>
            <a:endParaRPr lang="en-US" sz="4000" b="1" dirty="0"/>
          </a:p>
        </p:txBody>
      </p:sp>
    </p:spTree>
    <p:extLst>
      <p:ext uri="{BB962C8B-B14F-4D97-AF65-F5344CB8AC3E}">
        <p14:creationId xmlns:p14="http://schemas.microsoft.com/office/powerpoint/2010/main" val="101097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2958" y="1691982"/>
            <a:ext cx="6485207" cy="400110"/>
          </a:xfrm>
          <a:prstGeom prst="rect">
            <a:avLst/>
          </a:prstGeom>
          <a:noFill/>
        </p:spPr>
        <p:txBody>
          <a:bodyPr wrap="square" rtlCol="0">
            <a:spAutoFit/>
          </a:bodyPr>
          <a:lstStyle/>
          <a:p>
            <a:r>
              <a:rPr lang="en-US" sz="2000" b="1" dirty="0">
                <a:cs typeface="Calibri" panose="020F0502020204030204" pitchFamily="34" charset="0"/>
              </a:rPr>
              <a:t>Accessing Cisco Switch First Time with Console</a:t>
            </a:r>
          </a:p>
        </p:txBody>
      </p:sp>
      <p:sp>
        <p:nvSpPr>
          <p:cNvPr id="41" name="TextBox 40"/>
          <p:cNvSpPr txBox="1"/>
          <p:nvPr/>
        </p:nvSpPr>
        <p:spPr>
          <a:xfrm>
            <a:off x="0" y="2322201"/>
            <a:ext cx="4206239" cy="1200329"/>
          </a:xfrm>
          <a:prstGeom prst="rect">
            <a:avLst/>
          </a:prstGeom>
          <a:noFill/>
        </p:spPr>
        <p:txBody>
          <a:bodyPr wrap="square" rtlCol="0">
            <a:spAutoFit/>
          </a:bodyPr>
          <a:lstStyle/>
          <a:p>
            <a:r>
              <a:rPr lang="en-US" b="1" dirty="0"/>
              <a:t>Connect a console terminal to the console interface of your supervisor engine.</a:t>
            </a:r>
          </a:p>
          <a:p>
            <a:endParaRPr lang="en-US" b="1" dirty="0"/>
          </a:p>
          <a:p>
            <a:endParaRPr lang="en-US" dirty="0"/>
          </a:p>
        </p:txBody>
      </p:sp>
      <p:pic>
        <p:nvPicPr>
          <p:cNvPr id="42" name="Picture 41"/>
          <p:cNvPicPr>
            <a:picLocks noChangeAspect="1"/>
          </p:cNvPicPr>
          <p:nvPr/>
        </p:nvPicPr>
        <p:blipFill>
          <a:blip r:embed="rId2"/>
          <a:stretch>
            <a:fillRect/>
          </a:stretch>
        </p:blipFill>
        <p:spPr>
          <a:xfrm>
            <a:off x="4674212" y="2083175"/>
            <a:ext cx="7198920" cy="4387797"/>
          </a:xfrm>
          <a:prstGeom prst="rect">
            <a:avLst/>
          </a:prstGeom>
        </p:spPr>
      </p:pic>
      <p:sp>
        <p:nvSpPr>
          <p:cNvPr id="6" name="TextBox 5"/>
          <p:cNvSpPr txBox="1"/>
          <p:nvPr/>
        </p:nvSpPr>
        <p:spPr>
          <a:xfrm>
            <a:off x="3355367" y="902242"/>
            <a:ext cx="6485207" cy="523220"/>
          </a:xfrm>
          <a:prstGeom prst="rect">
            <a:avLst/>
          </a:prstGeom>
          <a:noFill/>
        </p:spPr>
        <p:txBody>
          <a:bodyPr wrap="square" rtlCol="0">
            <a:spAutoFit/>
          </a:bodyPr>
          <a:lstStyle/>
          <a:p>
            <a:pPr lvl="0"/>
            <a:r>
              <a:rPr lang="en-US" sz="2800" b="1" dirty="0"/>
              <a:t>Basic command through </a:t>
            </a:r>
            <a:r>
              <a:rPr lang="en-US" sz="2800" b="1" dirty="0" smtClean="0"/>
              <a:t>CLI</a:t>
            </a:r>
            <a:endParaRPr lang="en-US" sz="2800" b="1" dirty="0"/>
          </a:p>
        </p:txBody>
      </p:sp>
    </p:spTree>
    <p:extLst>
      <p:ext uri="{BB962C8B-B14F-4D97-AF65-F5344CB8AC3E}">
        <p14:creationId xmlns:p14="http://schemas.microsoft.com/office/powerpoint/2010/main" val="3298139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10287" y="1539577"/>
            <a:ext cx="6485207" cy="400110"/>
          </a:xfrm>
          <a:prstGeom prst="rect">
            <a:avLst/>
          </a:prstGeom>
          <a:noFill/>
        </p:spPr>
        <p:txBody>
          <a:bodyPr wrap="square" rtlCol="0">
            <a:spAutoFit/>
          </a:bodyPr>
          <a:lstStyle/>
          <a:p>
            <a:r>
              <a:rPr lang="en-US" sz="2000" b="1" dirty="0">
                <a:cs typeface="Calibri" panose="020F0502020204030204" pitchFamily="34" charset="0"/>
              </a:rPr>
              <a:t>Accessing Cisco Switch First Time with Console</a:t>
            </a:r>
          </a:p>
        </p:txBody>
      </p:sp>
      <p:sp>
        <p:nvSpPr>
          <p:cNvPr id="41" name="TextBox 40"/>
          <p:cNvSpPr txBox="1"/>
          <p:nvPr/>
        </p:nvSpPr>
        <p:spPr>
          <a:xfrm>
            <a:off x="196948" y="1668722"/>
            <a:ext cx="6949440" cy="2308324"/>
          </a:xfrm>
          <a:prstGeom prst="rect">
            <a:avLst/>
          </a:prstGeom>
          <a:noFill/>
        </p:spPr>
        <p:txBody>
          <a:bodyPr wrap="square" rtlCol="0">
            <a:spAutoFit/>
          </a:bodyPr>
          <a:lstStyle/>
          <a:p>
            <a:endParaRPr lang="en-US" b="1" dirty="0" smtClean="0"/>
          </a:p>
          <a:p>
            <a:r>
              <a:rPr lang="en-US" dirty="0" smtClean="0"/>
              <a:t>After </a:t>
            </a:r>
            <a:r>
              <a:rPr lang="en-US" dirty="0"/>
              <a:t>a few seconds, you see the user </a:t>
            </a:r>
            <a:r>
              <a:rPr lang="en-US" b="1" dirty="0"/>
              <a:t>EXEC</a:t>
            </a:r>
            <a:r>
              <a:rPr lang="en-US" dirty="0"/>
              <a:t> prompt (</a:t>
            </a:r>
            <a:r>
              <a:rPr lang="en-US" b="1" dirty="0"/>
              <a:t>Switch&gt;).</a:t>
            </a:r>
          </a:p>
          <a:p>
            <a:r>
              <a:rPr lang="en-US" dirty="0"/>
              <a:t>Now, you may want to enter privileged </a:t>
            </a:r>
            <a:r>
              <a:rPr lang="en-US" b="1" dirty="0"/>
              <a:t>EXEC</a:t>
            </a:r>
            <a:r>
              <a:rPr lang="en-US" dirty="0"/>
              <a:t> mode, also known as enable mode. Type </a:t>
            </a:r>
            <a:r>
              <a:rPr lang="en-US" b="1" dirty="0"/>
              <a:t>enable</a:t>
            </a:r>
            <a:r>
              <a:rPr lang="en-US" dirty="0"/>
              <a:t> to enter enable mode:</a:t>
            </a:r>
          </a:p>
          <a:p>
            <a:r>
              <a:rPr lang="en-US" dirty="0"/>
              <a:t> </a:t>
            </a:r>
          </a:p>
          <a:p>
            <a:r>
              <a:rPr lang="en-US" dirty="0"/>
              <a:t>Switch&gt; </a:t>
            </a:r>
            <a:r>
              <a:rPr lang="en-US" b="1" dirty="0"/>
              <a:t>enable</a:t>
            </a:r>
          </a:p>
          <a:p>
            <a:endParaRPr lang="en-US" b="1" dirty="0"/>
          </a:p>
          <a:p>
            <a:endParaRPr lang="en-US" dirty="0"/>
          </a:p>
        </p:txBody>
      </p:sp>
      <p:pic>
        <p:nvPicPr>
          <p:cNvPr id="3" name="Picture 2"/>
          <p:cNvPicPr>
            <a:picLocks noChangeAspect="1"/>
          </p:cNvPicPr>
          <p:nvPr/>
        </p:nvPicPr>
        <p:blipFill>
          <a:blip r:embed="rId2"/>
          <a:stretch>
            <a:fillRect/>
          </a:stretch>
        </p:blipFill>
        <p:spPr>
          <a:xfrm>
            <a:off x="4801992" y="2822244"/>
            <a:ext cx="7286625" cy="3743325"/>
          </a:xfrm>
          <a:prstGeom prst="rect">
            <a:avLst/>
          </a:prstGeom>
        </p:spPr>
      </p:pic>
      <p:sp>
        <p:nvSpPr>
          <p:cNvPr id="5" name="TextBox 4"/>
          <p:cNvSpPr txBox="1"/>
          <p:nvPr/>
        </p:nvSpPr>
        <p:spPr>
          <a:xfrm>
            <a:off x="3355367" y="902242"/>
            <a:ext cx="6485207" cy="523220"/>
          </a:xfrm>
          <a:prstGeom prst="rect">
            <a:avLst/>
          </a:prstGeom>
          <a:noFill/>
        </p:spPr>
        <p:txBody>
          <a:bodyPr wrap="square" rtlCol="0">
            <a:spAutoFit/>
          </a:bodyPr>
          <a:lstStyle/>
          <a:p>
            <a:pPr lvl="0"/>
            <a:r>
              <a:rPr lang="en-US" sz="2800" b="1" dirty="0"/>
              <a:t>Basic command through </a:t>
            </a:r>
            <a:r>
              <a:rPr lang="en-US" sz="2800" b="1" dirty="0" smtClean="0"/>
              <a:t>CLI</a:t>
            </a:r>
            <a:endParaRPr lang="en-US" sz="2800" b="1" dirty="0"/>
          </a:p>
        </p:txBody>
      </p:sp>
    </p:spTree>
    <p:extLst>
      <p:ext uri="{BB962C8B-B14F-4D97-AF65-F5344CB8AC3E}">
        <p14:creationId xmlns:p14="http://schemas.microsoft.com/office/powerpoint/2010/main" val="307177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7B82F88-ACD8-4267-AD02-B87C82961109}"/>
              </a:ext>
            </a:extLst>
          </p:cNvPr>
          <p:cNvSpPr/>
          <p:nvPr/>
        </p:nvSpPr>
        <p:spPr>
          <a:xfrm>
            <a:off x="1122822" y="1344038"/>
            <a:ext cx="4639151" cy="4524315"/>
          </a:xfrm>
          <a:prstGeom prst="rect">
            <a:avLst/>
          </a:prstGeom>
        </p:spPr>
        <p:txBody>
          <a:bodyPr wrap="square">
            <a:spAutoFit/>
          </a:bodyPr>
          <a:lstStyle/>
          <a:p>
            <a:pPr marL="342900" indent="-342900">
              <a:buFont typeface="+mj-lt"/>
              <a:buAutoNum type="arabicPeriod"/>
            </a:pPr>
            <a:r>
              <a:rPr lang="en-US" b="1" dirty="0" smtClean="0"/>
              <a:t>Function </a:t>
            </a:r>
            <a:r>
              <a:rPr lang="en-US" b="1" dirty="0"/>
              <a:t>of switches (</a:t>
            </a:r>
            <a:r>
              <a:rPr lang="en-US" b="1" dirty="0" smtClean="0"/>
              <a:t>L2)</a:t>
            </a:r>
          </a:p>
          <a:p>
            <a:pPr marL="342900" indent="-342900">
              <a:buFont typeface="+mj-lt"/>
              <a:buAutoNum type="arabicPeriod"/>
            </a:pPr>
            <a:r>
              <a:rPr lang="en-US" b="1" dirty="0" smtClean="0"/>
              <a:t>Address Resolution Protocol</a:t>
            </a:r>
          </a:p>
          <a:p>
            <a:pPr marL="342900" indent="-342900">
              <a:buFont typeface="+mj-lt"/>
              <a:buAutoNum type="arabicPeriod"/>
            </a:pPr>
            <a:r>
              <a:rPr lang="en-US" b="1" dirty="0" smtClean="0"/>
              <a:t>Function of switches (L3)</a:t>
            </a:r>
          </a:p>
          <a:p>
            <a:pPr marL="342900" indent="-342900">
              <a:buFont typeface="+mj-lt"/>
              <a:buAutoNum type="arabicPeriod"/>
            </a:pPr>
            <a:r>
              <a:rPr lang="en-US" b="1" dirty="0" smtClean="0"/>
              <a:t>VLANs</a:t>
            </a:r>
          </a:p>
          <a:p>
            <a:pPr marL="342900" indent="-342900">
              <a:buFont typeface="+mj-lt"/>
              <a:buAutoNum type="arabicPeriod"/>
            </a:pPr>
            <a:r>
              <a:rPr lang="en-US" b="1" dirty="0"/>
              <a:t>Trunk and </a:t>
            </a:r>
            <a:r>
              <a:rPr lang="en-US" b="1" dirty="0" smtClean="0"/>
              <a:t>Access </a:t>
            </a:r>
            <a:r>
              <a:rPr lang="en-US" b="1" dirty="0"/>
              <a:t>port</a:t>
            </a:r>
          </a:p>
          <a:p>
            <a:pPr marL="342900" indent="-342900">
              <a:buFont typeface="+mj-lt"/>
              <a:buAutoNum type="arabicPeriod"/>
            </a:pPr>
            <a:r>
              <a:rPr lang="en-US" b="1" dirty="0" smtClean="0"/>
              <a:t>Spanning Tree Protocol (STP)</a:t>
            </a:r>
          </a:p>
          <a:p>
            <a:pPr marL="342900" indent="-342900">
              <a:buFont typeface="+mj-lt"/>
              <a:buAutoNum type="arabicPeriod"/>
            </a:pPr>
            <a:r>
              <a:rPr lang="en-US" b="1" dirty="0" smtClean="0"/>
              <a:t>STP Port States</a:t>
            </a:r>
          </a:p>
          <a:p>
            <a:pPr marL="342900" indent="-342900">
              <a:buFont typeface="+mj-lt"/>
              <a:buAutoNum type="arabicPeriod"/>
            </a:pPr>
            <a:r>
              <a:rPr lang="en-US" b="1" dirty="0" smtClean="0"/>
              <a:t>STP Enhancements</a:t>
            </a:r>
          </a:p>
          <a:p>
            <a:pPr marL="342900" indent="-342900">
              <a:buFont typeface="+mj-lt"/>
              <a:buAutoNum type="arabicPeriod"/>
            </a:pPr>
            <a:r>
              <a:rPr lang="en-US" b="1" dirty="0" err="1" smtClean="0"/>
              <a:t>EtherChannel</a:t>
            </a:r>
            <a:r>
              <a:rPr lang="en-US" b="1" dirty="0" smtClean="0"/>
              <a:t> </a:t>
            </a:r>
          </a:p>
          <a:p>
            <a:pPr marL="342900" indent="-342900">
              <a:buFont typeface="+mj-lt"/>
              <a:buAutoNum type="arabicPeriod"/>
            </a:pPr>
            <a:r>
              <a:rPr lang="en-US" b="1" dirty="0" err="1" smtClean="0"/>
              <a:t>EtherChannel</a:t>
            </a:r>
            <a:r>
              <a:rPr lang="en-US" b="1" dirty="0" smtClean="0"/>
              <a:t> (LACP  &amp; </a:t>
            </a:r>
            <a:r>
              <a:rPr lang="en-US" b="1" dirty="0" err="1" smtClean="0"/>
              <a:t>PAgP</a:t>
            </a:r>
            <a:r>
              <a:rPr lang="en-US" b="1" dirty="0" smtClean="0"/>
              <a:t>)</a:t>
            </a:r>
          </a:p>
          <a:p>
            <a:pPr marL="342900" indent="-342900">
              <a:buFont typeface="+mj-lt"/>
              <a:buAutoNum type="arabicPeriod"/>
            </a:pPr>
            <a:r>
              <a:rPr lang="en-US" b="1" dirty="0" smtClean="0"/>
              <a:t>Switch Port Analyzer (SPAN)</a:t>
            </a:r>
          </a:p>
          <a:p>
            <a:pPr marL="342900" indent="-342900">
              <a:buFont typeface="+mj-lt"/>
              <a:buAutoNum type="arabicPeriod"/>
            </a:pPr>
            <a:r>
              <a:rPr lang="en-US" b="1" dirty="0" smtClean="0"/>
              <a:t>Static Routing</a:t>
            </a:r>
          </a:p>
          <a:p>
            <a:pPr marL="342900" indent="-342900">
              <a:buFont typeface="+mj-lt"/>
              <a:buAutoNum type="arabicPeriod"/>
            </a:pPr>
            <a:r>
              <a:rPr lang="en-US" b="1" dirty="0" smtClean="0"/>
              <a:t>Basic </a:t>
            </a:r>
            <a:r>
              <a:rPr lang="en-US" b="1" dirty="0"/>
              <a:t>command through </a:t>
            </a:r>
            <a:r>
              <a:rPr lang="en-US" b="1" dirty="0" smtClean="0"/>
              <a:t>CLI</a:t>
            </a:r>
          </a:p>
          <a:p>
            <a:pPr marL="342900" indent="-342900">
              <a:buFont typeface="+mj-lt"/>
              <a:buAutoNum type="arabicPeriod"/>
            </a:pPr>
            <a:r>
              <a:rPr lang="en-US" b="1" dirty="0" smtClean="0"/>
              <a:t>How </a:t>
            </a:r>
            <a:r>
              <a:rPr lang="en-US" b="1" dirty="0"/>
              <a:t>to configure ports and </a:t>
            </a:r>
            <a:r>
              <a:rPr lang="en-US" b="1" dirty="0" smtClean="0"/>
              <a:t>VLANs</a:t>
            </a:r>
          </a:p>
          <a:p>
            <a:pPr marL="342900" indent="-342900">
              <a:buFont typeface="+mj-lt"/>
              <a:buAutoNum type="arabicPeriod"/>
            </a:pPr>
            <a:r>
              <a:rPr lang="en-US" b="1" dirty="0"/>
              <a:t>Trunk and </a:t>
            </a:r>
            <a:r>
              <a:rPr lang="en-US" b="1" dirty="0" smtClean="0"/>
              <a:t>Access port configuration</a:t>
            </a:r>
            <a:endParaRPr lang="en-US" b="1" dirty="0"/>
          </a:p>
          <a:p>
            <a:pPr marL="342900" indent="-342900">
              <a:buFont typeface="+mj-lt"/>
              <a:buAutoNum type="arabicPeriod"/>
            </a:pPr>
            <a:r>
              <a:rPr lang="en-US" b="1" dirty="0" smtClean="0"/>
              <a:t>STP Modifications</a:t>
            </a:r>
          </a:p>
        </p:txBody>
      </p:sp>
      <p:sp>
        <p:nvSpPr>
          <p:cNvPr id="2" name="Rectangle 1">
            <a:extLst>
              <a:ext uri="{FF2B5EF4-FFF2-40B4-BE49-F238E27FC236}">
                <a16:creationId xmlns="" xmlns:a16="http://schemas.microsoft.com/office/drawing/2014/main" id="{8830F242-59BE-4CB9-824B-BCA0DFAF6214}"/>
              </a:ext>
            </a:extLst>
          </p:cNvPr>
          <p:cNvSpPr/>
          <p:nvPr/>
        </p:nvSpPr>
        <p:spPr>
          <a:xfrm>
            <a:off x="5861539" y="1396583"/>
            <a:ext cx="6096000" cy="3139321"/>
          </a:xfrm>
          <a:prstGeom prst="rect">
            <a:avLst/>
          </a:prstGeom>
        </p:spPr>
        <p:txBody>
          <a:bodyPr>
            <a:spAutoFit/>
          </a:bodyPr>
          <a:lstStyle/>
          <a:p>
            <a:r>
              <a:rPr lang="en-US" b="1" dirty="0" smtClean="0"/>
              <a:t>17. STP Enhancements</a:t>
            </a:r>
            <a:endParaRPr lang="en-US" b="1" dirty="0"/>
          </a:p>
          <a:p>
            <a:r>
              <a:rPr lang="en-US" b="1" dirty="0" smtClean="0"/>
              <a:t>18. </a:t>
            </a:r>
            <a:r>
              <a:rPr lang="en-US" b="1" dirty="0" err="1" smtClean="0"/>
              <a:t>EtherChannel</a:t>
            </a:r>
            <a:r>
              <a:rPr lang="en-US" b="1" dirty="0" smtClean="0"/>
              <a:t> configuration</a:t>
            </a:r>
          </a:p>
          <a:p>
            <a:r>
              <a:rPr lang="en-US" b="1" dirty="0" smtClean="0"/>
              <a:t>19. LACP </a:t>
            </a:r>
            <a:r>
              <a:rPr lang="en-US" b="1" dirty="0"/>
              <a:t>configuration</a:t>
            </a:r>
          </a:p>
          <a:p>
            <a:r>
              <a:rPr lang="en-US" b="1" dirty="0" smtClean="0"/>
              <a:t>20. </a:t>
            </a:r>
            <a:r>
              <a:rPr lang="en-US" b="1" dirty="0" err="1" smtClean="0"/>
              <a:t>PAgP</a:t>
            </a:r>
            <a:r>
              <a:rPr lang="en-US" b="1" dirty="0" smtClean="0"/>
              <a:t> </a:t>
            </a:r>
            <a:r>
              <a:rPr lang="en-US" b="1" dirty="0"/>
              <a:t>configuration</a:t>
            </a:r>
          </a:p>
          <a:p>
            <a:r>
              <a:rPr lang="en-US" b="1" dirty="0" smtClean="0"/>
              <a:t>21. </a:t>
            </a:r>
            <a:r>
              <a:rPr lang="en-US" b="1" dirty="0" err="1" smtClean="0"/>
              <a:t>EtherChannel</a:t>
            </a:r>
            <a:r>
              <a:rPr lang="en-US" b="1" dirty="0" smtClean="0"/>
              <a:t> </a:t>
            </a:r>
            <a:r>
              <a:rPr lang="en-US" b="1" dirty="0"/>
              <a:t>misconfiguration guard</a:t>
            </a:r>
          </a:p>
          <a:p>
            <a:r>
              <a:rPr lang="en-US" b="1" dirty="0" smtClean="0"/>
              <a:t>22. SPAN </a:t>
            </a:r>
            <a:r>
              <a:rPr lang="en-US" b="1" dirty="0"/>
              <a:t>configuration</a:t>
            </a:r>
          </a:p>
          <a:p>
            <a:r>
              <a:rPr lang="en-US" b="1" dirty="0" smtClean="0"/>
              <a:t>23. Verify </a:t>
            </a:r>
            <a:r>
              <a:rPr lang="en-US" b="1" dirty="0"/>
              <a:t>Span</a:t>
            </a:r>
          </a:p>
          <a:p>
            <a:r>
              <a:rPr lang="en-US" b="1" dirty="0" smtClean="0"/>
              <a:t>24. Static </a:t>
            </a:r>
            <a:r>
              <a:rPr lang="en-US" b="1" dirty="0"/>
              <a:t>Route configuration</a:t>
            </a:r>
          </a:p>
          <a:p>
            <a:r>
              <a:rPr lang="en-US" b="1" dirty="0" smtClean="0"/>
              <a:t>25. Troubleshooting </a:t>
            </a:r>
            <a:r>
              <a:rPr lang="en-US" b="1" dirty="0"/>
              <a:t>of various issues faced with switches.</a:t>
            </a:r>
          </a:p>
          <a:p>
            <a:r>
              <a:rPr lang="en-US" b="1" dirty="0" smtClean="0"/>
              <a:t>26. Sample </a:t>
            </a:r>
            <a:r>
              <a:rPr lang="en-US" b="1" dirty="0"/>
              <a:t>configuration</a:t>
            </a:r>
          </a:p>
          <a:p>
            <a:r>
              <a:rPr lang="en-US" b="1" dirty="0" smtClean="0"/>
              <a:t>27. Backup </a:t>
            </a:r>
            <a:r>
              <a:rPr lang="en-US" b="1" dirty="0"/>
              <a:t>and Restore</a:t>
            </a:r>
          </a:p>
        </p:txBody>
      </p:sp>
    </p:spTree>
    <p:extLst>
      <p:ext uri="{BB962C8B-B14F-4D97-AF65-F5344CB8AC3E}">
        <p14:creationId xmlns:p14="http://schemas.microsoft.com/office/powerpoint/2010/main" val="3182844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483" y="1920336"/>
            <a:ext cx="247792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Go to Config Mode</a:t>
            </a:r>
          </a:p>
        </p:txBody>
      </p:sp>
      <p:sp>
        <p:nvSpPr>
          <p:cNvPr id="7" name="TextBox 6"/>
          <p:cNvSpPr txBox="1"/>
          <p:nvPr/>
        </p:nvSpPr>
        <p:spPr>
          <a:xfrm>
            <a:off x="377483" y="4235039"/>
            <a:ext cx="347216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username and password</a:t>
            </a:r>
          </a:p>
        </p:txBody>
      </p:sp>
      <p:sp>
        <p:nvSpPr>
          <p:cNvPr id="9" name="TextBox 8"/>
          <p:cNvSpPr txBox="1"/>
          <p:nvPr/>
        </p:nvSpPr>
        <p:spPr>
          <a:xfrm>
            <a:off x="377483" y="5371608"/>
            <a:ext cx="266085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Enable Password</a:t>
            </a:r>
          </a:p>
        </p:txBody>
      </p:sp>
      <p:sp>
        <p:nvSpPr>
          <p:cNvPr id="11" name="TextBox 10"/>
          <p:cNvSpPr txBox="1"/>
          <p:nvPr/>
        </p:nvSpPr>
        <p:spPr>
          <a:xfrm>
            <a:off x="377483" y="3070760"/>
            <a:ext cx="19593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Hostname</a:t>
            </a:r>
          </a:p>
        </p:txBody>
      </p:sp>
      <p:pic>
        <p:nvPicPr>
          <p:cNvPr id="4" name="Picture 3"/>
          <p:cNvPicPr>
            <a:picLocks noChangeAspect="1"/>
          </p:cNvPicPr>
          <p:nvPr/>
        </p:nvPicPr>
        <p:blipFill>
          <a:blip r:embed="rId2"/>
          <a:stretch>
            <a:fillRect/>
          </a:stretch>
        </p:blipFill>
        <p:spPr>
          <a:xfrm>
            <a:off x="4740518" y="1864340"/>
            <a:ext cx="6467475" cy="628650"/>
          </a:xfrm>
          <a:prstGeom prst="rect">
            <a:avLst/>
          </a:prstGeom>
        </p:spPr>
      </p:pic>
      <p:pic>
        <p:nvPicPr>
          <p:cNvPr id="12" name="Picture 11"/>
          <p:cNvPicPr>
            <a:picLocks noChangeAspect="1"/>
          </p:cNvPicPr>
          <p:nvPr/>
        </p:nvPicPr>
        <p:blipFill>
          <a:blip r:embed="rId3"/>
          <a:stretch>
            <a:fillRect/>
          </a:stretch>
        </p:blipFill>
        <p:spPr>
          <a:xfrm>
            <a:off x="4740518" y="3039105"/>
            <a:ext cx="3857625" cy="428625"/>
          </a:xfrm>
          <a:prstGeom prst="rect">
            <a:avLst/>
          </a:prstGeom>
        </p:spPr>
      </p:pic>
      <p:pic>
        <p:nvPicPr>
          <p:cNvPr id="14" name="Picture 13"/>
          <p:cNvPicPr>
            <a:picLocks noChangeAspect="1"/>
          </p:cNvPicPr>
          <p:nvPr/>
        </p:nvPicPr>
        <p:blipFill>
          <a:blip r:embed="rId4"/>
          <a:stretch>
            <a:fillRect/>
          </a:stretch>
        </p:blipFill>
        <p:spPr>
          <a:xfrm>
            <a:off x="4731580" y="4107949"/>
            <a:ext cx="5772150" cy="476250"/>
          </a:xfrm>
          <a:prstGeom prst="rect">
            <a:avLst/>
          </a:prstGeom>
        </p:spPr>
      </p:pic>
      <p:pic>
        <p:nvPicPr>
          <p:cNvPr id="15" name="Picture 14"/>
          <p:cNvPicPr>
            <a:picLocks noChangeAspect="1"/>
          </p:cNvPicPr>
          <p:nvPr/>
        </p:nvPicPr>
        <p:blipFill>
          <a:blip r:embed="rId5"/>
          <a:stretch>
            <a:fillRect/>
          </a:stretch>
        </p:blipFill>
        <p:spPr>
          <a:xfrm>
            <a:off x="4740518" y="5231496"/>
            <a:ext cx="4752975" cy="447675"/>
          </a:xfrm>
          <a:prstGeom prst="rect">
            <a:avLst/>
          </a:prstGeom>
        </p:spPr>
      </p:pic>
      <p:sp>
        <p:nvSpPr>
          <p:cNvPr id="13" name="TextBox 12"/>
          <p:cNvSpPr txBox="1"/>
          <p:nvPr/>
        </p:nvSpPr>
        <p:spPr>
          <a:xfrm>
            <a:off x="3272237" y="971517"/>
            <a:ext cx="6485207" cy="523220"/>
          </a:xfrm>
          <a:prstGeom prst="rect">
            <a:avLst/>
          </a:prstGeom>
          <a:noFill/>
        </p:spPr>
        <p:txBody>
          <a:bodyPr wrap="square" rtlCol="0">
            <a:spAutoFit/>
          </a:bodyPr>
          <a:lstStyle/>
          <a:p>
            <a:pPr lvl="0"/>
            <a:r>
              <a:rPr lang="en-US" sz="2800" b="1" dirty="0"/>
              <a:t>Basic command through </a:t>
            </a:r>
            <a:r>
              <a:rPr lang="en-US" sz="2800" b="1" dirty="0" smtClean="0"/>
              <a:t>CLI</a:t>
            </a:r>
            <a:endParaRPr lang="en-US" sz="2800" b="1" dirty="0"/>
          </a:p>
        </p:txBody>
      </p:sp>
    </p:spTree>
    <p:extLst>
      <p:ext uri="{BB962C8B-B14F-4D97-AF65-F5344CB8AC3E}">
        <p14:creationId xmlns:p14="http://schemas.microsoft.com/office/powerpoint/2010/main" val="23727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9123" y="1343267"/>
            <a:ext cx="6485207" cy="400110"/>
          </a:xfrm>
          <a:prstGeom prst="rect">
            <a:avLst/>
          </a:prstGeom>
          <a:noFill/>
        </p:spPr>
        <p:txBody>
          <a:bodyPr wrap="square" rtlCol="0">
            <a:spAutoFit/>
          </a:bodyPr>
          <a:lstStyle/>
          <a:p>
            <a:r>
              <a:rPr lang="en-US" sz="2000" b="1" i="1" dirty="0">
                <a:solidFill>
                  <a:schemeClr val="accent2">
                    <a:lumMod val="50000"/>
                  </a:schemeClr>
                </a:solidFill>
                <a:cs typeface="Calibri" panose="020F0502020204030204" pitchFamily="34" charset="0"/>
              </a:rPr>
              <a:t>Enable</a:t>
            </a:r>
            <a:r>
              <a:rPr lang="en-US" sz="2000" b="1" i="1" dirty="0">
                <a:solidFill>
                  <a:schemeClr val="accent2">
                    <a:lumMod val="75000"/>
                  </a:schemeClr>
                </a:solidFill>
                <a:cs typeface="Calibri" panose="020F0502020204030204" pitchFamily="34" charset="0"/>
              </a:rPr>
              <a:t> </a:t>
            </a:r>
            <a:r>
              <a:rPr lang="en-US" sz="2000" b="1" i="1" dirty="0">
                <a:solidFill>
                  <a:schemeClr val="accent2">
                    <a:lumMod val="50000"/>
                  </a:schemeClr>
                </a:solidFill>
                <a:cs typeface="Calibri" panose="020F0502020204030204" pitchFamily="34" charset="0"/>
              </a:rPr>
              <a:t>SSH</a:t>
            </a:r>
          </a:p>
        </p:txBody>
      </p:sp>
      <p:sp>
        <p:nvSpPr>
          <p:cNvPr id="3" name="TextBox 2"/>
          <p:cNvSpPr txBox="1"/>
          <p:nvPr/>
        </p:nvSpPr>
        <p:spPr>
          <a:xfrm>
            <a:off x="377483" y="1920336"/>
            <a:ext cx="390946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IP Domain Name for SSH key</a:t>
            </a:r>
          </a:p>
        </p:txBody>
      </p:sp>
      <p:sp>
        <p:nvSpPr>
          <p:cNvPr id="5" name="TextBox 4"/>
          <p:cNvSpPr txBox="1"/>
          <p:nvPr/>
        </p:nvSpPr>
        <p:spPr>
          <a:xfrm>
            <a:off x="377483" y="5667036"/>
            <a:ext cx="230511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Enable SSH in </a:t>
            </a:r>
            <a:r>
              <a:rPr lang="en-US" sz="2000" b="1" dirty="0" err="1"/>
              <a:t>vty</a:t>
            </a:r>
            <a:endParaRPr lang="en-US" sz="2000" b="1" dirty="0"/>
          </a:p>
        </p:txBody>
      </p:sp>
      <p:sp>
        <p:nvSpPr>
          <p:cNvPr id="6" name="TextBox 5"/>
          <p:cNvSpPr txBox="1"/>
          <p:nvPr/>
        </p:nvSpPr>
        <p:spPr>
          <a:xfrm>
            <a:off x="377483" y="3645972"/>
            <a:ext cx="235622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Generate RSA key</a:t>
            </a:r>
          </a:p>
        </p:txBody>
      </p:sp>
      <p:pic>
        <p:nvPicPr>
          <p:cNvPr id="7" name="Picture 6"/>
          <p:cNvPicPr>
            <a:picLocks noChangeAspect="1"/>
          </p:cNvPicPr>
          <p:nvPr/>
        </p:nvPicPr>
        <p:blipFill>
          <a:blip r:embed="rId2"/>
          <a:stretch>
            <a:fillRect/>
          </a:stretch>
        </p:blipFill>
        <p:spPr>
          <a:xfrm>
            <a:off x="4994030" y="1953057"/>
            <a:ext cx="6745971" cy="409575"/>
          </a:xfrm>
          <a:prstGeom prst="rect">
            <a:avLst/>
          </a:prstGeom>
        </p:spPr>
      </p:pic>
      <p:pic>
        <p:nvPicPr>
          <p:cNvPr id="8" name="Picture 7"/>
          <p:cNvPicPr>
            <a:picLocks noChangeAspect="1"/>
          </p:cNvPicPr>
          <p:nvPr/>
        </p:nvPicPr>
        <p:blipFill>
          <a:blip r:embed="rId3"/>
          <a:stretch>
            <a:fillRect/>
          </a:stretch>
        </p:blipFill>
        <p:spPr>
          <a:xfrm>
            <a:off x="4994030" y="2695190"/>
            <a:ext cx="6745971" cy="2419350"/>
          </a:xfrm>
          <a:prstGeom prst="rect">
            <a:avLst/>
          </a:prstGeom>
        </p:spPr>
      </p:pic>
      <p:pic>
        <p:nvPicPr>
          <p:cNvPr id="9" name="Picture 8"/>
          <p:cNvPicPr>
            <a:picLocks noChangeAspect="1"/>
          </p:cNvPicPr>
          <p:nvPr/>
        </p:nvPicPr>
        <p:blipFill>
          <a:blip r:embed="rId4"/>
          <a:stretch>
            <a:fillRect/>
          </a:stretch>
        </p:blipFill>
        <p:spPr>
          <a:xfrm>
            <a:off x="4994030" y="5444386"/>
            <a:ext cx="4800600" cy="781050"/>
          </a:xfrm>
          <a:prstGeom prst="rect">
            <a:avLst/>
          </a:prstGeom>
        </p:spPr>
      </p:pic>
      <p:sp>
        <p:nvSpPr>
          <p:cNvPr id="11" name="TextBox 10"/>
          <p:cNvSpPr txBox="1"/>
          <p:nvPr/>
        </p:nvSpPr>
        <p:spPr>
          <a:xfrm>
            <a:off x="3216817" y="777547"/>
            <a:ext cx="6485207" cy="523220"/>
          </a:xfrm>
          <a:prstGeom prst="rect">
            <a:avLst/>
          </a:prstGeom>
          <a:noFill/>
        </p:spPr>
        <p:txBody>
          <a:bodyPr wrap="square" rtlCol="0">
            <a:spAutoFit/>
          </a:bodyPr>
          <a:lstStyle/>
          <a:p>
            <a:pPr lvl="0"/>
            <a:r>
              <a:rPr lang="en-US" sz="2800" b="1" dirty="0"/>
              <a:t>Basic command through </a:t>
            </a:r>
            <a:r>
              <a:rPr lang="en-US" sz="2800" b="1" dirty="0" smtClean="0"/>
              <a:t>CLI</a:t>
            </a:r>
            <a:endParaRPr lang="en-US" sz="2800" b="1" dirty="0"/>
          </a:p>
        </p:txBody>
      </p:sp>
    </p:spTree>
    <p:extLst>
      <p:ext uri="{BB962C8B-B14F-4D97-AF65-F5344CB8AC3E}">
        <p14:creationId xmlns:p14="http://schemas.microsoft.com/office/powerpoint/2010/main" val="34525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6180" y="915751"/>
            <a:ext cx="6485207" cy="523220"/>
          </a:xfrm>
          <a:prstGeom prst="rect">
            <a:avLst/>
          </a:prstGeom>
          <a:noFill/>
        </p:spPr>
        <p:txBody>
          <a:bodyPr wrap="square" rtlCol="0">
            <a:spAutoFit/>
          </a:bodyPr>
          <a:lstStyle/>
          <a:p>
            <a:pPr lvl="0"/>
            <a:r>
              <a:rPr lang="en-US" sz="2800" b="1" dirty="0"/>
              <a:t>How to configure ports and VLANs</a:t>
            </a:r>
          </a:p>
        </p:txBody>
      </p:sp>
      <p:sp>
        <p:nvSpPr>
          <p:cNvPr id="3" name="TextBox 2"/>
          <p:cNvSpPr txBox="1"/>
          <p:nvPr/>
        </p:nvSpPr>
        <p:spPr>
          <a:xfrm>
            <a:off x="377483" y="1920336"/>
            <a:ext cx="180972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Create VLAN</a:t>
            </a:r>
          </a:p>
        </p:txBody>
      </p:sp>
      <p:sp>
        <p:nvSpPr>
          <p:cNvPr id="4" name="TextBox 3"/>
          <p:cNvSpPr txBox="1"/>
          <p:nvPr/>
        </p:nvSpPr>
        <p:spPr>
          <a:xfrm>
            <a:off x="215387" y="4739953"/>
            <a:ext cx="260417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created VLAN</a:t>
            </a:r>
          </a:p>
        </p:txBody>
      </p:sp>
      <p:sp>
        <p:nvSpPr>
          <p:cNvPr id="5" name="TextBox 4"/>
          <p:cNvSpPr txBox="1"/>
          <p:nvPr/>
        </p:nvSpPr>
        <p:spPr>
          <a:xfrm>
            <a:off x="377483" y="2675301"/>
            <a:ext cx="181325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Delete VLAN</a:t>
            </a:r>
          </a:p>
        </p:txBody>
      </p:sp>
      <p:pic>
        <p:nvPicPr>
          <p:cNvPr id="6" name="Picture 5"/>
          <p:cNvPicPr>
            <a:picLocks noChangeAspect="1"/>
          </p:cNvPicPr>
          <p:nvPr/>
        </p:nvPicPr>
        <p:blipFill>
          <a:blip r:embed="rId2"/>
          <a:stretch>
            <a:fillRect/>
          </a:stretch>
        </p:blipFill>
        <p:spPr>
          <a:xfrm>
            <a:off x="4136304" y="1920336"/>
            <a:ext cx="3076575" cy="257175"/>
          </a:xfrm>
          <a:prstGeom prst="rect">
            <a:avLst/>
          </a:prstGeom>
        </p:spPr>
      </p:pic>
      <p:pic>
        <p:nvPicPr>
          <p:cNvPr id="7" name="Picture 6"/>
          <p:cNvPicPr>
            <a:picLocks noChangeAspect="1"/>
          </p:cNvPicPr>
          <p:nvPr/>
        </p:nvPicPr>
        <p:blipFill>
          <a:blip r:embed="rId3"/>
          <a:stretch>
            <a:fillRect/>
          </a:stretch>
        </p:blipFill>
        <p:spPr>
          <a:xfrm>
            <a:off x="4136304" y="2727718"/>
            <a:ext cx="3476625" cy="295275"/>
          </a:xfrm>
          <a:prstGeom prst="rect">
            <a:avLst/>
          </a:prstGeom>
        </p:spPr>
      </p:pic>
      <p:pic>
        <p:nvPicPr>
          <p:cNvPr id="8" name="Picture 7"/>
          <p:cNvPicPr>
            <a:picLocks noChangeAspect="1"/>
          </p:cNvPicPr>
          <p:nvPr/>
        </p:nvPicPr>
        <p:blipFill>
          <a:blip r:embed="rId4"/>
          <a:stretch>
            <a:fillRect/>
          </a:stretch>
        </p:blipFill>
        <p:spPr>
          <a:xfrm>
            <a:off x="4136304" y="3630321"/>
            <a:ext cx="7868163" cy="2619375"/>
          </a:xfrm>
          <a:prstGeom prst="rect">
            <a:avLst/>
          </a:prstGeom>
        </p:spPr>
      </p:pic>
    </p:spTree>
    <p:extLst>
      <p:ext uri="{BB962C8B-B14F-4D97-AF65-F5344CB8AC3E}">
        <p14:creationId xmlns:p14="http://schemas.microsoft.com/office/powerpoint/2010/main" val="86894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080" y="1526360"/>
            <a:ext cx="6485207" cy="400110"/>
          </a:xfrm>
          <a:prstGeom prst="rect">
            <a:avLst/>
          </a:prstGeom>
          <a:noFill/>
        </p:spPr>
        <p:txBody>
          <a:bodyPr wrap="square" rtlCol="0">
            <a:spAutoFit/>
          </a:bodyPr>
          <a:lstStyle/>
          <a:p>
            <a:r>
              <a:rPr lang="en-US" sz="2000" b="1" dirty="0">
                <a:solidFill>
                  <a:schemeClr val="accent2">
                    <a:lumMod val="50000"/>
                  </a:schemeClr>
                </a:solidFill>
                <a:cs typeface="Calibri" panose="020F0502020204030204" pitchFamily="34" charset="0"/>
              </a:rPr>
              <a:t>IP &amp; Gateway Configuration</a:t>
            </a:r>
          </a:p>
        </p:txBody>
      </p:sp>
      <p:sp>
        <p:nvSpPr>
          <p:cNvPr id="3" name="TextBox 2"/>
          <p:cNvSpPr txBox="1"/>
          <p:nvPr/>
        </p:nvSpPr>
        <p:spPr>
          <a:xfrm>
            <a:off x="853417" y="2323976"/>
            <a:ext cx="3196965"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IP Configuration</a:t>
            </a:r>
          </a:p>
          <a:p>
            <a:r>
              <a:rPr lang="en-US" sz="2000" b="1" dirty="0"/>
              <a:t>     (Only for Layer3 Switch) </a:t>
            </a:r>
          </a:p>
        </p:txBody>
      </p:sp>
      <p:sp>
        <p:nvSpPr>
          <p:cNvPr id="4" name="TextBox 3"/>
          <p:cNvSpPr txBox="1"/>
          <p:nvPr/>
        </p:nvSpPr>
        <p:spPr>
          <a:xfrm>
            <a:off x="853416" y="4039667"/>
            <a:ext cx="282987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VLAN IP Configuration</a:t>
            </a:r>
          </a:p>
        </p:txBody>
      </p:sp>
      <p:pic>
        <p:nvPicPr>
          <p:cNvPr id="5" name="Picture 4"/>
          <p:cNvPicPr>
            <a:picLocks noChangeAspect="1"/>
          </p:cNvPicPr>
          <p:nvPr/>
        </p:nvPicPr>
        <p:blipFill>
          <a:blip r:embed="rId2"/>
          <a:stretch>
            <a:fillRect/>
          </a:stretch>
        </p:blipFill>
        <p:spPr>
          <a:xfrm>
            <a:off x="4984506" y="1911156"/>
            <a:ext cx="6724650" cy="1533525"/>
          </a:xfrm>
          <a:prstGeom prst="rect">
            <a:avLst/>
          </a:prstGeom>
        </p:spPr>
      </p:pic>
      <p:pic>
        <p:nvPicPr>
          <p:cNvPr id="6" name="Picture 5"/>
          <p:cNvPicPr>
            <a:picLocks noChangeAspect="1"/>
          </p:cNvPicPr>
          <p:nvPr/>
        </p:nvPicPr>
        <p:blipFill>
          <a:blip r:embed="rId3"/>
          <a:stretch>
            <a:fillRect/>
          </a:stretch>
        </p:blipFill>
        <p:spPr>
          <a:xfrm>
            <a:off x="4984506" y="3763472"/>
            <a:ext cx="6724650" cy="952500"/>
          </a:xfrm>
          <a:prstGeom prst="rect">
            <a:avLst/>
          </a:prstGeom>
        </p:spPr>
      </p:pic>
      <p:sp>
        <p:nvSpPr>
          <p:cNvPr id="7" name="TextBox 6"/>
          <p:cNvSpPr txBox="1"/>
          <p:nvPr/>
        </p:nvSpPr>
        <p:spPr>
          <a:xfrm>
            <a:off x="853416" y="5304232"/>
            <a:ext cx="317798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IP Gateway Configuration</a:t>
            </a:r>
          </a:p>
        </p:txBody>
      </p:sp>
      <p:pic>
        <p:nvPicPr>
          <p:cNvPr id="8" name="Picture 7"/>
          <p:cNvPicPr>
            <a:picLocks noChangeAspect="1"/>
          </p:cNvPicPr>
          <p:nvPr/>
        </p:nvPicPr>
        <p:blipFill>
          <a:blip r:embed="rId4"/>
          <a:stretch>
            <a:fillRect/>
          </a:stretch>
        </p:blipFill>
        <p:spPr>
          <a:xfrm>
            <a:off x="4984506" y="5109000"/>
            <a:ext cx="6724650" cy="790575"/>
          </a:xfrm>
          <a:prstGeom prst="rect">
            <a:avLst/>
          </a:prstGeom>
        </p:spPr>
      </p:pic>
      <p:sp>
        <p:nvSpPr>
          <p:cNvPr id="9" name="Rectangle 8"/>
          <p:cNvSpPr/>
          <p:nvPr/>
        </p:nvSpPr>
        <p:spPr>
          <a:xfrm>
            <a:off x="3559211" y="819709"/>
            <a:ext cx="5299143" cy="523220"/>
          </a:xfrm>
          <a:prstGeom prst="rect">
            <a:avLst/>
          </a:prstGeom>
        </p:spPr>
        <p:txBody>
          <a:bodyPr wrap="none">
            <a:spAutoFit/>
          </a:bodyPr>
          <a:lstStyle/>
          <a:p>
            <a:pPr lvl="0"/>
            <a:r>
              <a:rPr lang="en-US" sz="2800" b="1" dirty="0"/>
              <a:t>How to configure ports and VLANs</a:t>
            </a:r>
          </a:p>
        </p:txBody>
      </p:sp>
    </p:spTree>
    <p:extLst>
      <p:ext uri="{BB962C8B-B14F-4D97-AF65-F5344CB8AC3E}">
        <p14:creationId xmlns:p14="http://schemas.microsoft.com/office/powerpoint/2010/main" val="13735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8279" y="901608"/>
            <a:ext cx="6485207" cy="523220"/>
          </a:xfrm>
          <a:prstGeom prst="rect">
            <a:avLst/>
          </a:prstGeom>
          <a:noFill/>
        </p:spPr>
        <p:txBody>
          <a:bodyPr wrap="square" rtlCol="0">
            <a:spAutoFit/>
          </a:bodyPr>
          <a:lstStyle/>
          <a:p>
            <a:pPr lvl="0"/>
            <a:r>
              <a:rPr lang="en-US" sz="2800" b="1" dirty="0"/>
              <a:t>Trunk and access port configuration.</a:t>
            </a:r>
          </a:p>
        </p:txBody>
      </p:sp>
      <p:sp>
        <p:nvSpPr>
          <p:cNvPr id="3" name="TextBox 2"/>
          <p:cNvSpPr txBox="1"/>
          <p:nvPr/>
        </p:nvSpPr>
        <p:spPr>
          <a:xfrm>
            <a:off x="377483" y="2134618"/>
            <a:ext cx="16857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Access Port</a:t>
            </a:r>
          </a:p>
        </p:txBody>
      </p:sp>
      <p:sp>
        <p:nvSpPr>
          <p:cNvPr id="4" name="TextBox 3"/>
          <p:cNvSpPr txBox="1"/>
          <p:nvPr/>
        </p:nvSpPr>
        <p:spPr>
          <a:xfrm>
            <a:off x="377483" y="3275659"/>
            <a:ext cx="336932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Trunk Port &amp; allowed VLAN</a:t>
            </a:r>
          </a:p>
        </p:txBody>
      </p:sp>
      <p:pic>
        <p:nvPicPr>
          <p:cNvPr id="5" name="Picture 4"/>
          <p:cNvPicPr>
            <a:picLocks noChangeAspect="1"/>
          </p:cNvPicPr>
          <p:nvPr/>
        </p:nvPicPr>
        <p:blipFill>
          <a:blip r:embed="rId2"/>
          <a:stretch>
            <a:fillRect/>
          </a:stretch>
        </p:blipFill>
        <p:spPr>
          <a:xfrm>
            <a:off x="4765871" y="1920336"/>
            <a:ext cx="5276850" cy="828675"/>
          </a:xfrm>
          <a:prstGeom prst="rect">
            <a:avLst/>
          </a:prstGeom>
        </p:spPr>
      </p:pic>
      <p:sp>
        <p:nvSpPr>
          <p:cNvPr id="7" name="TextBox 6"/>
          <p:cNvSpPr txBox="1"/>
          <p:nvPr/>
        </p:nvSpPr>
        <p:spPr>
          <a:xfrm>
            <a:off x="445475" y="4398726"/>
            <a:ext cx="270195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Description</a:t>
            </a:r>
          </a:p>
        </p:txBody>
      </p:sp>
      <p:pic>
        <p:nvPicPr>
          <p:cNvPr id="8" name="Picture 7"/>
          <p:cNvPicPr>
            <a:picLocks noChangeAspect="1"/>
          </p:cNvPicPr>
          <p:nvPr/>
        </p:nvPicPr>
        <p:blipFill>
          <a:blip r:embed="rId3"/>
          <a:stretch>
            <a:fillRect/>
          </a:stretch>
        </p:blipFill>
        <p:spPr>
          <a:xfrm>
            <a:off x="4756346" y="4118079"/>
            <a:ext cx="5286375" cy="609600"/>
          </a:xfrm>
          <a:prstGeom prst="rect">
            <a:avLst/>
          </a:prstGeom>
        </p:spPr>
      </p:pic>
      <p:sp>
        <p:nvSpPr>
          <p:cNvPr id="9" name="TextBox 8"/>
          <p:cNvSpPr txBox="1"/>
          <p:nvPr/>
        </p:nvSpPr>
        <p:spPr>
          <a:xfrm>
            <a:off x="330589" y="5662475"/>
            <a:ext cx="316689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Exit &amp; Save Configuration</a:t>
            </a:r>
          </a:p>
        </p:txBody>
      </p:sp>
      <p:pic>
        <p:nvPicPr>
          <p:cNvPr id="10" name="Picture 9"/>
          <p:cNvPicPr>
            <a:picLocks noChangeAspect="1"/>
          </p:cNvPicPr>
          <p:nvPr/>
        </p:nvPicPr>
        <p:blipFill>
          <a:blip r:embed="rId4"/>
          <a:stretch>
            <a:fillRect/>
          </a:stretch>
        </p:blipFill>
        <p:spPr>
          <a:xfrm>
            <a:off x="4756346" y="5055720"/>
            <a:ext cx="7046448" cy="1524000"/>
          </a:xfrm>
          <a:prstGeom prst="rect">
            <a:avLst/>
          </a:prstGeom>
        </p:spPr>
      </p:pic>
      <p:pic>
        <p:nvPicPr>
          <p:cNvPr id="11" name="Picture 10"/>
          <p:cNvPicPr>
            <a:picLocks noChangeAspect="1"/>
          </p:cNvPicPr>
          <p:nvPr/>
        </p:nvPicPr>
        <p:blipFill>
          <a:blip r:embed="rId5"/>
          <a:stretch>
            <a:fillRect/>
          </a:stretch>
        </p:blipFill>
        <p:spPr>
          <a:xfrm>
            <a:off x="4756346" y="3147795"/>
            <a:ext cx="6410325" cy="571500"/>
          </a:xfrm>
          <a:prstGeom prst="rect">
            <a:avLst/>
          </a:prstGeom>
        </p:spPr>
      </p:pic>
    </p:spTree>
    <p:extLst>
      <p:ext uri="{BB962C8B-B14F-4D97-AF65-F5344CB8AC3E}">
        <p14:creationId xmlns:p14="http://schemas.microsoft.com/office/powerpoint/2010/main" val="260966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3025" y="1069145"/>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 Modification</a:t>
            </a:r>
          </a:p>
        </p:txBody>
      </p:sp>
      <p:sp>
        <p:nvSpPr>
          <p:cNvPr id="3" name="TextBox 2"/>
          <p:cNvSpPr txBox="1"/>
          <p:nvPr/>
        </p:nvSpPr>
        <p:spPr>
          <a:xfrm>
            <a:off x="648852" y="2514179"/>
            <a:ext cx="364952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Manual Root-Bridge Selection</a:t>
            </a:r>
          </a:p>
        </p:txBody>
      </p:sp>
      <p:sp>
        <p:nvSpPr>
          <p:cNvPr id="4" name="TextBox 3"/>
          <p:cNvSpPr txBox="1"/>
          <p:nvPr/>
        </p:nvSpPr>
        <p:spPr>
          <a:xfrm>
            <a:off x="610353" y="3875446"/>
            <a:ext cx="255025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STP Priority</a:t>
            </a:r>
          </a:p>
        </p:txBody>
      </p:sp>
      <p:sp>
        <p:nvSpPr>
          <p:cNvPr id="5" name="TextBox 4"/>
          <p:cNvSpPr txBox="1"/>
          <p:nvPr/>
        </p:nvSpPr>
        <p:spPr>
          <a:xfrm>
            <a:off x="572775" y="5249239"/>
            <a:ext cx="288104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Root Path Cost</a:t>
            </a:r>
          </a:p>
        </p:txBody>
      </p:sp>
      <p:pic>
        <p:nvPicPr>
          <p:cNvPr id="6" name="Picture 5"/>
          <p:cNvPicPr>
            <a:picLocks noChangeAspect="1"/>
          </p:cNvPicPr>
          <p:nvPr/>
        </p:nvPicPr>
        <p:blipFill>
          <a:blip r:embed="rId2"/>
          <a:stretch>
            <a:fillRect/>
          </a:stretch>
        </p:blipFill>
        <p:spPr>
          <a:xfrm>
            <a:off x="5839264" y="2079321"/>
            <a:ext cx="6200775" cy="1480223"/>
          </a:xfrm>
          <a:prstGeom prst="rect">
            <a:avLst/>
          </a:prstGeom>
        </p:spPr>
      </p:pic>
      <p:pic>
        <p:nvPicPr>
          <p:cNvPr id="7" name="Picture 6"/>
          <p:cNvPicPr>
            <a:picLocks noChangeAspect="1"/>
          </p:cNvPicPr>
          <p:nvPr/>
        </p:nvPicPr>
        <p:blipFill>
          <a:blip r:embed="rId3"/>
          <a:stretch>
            <a:fillRect/>
          </a:stretch>
        </p:blipFill>
        <p:spPr>
          <a:xfrm>
            <a:off x="5839262" y="3858386"/>
            <a:ext cx="6200775" cy="726140"/>
          </a:xfrm>
          <a:prstGeom prst="rect">
            <a:avLst/>
          </a:prstGeom>
        </p:spPr>
      </p:pic>
      <p:pic>
        <p:nvPicPr>
          <p:cNvPr id="8" name="Picture 7"/>
          <p:cNvPicPr>
            <a:picLocks noChangeAspect="1"/>
          </p:cNvPicPr>
          <p:nvPr/>
        </p:nvPicPr>
        <p:blipFill>
          <a:blip r:embed="rId4"/>
          <a:stretch>
            <a:fillRect/>
          </a:stretch>
        </p:blipFill>
        <p:spPr>
          <a:xfrm>
            <a:off x="5839263" y="5030194"/>
            <a:ext cx="6200775" cy="838200"/>
          </a:xfrm>
          <a:prstGeom prst="rect">
            <a:avLst/>
          </a:prstGeom>
        </p:spPr>
      </p:pic>
    </p:spTree>
    <p:extLst>
      <p:ext uri="{BB962C8B-B14F-4D97-AF65-F5344CB8AC3E}">
        <p14:creationId xmlns:p14="http://schemas.microsoft.com/office/powerpoint/2010/main" val="2604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DF3FE9-8B87-4ED4-90BB-7B5177FCD1CB}"/>
              </a:ext>
            </a:extLst>
          </p:cNvPr>
          <p:cNvSpPr txBox="1"/>
          <p:nvPr/>
        </p:nvSpPr>
        <p:spPr>
          <a:xfrm>
            <a:off x="3784207" y="844063"/>
            <a:ext cx="6485207" cy="523220"/>
          </a:xfrm>
          <a:prstGeom prst="rect">
            <a:avLst/>
          </a:prstGeom>
          <a:noFill/>
        </p:spPr>
        <p:txBody>
          <a:bodyPr wrap="square" rtlCol="0">
            <a:spAutoFit/>
          </a:bodyPr>
          <a:lstStyle/>
          <a:p>
            <a:r>
              <a:rPr lang="en-US" sz="2800" b="1" dirty="0">
                <a:cs typeface="Calibri" panose="020F0502020204030204" pitchFamily="34" charset="0"/>
              </a:rPr>
              <a:t>STP Enhancements</a:t>
            </a:r>
          </a:p>
        </p:txBody>
      </p:sp>
      <p:sp>
        <p:nvSpPr>
          <p:cNvPr id="5" name="TextBox 4">
            <a:extLst>
              <a:ext uri="{FF2B5EF4-FFF2-40B4-BE49-F238E27FC236}">
                <a16:creationId xmlns="" xmlns:a16="http://schemas.microsoft.com/office/drawing/2014/main" id="{7D4EC0B1-D356-4A6E-8B0D-9B0752F30847}"/>
              </a:ext>
            </a:extLst>
          </p:cNvPr>
          <p:cNvSpPr txBox="1"/>
          <p:nvPr/>
        </p:nvSpPr>
        <p:spPr>
          <a:xfrm>
            <a:off x="347321" y="1696564"/>
            <a:ext cx="4843657"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Port Fast </a:t>
            </a:r>
            <a:r>
              <a:rPr lang="en-GB" altLang="en-US" dirty="0"/>
              <a:t>Excludes ports which are not connected to bridges or switches. Reduces the STP data size. Ports do not go through blocking, listening, learning and forwarding phases, but go straight to forwarding. </a:t>
            </a:r>
            <a:endParaRPr lang="en-US" b="1" dirty="0"/>
          </a:p>
        </p:txBody>
      </p:sp>
      <p:pic>
        <p:nvPicPr>
          <p:cNvPr id="7" name="Picture 6">
            <a:extLst>
              <a:ext uri="{FF2B5EF4-FFF2-40B4-BE49-F238E27FC236}">
                <a16:creationId xmlns="" xmlns:a16="http://schemas.microsoft.com/office/drawing/2014/main" id="{A353E40A-5BD3-495B-A3EA-52AE20C6AF2E}"/>
              </a:ext>
            </a:extLst>
          </p:cNvPr>
          <p:cNvPicPr>
            <a:picLocks noChangeAspect="1"/>
          </p:cNvPicPr>
          <p:nvPr/>
        </p:nvPicPr>
        <p:blipFill>
          <a:blip r:embed="rId2"/>
          <a:stretch>
            <a:fillRect/>
          </a:stretch>
        </p:blipFill>
        <p:spPr>
          <a:xfrm>
            <a:off x="5190978" y="1540701"/>
            <a:ext cx="6733800" cy="2379946"/>
          </a:xfrm>
          <a:prstGeom prst="rect">
            <a:avLst/>
          </a:prstGeom>
        </p:spPr>
      </p:pic>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rcRect/>
          <a:stretch>
            <a:fillRect/>
          </a:stretch>
        </p:blipFill>
        <p:spPr bwMode="auto">
          <a:xfrm>
            <a:off x="5098093" y="3983276"/>
            <a:ext cx="6851736" cy="243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775" y="4363960"/>
            <a:ext cx="251267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PVST &amp; RSTP Mode</a:t>
            </a:r>
            <a:endParaRPr lang="en-US" sz="2000" b="1" dirty="0"/>
          </a:p>
        </p:txBody>
      </p:sp>
    </p:spTree>
    <p:extLst>
      <p:ext uri="{BB962C8B-B14F-4D97-AF65-F5344CB8AC3E}">
        <p14:creationId xmlns:p14="http://schemas.microsoft.com/office/powerpoint/2010/main" val="40198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9808" y="828093"/>
            <a:ext cx="6485207" cy="523220"/>
          </a:xfrm>
          <a:prstGeom prst="rect">
            <a:avLst/>
          </a:prstGeom>
          <a:noFill/>
        </p:spPr>
        <p:txBody>
          <a:bodyPr wrap="square" rtlCol="0">
            <a:spAutoFit/>
          </a:bodyPr>
          <a:lstStyle/>
          <a:p>
            <a:r>
              <a:rPr lang="en-US" sz="2800" b="1" dirty="0">
                <a:cs typeface="Calibri" panose="020F0502020204030204" pitchFamily="34" charset="0"/>
              </a:rPr>
              <a:t>Ether Channel Configuration</a:t>
            </a:r>
          </a:p>
        </p:txBody>
      </p:sp>
      <p:sp>
        <p:nvSpPr>
          <p:cNvPr id="4" name="TextBox 3"/>
          <p:cNvSpPr txBox="1"/>
          <p:nvPr/>
        </p:nvSpPr>
        <p:spPr>
          <a:xfrm>
            <a:off x="572775" y="2527649"/>
            <a:ext cx="305885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Ether Channel</a:t>
            </a:r>
          </a:p>
        </p:txBody>
      </p:sp>
      <p:sp>
        <p:nvSpPr>
          <p:cNvPr id="5" name="TextBox 4"/>
          <p:cNvSpPr txBox="1"/>
          <p:nvPr/>
        </p:nvSpPr>
        <p:spPr>
          <a:xfrm>
            <a:off x="572775" y="5170976"/>
            <a:ext cx="265367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Ether Channel</a:t>
            </a:r>
          </a:p>
        </p:txBody>
      </p:sp>
      <p:pic>
        <p:nvPicPr>
          <p:cNvPr id="6" name="Picture 5"/>
          <p:cNvPicPr>
            <a:picLocks noChangeAspect="1"/>
          </p:cNvPicPr>
          <p:nvPr/>
        </p:nvPicPr>
        <p:blipFill>
          <a:blip r:embed="rId2"/>
          <a:stretch>
            <a:fillRect/>
          </a:stretch>
        </p:blipFill>
        <p:spPr>
          <a:xfrm>
            <a:off x="5004140" y="1551367"/>
            <a:ext cx="6267450" cy="2352675"/>
          </a:xfrm>
          <a:prstGeom prst="rect">
            <a:avLst/>
          </a:prstGeom>
        </p:spPr>
      </p:pic>
      <p:pic>
        <p:nvPicPr>
          <p:cNvPr id="7" name="Picture 6"/>
          <p:cNvPicPr>
            <a:picLocks noChangeAspect="1"/>
          </p:cNvPicPr>
          <p:nvPr/>
        </p:nvPicPr>
        <p:blipFill>
          <a:blip r:embed="rId3"/>
          <a:stretch>
            <a:fillRect/>
          </a:stretch>
        </p:blipFill>
        <p:spPr>
          <a:xfrm>
            <a:off x="5004140" y="4116180"/>
            <a:ext cx="6286500" cy="2509703"/>
          </a:xfrm>
          <a:prstGeom prst="rect">
            <a:avLst/>
          </a:prstGeom>
        </p:spPr>
      </p:pic>
    </p:spTree>
    <p:extLst>
      <p:ext uri="{BB962C8B-B14F-4D97-AF65-F5344CB8AC3E}">
        <p14:creationId xmlns:p14="http://schemas.microsoft.com/office/powerpoint/2010/main" val="16529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FF07C12-E2D8-43A2-918A-D5EFFA9FE429}"/>
              </a:ext>
            </a:extLst>
          </p:cNvPr>
          <p:cNvSpPr txBox="1"/>
          <p:nvPr/>
        </p:nvSpPr>
        <p:spPr>
          <a:xfrm>
            <a:off x="4385454" y="815567"/>
            <a:ext cx="6485207" cy="523220"/>
          </a:xfrm>
          <a:prstGeom prst="rect">
            <a:avLst/>
          </a:prstGeom>
          <a:noFill/>
        </p:spPr>
        <p:txBody>
          <a:bodyPr wrap="square" rtlCol="0">
            <a:spAutoFit/>
          </a:bodyPr>
          <a:lstStyle/>
          <a:p>
            <a:r>
              <a:rPr lang="en-US" sz="2800" b="1" dirty="0" smtClean="0"/>
              <a:t>LACP</a:t>
            </a:r>
            <a:r>
              <a:rPr lang="en-US" sz="2800" b="1" dirty="0"/>
              <a:t> </a:t>
            </a:r>
            <a:r>
              <a:rPr lang="en-US" sz="2800" b="1" dirty="0" smtClean="0"/>
              <a:t>Configuration</a:t>
            </a:r>
            <a:endParaRPr lang="en-US" sz="2800" b="1" dirty="0">
              <a:cs typeface="Calibri" panose="020F0502020204030204" pitchFamily="34" charset="0"/>
            </a:endParaRPr>
          </a:p>
        </p:txBody>
      </p:sp>
      <p:pic>
        <p:nvPicPr>
          <p:cNvPr id="6" name="Picture 5">
            <a:extLst>
              <a:ext uri="{FF2B5EF4-FFF2-40B4-BE49-F238E27FC236}">
                <a16:creationId xmlns="" xmlns:a16="http://schemas.microsoft.com/office/drawing/2014/main" id="{28B18D0F-CC1F-4EA2-8F89-E3992877DCC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9000"/>
                    </a14:imgEffect>
                    <a14:imgEffect>
                      <a14:colorTemperature colorTemp="11500"/>
                    </a14:imgEffect>
                  </a14:imgLayer>
                </a14:imgProps>
              </a:ext>
            </a:extLst>
          </a:blip>
          <a:stretch>
            <a:fillRect/>
          </a:stretch>
        </p:blipFill>
        <p:spPr>
          <a:xfrm>
            <a:off x="5514975" y="1500188"/>
            <a:ext cx="6372225" cy="1971675"/>
          </a:xfrm>
          <a:prstGeom prst="rect">
            <a:avLst/>
          </a:prstGeom>
          <a:effectLst>
            <a:glow rad="127000">
              <a:schemeClr val="bg1"/>
            </a:glow>
          </a:effectLst>
        </p:spPr>
      </p:pic>
      <p:pic>
        <p:nvPicPr>
          <p:cNvPr id="7" name="Picture 6">
            <a:extLst>
              <a:ext uri="{FF2B5EF4-FFF2-40B4-BE49-F238E27FC236}">
                <a16:creationId xmlns="" xmlns:a16="http://schemas.microsoft.com/office/drawing/2014/main" id="{37A4DBB3-076E-4834-A76A-50055EEC0E6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0000"/>
                    </a14:imgEffect>
                    <a14:imgEffect>
                      <a14:colorTemperature colorTemp="11500"/>
                    </a14:imgEffect>
                  </a14:imgLayer>
                </a14:imgProps>
              </a:ext>
            </a:extLst>
          </a:blip>
          <a:stretch>
            <a:fillRect/>
          </a:stretch>
        </p:blipFill>
        <p:spPr>
          <a:xfrm>
            <a:off x="5534024" y="3486145"/>
            <a:ext cx="5553075" cy="557212"/>
          </a:xfrm>
          <a:prstGeom prst="rect">
            <a:avLst/>
          </a:prstGeom>
        </p:spPr>
      </p:pic>
      <p:pic>
        <p:nvPicPr>
          <p:cNvPr id="8" name="Picture 7">
            <a:extLst>
              <a:ext uri="{FF2B5EF4-FFF2-40B4-BE49-F238E27FC236}">
                <a16:creationId xmlns="" xmlns:a16="http://schemas.microsoft.com/office/drawing/2014/main" id="{3934B86B-D4FD-4D2D-95BB-9B8DDF157A3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33000"/>
                    </a14:imgEffect>
                    <a14:imgEffect>
                      <a14:colorTemperature colorTemp="11500"/>
                    </a14:imgEffect>
                    <a14:imgEffect>
                      <a14:brightnessContrast bright="-12000"/>
                    </a14:imgEffect>
                  </a14:imgLayer>
                </a14:imgProps>
              </a:ext>
            </a:extLst>
          </a:blip>
          <a:stretch>
            <a:fillRect/>
          </a:stretch>
        </p:blipFill>
        <p:spPr>
          <a:xfrm>
            <a:off x="5572126" y="4271971"/>
            <a:ext cx="5800724" cy="2357430"/>
          </a:xfrm>
          <a:prstGeom prst="rect">
            <a:avLst/>
          </a:prstGeom>
        </p:spPr>
      </p:pic>
      <p:sp>
        <p:nvSpPr>
          <p:cNvPr id="9" name="TextBox 8">
            <a:extLst>
              <a:ext uri="{FF2B5EF4-FFF2-40B4-BE49-F238E27FC236}">
                <a16:creationId xmlns="" xmlns:a16="http://schemas.microsoft.com/office/drawing/2014/main" id="{EB897785-9176-4925-900E-750F75F0DE39}"/>
              </a:ext>
            </a:extLst>
          </p:cNvPr>
          <p:cNvSpPr txBox="1"/>
          <p:nvPr/>
        </p:nvSpPr>
        <p:spPr>
          <a:xfrm>
            <a:off x="485093" y="2085915"/>
            <a:ext cx="209781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LACP</a:t>
            </a:r>
          </a:p>
        </p:txBody>
      </p:sp>
      <p:sp>
        <p:nvSpPr>
          <p:cNvPr id="10" name="TextBox 9">
            <a:extLst>
              <a:ext uri="{FF2B5EF4-FFF2-40B4-BE49-F238E27FC236}">
                <a16:creationId xmlns="" xmlns:a16="http://schemas.microsoft.com/office/drawing/2014/main" id="{3623E1BE-943E-4145-A5C9-7DA554659F1E}"/>
              </a:ext>
            </a:extLst>
          </p:cNvPr>
          <p:cNvSpPr txBox="1"/>
          <p:nvPr/>
        </p:nvSpPr>
        <p:spPr>
          <a:xfrm>
            <a:off x="572775" y="4742317"/>
            <a:ext cx="169264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LACP</a:t>
            </a:r>
          </a:p>
        </p:txBody>
      </p:sp>
    </p:spTree>
    <p:extLst>
      <p:ext uri="{BB962C8B-B14F-4D97-AF65-F5344CB8AC3E}">
        <p14:creationId xmlns:p14="http://schemas.microsoft.com/office/powerpoint/2010/main" val="2989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5E43C5F-B403-4BFF-8C64-CCFC4AFCB7D1}"/>
              </a:ext>
            </a:extLst>
          </p:cNvPr>
          <p:cNvSpPr txBox="1"/>
          <p:nvPr/>
        </p:nvSpPr>
        <p:spPr>
          <a:xfrm>
            <a:off x="4155294" y="940827"/>
            <a:ext cx="6485207" cy="523220"/>
          </a:xfrm>
          <a:prstGeom prst="rect">
            <a:avLst/>
          </a:prstGeom>
          <a:noFill/>
        </p:spPr>
        <p:txBody>
          <a:bodyPr wrap="square" rtlCol="0">
            <a:spAutoFit/>
          </a:bodyPr>
          <a:lstStyle/>
          <a:p>
            <a:r>
              <a:rPr lang="en-US" sz="2800" b="1" dirty="0" smtClean="0"/>
              <a:t> </a:t>
            </a:r>
            <a:r>
              <a:rPr lang="en-US" sz="2800" b="1" dirty="0"/>
              <a:t>(</a:t>
            </a:r>
            <a:r>
              <a:rPr lang="en-US" sz="2800" b="1" dirty="0" err="1"/>
              <a:t>PAgP</a:t>
            </a:r>
            <a:r>
              <a:rPr lang="en-US" sz="2800" b="1" dirty="0" smtClean="0"/>
              <a:t>) Configuration</a:t>
            </a:r>
            <a:endParaRPr lang="en-US" sz="2800" b="1" dirty="0">
              <a:cs typeface="Calibri" panose="020F0502020204030204" pitchFamily="34" charset="0"/>
            </a:endParaRPr>
          </a:p>
        </p:txBody>
      </p:sp>
      <p:pic>
        <p:nvPicPr>
          <p:cNvPr id="8" name="Picture 7">
            <a:extLst>
              <a:ext uri="{FF2B5EF4-FFF2-40B4-BE49-F238E27FC236}">
                <a16:creationId xmlns="" xmlns:a16="http://schemas.microsoft.com/office/drawing/2014/main" id="{D358495F-97AF-4C73-A74C-EF9625E7FDF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3000"/>
                    </a14:imgEffect>
                    <a14:imgEffect>
                      <a14:colorTemperature colorTemp="11500"/>
                    </a14:imgEffect>
                  </a14:imgLayer>
                </a14:imgProps>
              </a:ext>
            </a:extLst>
          </a:blip>
          <a:stretch>
            <a:fillRect/>
          </a:stretch>
        </p:blipFill>
        <p:spPr>
          <a:xfrm>
            <a:off x="6300789" y="2004164"/>
            <a:ext cx="5298311" cy="1396266"/>
          </a:xfrm>
          <a:prstGeom prst="rect">
            <a:avLst/>
          </a:prstGeom>
        </p:spPr>
      </p:pic>
      <p:pic>
        <p:nvPicPr>
          <p:cNvPr id="9" name="Picture 8">
            <a:extLst>
              <a:ext uri="{FF2B5EF4-FFF2-40B4-BE49-F238E27FC236}">
                <a16:creationId xmlns="" xmlns:a16="http://schemas.microsoft.com/office/drawing/2014/main" id="{A0406951-A44A-4C91-94DD-BB3FE70848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6000"/>
                    </a14:imgEffect>
                    <a14:imgEffect>
                      <a14:colorTemperature colorTemp="11500"/>
                    </a14:imgEffect>
                  </a14:imgLayer>
                </a14:imgProps>
              </a:ext>
            </a:extLst>
          </a:blip>
          <a:stretch>
            <a:fillRect/>
          </a:stretch>
        </p:blipFill>
        <p:spPr>
          <a:xfrm>
            <a:off x="6329360" y="3457577"/>
            <a:ext cx="5269740" cy="762000"/>
          </a:xfrm>
          <a:prstGeom prst="rect">
            <a:avLst/>
          </a:prstGeom>
        </p:spPr>
      </p:pic>
      <p:pic>
        <p:nvPicPr>
          <p:cNvPr id="10" name="Picture 9">
            <a:extLst>
              <a:ext uri="{FF2B5EF4-FFF2-40B4-BE49-F238E27FC236}">
                <a16:creationId xmlns="" xmlns:a16="http://schemas.microsoft.com/office/drawing/2014/main" id="{A5F0FF89-EA45-44B2-A9BB-C95BDA60DC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65000"/>
                    </a14:imgEffect>
                    <a14:imgEffect>
                      <a14:colorTemperature colorTemp="11500"/>
                    </a14:imgEffect>
                    <a14:imgEffect>
                      <a14:brightnessContrast bright="-12000"/>
                    </a14:imgEffect>
                  </a14:imgLayer>
                </a14:imgProps>
              </a:ext>
            </a:extLst>
          </a:blip>
          <a:stretch>
            <a:fillRect/>
          </a:stretch>
        </p:blipFill>
        <p:spPr>
          <a:xfrm>
            <a:off x="6300788" y="4486275"/>
            <a:ext cx="5298311" cy="2205042"/>
          </a:xfrm>
          <a:prstGeom prst="rect">
            <a:avLst/>
          </a:prstGeom>
        </p:spPr>
      </p:pic>
      <p:sp>
        <p:nvSpPr>
          <p:cNvPr id="11" name="TextBox 10">
            <a:extLst>
              <a:ext uri="{FF2B5EF4-FFF2-40B4-BE49-F238E27FC236}">
                <a16:creationId xmlns="" xmlns:a16="http://schemas.microsoft.com/office/drawing/2014/main" id="{98C76BE2-DBB3-48AC-98FB-52B42F126991}"/>
              </a:ext>
            </a:extLst>
          </p:cNvPr>
          <p:cNvSpPr txBox="1"/>
          <p:nvPr/>
        </p:nvSpPr>
        <p:spPr>
          <a:xfrm>
            <a:off x="572775" y="2633634"/>
            <a:ext cx="209627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a:t>
            </a:r>
            <a:r>
              <a:rPr lang="en-US" sz="2000" b="1" dirty="0" err="1"/>
              <a:t>PAgP</a:t>
            </a:r>
            <a:endParaRPr lang="en-US" sz="2000" b="1" dirty="0"/>
          </a:p>
        </p:txBody>
      </p:sp>
      <p:sp>
        <p:nvSpPr>
          <p:cNvPr id="12" name="TextBox 11">
            <a:extLst>
              <a:ext uri="{FF2B5EF4-FFF2-40B4-BE49-F238E27FC236}">
                <a16:creationId xmlns="" xmlns:a16="http://schemas.microsoft.com/office/drawing/2014/main" id="{92DF25F1-7CA1-44C2-9B77-BAD7D244B8CD}"/>
              </a:ext>
            </a:extLst>
          </p:cNvPr>
          <p:cNvSpPr txBox="1"/>
          <p:nvPr/>
        </p:nvSpPr>
        <p:spPr>
          <a:xfrm>
            <a:off x="572775" y="4942372"/>
            <a:ext cx="169110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a:t>
            </a:r>
            <a:r>
              <a:rPr lang="en-US" sz="2000" b="1" dirty="0" err="1"/>
              <a:t>PAgP</a:t>
            </a:r>
            <a:endParaRPr lang="en-US" sz="2000" b="1" dirty="0"/>
          </a:p>
        </p:txBody>
      </p:sp>
    </p:spTree>
    <p:extLst>
      <p:ext uri="{BB962C8B-B14F-4D97-AF65-F5344CB8AC3E}">
        <p14:creationId xmlns:p14="http://schemas.microsoft.com/office/powerpoint/2010/main" val="248653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830F242-59BE-4CB9-824B-BCA0DFAF6214}"/>
              </a:ext>
            </a:extLst>
          </p:cNvPr>
          <p:cNvSpPr/>
          <p:nvPr/>
        </p:nvSpPr>
        <p:spPr>
          <a:xfrm>
            <a:off x="5861539" y="1083433"/>
            <a:ext cx="6096000" cy="646331"/>
          </a:xfrm>
          <a:prstGeom prst="rect">
            <a:avLst/>
          </a:prstGeom>
        </p:spPr>
        <p:txBody>
          <a:bodyPr>
            <a:spAutoFit/>
          </a:bodyPr>
          <a:lstStyle/>
          <a:p>
            <a:endParaRPr lang="en-US" b="1" dirty="0">
              <a:cs typeface="Calibri" panose="020F0502020204030204" pitchFamily="34" charset="0"/>
            </a:endParaRPr>
          </a:p>
          <a:p>
            <a:endParaRPr lang="en-US" b="1" dirty="0">
              <a:cs typeface="Calibri" panose="020F0502020204030204" pitchFamily="34" charset="0"/>
            </a:endParaRPr>
          </a:p>
        </p:txBody>
      </p:sp>
      <p:pic>
        <p:nvPicPr>
          <p:cNvPr id="2050" name="Picture 2" descr="https://www.cisco.com/c/en/us/about/press/internet-protocol-journal/back-issues/table-contents-19/switch-evolution/_jcr_content/Grid/solutions_361a/layout-solutions/full_0/Full/popup/lightboxImage.img.gif/151204781036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127" y="1406598"/>
            <a:ext cx="6540412" cy="4800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8205" y="902242"/>
            <a:ext cx="6485207" cy="523220"/>
          </a:xfrm>
          <a:prstGeom prst="rect">
            <a:avLst/>
          </a:prstGeom>
          <a:noFill/>
        </p:spPr>
        <p:txBody>
          <a:bodyPr wrap="square" rtlCol="0">
            <a:spAutoFit/>
          </a:bodyPr>
          <a:lstStyle/>
          <a:p>
            <a:pPr lvl="0"/>
            <a:r>
              <a:rPr lang="en-US" sz="2800" b="1" dirty="0"/>
              <a:t>Function of switches </a:t>
            </a:r>
            <a:r>
              <a:rPr lang="en-US" sz="2800" b="1" dirty="0" smtClean="0"/>
              <a:t>(L2)</a:t>
            </a:r>
            <a:endParaRPr lang="en-US" sz="2800" b="1" dirty="0"/>
          </a:p>
        </p:txBody>
      </p:sp>
      <p:sp>
        <p:nvSpPr>
          <p:cNvPr id="8" name="TextBox 7"/>
          <p:cNvSpPr txBox="1"/>
          <p:nvPr/>
        </p:nvSpPr>
        <p:spPr>
          <a:xfrm>
            <a:off x="134662" y="2880716"/>
            <a:ext cx="5282465" cy="1569660"/>
          </a:xfrm>
          <a:prstGeom prst="rect">
            <a:avLst/>
          </a:prstGeom>
          <a:noFill/>
        </p:spPr>
        <p:txBody>
          <a:bodyPr wrap="square" rtlCol="0">
            <a:spAutoFit/>
          </a:bodyPr>
          <a:lstStyle/>
          <a:p>
            <a:r>
              <a:rPr lang="en-US" sz="1600" dirty="0"/>
              <a:t>Traditional switching operates at layer 2 of the OSI model, where packets are sent to a specific switch port based on destination MAC </a:t>
            </a:r>
            <a:r>
              <a:rPr lang="en-US" sz="1600" dirty="0" smtClean="0"/>
              <a:t>addresses.</a:t>
            </a:r>
            <a:r>
              <a:rPr lang="en-US" sz="1600" dirty="0"/>
              <a:t>  Devices in the same layer 2 segment do not need routing to reach local peers. What is needed however is the destination MAC address which can be resolved through the Address Resolution Protocol (ARP)</a:t>
            </a:r>
          </a:p>
        </p:txBody>
      </p:sp>
      <p:sp>
        <p:nvSpPr>
          <p:cNvPr id="9" name="TextBox 8"/>
          <p:cNvSpPr txBox="1"/>
          <p:nvPr/>
        </p:nvSpPr>
        <p:spPr>
          <a:xfrm>
            <a:off x="128093" y="1961901"/>
            <a:ext cx="273408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solidFill>
                  <a:schemeClr val="accent2">
                    <a:lumMod val="50000"/>
                  </a:schemeClr>
                </a:solidFill>
              </a:rPr>
              <a:t>Function of L2 Switch</a:t>
            </a:r>
            <a:endParaRPr lang="en-US" sz="2000" b="1" dirty="0">
              <a:solidFill>
                <a:schemeClr val="accent2">
                  <a:lumMod val="50000"/>
                </a:schemeClr>
              </a:solidFill>
            </a:endParaRPr>
          </a:p>
        </p:txBody>
      </p:sp>
    </p:spTree>
    <p:extLst>
      <p:ext uri="{BB962C8B-B14F-4D97-AF65-F5344CB8AC3E}">
        <p14:creationId xmlns:p14="http://schemas.microsoft.com/office/powerpoint/2010/main" val="88965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7EABEA2-2E5D-4959-A5F9-C19AF876BD26}"/>
              </a:ext>
            </a:extLst>
          </p:cNvPr>
          <p:cNvSpPr txBox="1"/>
          <p:nvPr/>
        </p:nvSpPr>
        <p:spPr>
          <a:xfrm>
            <a:off x="2869808" y="828093"/>
            <a:ext cx="6485207" cy="523220"/>
          </a:xfrm>
          <a:prstGeom prst="rect">
            <a:avLst/>
          </a:prstGeom>
          <a:noFill/>
        </p:spPr>
        <p:txBody>
          <a:bodyPr wrap="square" rtlCol="0">
            <a:spAutoFit/>
          </a:bodyPr>
          <a:lstStyle/>
          <a:p>
            <a:r>
              <a:rPr lang="en-US" sz="2800" b="1" dirty="0"/>
              <a:t>Ether-Channel misconfiguration guard</a:t>
            </a:r>
            <a:endParaRPr lang="en-US" sz="2800" b="1" dirty="0">
              <a:cs typeface="Calibri" panose="020F0502020204030204" pitchFamily="34" charset="0"/>
            </a:endParaRPr>
          </a:p>
        </p:txBody>
      </p:sp>
      <p:sp>
        <p:nvSpPr>
          <p:cNvPr id="5" name="TextBox 4">
            <a:extLst>
              <a:ext uri="{FF2B5EF4-FFF2-40B4-BE49-F238E27FC236}">
                <a16:creationId xmlns="" xmlns:a16="http://schemas.microsoft.com/office/drawing/2014/main" id="{5EBE55E7-A1E5-4A6E-8CB1-31D6C979ED26}"/>
              </a:ext>
            </a:extLst>
          </p:cNvPr>
          <p:cNvSpPr txBox="1"/>
          <p:nvPr/>
        </p:nvSpPr>
        <p:spPr>
          <a:xfrm>
            <a:off x="350367" y="1535719"/>
            <a:ext cx="7179146" cy="1200329"/>
          </a:xfrm>
          <a:prstGeom prst="rect">
            <a:avLst/>
          </a:prstGeom>
          <a:noFill/>
        </p:spPr>
        <p:txBody>
          <a:bodyPr wrap="square" rtlCol="0">
            <a:spAutoFit/>
          </a:bodyPr>
          <a:lstStyle/>
          <a:p>
            <a:r>
              <a:rPr lang="en-US" dirty="0"/>
              <a:t>Ether-Channel Guard is a way of finding out if one end of the Ether-Channel is not configured properly. When there is a misconfiguration found, the switch will place the interfaces in error-disabled state and an error will be displayed.</a:t>
            </a:r>
          </a:p>
        </p:txBody>
      </p:sp>
      <p:sp>
        <p:nvSpPr>
          <p:cNvPr id="6" name="TextBox 5">
            <a:extLst>
              <a:ext uri="{FF2B5EF4-FFF2-40B4-BE49-F238E27FC236}">
                <a16:creationId xmlns="" xmlns:a16="http://schemas.microsoft.com/office/drawing/2014/main" id="{74744F00-0E06-4E04-9ECE-3D06BA5631A8}"/>
              </a:ext>
            </a:extLst>
          </p:cNvPr>
          <p:cNvSpPr txBox="1"/>
          <p:nvPr/>
        </p:nvSpPr>
        <p:spPr>
          <a:xfrm>
            <a:off x="415609" y="2870543"/>
            <a:ext cx="3225755" cy="400110"/>
          </a:xfrm>
          <a:prstGeom prst="rect">
            <a:avLst/>
          </a:prstGeom>
          <a:noFill/>
        </p:spPr>
        <p:txBody>
          <a:bodyPr wrap="none" rtlCol="0">
            <a:spAutoFit/>
          </a:bodyPr>
          <a:lstStyle/>
          <a:p>
            <a:pPr marL="285750" indent="-285750">
              <a:buFont typeface="Arial" panose="020B0604020202020204" pitchFamily="34" charset="0"/>
              <a:buChar char="•"/>
            </a:pPr>
            <a:r>
              <a:rPr lang="en-US" b="1" dirty="0"/>
              <a:t>Enable Ether-Channel Guard</a:t>
            </a:r>
            <a:r>
              <a:rPr lang="en-US" sz="2000" b="1" dirty="0"/>
              <a:t> </a:t>
            </a:r>
          </a:p>
        </p:txBody>
      </p:sp>
      <p:pic>
        <p:nvPicPr>
          <p:cNvPr id="7" name="Picture 6">
            <a:extLst>
              <a:ext uri="{FF2B5EF4-FFF2-40B4-BE49-F238E27FC236}">
                <a16:creationId xmlns="" xmlns:a16="http://schemas.microsoft.com/office/drawing/2014/main" id="{8999CE7E-2F50-430A-97B7-B764F56C8CF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3000"/>
                    </a14:imgEffect>
                    <a14:imgEffect>
                      <a14:colorTemperature colorTemp="11500"/>
                    </a14:imgEffect>
                  </a14:imgLayer>
                </a14:imgProps>
              </a:ext>
            </a:extLst>
          </a:blip>
          <a:stretch>
            <a:fillRect/>
          </a:stretch>
        </p:blipFill>
        <p:spPr>
          <a:xfrm>
            <a:off x="4900613" y="3000375"/>
            <a:ext cx="5905513" cy="330210"/>
          </a:xfrm>
          <a:prstGeom prst="rect">
            <a:avLst/>
          </a:prstGeom>
        </p:spPr>
      </p:pic>
      <p:pic>
        <p:nvPicPr>
          <p:cNvPr id="8" name="Picture 7">
            <a:extLst>
              <a:ext uri="{FF2B5EF4-FFF2-40B4-BE49-F238E27FC236}">
                <a16:creationId xmlns="" xmlns:a16="http://schemas.microsoft.com/office/drawing/2014/main" id="{08A80741-6441-4FA5-B805-A46D1AF9ECE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6000"/>
                    </a14:imgEffect>
                    <a14:imgEffect>
                      <a14:colorTemperature colorTemp="11500"/>
                    </a14:imgEffect>
                  </a14:imgLayer>
                </a14:imgProps>
              </a:ext>
            </a:extLst>
          </a:blip>
          <a:stretch>
            <a:fillRect/>
          </a:stretch>
        </p:blipFill>
        <p:spPr>
          <a:xfrm>
            <a:off x="4929191" y="3543299"/>
            <a:ext cx="5700712" cy="2786062"/>
          </a:xfrm>
          <a:prstGeom prst="rect">
            <a:avLst/>
          </a:prstGeom>
        </p:spPr>
      </p:pic>
      <p:sp>
        <p:nvSpPr>
          <p:cNvPr id="9" name="TextBox 8">
            <a:extLst>
              <a:ext uri="{FF2B5EF4-FFF2-40B4-BE49-F238E27FC236}">
                <a16:creationId xmlns="" xmlns:a16="http://schemas.microsoft.com/office/drawing/2014/main" id="{584697BF-112F-412C-A52C-C446E6E0F24F}"/>
              </a:ext>
            </a:extLst>
          </p:cNvPr>
          <p:cNvSpPr txBox="1"/>
          <p:nvPr/>
        </p:nvSpPr>
        <p:spPr>
          <a:xfrm>
            <a:off x="439420" y="4508851"/>
            <a:ext cx="3142912" cy="400110"/>
          </a:xfrm>
          <a:prstGeom prst="rect">
            <a:avLst/>
          </a:prstGeom>
          <a:noFill/>
        </p:spPr>
        <p:txBody>
          <a:bodyPr wrap="none" rtlCol="0">
            <a:spAutoFit/>
          </a:bodyPr>
          <a:lstStyle/>
          <a:p>
            <a:pPr marL="285750" indent="-285750">
              <a:buFont typeface="Arial" panose="020B0604020202020204" pitchFamily="34" charset="0"/>
              <a:buChar char="•"/>
            </a:pPr>
            <a:r>
              <a:rPr lang="en-US" b="1" dirty="0"/>
              <a:t>Verify Ether-Channel Guard</a:t>
            </a:r>
            <a:r>
              <a:rPr lang="en-US" sz="2000" b="1" dirty="0"/>
              <a:t> </a:t>
            </a:r>
          </a:p>
        </p:txBody>
      </p:sp>
    </p:spTree>
    <p:extLst>
      <p:ext uri="{BB962C8B-B14F-4D97-AF65-F5344CB8AC3E}">
        <p14:creationId xmlns:p14="http://schemas.microsoft.com/office/powerpoint/2010/main" val="10769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1323F5F-2813-42DB-978E-3580365CCF8A}"/>
              </a:ext>
            </a:extLst>
          </p:cNvPr>
          <p:cNvSpPr txBox="1"/>
          <p:nvPr/>
        </p:nvSpPr>
        <p:spPr>
          <a:xfrm>
            <a:off x="3741834" y="999558"/>
            <a:ext cx="6485207" cy="461665"/>
          </a:xfrm>
          <a:prstGeom prst="rect">
            <a:avLst/>
          </a:prstGeom>
          <a:noFill/>
        </p:spPr>
        <p:txBody>
          <a:bodyPr wrap="square" rtlCol="0">
            <a:spAutoFit/>
          </a:bodyPr>
          <a:lstStyle/>
          <a:p>
            <a:r>
              <a:rPr lang="en-US" sz="2400" b="1" dirty="0">
                <a:cs typeface="Calibri" panose="020F0502020204030204" pitchFamily="34" charset="0"/>
              </a:rPr>
              <a:t>SPAN (Switch port </a:t>
            </a:r>
            <a:r>
              <a:rPr lang="en-US" sz="2400" b="1" dirty="0" smtClean="0">
                <a:cs typeface="Calibri" panose="020F0502020204030204" pitchFamily="34" charset="0"/>
              </a:rPr>
              <a:t>Analyzer) Configuration</a:t>
            </a:r>
            <a:endParaRPr lang="en-US" sz="2000" b="1" dirty="0">
              <a:solidFill>
                <a:schemeClr val="accent2">
                  <a:lumMod val="50000"/>
                </a:schemeClr>
              </a:solidFill>
              <a:cs typeface="Calibri" panose="020F0502020204030204" pitchFamily="34" charset="0"/>
            </a:endParaRPr>
          </a:p>
        </p:txBody>
      </p:sp>
      <p:sp>
        <p:nvSpPr>
          <p:cNvPr id="9" name="TextBox 8">
            <a:extLst>
              <a:ext uri="{FF2B5EF4-FFF2-40B4-BE49-F238E27FC236}">
                <a16:creationId xmlns:a16="http://schemas.microsoft.com/office/drawing/2014/main" xmlns="" id="{66422E2F-8A35-4835-823C-AA0DCB5E23E8}"/>
              </a:ext>
            </a:extLst>
          </p:cNvPr>
          <p:cNvSpPr txBox="1"/>
          <p:nvPr/>
        </p:nvSpPr>
        <p:spPr>
          <a:xfrm>
            <a:off x="522243" y="3932565"/>
            <a:ext cx="254640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SPAN Configuration</a:t>
            </a:r>
          </a:p>
        </p:txBody>
      </p:sp>
      <p:pic>
        <p:nvPicPr>
          <p:cNvPr id="7" name="Picture 6">
            <a:extLst>
              <a:ext uri="{FF2B5EF4-FFF2-40B4-BE49-F238E27FC236}">
                <a16:creationId xmlns:a16="http://schemas.microsoft.com/office/drawing/2014/main" xmlns="" id="{9E69FA2C-1D77-415F-9DE9-16D9109ADB7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colorTemperature colorTemp="11500"/>
                    </a14:imgEffect>
                  </a14:imgLayer>
                </a14:imgProps>
              </a:ext>
            </a:extLst>
          </a:blip>
          <a:stretch>
            <a:fillRect/>
          </a:stretch>
        </p:blipFill>
        <p:spPr>
          <a:xfrm>
            <a:off x="4341142" y="1828799"/>
            <a:ext cx="7345641" cy="4396635"/>
          </a:xfrm>
          <a:prstGeom prst="rect">
            <a:avLst/>
          </a:prstGeom>
        </p:spPr>
      </p:pic>
      <p:sp>
        <p:nvSpPr>
          <p:cNvPr id="2" name="Rectangle 1"/>
          <p:cNvSpPr/>
          <p:nvPr/>
        </p:nvSpPr>
        <p:spPr>
          <a:xfrm>
            <a:off x="-4105" y="2340675"/>
            <a:ext cx="4425793" cy="707886"/>
          </a:xfrm>
          <a:prstGeom prst="rect">
            <a:avLst/>
          </a:prstGeom>
        </p:spPr>
        <p:txBody>
          <a:bodyPr wrap="square">
            <a:spAutoFit/>
          </a:bodyPr>
          <a:lstStyle/>
          <a:p>
            <a:r>
              <a:rPr lang="en-US" sz="2000" b="1" dirty="0"/>
              <a:t>TCP traces using port mirroring/monitor feature</a:t>
            </a:r>
          </a:p>
        </p:txBody>
      </p:sp>
    </p:spTree>
    <p:extLst>
      <p:ext uri="{BB962C8B-B14F-4D97-AF65-F5344CB8AC3E}">
        <p14:creationId xmlns:p14="http://schemas.microsoft.com/office/powerpoint/2010/main" val="12455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714C594-BF63-4A1E-9D4C-7585998EC765}"/>
              </a:ext>
            </a:extLst>
          </p:cNvPr>
          <p:cNvSpPr txBox="1"/>
          <p:nvPr/>
        </p:nvSpPr>
        <p:spPr>
          <a:xfrm>
            <a:off x="1333774" y="2911147"/>
            <a:ext cx="172316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SPAN</a:t>
            </a:r>
          </a:p>
        </p:txBody>
      </p:sp>
      <p:pic>
        <p:nvPicPr>
          <p:cNvPr id="5" name="Picture 4">
            <a:extLst>
              <a:ext uri="{FF2B5EF4-FFF2-40B4-BE49-F238E27FC236}">
                <a16:creationId xmlns:a16="http://schemas.microsoft.com/office/drawing/2014/main" xmlns="" id="{5F757DC5-F5D0-4D53-BBEB-425A524A412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1500"/>
                    </a14:imgEffect>
                  </a14:imgLayer>
                </a14:imgProps>
              </a:ext>
            </a:extLst>
          </a:blip>
          <a:stretch>
            <a:fillRect/>
          </a:stretch>
        </p:blipFill>
        <p:spPr>
          <a:xfrm>
            <a:off x="4496845" y="1578279"/>
            <a:ext cx="7478038" cy="4577871"/>
          </a:xfrm>
          <a:prstGeom prst="rect">
            <a:avLst/>
          </a:prstGeom>
        </p:spPr>
      </p:pic>
      <p:sp>
        <p:nvSpPr>
          <p:cNvPr id="6" name="TextBox 5">
            <a:extLst>
              <a:ext uri="{FF2B5EF4-FFF2-40B4-BE49-F238E27FC236}">
                <a16:creationId xmlns:a16="http://schemas.microsoft.com/office/drawing/2014/main" xmlns="" id="{2F6D2807-8644-42EC-851C-64D57584F256}"/>
              </a:ext>
            </a:extLst>
          </p:cNvPr>
          <p:cNvSpPr txBox="1"/>
          <p:nvPr/>
        </p:nvSpPr>
        <p:spPr>
          <a:xfrm>
            <a:off x="3808654" y="791197"/>
            <a:ext cx="6485207" cy="461665"/>
          </a:xfrm>
          <a:prstGeom prst="rect">
            <a:avLst/>
          </a:prstGeom>
          <a:noFill/>
        </p:spPr>
        <p:txBody>
          <a:bodyPr wrap="square" rtlCol="0">
            <a:spAutoFit/>
          </a:bodyPr>
          <a:lstStyle/>
          <a:p>
            <a:r>
              <a:rPr lang="en-US" sz="2400" b="1" dirty="0" smtClean="0">
                <a:cs typeface="Calibri" panose="020F0502020204030204" pitchFamily="34" charset="0"/>
              </a:rPr>
              <a:t>Verify SPAN </a:t>
            </a:r>
            <a:r>
              <a:rPr lang="en-US" sz="2400" b="1" dirty="0">
                <a:cs typeface="Calibri" panose="020F0502020204030204" pitchFamily="34" charset="0"/>
              </a:rPr>
              <a:t>(Switch port Analyzer)</a:t>
            </a:r>
          </a:p>
        </p:txBody>
      </p:sp>
    </p:spTree>
    <p:extLst>
      <p:ext uri="{BB962C8B-B14F-4D97-AF65-F5344CB8AC3E}">
        <p14:creationId xmlns:p14="http://schemas.microsoft.com/office/powerpoint/2010/main" val="23553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sco layer 3 visio st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45" y="4209527"/>
            <a:ext cx="1209675" cy="1314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isco layer 3 visio st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13" y="1534763"/>
            <a:ext cx="1209675" cy="1314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isco layer 3 visio st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81" y="4244496"/>
            <a:ext cx="1209675" cy="13144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911226" y="2517732"/>
            <a:ext cx="1368511" cy="219205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55934" y="2517732"/>
            <a:ext cx="1453019" cy="2079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68744" y="5311036"/>
            <a:ext cx="0" cy="50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83277" y="5812077"/>
            <a:ext cx="5260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57550" y="1352811"/>
            <a:ext cx="0" cy="388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79737" y="1352811"/>
            <a:ext cx="576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1226" y="5311036"/>
            <a:ext cx="0" cy="50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3775" y="5812077"/>
            <a:ext cx="62630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34746" y="1027134"/>
            <a:ext cx="1354858" cy="338554"/>
          </a:xfrm>
          <a:prstGeom prst="rect">
            <a:avLst/>
          </a:prstGeom>
          <a:noFill/>
        </p:spPr>
        <p:txBody>
          <a:bodyPr wrap="none" rtlCol="0">
            <a:spAutoFit/>
          </a:bodyPr>
          <a:lstStyle/>
          <a:p>
            <a:r>
              <a:rPr lang="en-US" sz="1600" dirty="0" smtClean="0"/>
              <a:t>172.16.1.0/24</a:t>
            </a:r>
            <a:endParaRPr lang="en-US" sz="1600" dirty="0"/>
          </a:p>
        </p:txBody>
      </p:sp>
      <p:sp>
        <p:nvSpPr>
          <p:cNvPr id="28" name="TextBox 27"/>
          <p:cNvSpPr txBox="1"/>
          <p:nvPr/>
        </p:nvSpPr>
        <p:spPr>
          <a:xfrm>
            <a:off x="220316" y="3287917"/>
            <a:ext cx="1354858" cy="338554"/>
          </a:xfrm>
          <a:prstGeom prst="rect">
            <a:avLst/>
          </a:prstGeom>
          <a:noFill/>
        </p:spPr>
        <p:txBody>
          <a:bodyPr wrap="none" rtlCol="0">
            <a:spAutoFit/>
          </a:bodyPr>
          <a:lstStyle/>
          <a:p>
            <a:r>
              <a:rPr lang="en-US" sz="1600" dirty="0" smtClean="0"/>
              <a:t>172.16.2.0/24</a:t>
            </a:r>
            <a:endParaRPr lang="en-US" sz="1600" dirty="0"/>
          </a:p>
        </p:txBody>
      </p:sp>
      <p:sp>
        <p:nvSpPr>
          <p:cNvPr id="29" name="TextBox 28"/>
          <p:cNvSpPr txBox="1"/>
          <p:nvPr/>
        </p:nvSpPr>
        <p:spPr>
          <a:xfrm>
            <a:off x="293253" y="5862182"/>
            <a:ext cx="1354858" cy="338554"/>
          </a:xfrm>
          <a:prstGeom prst="rect">
            <a:avLst/>
          </a:prstGeom>
          <a:noFill/>
        </p:spPr>
        <p:txBody>
          <a:bodyPr wrap="none" rtlCol="0">
            <a:spAutoFit/>
          </a:bodyPr>
          <a:lstStyle/>
          <a:p>
            <a:r>
              <a:rPr lang="en-US" sz="1600" dirty="0" smtClean="0"/>
              <a:t>172.16.3.0/24</a:t>
            </a:r>
            <a:endParaRPr lang="en-US" sz="1600" dirty="0"/>
          </a:p>
        </p:txBody>
      </p:sp>
      <p:sp>
        <p:nvSpPr>
          <p:cNvPr id="30" name="TextBox 29"/>
          <p:cNvSpPr txBox="1"/>
          <p:nvPr/>
        </p:nvSpPr>
        <p:spPr>
          <a:xfrm>
            <a:off x="3251119" y="2868286"/>
            <a:ext cx="1459054" cy="338554"/>
          </a:xfrm>
          <a:prstGeom prst="rect">
            <a:avLst/>
          </a:prstGeom>
          <a:noFill/>
        </p:spPr>
        <p:txBody>
          <a:bodyPr wrap="none" rtlCol="0">
            <a:spAutoFit/>
          </a:bodyPr>
          <a:lstStyle/>
          <a:p>
            <a:r>
              <a:rPr lang="en-US" sz="1600" dirty="0" smtClean="0"/>
              <a:t>192.168.1.0/24</a:t>
            </a:r>
            <a:endParaRPr lang="en-US" sz="1600" dirty="0"/>
          </a:p>
        </p:txBody>
      </p:sp>
      <p:sp>
        <p:nvSpPr>
          <p:cNvPr id="31" name="TextBox 30"/>
          <p:cNvSpPr txBox="1"/>
          <p:nvPr/>
        </p:nvSpPr>
        <p:spPr>
          <a:xfrm>
            <a:off x="3886743" y="5849305"/>
            <a:ext cx="1459054" cy="338554"/>
          </a:xfrm>
          <a:prstGeom prst="rect">
            <a:avLst/>
          </a:prstGeom>
          <a:noFill/>
        </p:spPr>
        <p:txBody>
          <a:bodyPr wrap="none" rtlCol="0">
            <a:spAutoFit/>
          </a:bodyPr>
          <a:lstStyle/>
          <a:p>
            <a:r>
              <a:rPr lang="en-US" sz="1600" dirty="0" smtClean="0"/>
              <a:t>192.168.2.0/24</a:t>
            </a:r>
            <a:endParaRPr lang="en-US" sz="1600" dirty="0"/>
          </a:p>
        </p:txBody>
      </p:sp>
      <p:sp>
        <p:nvSpPr>
          <p:cNvPr id="32" name="TextBox 31"/>
          <p:cNvSpPr txBox="1"/>
          <p:nvPr/>
        </p:nvSpPr>
        <p:spPr>
          <a:xfrm>
            <a:off x="-26245" y="5302553"/>
            <a:ext cx="1002390" cy="338554"/>
          </a:xfrm>
          <a:prstGeom prst="rect">
            <a:avLst/>
          </a:prstGeom>
          <a:noFill/>
        </p:spPr>
        <p:txBody>
          <a:bodyPr wrap="none" rtlCol="0">
            <a:spAutoFit/>
          </a:bodyPr>
          <a:lstStyle/>
          <a:p>
            <a:r>
              <a:rPr lang="en-US" sz="1600" b="1" dirty="0" smtClean="0"/>
              <a:t>Switch 02</a:t>
            </a:r>
            <a:endParaRPr lang="en-US" sz="1600" b="1" dirty="0"/>
          </a:p>
        </p:txBody>
      </p:sp>
      <p:sp>
        <p:nvSpPr>
          <p:cNvPr id="33" name="TextBox 32"/>
          <p:cNvSpPr txBox="1"/>
          <p:nvPr/>
        </p:nvSpPr>
        <p:spPr>
          <a:xfrm>
            <a:off x="3208252" y="5315079"/>
            <a:ext cx="1002390" cy="338554"/>
          </a:xfrm>
          <a:prstGeom prst="rect">
            <a:avLst/>
          </a:prstGeom>
          <a:noFill/>
        </p:spPr>
        <p:txBody>
          <a:bodyPr wrap="none" rtlCol="0">
            <a:spAutoFit/>
          </a:bodyPr>
          <a:lstStyle/>
          <a:p>
            <a:r>
              <a:rPr lang="en-US" sz="1600" b="1" dirty="0" smtClean="0"/>
              <a:t>Switch 03</a:t>
            </a:r>
            <a:endParaRPr lang="en-US" sz="1600" b="1" dirty="0"/>
          </a:p>
        </p:txBody>
      </p:sp>
      <p:sp>
        <p:nvSpPr>
          <p:cNvPr id="34" name="TextBox 33"/>
          <p:cNvSpPr txBox="1"/>
          <p:nvPr/>
        </p:nvSpPr>
        <p:spPr>
          <a:xfrm>
            <a:off x="2034746" y="2679937"/>
            <a:ext cx="1002390" cy="338554"/>
          </a:xfrm>
          <a:prstGeom prst="rect">
            <a:avLst/>
          </a:prstGeom>
          <a:noFill/>
        </p:spPr>
        <p:txBody>
          <a:bodyPr wrap="none" rtlCol="0">
            <a:spAutoFit/>
          </a:bodyPr>
          <a:lstStyle/>
          <a:p>
            <a:r>
              <a:rPr lang="en-US" sz="1600" b="1" dirty="0" smtClean="0"/>
              <a:t>Switch 01</a:t>
            </a:r>
            <a:endParaRPr lang="en-US" sz="1600" b="1" dirty="0"/>
          </a:p>
        </p:txBody>
      </p:sp>
      <p:sp>
        <p:nvSpPr>
          <p:cNvPr id="35" name="Rectangle 34"/>
          <p:cNvSpPr/>
          <p:nvPr/>
        </p:nvSpPr>
        <p:spPr>
          <a:xfrm>
            <a:off x="4847573" y="1764247"/>
            <a:ext cx="7139834" cy="923330"/>
          </a:xfrm>
          <a:prstGeom prst="rect">
            <a:avLst/>
          </a:prstGeom>
          <a:solidFill>
            <a:schemeClr val="accent4">
              <a:lumMod val="40000"/>
              <a:lumOff val="60000"/>
            </a:schemeClr>
          </a:solidFill>
        </p:spPr>
        <p:txBody>
          <a:bodyPr wrap="square">
            <a:spAutoFit/>
          </a:bodyPr>
          <a:lstStyle/>
          <a:p>
            <a:r>
              <a:rPr lang="fr-FR" b="1" dirty="0" smtClean="0"/>
              <a:t>Switch01</a:t>
            </a:r>
            <a:endParaRPr lang="fr-FR" dirty="0"/>
          </a:p>
          <a:p>
            <a:r>
              <a:rPr lang="fr-FR" dirty="0" smtClean="0"/>
              <a:t>Switch01(config</a:t>
            </a:r>
            <a:r>
              <a:rPr lang="fr-FR" dirty="0"/>
              <a:t>)# </a:t>
            </a:r>
            <a:r>
              <a:rPr lang="fr-FR" b="1" dirty="0" err="1"/>
              <a:t>ip</a:t>
            </a:r>
            <a:r>
              <a:rPr lang="fr-FR" b="1" dirty="0"/>
              <a:t> route 172.16.3.0 255.255.255.0 172.16.2.1</a:t>
            </a:r>
            <a:endParaRPr lang="fr-FR" dirty="0"/>
          </a:p>
          <a:p>
            <a:r>
              <a:rPr lang="fr-FR" dirty="0" smtClean="0"/>
              <a:t>Switch01(config</a:t>
            </a:r>
            <a:r>
              <a:rPr lang="fr-FR" dirty="0"/>
              <a:t>)# </a:t>
            </a:r>
            <a:r>
              <a:rPr lang="fr-FR" b="1" dirty="0" err="1"/>
              <a:t>ip</a:t>
            </a:r>
            <a:r>
              <a:rPr lang="fr-FR" b="1" dirty="0"/>
              <a:t> route 192.168.2.0 255.255.255.0 192.168.1.1</a:t>
            </a:r>
            <a:endParaRPr lang="fr-FR" dirty="0"/>
          </a:p>
        </p:txBody>
      </p:sp>
      <p:sp>
        <p:nvSpPr>
          <p:cNvPr id="36" name="Rectangle 35"/>
          <p:cNvSpPr/>
          <p:nvPr/>
        </p:nvSpPr>
        <p:spPr>
          <a:xfrm>
            <a:off x="4835046" y="3107126"/>
            <a:ext cx="7152361" cy="1200329"/>
          </a:xfrm>
          <a:prstGeom prst="rect">
            <a:avLst/>
          </a:prstGeom>
          <a:solidFill>
            <a:schemeClr val="accent4">
              <a:lumMod val="40000"/>
              <a:lumOff val="60000"/>
            </a:schemeClr>
          </a:solidFill>
        </p:spPr>
        <p:txBody>
          <a:bodyPr wrap="square">
            <a:spAutoFit/>
          </a:bodyPr>
          <a:lstStyle/>
          <a:p>
            <a:r>
              <a:rPr lang="fr-FR" b="1" dirty="0" smtClean="0"/>
              <a:t>Switch02</a:t>
            </a:r>
            <a:endParaRPr lang="fr-FR" dirty="0"/>
          </a:p>
          <a:p>
            <a:r>
              <a:rPr lang="fr-FR" dirty="0" smtClean="0"/>
              <a:t>Switch02(config</a:t>
            </a:r>
            <a:r>
              <a:rPr lang="fr-FR" dirty="0"/>
              <a:t>)# </a:t>
            </a:r>
            <a:r>
              <a:rPr lang="fr-FR" b="1" dirty="0" err="1"/>
              <a:t>ip</a:t>
            </a:r>
            <a:r>
              <a:rPr lang="fr-FR" b="1" dirty="0"/>
              <a:t> route 172.16.1.0 255.255.255.0 172.16.2.2</a:t>
            </a:r>
            <a:endParaRPr lang="fr-FR" dirty="0"/>
          </a:p>
          <a:p>
            <a:r>
              <a:rPr lang="fr-FR" dirty="0" smtClean="0"/>
              <a:t>Switch02(config</a:t>
            </a:r>
            <a:r>
              <a:rPr lang="fr-FR" dirty="0"/>
              <a:t>)# </a:t>
            </a:r>
            <a:r>
              <a:rPr lang="fr-FR" b="1" dirty="0" err="1"/>
              <a:t>ip</a:t>
            </a:r>
            <a:r>
              <a:rPr lang="fr-FR" b="1" dirty="0"/>
              <a:t> route 192.168.1.0 255.255.255.0 172.16.2.2</a:t>
            </a:r>
            <a:endParaRPr lang="fr-FR" dirty="0"/>
          </a:p>
          <a:p>
            <a:r>
              <a:rPr lang="fr-FR" dirty="0" smtClean="0"/>
              <a:t>Switch02(config</a:t>
            </a:r>
            <a:r>
              <a:rPr lang="fr-FR" dirty="0"/>
              <a:t>)# </a:t>
            </a:r>
            <a:r>
              <a:rPr lang="fr-FR" b="1" dirty="0" err="1"/>
              <a:t>ip</a:t>
            </a:r>
            <a:r>
              <a:rPr lang="fr-FR" b="1" dirty="0"/>
              <a:t> route 192.168.2.0 255.255.255.0 172.16.2.2</a:t>
            </a:r>
            <a:endParaRPr lang="fr-FR" dirty="0"/>
          </a:p>
        </p:txBody>
      </p:sp>
      <p:sp>
        <p:nvSpPr>
          <p:cNvPr id="37" name="Rectangle 36"/>
          <p:cNvSpPr/>
          <p:nvPr/>
        </p:nvSpPr>
        <p:spPr>
          <a:xfrm>
            <a:off x="4848530" y="4528409"/>
            <a:ext cx="7138877" cy="1200329"/>
          </a:xfrm>
          <a:prstGeom prst="rect">
            <a:avLst/>
          </a:prstGeom>
          <a:solidFill>
            <a:schemeClr val="accent4">
              <a:lumMod val="40000"/>
              <a:lumOff val="60000"/>
            </a:schemeClr>
          </a:solidFill>
        </p:spPr>
        <p:txBody>
          <a:bodyPr wrap="square">
            <a:spAutoFit/>
          </a:bodyPr>
          <a:lstStyle/>
          <a:p>
            <a:r>
              <a:rPr lang="fr-FR" b="1" dirty="0" smtClean="0"/>
              <a:t>Switch03</a:t>
            </a:r>
            <a:endParaRPr lang="fr-FR" dirty="0"/>
          </a:p>
          <a:p>
            <a:r>
              <a:rPr lang="fr-FR" dirty="0" smtClean="0"/>
              <a:t>Switch03(config</a:t>
            </a:r>
            <a:r>
              <a:rPr lang="fr-FR" dirty="0"/>
              <a:t>)# </a:t>
            </a:r>
            <a:r>
              <a:rPr lang="fr-FR" b="1" dirty="0" err="1"/>
              <a:t>ip</a:t>
            </a:r>
            <a:r>
              <a:rPr lang="fr-FR" b="1" dirty="0"/>
              <a:t> route 172.16.1.0 255.255.255.0 192.168.1.2</a:t>
            </a:r>
            <a:endParaRPr lang="fr-FR" dirty="0"/>
          </a:p>
          <a:p>
            <a:r>
              <a:rPr lang="fr-FR" dirty="0" smtClean="0"/>
              <a:t>Switch03(config</a:t>
            </a:r>
            <a:r>
              <a:rPr lang="fr-FR" dirty="0"/>
              <a:t>)# </a:t>
            </a:r>
            <a:r>
              <a:rPr lang="fr-FR" b="1" dirty="0" err="1"/>
              <a:t>ip</a:t>
            </a:r>
            <a:r>
              <a:rPr lang="fr-FR" b="1" dirty="0"/>
              <a:t> route 172.16.2.0 255.255.255.0 192.168.1.2</a:t>
            </a:r>
            <a:endParaRPr lang="fr-FR" dirty="0"/>
          </a:p>
          <a:p>
            <a:r>
              <a:rPr lang="fr-FR" dirty="0" smtClean="0"/>
              <a:t>Switch03(config</a:t>
            </a:r>
            <a:r>
              <a:rPr lang="fr-FR" dirty="0"/>
              <a:t>)# </a:t>
            </a:r>
            <a:r>
              <a:rPr lang="fr-FR" b="1" dirty="0" err="1"/>
              <a:t>ip</a:t>
            </a:r>
            <a:r>
              <a:rPr lang="fr-FR" b="1" dirty="0"/>
              <a:t> route 172.16.3.0 255.255.255.0 192.168.1.2</a:t>
            </a:r>
            <a:endParaRPr lang="fr-FR" dirty="0"/>
          </a:p>
        </p:txBody>
      </p:sp>
      <p:sp>
        <p:nvSpPr>
          <p:cNvPr id="44" name="TextBox 43">
            <a:extLst>
              <a:ext uri="{FF2B5EF4-FFF2-40B4-BE49-F238E27FC236}">
                <a16:creationId xmlns:a16="http://schemas.microsoft.com/office/drawing/2014/main" xmlns="" id="{2F6D2807-8644-42EC-851C-64D57584F256}"/>
              </a:ext>
            </a:extLst>
          </p:cNvPr>
          <p:cNvSpPr txBox="1"/>
          <p:nvPr/>
        </p:nvSpPr>
        <p:spPr>
          <a:xfrm>
            <a:off x="3808654" y="791197"/>
            <a:ext cx="6485207" cy="461665"/>
          </a:xfrm>
          <a:prstGeom prst="rect">
            <a:avLst/>
          </a:prstGeom>
          <a:noFill/>
        </p:spPr>
        <p:txBody>
          <a:bodyPr wrap="square" rtlCol="0">
            <a:spAutoFit/>
          </a:bodyPr>
          <a:lstStyle/>
          <a:p>
            <a:r>
              <a:rPr lang="en-US" sz="2400" b="1" dirty="0" smtClean="0">
                <a:cs typeface="Calibri" panose="020F0502020204030204" pitchFamily="34" charset="0"/>
              </a:rPr>
              <a:t>Static Route Configuration</a:t>
            </a:r>
            <a:endParaRPr lang="en-US" sz="2400" b="1" dirty="0">
              <a:cs typeface="Calibri" panose="020F0502020204030204" pitchFamily="34" charset="0"/>
            </a:endParaRPr>
          </a:p>
        </p:txBody>
      </p:sp>
    </p:spTree>
    <p:extLst>
      <p:ext uri="{BB962C8B-B14F-4D97-AF65-F5344CB8AC3E}">
        <p14:creationId xmlns:p14="http://schemas.microsoft.com/office/powerpoint/2010/main" val="32438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arn(inVertic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arn(inVertical)">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barn(inVertical)">
                                      <p:cBhvr>
                                        <p:cTn id="1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animBg="1"/>
      <p:bldP spid="36" grpId="0"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7153" y="1011598"/>
            <a:ext cx="9156575" cy="523220"/>
          </a:xfrm>
          <a:prstGeom prst="rect">
            <a:avLst/>
          </a:prstGeom>
          <a:noFill/>
        </p:spPr>
        <p:txBody>
          <a:bodyPr wrap="square" rtlCol="0">
            <a:spAutoFit/>
          </a:bodyPr>
          <a:lstStyle/>
          <a:p>
            <a:pPr lvl="0"/>
            <a:r>
              <a:rPr lang="en-US" sz="2800" b="1" dirty="0"/>
              <a:t>Troubleshooting of various issues faced with switches.</a:t>
            </a:r>
          </a:p>
        </p:txBody>
      </p:sp>
      <p:sp>
        <p:nvSpPr>
          <p:cNvPr id="3" name="TextBox 2"/>
          <p:cNvSpPr txBox="1"/>
          <p:nvPr/>
        </p:nvSpPr>
        <p:spPr>
          <a:xfrm>
            <a:off x="501747" y="2421277"/>
            <a:ext cx="224606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Interfaces Status</a:t>
            </a:r>
          </a:p>
        </p:txBody>
      </p:sp>
      <p:pic>
        <p:nvPicPr>
          <p:cNvPr id="4" name="Picture 3"/>
          <p:cNvPicPr>
            <a:picLocks noChangeAspect="1"/>
          </p:cNvPicPr>
          <p:nvPr/>
        </p:nvPicPr>
        <p:blipFill>
          <a:blip r:embed="rId2"/>
          <a:stretch>
            <a:fillRect/>
          </a:stretch>
        </p:blipFill>
        <p:spPr>
          <a:xfrm>
            <a:off x="4237008" y="2064120"/>
            <a:ext cx="7629525" cy="1114425"/>
          </a:xfrm>
          <a:prstGeom prst="rect">
            <a:avLst/>
          </a:prstGeom>
        </p:spPr>
      </p:pic>
      <p:sp>
        <p:nvSpPr>
          <p:cNvPr id="5" name="TextBox 4"/>
          <p:cNvSpPr txBox="1"/>
          <p:nvPr/>
        </p:nvSpPr>
        <p:spPr>
          <a:xfrm>
            <a:off x="534769" y="4720120"/>
            <a:ext cx="221304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Details</a:t>
            </a:r>
          </a:p>
        </p:txBody>
      </p:sp>
      <p:pic>
        <p:nvPicPr>
          <p:cNvPr id="7" name="Picture 6"/>
          <p:cNvPicPr>
            <a:picLocks noChangeAspect="1"/>
          </p:cNvPicPr>
          <p:nvPr/>
        </p:nvPicPr>
        <p:blipFill>
          <a:blip r:embed="rId3"/>
          <a:stretch>
            <a:fillRect/>
          </a:stretch>
        </p:blipFill>
        <p:spPr>
          <a:xfrm>
            <a:off x="4237009" y="3334263"/>
            <a:ext cx="7629525" cy="3171825"/>
          </a:xfrm>
          <a:prstGeom prst="rect">
            <a:avLst/>
          </a:prstGeom>
        </p:spPr>
      </p:pic>
    </p:spTree>
    <p:extLst>
      <p:ext uri="{BB962C8B-B14F-4D97-AF65-F5344CB8AC3E}">
        <p14:creationId xmlns:p14="http://schemas.microsoft.com/office/powerpoint/2010/main" val="11669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D0161C2-0067-48A2-95A6-88D250890380}"/>
              </a:ext>
            </a:extLst>
          </p:cNvPr>
          <p:cNvSpPr txBox="1"/>
          <p:nvPr/>
        </p:nvSpPr>
        <p:spPr>
          <a:xfrm>
            <a:off x="377483" y="1996863"/>
            <a:ext cx="2975623" cy="400110"/>
          </a:xfrm>
          <a:prstGeom prst="rect">
            <a:avLst/>
          </a:prstGeom>
          <a:noFill/>
        </p:spPr>
        <p:txBody>
          <a:bodyPr wrap="none" rtlCol="0">
            <a:spAutoFit/>
          </a:bodyPr>
          <a:lstStyle/>
          <a:p>
            <a:r>
              <a:rPr lang="en-US" sz="2000" b="1" dirty="0"/>
              <a:t>Disable err-disabled cause</a:t>
            </a:r>
          </a:p>
        </p:txBody>
      </p:sp>
      <p:pic>
        <p:nvPicPr>
          <p:cNvPr id="5" name="Picture 4">
            <a:extLst>
              <a:ext uri="{FF2B5EF4-FFF2-40B4-BE49-F238E27FC236}">
                <a16:creationId xmlns:a16="http://schemas.microsoft.com/office/drawing/2014/main" xmlns="" id="{6F4E03DC-C76C-48EA-9869-B0BD1E9F9875}"/>
              </a:ext>
            </a:extLst>
          </p:cNvPr>
          <p:cNvPicPr>
            <a:picLocks noChangeAspect="1"/>
          </p:cNvPicPr>
          <p:nvPr/>
        </p:nvPicPr>
        <p:blipFill>
          <a:blip r:embed="rId2"/>
          <a:stretch>
            <a:fillRect/>
          </a:stretch>
        </p:blipFill>
        <p:spPr>
          <a:xfrm>
            <a:off x="5374520" y="1609094"/>
            <a:ext cx="6639291" cy="1665702"/>
          </a:xfrm>
          <a:prstGeom prst="rect">
            <a:avLst/>
          </a:prstGeom>
        </p:spPr>
      </p:pic>
      <p:sp>
        <p:nvSpPr>
          <p:cNvPr id="6" name="TextBox 5">
            <a:extLst>
              <a:ext uri="{FF2B5EF4-FFF2-40B4-BE49-F238E27FC236}">
                <a16:creationId xmlns:a16="http://schemas.microsoft.com/office/drawing/2014/main" xmlns="" id="{0D07729B-F381-4153-AC63-CA935B5B26BC}"/>
              </a:ext>
            </a:extLst>
          </p:cNvPr>
          <p:cNvSpPr txBox="1"/>
          <p:nvPr/>
        </p:nvSpPr>
        <p:spPr>
          <a:xfrm>
            <a:off x="377483" y="3631906"/>
            <a:ext cx="4432880" cy="1015663"/>
          </a:xfrm>
          <a:prstGeom prst="rect">
            <a:avLst/>
          </a:prstGeom>
          <a:noFill/>
        </p:spPr>
        <p:txBody>
          <a:bodyPr wrap="none" rtlCol="0">
            <a:spAutoFit/>
          </a:bodyPr>
          <a:lstStyle/>
          <a:p>
            <a:r>
              <a:rPr lang="en-US" sz="2000" b="1" dirty="0"/>
              <a:t>To manually enabled a err-disabled port</a:t>
            </a:r>
          </a:p>
          <a:p>
            <a:r>
              <a:rPr lang="en-US" sz="2000" b="1" dirty="0"/>
              <a:t>Shutdown the port and issue a no shut</a:t>
            </a:r>
          </a:p>
          <a:p>
            <a:endParaRPr lang="en-US" sz="2000" b="1" dirty="0"/>
          </a:p>
        </p:txBody>
      </p:sp>
      <p:pic>
        <p:nvPicPr>
          <p:cNvPr id="8" name="Picture 7">
            <a:extLst>
              <a:ext uri="{FF2B5EF4-FFF2-40B4-BE49-F238E27FC236}">
                <a16:creationId xmlns:a16="http://schemas.microsoft.com/office/drawing/2014/main" xmlns="" id="{9A7B015F-CBBB-4A15-99E5-B3565C8DF6C0}"/>
              </a:ext>
            </a:extLst>
          </p:cNvPr>
          <p:cNvPicPr>
            <a:picLocks noChangeAspect="1"/>
          </p:cNvPicPr>
          <p:nvPr/>
        </p:nvPicPr>
        <p:blipFill>
          <a:blip r:embed="rId3"/>
          <a:stretch>
            <a:fillRect/>
          </a:stretch>
        </p:blipFill>
        <p:spPr>
          <a:xfrm>
            <a:off x="5345724" y="3719585"/>
            <a:ext cx="5247248" cy="628650"/>
          </a:xfrm>
          <a:prstGeom prst="rect">
            <a:avLst/>
          </a:prstGeom>
        </p:spPr>
      </p:pic>
      <p:sp>
        <p:nvSpPr>
          <p:cNvPr id="7" name="Title 2">
            <a:extLst>
              <a:ext uri="{FF2B5EF4-FFF2-40B4-BE49-F238E27FC236}">
                <a16:creationId xmlns:a16="http://schemas.microsoft.com/office/drawing/2014/main" xmlns="" id="{D3D7E211-C504-4A5B-A4B0-EA6695DD0C99}"/>
              </a:ext>
            </a:extLst>
          </p:cNvPr>
          <p:cNvSpPr>
            <a:spLocks noGrp="1"/>
          </p:cNvSpPr>
          <p:nvPr>
            <p:ph type="title"/>
          </p:nvPr>
        </p:nvSpPr>
        <p:spPr>
          <a:xfrm>
            <a:off x="353961" y="1392990"/>
            <a:ext cx="7349067" cy="369332"/>
          </a:xfrm>
        </p:spPr>
        <p:txBody>
          <a:bodyPr/>
          <a:lstStyle/>
          <a:p>
            <a:r>
              <a:rPr lang="en-US" sz="2000" dirty="0">
                <a:solidFill>
                  <a:schemeClr val="accent2">
                    <a:lumMod val="50000"/>
                  </a:schemeClr>
                </a:solidFill>
                <a:latin typeface="+mn-lt"/>
              </a:rPr>
              <a:t>Troubleshoot Err-disable recovery</a:t>
            </a:r>
          </a:p>
        </p:txBody>
      </p:sp>
      <p:sp>
        <p:nvSpPr>
          <p:cNvPr id="9" name="TextBox 8"/>
          <p:cNvSpPr txBox="1"/>
          <p:nvPr/>
        </p:nvSpPr>
        <p:spPr>
          <a:xfrm>
            <a:off x="1579443" y="928468"/>
            <a:ext cx="9156575" cy="523220"/>
          </a:xfrm>
          <a:prstGeom prst="rect">
            <a:avLst/>
          </a:prstGeom>
          <a:noFill/>
        </p:spPr>
        <p:txBody>
          <a:bodyPr wrap="square" rtlCol="0">
            <a:spAutoFit/>
          </a:bodyPr>
          <a:lstStyle/>
          <a:p>
            <a:pPr lvl="0"/>
            <a:r>
              <a:rPr lang="en-US" sz="2800" b="1" dirty="0"/>
              <a:t>Troubleshooting of various issues faced with switches.</a:t>
            </a:r>
          </a:p>
        </p:txBody>
      </p:sp>
    </p:spTree>
    <p:extLst>
      <p:ext uri="{BB962C8B-B14F-4D97-AF65-F5344CB8AC3E}">
        <p14:creationId xmlns:p14="http://schemas.microsoft.com/office/powerpoint/2010/main" val="14815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61DBDEF-6A43-460E-BEA1-1710E8583B0C}"/>
              </a:ext>
            </a:extLst>
          </p:cNvPr>
          <p:cNvSpPr txBox="1"/>
          <p:nvPr/>
        </p:nvSpPr>
        <p:spPr>
          <a:xfrm>
            <a:off x="377483" y="1609303"/>
            <a:ext cx="4311501" cy="400110"/>
          </a:xfrm>
          <a:prstGeom prst="rect">
            <a:avLst/>
          </a:prstGeom>
          <a:noFill/>
        </p:spPr>
        <p:txBody>
          <a:bodyPr wrap="none" rtlCol="0">
            <a:spAutoFit/>
          </a:bodyPr>
          <a:lstStyle/>
          <a:p>
            <a:r>
              <a:rPr lang="en-US" sz="2000" b="1" dirty="0"/>
              <a:t>Show the current setting of Err-Disable</a:t>
            </a:r>
          </a:p>
        </p:txBody>
      </p:sp>
      <p:sp>
        <p:nvSpPr>
          <p:cNvPr id="7" name="TextBox 6">
            <a:extLst>
              <a:ext uri="{FF2B5EF4-FFF2-40B4-BE49-F238E27FC236}">
                <a16:creationId xmlns:a16="http://schemas.microsoft.com/office/drawing/2014/main" xmlns="" id="{A3F535AE-B721-40EA-BDC3-D9E15EC409F9}"/>
              </a:ext>
            </a:extLst>
          </p:cNvPr>
          <p:cNvSpPr txBox="1"/>
          <p:nvPr/>
        </p:nvSpPr>
        <p:spPr>
          <a:xfrm>
            <a:off x="335279" y="2145638"/>
            <a:ext cx="3378361" cy="400110"/>
          </a:xfrm>
          <a:prstGeom prst="rect">
            <a:avLst/>
          </a:prstGeom>
          <a:noFill/>
        </p:spPr>
        <p:txBody>
          <a:bodyPr wrap="none" rtlCol="0">
            <a:spAutoFit/>
          </a:bodyPr>
          <a:lstStyle/>
          <a:p>
            <a:r>
              <a:rPr lang="en-US" sz="2000" b="1" dirty="0"/>
              <a:t>Display the Err-Disable reason</a:t>
            </a:r>
          </a:p>
        </p:txBody>
      </p:sp>
      <p:pic>
        <p:nvPicPr>
          <p:cNvPr id="8" name="Picture 7">
            <a:extLst>
              <a:ext uri="{FF2B5EF4-FFF2-40B4-BE49-F238E27FC236}">
                <a16:creationId xmlns:a16="http://schemas.microsoft.com/office/drawing/2014/main" xmlns="" id="{D8023F29-D649-4A8A-AC01-ABAC721FA427}"/>
              </a:ext>
            </a:extLst>
          </p:cNvPr>
          <p:cNvPicPr>
            <a:picLocks noChangeAspect="1"/>
          </p:cNvPicPr>
          <p:nvPr/>
        </p:nvPicPr>
        <p:blipFill>
          <a:blip r:embed="rId2"/>
          <a:stretch>
            <a:fillRect/>
          </a:stretch>
        </p:blipFill>
        <p:spPr>
          <a:xfrm>
            <a:off x="6315073" y="1617785"/>
            <a:ext cx="4882810" cy="339603"/>
          </a:xfrm>
          <a:prstGeom prst="rect">
            <a:avLst/>
          </a:prstGeom>
        </p:spPr>
      </p:pic>
      <p:pic>
        <p:nvPicPr>
          <p:cNvPr id="9" name="Picture 8">
            <a:extLst>
              <a:ext uri="{FF2B5EF4-FFF2-40B4-BE49-F238E27FC236}">
                <a16:creationId xmlns:a16="http://schemas.microsoft.com/office/drawing/2014/main" xmlns="" id="{7CB3E5FA-491A-4727-B699-4F21C3C66BAC}"/>
              </a:ext>
            </a:extLst>
          </p:cNvPr>
          <p:cNvPicPr>
            <a:picLocks noChangeAspect="1"/>
          </p:cNvPicPr>
          <p:nvPr/>
        </p:nvPicPr>
        <p:blipFill>
          <a:blip r:embed="rId3"/>
          <a:stretch>
            <a:fillRect/>
          </a:stretch>
        </p:blipFill>
        <p:spPr>
          <a:xfrm>
            <a:off x="6307902" y="2268516"/>
            <a:ext cx="4893495" cy="305872"/>
          </a:xfrm>
          <a:prstGeom prst="rect">
            <a:avLst/>
          </a:prstGeom>
        </p:spPr>
      </p:pic>
      <p:sp>
        <p:nvSpPr>
          <p:cNvPr id="11" name="TextBox 10">
            <a:extLst>
              <a:ext uri="{FF2B5EF4-FFF2-40B4-BE49-F238E27FC236}">
                <a16:creationId xmlns:a16="http://schemas.microsoft.com/office/drawing/2014/main" xmlns="" id="{862FFED3-0F8A-40BA-8B73-8CFD530B784D}"/>
              </a:ext>
            </a:extLst>
          </p:cNvPr>
          <p:cNvSpPr txBox="1"/>
          <p:nvPr/>
        </p:nvSpPr>
        <p:spPr>
          <a:xfrm>
            <a:off x="335279" y="2844117"/>
            <a:ext cx="5509778" cy="400110"/>
          </a:xfrm>
          <a:prstGeom prst="rect">
            <a:avLst/>
          </a:prstGeom>
          <a:noFill/>
        </p:spPr>
        <p:txBody>
          <a:bodyPr wrap="none" rtlCol="0">
            <a:spAutoFit/>
          </a:bodyPr>
          <a:lstStyle/>
          <a:p>
            <a:r>
              <a:rPr lang="en-US" sz="2000" b="1" dirty="0"/>
              <a:t>Display any interface currently in Err-Disable State</a:t>
            </a:r>
          </a:p>
        </p:txBody>
      </p:sp>
      <p:pic>
        <p:nvPicPr>
          <p:cNvPr id="12" name="Picture 11">
            <a:extLst>
              <a:ext uri="{FF2B5EF4-FFF2-40B4-BE49-F238E27FC236}">
                <a16:creationId xmlns:a16="http://schemas.microsoft.com/office/drawing/2014/main" xmlns="" id="{F97C4A54-254D-4D62-A29E-79E52EB6CAFE}"/>
              </a:ext>
            </a:extLst>
          </p:cNvPr>
          <p:cNvPicPr>
            <a:picLocks noChangeAspect="1"/>
          </p:cNvPicPr>
          <p:nvPr/>
        </p:nvPicPr>
        <p:blipFill>
          <a:blip r:embed="rId4"/>
          <a:stretch>
            <a:fillRect/>
          </a:stretch>
        </p:blipFill>
        <p:spPr>
          <a:xfrm>
            <a:off x="6300789" y="2841674"/>
            <a:ext cx="4939298" cy="348332"/>
          </a:xfrm>
          <a:prstGeom prst="rect">
            <a:avLst/>
          </a:prstGeom>
        </p:spPr>
      </p:pic>
      <p:sp>
        <p:nvSpPr>
          <p:cNvPr id="13" name="TextBox 12">
            <a:extLst>
              <a:ext uri="{FF2B5EF4-FFF2-40B4-BE49-F238E27FC236}">
                <a16:creationId xmlns:a16="http://schemas.microsoft.com/office/drawing/2014/main" xmlns="" id="{FCE492F3-B884-4EAD-BC32-A1A15E24DCEE}"/>
              </a:ext>
            </a:extLst>
          </p:cNvPr>
          <p:cNvSpPr txBox="1"/>
          <p:nvPr/>
        </p:nvSpPr>
        <p:spPr>
          <a:xfrm>
            <a:off x="335279" y="3575632"/>
            <a:ext cx="5934060" cy="400110"/>
          </a:xfrm>
          <a:prstGeom prst="rect">
            <a:avLst/>
          </a:prstGeom>
          <a:noFill/>
        </p:spPr>
        <p:txBody>
          <a:bodyPr wrap="none" rtlCol="0">
            <a:spAutoFit/>
          </a:bodyPr>
          <a:lstStyle/>
          <a:p>
            <a:r>
              <a:rPr lang="en-US" sz="2000" b="1" dirty="0"/>
              <a:t>To automatically recover err-disabled port time in Sec</a:t>
            </a:r>
          </a:p>
        </p:txBody>
      </p:sp>
      <p:pic>
        <p:nvPicPr>
          <p:cNvPr id="14" name="Picture 13">
            <a:extLst>
              <a:ext uri="{FF2B5EF4-FFF2-40B4-BE49-F238E27FC236}">
                <a16:creationId xmlns:a16="http://schemas.microsoft.com/office/drawing/2014/main" xmlns="" id="{6F6181D3-3F55-45CD-9CD9-C0A62EBAA123}"/>
              </a:ext>
            </a:extLst>
          </p:cNvPr>
          <p:cNvPicPr>
            <a:picLocks noChangeAspect="1"/>
          </p:cNvPicPr>
          <p:nvPr/>
        </p:nvPicPr>
        <p:blipFill>
          <a:blip r:embed="rId5"/>
          <a:stretch>
            <a:fillRect/>
          </a:stretch>
        </p:blipFill>
        <p:spPr>
          <a:xfrm>
            <a:off x="6274191" y="3510772"/>
            <a:ext cx="5008098" cy="428182"/>
          </a:xfrm>
          <a:prstGeom prst="rect">
            <a:avLst/>
          </a:prstGeom>
        </p:spPr>
      </p:pic>
      <p:sp>
        <p:nvSpPr>
          <p:cNvPr id="15" name="TextBox 14">
            <a:extLst>
              <a:ext uri="{FF2B5EF4-FFF2-40B4-BE49-F238E27FC236}">
                <a16:creationId xmlns:a16="http://schemas.microsoft.com/office/drawing/2014/main" xmlns="" id="{41F0FCDA-6049-415D-9005-49AB7F6EE162}"/>
              </a:ext>
            </a:extLst>
          </p:cNvPr>
          <p:cNvSpPr txBox="1"/>
          <p:nvPr/>
        </p:nvSpPr>
        <p:spPr>
          <a:xfrm>
            <a:off x="377483" y="4461898"/>
            <a:ext cx="3427285" cy="400110"/>
          </a:xfrm>
          <a:prstGeom prst="rect">
            <a:avLst/>
          </a:prstGeom>
          <a:noFill/>
        </p:spPr>
        <p:txBody>
          <a:bodyPr wrap="none" rtlCol="0">
            <a:spAutoFit/>
          </a:bodyPr>
          <a:lstStyle/>
          <a:p>
            <a:r>
              <a:rPr lang="en-US" sz="2000" b="1" dirty="0"/>
              <a:t>To enable Auto recovery cause</a:t>
            </a:r>
          </a:p>
        </p:txBody>
      </p:sp>
      <p:pic>
        <p:nvPicPr>
          <p:cNvPr id="16" name="Picture 15">
            <a:extLst>
              <a:ext uri="{FF2B5EF4-FFF2-40B4-BE49-F238E27FC236}">
                <a16:creationId xmlns:a16="http://schemas.microsoft.com/office/drawing/2014/main" xmlns="" id="{73492A66-49AC-4915-89DF-5FD2146595F6}"/>
              </a:ext>
            </a:extLst>
          </p:cNvPr>
          <p:cNvPicPr>
            <a:picLocks noChangeAspect="1"/>
          </p:cNvPicPr>
          <p:nvPr/>
        </p:nvPicPr>
        <p:blipFill>
          <a:blip r:embed="rId6"/>
          <a:stretch>
            <a:fillRect/>
          </a:stretch>
        </p:blipFill>
        <p:spPr>
          <a:xfrm>
            <a:off x="6246054" y="4295628"/>
            <a:ext cx="5092505" cy="1890859"/>
          </a:xfrm>
          <a:prstGeom prst="rect">
            <a:avLst/>
          </a:prstGeom>
        </p:spPr>
      </p:pic>
      <p:sp>
        <p:nvSpPr>
          <p:cNvPr id="17" name="Title 2">
            <a:extLst>
              <a:ext uri="{FF2B5EF4-FFF2-40B4-BE49-F238E27FC236}">
                <a16:creationId xmlns:a16="http://schemas.microsoft.com/office/drawing/2014/main" xmlns="" id="{7F50526E-84B7-4020-AAA4-CCB89FCF55D4}"/>
              </a:ext>
            </a:extLst>
          </p:cNvPr>
          <p:cNvSpPr>
            <a:spLocks noGrp="1"/>
          </p:cNvSpPr>
          <p:nvPr>
            <p:ph type="title"/>
          </p:nvPr>
        </p:nvSpPr>
        <p:spPr>
          <a:xfrm>
            <a:off x="336672" y="1365280"/>
            <a:ext cx="7349067" cy="369332"/>
          </a:xfrm>
        </p:spPr>
        <p:txBody>
          <a:bodyPr/>
          <a:lstStyle/>
          <a:p>
            <a:r>
              <a:rPr lang="en-US" sz="2000" dirty="0">
                <a:solidFill>
                  <a:schemeClr val="accent2">
                    <a:lumMod val="50000"/>
                  </a:schemeClr>
                </a:solidFill>
                <a:latin typeface="+mn-lt"/>
              </a:rPr>
              <a:t>Troubleshoot Err-disable recovery</a:t>
            </a:r>
          </a:p>
        </p:txBody>
      </p:sp>
      <p:sp>
        <p:nvSpPr>
          <p:cNvPr id="18" name="TextBox 17"/>
          <p:cNvSpPr txBox="1"/>
          <p:nvPr/>
        </p:nvSpPr>
        <p:spPr>
          <a:xfrm>
            <a:off x="1884253" y="928468"/>
            <a:ext cx="9156575" cy="523220"/>
          </a:xfrm>
          <a:prstGeom prst="rect">
            <a:avLst/>
          </a:prstGeom>
          <a:noFill/>
        </p:spPr>
        <p:txBody>
          <a:bodyPr wrap="square" rtlCol="0">
            <a:spAutoFit/>
          </a:bodyPr>
          <a:lstStyle/>
          <a:p>
            <a:pPr lvl="0"/>
            <a:r>
              <a:rPr lang="en-US" sz="2800" b="1" dirty="0"/>
              <a:t>Troubleshooting of various issues faced with switches.</a:t>
            </a:r>
          </a:p>
        </p:txBody>
      </p:sp>
    </p:spTree>
    <p:extLst>
      <p:ext uri="{BB962C8B-B14F-4D97-AF65-F5344CB8AC3E}">
        <p14:creationId xmlns:p14="http://schemas.microsoft.com/office/powerpoint/2010/main" val="187526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3" grpId="0"/>
      <p:bldP spid="15"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734" y="1618209"/>
            <a:ext cx="6485207" cy="400110"/>
          </a:xfrm>
          <a:prstGeom prst="rect">
            <a:avLst/>
          </a:prstGeom>
          <a:noFill/>
        </p:spPr>
        <p:txBody>
          <a:bodyPr wrap="square" rtlCol="0">
            <a:spAutoFit/>
          </a:bodyPr>
          <a:lstStyle/>
          <a:p>
            <a:r>
              <a:rPr lang="en-US" sz="2000" b="1" dirty="0">
                <a:solidFill>
                  <a:schemeClr val="accent2">
                    <a:lumMod val="50000"/>
                  </a:schemeClr>
                </a:solidFill>
                <a:cs typeface="Calibri" panose="020F0502020204030204" pitchFamily="34" charset="0"/>
              </a:rPr>
              <a:t>Speed &amp; Duplex</a:t>
            </a:r>
          </a:p>
        </p:txBody>
      </p:sp>
      <p:sp>
        <p:nvSpPr>
          <p:cNvPr id="3" name="TextBox 2"/>
          <p:cNvSpPr txBox="1"/>
          <p:nvPr/>
        </p:nvSpPr>
        <p:spPr>
          <a:xfrm>
            <a:off x="572775" y="2455222"/>
            <a:ext cx="404354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Interface Speed Manually</a:t>
            </a:r>
          </a:p>
        </p:txBody>
      </p:sp>
      <p:sp>
        <p:nvSpPr>
          <p:cNvPr id="4" name="TextBox 3"/>
          <p:cNvSpPr txBox="1"/>
          <p:nvPr/>
        </p:nvSpPr>
        <p:spPr>
          <a:xfrm>
            <a:off x="572775" y="4320521"/>
            <a:ext cx="413087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Interface Duplex Manually</a:t>
            </a:r>
          </a:p>
        </p:txBody>
      </p:sp>
      <p:pic>
        <p:nvPicPr>
          <p:cNvPr id="6" name="Picture 5"/>
          <p:cNvPicPr>
            <a:picLocks noChangeAspect="1"/>
          </p:cNvPicPr>
          <p:nvPr/>
        </p:nvPicPr>
        <p:blipFill>
          <a:blip r:embed="rId2"/>
          <a:stretch>
            <a:fillRect/>
          </a:stretch>
        </p:blipFill>
        <p:spPr>
          <a:xfrm>
            <a:off x="6929291" y="1874227"/>
            <a:ext cx="5057775" cy="1562100"/>
          </a:xfrm>
          <a:prstGeom prst="rect">
            <a:avLst/>
          </a:prstGeom>
        </p:spPr>
      </p:pic>
      <p:pic>
        <p:nvPicPr>
          <p:cNvPr id="7" name="Picture 6"/>
          <p:cNvPicPr>
            <a:picLocks noChangeAspect="1"/>
          </p:cNvPicPr>
          <p:nvPr/>
        </p:nvPicPr>
        <p:blipFill>
          <a:blip r:embed="rId3"/>
          <a:stretch>
            <a:fillRect/>
          </a:stretch>
        </p:blipFill>
        <p:spPr>
          <a:xfrm>
            <a:off x="6929291" y="3791914"/>
            <a:ext cx="5076825" cy="1457325"/>
          </a:xfrm>
          <a:prstGeom prst="rect">
            <a:avLst/>
          </a:prstGeom>
        </p:spPr>
      </p:pic>
      <p:sp>
        <p:nvSpPr>
          <p:cNvPr id="8" name="Rectangle 7"/>
          <p:cNvSpPr/>
          <p:nvPr/>
        </p:nvSpPr>
        <p:spPr>
          <a:xfrm>
            <a:off x="1841919" y="930549"/>
            <a:ext cx="8210709" cy="523220"/>
          </a:xfrm>
          <a:prstGeom prst="rect">
            <a:avLst/>
          </a:prstGeom>
        </p:spPr>
        <p:txBody>
          <a:bodyPr wrap="none">
            <a:spAutoFit/>
          </a:bodyPr>
          <a:lstStyle/>
          <a:p>
            <a:pPr lvl="0"/>
            <a:r>
              <a:rPr lang="en-US" sz="2800" b="1" dirty="0"/>
              <a:t>Troubleshooting</a:t>
            </a:r>
            <a:r>
              <a:rPr lang="en-US" sz="2800" b="1" dirty="0">
                <a:solidFill>
                  <a:schemeClr val="accent2">
                    <a:lumMod val="75000"/>
                  </a:schemeClr>
                </a:solidFill>
              </a:rPr>
              <a:t> </a:t>
            </a:r>
            <a:r>
              <a:rPr lang="en-US" sz="2800" b="1" dirty="0"/>
              <a:t>of various issues</a:t>
            </a:r>
            <a:r>
              <a:rPr lang="en-US" sz="2800" b="1" dirty="0">
                <a:solidFill>
                  <a:schemeClr val="accent2">
                    <a:lumMod val="75000"/>
                  </a:schemeClr>
                </a:solidFill>
              </a:rPr>
              <a:t> </a:t>
            </a:r>
            <a:r>
              <a:rPr lang="en-US" sz="2800" b="1" dirty="0"/>
              <a:t>faced with switches</a:t>
            </a:r>
            <a:r>
              <a:rPr lang="en-US" b="1" dirty="0"/>
              <a:t>.</a:t>
            </a:r>
          </a:p>
        </p:txBody>
      </p:sp>
    </p:spTree>
    <p:extLst>
      <p:ext uri="{BB962C8B-B14F-4D97-AF65-F5344CB8AC3E}">
        <p14:creationId xmlns:p14="http://schemas.microsoft.com/office/powerpoint/2010/main" val="24628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430" y="1767975"/>
            <a:ext cx="6485207" cy="400110"/>
          </a:xfrm>
          <a:prstGeom prst="rect">
            <a:avLst/>
          </a:prstGeom>
          <a:noFill/>
        </p:spPr>
        <p:txBody>
          <a:bodyPr wrap="square" rtlCol="0">
            <a:spAutoFit/>
          </a:bodyPr>
          <a:lstStyle/>
          <a:p>
            <a:r>
              <a:rPr lang="en-US" sz="2000" b="1" dirty="0">
                <a:solidFill>
                  <a:schemeClr val="accent2">
                    <a:lumMod val="50000"/>
                  </a:schemeClr>
                </a:solidFill>
                <a:cs typeface="Calibri" panose="020F0502020204030204" pitchFamily="34" charset="0"/>
              </a:rPr>
              <a:t>Manually Disable/Enable Interface</a:t>
            </a:r>
          </a:p>
        </p:txBody>
      </p:sp>
      <p:sp>
        <p:nvSpPr>
          <p:cNvPr id="3" name="TextBox 2"/>
          <p:cNvSpPr txBox="1"/>
          <p:nvPr/>
        </p:nvSpPr>
        <p:spPr>
          <a:xfrm>
            <a:off x="572775" y="2877253"/>
            <a:ext cx="242822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Disable/shutdown</a:t>
            </a:r>
          </a:p>
        </p:txBody>
      </p:sp>
      <p:sp>
        <p:nvSpPr>
          <p:cNvPr id="4" name="TextBox 3"/>
          <p:cNvSpPr txBox="1"/>
          <p:nvPr/>
        </p:nvSpPr>
        <p:spPr>
          <a:xfrm>
            <a:off x="572775" y="4742552"/>
            <a:ext cx="270439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Enable/no shutdown</a:t>
            </a:r>
          </a:p>
        </p:txBody>
      </p:sp>
      <p:pic>
        <p:nvPicPr>
          <p:cNvPr id="5" name="Picture 4"/>
          <p:cNvPicPr>
            <a:picLocks noChangeAspect="1"/>
          </p:cNvPicPr>
          <p:nvPr/>
        </p:nvPicPr>
        <p:blipFill>
          <a:blip r:embed="rId2"/>
          <a:stretch>
            <a:fillRect/>
          </a:stretch>
        </p:blipFill>
        <p:spPr>
          <a:xfrm>
            <a:off x="3629465" y="2605820"/>
            <a:ext cx="8377748" cy="942975"/>
          </a:xfrm>
          <a:prstGeom prst="rect">
            <a:avLst/>
          </a:prstGeom>
        </p:spPr>
      </p:pic>
      <p:pic>
        <p:nvPicPr>
          <p:cNvPr id="6" name="Picture 5"/>
          <p:cNvPicPr>
            <a:picLocks noChangeAspect="1"/>
          </p:cNvPicPr>
          <p:nvPr/>
        </p:nvPicPr>
        <p:blipFill>
          <a:blip r:embed="rId3"/>
          <a:stretch>
            <a:fillRect/>
          </a:stretch>
        </p:blipFill>
        <p:spPr>
          <a:xfrm>
            <a:off x="3629465" y="4442544"/>
            <a:ext cx="8377748" cy="1000125"/>
          </a:xfrm>
          <a:prstGeom prst="rect">
            <a:avLst/>
          </a:prstGeom>
        </p:spPr>
      </p:pic>
      <p:sp>
        <p:nvSpPr>
          <p:cNvPr id="7" name="Rectangle 6"/>
          <p:cNvSpPr/>
          <p:nvPr/>
        </p:nvSpPr>
        <p:spPr>
          <a:xfrm>
            <a:off x="2077454" y="1041389"/>
            <a:ext cx="8210709" cy="523220"/>
          </a:xfrm>
          <a:prstGeom prst="rect">
            <a:avLst/>
          </a:prstGeom>
        </p:spPr>
        <p:txBody>
          <a:bodyPr wrap="none">
            <a:spAutoFit/>
          </a:bodyPr>
          <a:lstStyle/>
          <a:p>
            <a:pPr lvl="0"/>
            <a:r>
              <a:rPr lang="en-US" sz="2800" b="1" dirty="0"/>
              <a:t>Troubleshooting</a:t>
            </a:r>
            <a:r>
              <a:rPr lang="en-US" sz="2800" b="1" dirty="0">
                <a:solidFill>
                  <a:schemeClr val="accent2">
                    <a:lumMod val="75000"/>
                  </a:schemeClr>
                </a:solidFill>
              </a:rPr>
              <a:t> </a:t>
            </a:r>
            <a:r>
              <a:rPr lang="en-US" sz="2800" b="1" dirty="0"/>
              <a:t>of various issues</a:t>
            </a:r>
            <a:r>
              <a:rPr lang="en-US" sz="2800" b="1" dirty="0">
                <a:solidFill>
                  <a:schemeClr val="accent2">
                    <a:lumMod val="75000"/>
                  </a:schemeClr>
                </a:solidFill>
              </a:rPr>
              <a:t> </a:t>
            </a:r>
            <a:r>
              <a:rPr lang="en-US" sz="2800" b="1" dirty="0"/>
              <a:t>faced with switches</a:t>
            </a:r>
            <a:r>
              <a:rPr lang="en-US" b="1" dirty="0"/>
              <a:t>.</a:t>
            </a:r>
          </a:p>
        </p:txBody>
      </p:sp>
    </p:spTree>
    <p:extLst>
      <p:ext uri="{BB962C8B-B14F-4D97-AF65-F5344CB8AC3E}">
        <p14:creationId xmlns:p14="http://schemas.microsoft.com/office/powerpoint/2010/main" val="124595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2167" y="1262477"/>
            <a:ext cx="7663693" cy="523220"/>
          </a:xfrm>
          <a:prstGeom prst="rect">
            <a:avLst/>
          </a:prstGeom>
          <a:noFill/>
        </p:spPr>
        <p:txBody>
          <a:bodyPr wrap="square" rtlCol="0">
            <a:spAutoFit/>
          </a:bodyPr>
          <a:lstStyle/>
          <a:p>
            <a:pPr lvl="0"/>
            <a:r>
              <a:rPr lang="en-US" sz="2800" b="1" dirty="0"/>
              <a:t>Backup and restoration of </a:t>
            </a:r>
            <a:r>
              <a:rPr lang="en-US" sz="2800" b="1" dirty="0" smtClean="0"/>
              <a:t>switch configuration</a:t>
            </a:r>
            <a:r>
              <a:rPr lang="en-US" sz="2800" b="1" dirty="0"/>
              <a:t>.</a:t>
            </a:r>
          </a:p>
        </p:txBody>
      </p:sp>
      <p:sp>
        <p:nvSpPr>
          <p:cNvPr id="3" name="TextBox 2"/>
          <p:cNvSpPr txBox="1"/>
          <p:nvPr/>
        </p:nvSpPr>
        <p:spPr>
          <a:xfrm>
            <a:off x="572775" y="2877253"/>
            <a:ext cx="124752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Backup</a:t>
            </a:r>
          </a:p>
        </p:txBody>
      </p:sp>
      <p:sp>
        <p:nvSpPr>
          <p:cNvPr id="4" name="TextBox 3"/>
          <p:cNvSpPr txBox="1"/>
          <p:nvPr/>
        </p:nvSpPr>
        <p:spPr>
          <a:xfrm>
            <a:off x="572775" y="4080549"/>
            <a:ext cx="128509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Restore</a:t>
            </a:r>
          </a:p>
        </p:txBody>
      </p:sp>
      <p:pic>
        <p:nvPicPr>
          <p:cNvPr id="5" name="Picture 4"/>
          <p:cNvPicPr>
            <a:picLocks noChangeAspect="1"/>
          </p:cNvPicPr>
          <p:nvPr/>
        </p:nvPicPr>
        <p:blipFill>
          <a:blip r:embed="rId2"/>
          <a:stretch>
            <a:fillRect/>
          </a:stretch>
        </p:blipFill>
        <p:spPr>
          <a:xfrm>
            <a:off x="3762961" y="2649727"/>
            <a:ext cx="5200650" cy="704850"/>
          </a:xfrm>
          <a:prstGeom prst="rect">
            <a:avLst/>
          </a:prstGeom>
        </p:spPr>
      </p:pic>
      <p:pic>
        <p:nvPicPr>
          <p:cNvPr id="6" name="Picture 5"/>
          <p:cNvPicPr>
            <a:picLocks noChangeAspect="1"/>
          </p:cNvPicPr>
          <p:nvPr/>
        </p:nvPicPr>
        <p:blipFill>
          <a:blip r:embed="rId3"/>
          <a:stretch>
            <a:fillRect/>
          </a:stretch>
        </p:blipFill>
        <p:spPr>
          <a:xfrm>
            <a:off x="3667711" y="3956754"/>
            <a:ext cx="5391150" cy="647700"/>
          </a:xfrm>
          <a:prstGeom prst="rect">
            <a:avLst/>
          </a:prstGeom>
        </p:spPr>
      </p:pic>
      <p:sp>
        <p:nvSpPr>
          <p:cNvPr id="7" name="TextBox 6"/>
          <p:cNvSpPr txBox="1"/>
          <p:nvPr/>
        </p:nvSpPr>
        <p:spPr>
          <a:xfrm>
            <a:off x="535201" y="5283845"/>
            <a:ext cx="277787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Show running Backup</a:t>
            </a:r>
          </a:p>
        </p:txBody>
      </p:sp>
      <p:sp>
        <p:nvSpPr>
          <p:cNvPr id="8" name="TextBox 7"/>
          <p:cNvSpPr txBox="1"/>
          <p:nvPr/>
        </p:nvSpPr>
        <p:spPr>
          <a:xfrm>
            <a:off x="3938955" y="5117598"/>
            <a:ext cx="9702018" cy="369332"/>
          </a:xfrm>
          <a:prstGeom prst="rect">
            <a:avLst/>
          </a:prstGeom>
          <a:noFill/>
        </p:spPr>
        <p:txBody>
          <a:bodyPr wrap="square" rtlCol="0">
            <a:spAutoFit/>
          </a:bodyPr>
          <a:lstStyle/>
          <a:p>
            <a:r>
              <a:rPr lang="en-US" dirty="0"/>
              <a:t>Take output of “#show running-config” command</a:t>
            </a:r>
          </a:p>
        </p:txBody>
      </p:sp>
      <p:sp>
        <p:nvSpPr>
          <p:cNvPr id="9" name="Rectangle: Rounded Corners 8"/>
          <p:cNvSpPr/>
          <p:nvPr/>
        </p:nvSpPr>
        <p:spPr>
          <a:xfrm>
            <a:off x="3667711" y="5025196"/>
            <a:ext cx="5373856" cy="133340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458608" y="5657394"/>
            <a:ext cx="3390900" cy="466725"/>
          </a:xfrm>
          <a:prstGeom prst="rect">
            <a:avLst/>
          </a:prstGeom>
        </p:spPr>
      </p:pic>
    </p:spTree>
    <p:extLst>
      <p:ext uri="{BB962C8B-B14F-4D97-AF65-F5344CB8AC3E}">
        <p14:creationId xmlns:p14="http://schemas.microsoft.com/office/powerpoint/2010/main" val="26558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680" y="2537830"/>
            <a:ext cx="5805138" cy="1569660"/>
          </a:xfrm>
          <a:prstGeom prst="rect">
            <a:avLst/>
          </a:prstGeom>
        </p:spPr>
        <p:txBody>
          <a:bodyPr wrap="square">
            <a:spAutoFit/>
          </a:bodyPr>
          <a:lstStyle/>
          <a:p>
            <a:pPr marL="285750" indent="-285750">
              <a:buFont typeface="Arial" pitchFamily="34" charset="0"/>
              <a:buChar char="•"/>
            </a:pPr>
            <a:r>
              <a:rPr lang="en-US" sz="1600" dirty="0"/>
              <a:t>ARP (Address Resolution Protocol) is a network protocol used to find out the hardware (MAC) address of a device from an IP address</a:t>
            </a:r>
            <a:endParaRPr lang="en-US" sz="1600" dirty="0" smtClean="0"/>
          </a:p>
          <a:p>
            <a:pPr marL="285750" indent="-285750">
              <a:buFont typeface="Arial" pitchFamily="34" charset="0"/>
              <a:buChar char="•"/>
            </a:pPr>
            <a:r>
              <a:rPr lang="en-US" sz="1600" dirty="0" smtClean="0"/>
              <a:t>ARP </a:t>
            </a:r>
            <a:r>
              <a:rPr lang="en-US" sz="1600" dirty="0"/>
              <a:t>request packets are sent to the broadcast addresses (FF:FF:FF:FF:FF:FF for the Ethernet broadcasts and 255.255.255.255 for the IP broadcast).</a:t>
            </a:r>
          </a:p>
        </p:txBody>
      </p:sp>
      <p:sp>
        <p:nvSpPr>
          <p:cNvPr id="5" name="TextBox 4"/>
          <p:cNvSpPr txBox="1"/>
          <p:nvPr/>
        </p:nvSpPr>
        <p:spPr>
          <a:xfrm>
            <a:off x="2816748" y="886831"/>
            <a:ext cx="6485207" cy="523220"/>
          </a:xfrm>
          <a:prstGeom prst="rect">
            <a:avLst/>
          </a:prstGeom>
          <a:noFill/>
        </p:spPr>
        <p:txBody>
          <a:bodyPr wrap="square" rtlCol="0">
            <a:spAutoFit/>
          </a:bodyPr>
          <a:lstStyle/>
          <a:p>
            <a:pPr lvl="0" algn="ctr"/>
            <a:r>
              <a:rPr lang="en-US" sz="2800" b="1" dirty="0" smtClean="0"/>
              <a:t>Address Resolution Protocol</a:t>
            </a:r>
            <a:endParaRPr lang="en-US" sz="28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667" y="2687780"/>
            <a:ext cx="74295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782" y="3692668"/>
            <a:ext cx="590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734" y="3660601"/>
            <a:ext cx="590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497" y="5476875"/>
            <a:ext cx="590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497" y="2078046"/>
            <a:ext cx="590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flipV="1">
            <a:off x="7808767" y="3964130"/>
            <a:ext cx="1545165" cy="1"/>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9840574" y="3965861"/>
            <a:ext cx="1545165" cy="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9690772" y="2551696"/>
            <a:ext cx="0" cy="118661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9690772" y="4124753"/>
            <a:ext cx="0" cy="1361643"/>
          </a:xfrm>
          <a:prstGeom prst="line">
            <a:avLst/>
          </a:prstGeom>
        </p:spPr>
        <p:style>
          <a:lnRef idx="1">
            <a:schemeClr val="dk1"/>
          </a:lnRef>
          <a:fillRef idx="0">
            <a:schemeClr val="dk1"/>
          </a:fillRef>
          <a:effectRef idx="0">
            <a:schemeClr val="dk1"/>
          </a:effectRef>
          <a:fontRef idx="minor">
            <a:schemeClr val="tx1"/>
          </a:fontRef>
        </p:style>
      </p:cxnSp>
      <p:sp>
        <p:nvSpPr>
          <p:cNvPr id="22" name="Right Arrow 21"/>
          <p:cNvSpPr/>
          <p:nvPr/>
        </p:nvSpPr>
        <p:spPr>
          <a:xfrm>
            <a:off x="8315420" y="3314349"/>
            <a:ext cx="531858" cy="381432"/>
          </a:xfrm>
          <a:prstGeom prst="rightArrow">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Right Arrow 22"/>
          <p:cNvSpPr/>
          <p:nvPr/>
        </p:nvSpPr>
        <p:spPr>
          <a:xfrm rot="10800000">
            <a:off x="9811727" y="4038266"/>
            <a:ext cx="1273683" cy="484632"/>
          </a:xfrm>
          <a:prstGeom prst="right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ight Arrow 39"/>
          <p:cNvSpPr/>
          <p:nvPr/>
        </p:nvSpPr>
        <p:spPr>
          <a:xfrm rot="16200000">
            <a:off x="9035464" y="2898304"/>
            <a:ext cx="531858" cy="3814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ight Arrow 40"/>
          <p:cNvSpPr/>
          <p:nvPr/>
        </p:nvSpPr>
        <p:spPr>
          <a:xfrm rot="5400000">
            <a:off x="9030652" y="4723461"/>
            <a:ext cx="531858" cy="3814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TextBox 42"/>
          <p:cNvSpPr txBox="1"/>
          <p:nvPr/>
        </p:nvSpPr>
        <p:spPr>
          <a:xfrm rot="16200000">
            <a:off x="8933602" y="2838919"/>
            <a:ext cx="1308103" cy="307777"/>
          </a:xfrm>
          <a:prstGeom prst="rect">
            <a:avLst/>
          </a:prstGeom>
          <a:noFill/>
        </p:spPr>
        <p:txBody>
          <a:bodyPr wrap="square" rtlCol="0">
            <a:spAutoFit/>
          </a:bodyPr>
          <a:lstStyle/>
          <a:p>
            <a:r>
              <a:rPr lang="en-US" sz="1400" dirty="0" smtClean="0"/>
              <a:t>ARP Request</a:t>
            </a:r>
            <a:endParaRPr lang="en-US" sz="1400" dirty="0"/>
          </a:p>
        </p:txBody>
      </p:sp>
      <p:sp>
        <p:nvSpPr>
          <p:cNvPr id="44" name="TextBox 43"/>
          <p:cNvSpPr txBox="1"/>
          <p:nvPr/>
        </p:nvSpPr>
        <p:spPr>
          <a:xfrm rot="16200000">
            <a:off x="8895334" y="4538429"/>
            <a:ext cx="1308103" cy="307777"/>
          </a:xfrm>
          <a:prstGeom prst="rect">
            <a:avLst/>
          </a:prstGeom>
          <a:noFill/>
        </p:spPr>
        <p:txBody>
          <a:bodyPr wrap="square" rtlCol="0">
            <a:spAutoFit/>
          </a:bodyPr>
          <a:lstStyle/>
          <a:p>
            <a:r>
              <a:rPr lang="en-US" sz="1400" dirty="0" smtClean="0"/>
              <a:t>ARP Request</a:t>
            </a:r>
            <a:endParaRPr lang="en-US" sz="1400" dirty="0"/>
          </a:p>
        </p:txBody>
      </p:sp>
      <p:sp>
        <p:nvSpPr>
          <p:cNvPr id="45" name="TextBox 44"/>
          <p:cNvSpPr txBox="1"/>
          <p:nvPr/>
        </p:nvSpPr>
        <p:spPr>
          <a:xfrm>
            <a:off x="10128324" y="3695781"/>
            <a:ext cx="1308103" cy="307777"/>
          </a:xfrm>
          <a:prstGeom prst="rect">
            <a:avLst/>
          </a:prstGeom>
          <a:noFill/>
        </p:spPr>
        <p:txBody>
          <a:bodyPr wrap="square" rtlCol="0">
            <a:spAutoFit/>
          </a:bodyPr>
          <a:lstStyle/>
          <a:p>
            <a:r>
              <a:rPr lang="en-US" sz="1400" dirty="0" smtClean="0"/>
              <a:t>ARP Request</a:t>
            </a:r>
            <a:endParaRPr lang="en-US" sz="1400" dirty="0"/>
          </a:p>
        </p:txBody>
      </p:sp>
      <p:sp>
        <p:nvSpPr>
          <p:cNvPr id="46" name="Right Arrow 45"/>
          <p:cNvSpPr/>
          <p:nvPr/>
        </p:nvSpPr>
        <p:spPr>
          <a:xfrm>
            <a:off x="10347227" y="3381538"/>
            <a:ext cx="531858" cy="3814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p:cNvSpPr txBox="1"/>
          <p:nvPr/>
        </p:nvSpPr>
        <p:spPr>
          <a:xfrm>
            <a:off x="9980776" y="4346962"/>
            <a:ext cx="1251239" cy="307777"/>
          </a:xfrm>
          <a:prstGeom prst="rect">
            <a:avLst/>
          </a:prstGeom>
          <a:noFill/>
        </p:spPr>
        <p:txBody>
          <a:bodyPr wrap="square" rtlCol="0">
            <a:spAutoFit/>
          </a:bodyPr>
          <a:lstStyle/>
          <a:p>
            <a:r>
              <a:rPr lang="en-US" sz="1400" b="1" dirty="0" smtClean="0">
                <a:solidFill>
                  <a:srgbClr val="C00000"/>
                </a:solidFill>
              </a:rPr>
              <a:t>ARP Reply</a:t>
            </a:r>
          </a:p>
        </p:txBody>
      </p:sp>
      <p:sp>
        <p:nvSpPr>
          <p:cNvPr id="47" name="TextBox 46"/>
          <p:cNvSpPr txBox="1"/>
          <p:nvPr/>
        </p:nvSpPr>
        <p:spPr>
          <a:xfrm>
            <a:off x="7127100" y="4287925"/>
            <a:ext cx="835602" cy="369332"/>
          </a:xfrm>
          <a:prstGeom prst="rect">
            <a:avLst/>
          </a:prstGeom>
          <a:noFill/>
        </p:spPr>
        <p:txBody>
          <a:bodyPr wrap="square" rtlCol="0">
            <a:spAutoFit/>
          </a:bodyPr>
          <a:lstStyle/>
          <a:p>
            <a:r>
              <a:rPr lang="en-US" dirty="0" smtClean="0"/>
              <a:t>Host A</a:t>
            </a:r>
            <a:endParaRPr lang="en-US" dirty="0"/>
          </a:p>
        </p:txBody>
      </p:sp>
      <p:sp>
        <p:nvSpPr>
          <p:cNvPr id="48" name="TextBox 47"/>
          <p:cNvSpPr txBox="1"/>
          <p:nvPr/>
        </p:nvSpPr>
        <p:spPr>
          <a:xfrm>
            <a:off x="10062555" y="1708714"/>
            <a:ext cx="980592" cy="369332"/>
          </a:xfrm>
          <a:prstGeom prst="rect">
            <a:avLst/>
          </a:prstGeom>
          <a:noFill/>
        </p:spPr>
        <p:txBody>
          <a:bodyPr wrap="square" rtlCol="0">
            <a:spAutoFit/>
          </a:bodyPr>
          <a:lstStyle/>
          <a:p>
            <a:r>
              <a:rPr lang="en-US" dirty="0" smtClean="0"/>
              <a:t>Host C</a:t>
            </a:r>
            <a:endParaRPr lang="en-US" dirty="0"/>
          </a:p>
        </p:txBody>
      </p:sp>
      <p:sp>
        <p:nvSpPr>
          <p:cNvPr id="49" name="TextBox 48"/>
          <p:cNvSpPr txBox="1"/>
          <p:nvPr/>
        </p:nvSpPr>
        <p:spPr>
          <a:xfrm>
            <a:off x="9222376" y="6063550"/>
            <a:ext cx="905948" cy="369332"/>
          </a:xfrm>
          <a:prstGeom prst="rect">
            <a:avLst/>
          </a:prstGeom>
          <a:noFill/>
        </p:spPr>
        <p:txBody>
          <a:bodyPr wrap="square" rtlCol="0">
            <a:spAutoFit/>
          </a:bodyPr>
          <a:lstStyle/>
          <a:p>
            <a:r>
              <a:rPr lang="en-US" dirty="0" smtClean="0"/>
              <a:t>Host D</a:t>
            </a:r>
            <a:endParaRPr lang="en-US" dirty="0"/>
          </a:p>
        </p:txBody>
      </p:sp>
      <p:sp>
        <p:nvSpPr>
          <p:cNvPr id="50" name="TextBox 49"/>
          <p:cNvSpPr txBox="1"/>
          <p:nvPr/>
        </p:nvSpPr>
        <p:spPr>
          <a:xfrm>
            <a:off x="11072589" y="4112111"/>
            <a:ext cx="817419" cy="372666"/>
          </a:xfrm>
          <a:prstGeom prst="rect">
            <a:avLst/>
          </a:prstGeom>
          <a:noFill/>
        </p:spPr>
        <p:txBody>
          <a:bodyPr wrap="square" rtlCol="0">
            <a:spAutoFit/>
          </a:bodyPr>
          <a:lstStyle/>
          <a:p>
            <a:r>
              <a:rPr lang="en-US" dirty="0" smtClean="0"/>
              <a:t>Host B</a:t>
            </a:r>
            <a:endParaRPr lang="en-US" dirty="0"/>
          </a:p>
        </p:txBody>
      </p:sp>
      <p:sp>
        <p:nvSpPr>
          <p:cNvPr id="3" name="TextBox 2"/>
          <p:cNvSpPr txBox="1"/>
          <p:nvPr/>
        </p:nvSpPr>
        <p:spPr>
          <a:xfrm>
            <a:off x="6815912" y="4608000"/>
            <a:ext cx="1478290" cy="338554"/>
          </a:xfrm>
          <a:prstGeom prst="rect">
            <a:avLst/>
          </a:prstGeom>
          <a:noFill/>
        </p:spPr>
        <p:txBody>
          <a:bodyPr wrap="none" rtlCol="0">
            <a:spAutoFit/>
          </a:bodyPr>
          <a:lstStyle/>
          <a:p>
            <a:r>
              <a:rPr lang="en-US" sz="1600" b="1" dirty="0" smtClean="0"/>
              <a:t>192.168.1.1/24</a:t>
            </a:r>
            <a:endParaRPr lang="en-US" sz="1600" b="1" dirty="0"/>
          </a:p>
        </p:txBody>
      </p:sp>
      <p:sp>
        <p:nvSpPr>
          <p:cNvPr id="11" name="TextBox 10"/>
          <p:cNvSpPr txBox="1"/>
          <p:nvPr/>
        </p:nvSpPr>
        <p:spPr>
          <a:xfrm>
            <a:off x="10849841" y="4438220"/>
            <a:ext cx="1172116" cy="338554"/>
          </a:xfrm>
          <a:prstGeom prst="rect">
            <a:avLst/>
          </a:prstGeom>
          <a:noFill/>
        </p:spPr>
        <p:txBody>
          <a:bodyPr wrap="none" rtlCol="0">
            <a:spAutoFit/>
          </a:bodyPr>
          <a:lstStyle/>
          <a:p>
            <a:r>
              <a:rPr lang="en-US" sz="1600" b="1" dirty="0" smtClean="0"/>
              <a:t>192.168.1.2</a:t>
            </a:r>
            <a:endParaRPr lang="en-US" sz="1600" b="1" dirty="0"/>
          </a:p>
        </p:txBody>
      </p:sp>
      <p:sp>
        <p:nvSpPr>
          <p:cNvPr id="13" name="TextBox 12"/>
          <p:cNvSpPr txBox="1"/>
          <p:nvPr/>
        </p:nvSpPr>
        <p:spPr>
          <a:xfrm>
            <a:off x="9943679" y="2005751"/>
            <a:ext cx="1181734" cy="338554"/>
          </a:xfrm>
          <a:prstGeom prst="rect">
            <a:avLst/>
          </a:prstGeom>
          <a:noFill/>
        </p:spPr>
        <p:txBody>
          <a:bodyPr wrap="none" rtlCol="0">
            <a:spAutoFit/>
          </a:bodyPr>
          <a:lstStyle/>
          <a:p>
            <a:r>
              <a:rPr lang="en-US" sz="1600" b="1" dirty="0" smtClean="0"/>
              <a:t>192.168.1.3</a:t>
            </a:r>
            <a:endParaRPr lang="en-US" sz="1600" b="1" dirty="0"/>
          </a:p>
        </p:txBody>
      </p:sp>
      <p:sp>
        <p:nvSpPr>
          <p:cNvPr id="16" name="TextBox 15"/>
          <p:cNvSpPr txBox="1"/>
          <p:nvPr/>
        </p:nvSpPr>
        <p:spPr>
          <a:xfrm>
            <a:off x="9105865" y="6365281"/>
            <a:ext cx="1181734" cy="338554"/>
          </a:xfrm>
          <a:prstGeom prst="rect">
            <a:avLst/>
          </a:prstGeom>
          <a:noFill/>
        </p:spPr>
        <p:txBody>
          <a:bodyPr wrap="none" rtlCol="0">
            <a:spAutoFit/>
          </a:bodyPr>
          <a:lstStyle/>
          <a:p>
            <a:r>
              <a:rPr lang="en-US" sz="1600" b="1" dirty="0" smtClean="0"/>
              <a:t>192.168.1.4</a:t>
            </a:r>
            <a:endParaRPr lang="en-US" sz="1600" b="1" dirty="0"/>
          </a:p>
        </p:txBody>
      </p:sp>
      <p:sp>
        <p:nvSpPr>
          <p:cNvPr id="17" name="Rectangle 16"/>
          <p:cNvSpPr/>
          <p:nvPr/>
        </p:nvSpPr>
        <p:spPr>
          <a:xfrm>
            <a:off x="1219201" y="5346368"/>
            <a:ext cx="7075002" cy="9018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extBox 17"/>
          <p:cNvSpPr txBox="1"/>
          <p:nvPr/>
        </p:nvSpPr>
        <p:spPr>
          <a:xfrm>
            <a:off x="6317673" y="5379005"/>
            <a:ext cx="1819729" cy="923330"/>
          </a:xfrm>
          <a:prstGeom prst="rect">
            <a:avLst/>
          </a:prstGeom>
          <a:noFill/>
        </p:spPr>
        <p:txBody>
          <a:bodyPr wrap="none" rtlCol="0">
            <a:spAutoFit/>
          </a:bodyPr>
          <a:lstStyle/>
          <a:p>
            <a:r>
              <a:rPr lang="en-US" dirty="0" smtClean="0"/>
              <a:t>Destination MAC</a:t>
            </a:r>
          </a:p>
          <a:p>
            <a:r>
              <a:rPr lang="en-US" dirty="0" smtClean="0"/>
              <a:t>FF:FF:FF:FF:FF:FF</a:t>
            </a:r>
          </a:p>
          <a:p>
            <a:r>
              <a:rPr lang="en-US" dirty="0" smtClean="0"/>
              <a:t>(Broadcast)</a:t>
            </a:r>
            <a:endParaRPr lang="en-US" dirty="0"/>
          </a:p>
        </p:txBody>
      </p:sp>
      <p:sp>
        <p:nvSpPr>
          <p:cNvPr id="34" name="TextBox 33"/>
          <p:cNvSpPr txBox="1"/>
          <p:nvPr/>
        </p:nvSpPr>
        <p:spPr>
          <a:xfrm>
            <a:off x="4682778" y="5379000"/>
            <a:ext cx="1328954" cy="646331"/>
          </a:xfrm>
          <a:prstGeom prst="rect">
            <a:avLst/>
          </a:prstGeom>
          <a:noFill/>
        </p:spPr>
        <p:txBody>
          <a:bodyPr wrap="none" rtlCol="0">
            <a:spAutoFit/>
          </a:bodyPr>
          <a:lstStyle/>
          <a:p>
            <a:r>
              <a:rPr lang="en-US" dirty="0" smtClean="0"/>
              <a:t>Source MAC</a:t>
            </a:r>
          </a:p>
          <a:p>
            <a:r>
              <a:rPr lang="en-US" dirty="0"/>
              <a:t> </a:t>
            </a:r>
            <a:r>
              <a:rPr lang="en-US" dirty="0" smtClean="0"/>
              <a:t>           A</a:t>
            </a:r>
            <a:endParaRPr lang="en-US" dirty="0"/>
          </a:p>
        </p:txBody>
      </p:sp>
      <p:sp>
        <p:nvSpPr>
          <p:cNvPr id="36" name="TextBox 35"/>
          <p:cNvSpPr txBox="1"/>
          <p:nvPr/>
        </p:nvSpPr>
        <p:spPr>
          <a:xfrm>
            <a:off x="1329863" y="5378995"/>
            <a:ext cx="1293944" cy="646331"/>
          </a:xfrm>
          <a:prstGeom prst="rect">
            <a:avLst/>
          </a:prstGeom>
          <a:noFill/>
        </p:spPr>
        <p:txBody>
          <a:bodyPr wrap="none" rtlCol="0">
            <a:spAutoFit/>
          </a:bodyPr>
          <a:lstStyle/>
          <a:p>
            <a:r>
              <a:rPr lang="en-US" dirty="0" smtClean="0"/>
              <a:t>Source IP</a:t>
            </a:r>
          </a:p>
          <a:p>
            <a:r>
              <a:rPr lang="en-US" dirty="0" smtClean="0"/>
              <a:t>192.168.1.1</a:t>
            </a:r>
            <a:endParaRPr lang="en-US" dirty="0"/>
          </a:p>
        </p:txBody>
      </p:sp>
      <p:sp>
        <p:nvSpPr>
          <p:cNvPr id="37" name="TextBox 36"/>
          <p:cNvSpPr txBox="1"/>
          <p:nvPr/>
        </p:nvSpPr>
        <p:spPr>
          <a:xfrm>
            <a:off x="3061738" y="5378995"/>
            <a:ext cx="1492845" cy="646331"/>
          </a:xfrm>
          <a:prstGeom prst="rect">
            <a:avLst/>
          </a:prstGeom>
          <a:noFill/>
        </p:spPr>
        <p:txBody>
          <a:bodyPr wrap="none" rtlCol="0">
            <a:spAutoFit/>
          </a:bodyPr>
          <a:lstStyle/>
          <a:p>
            <a:r>
              <a:rPr lang="en-US" dirty="0" smtClean="0"/>
              <a:t>Destination IP</a:t>
            </a:r>
          </a:p>
          <a:p>
            <a:r>
              <a:rPr lang="en-US" dirty="0" smtClean="0"/>
              <a:t>192.168.1.2</a:t>
            </a:r>
            <a:endParaRPr lang="en-US" dirty="0"/>
          </a:p>
        </p:txBody>
      </p:sp>
    </p:spTree>
    <p:extLst>
      <p:ext uri="{BB962C8B-B14F-4D97-AF65-F5344CB8AC3E}">
        <p14:creationId xmlns:p14="http://schemas.microsoft.com/office/powerpoint/2010/main" val="42314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par>
                                <p:cTn id="58" presetID="16" presetClass="entr" presetSubtype="21"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par>
                                <p:cTn id="61" presetID="16" presetClass="entr" presetSubtype="21"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par>
                                <p:cTn id="64" presetID="16" presetClass="entr" presetSubtype="21"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inVertic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000"/>
                                        <p:tgtEl>
                                          <p:spTgt spid="46"/>
                                        </p:tgtEl>
                                      </p:cBhvr>
                                    </p:animEffect>
                                    <p:anim calcmode="lin" valueType="num">
                                      <p:cBhvr>
                                        <p:cTn id="114" dur="1000" fill="hold"/>
                                        <p:tgtEl>
                                          <p:spTgt spid="46"/>
                                        </p:tgtEl>
                                        <p:attrNameLst>
                                          <p:attrName>ppt_x</p:attrName>
                                        </p:attrNameLst>
                                      </p:cBhvr>
                                      <p:tavLst>
                                        <p:tav tm="0">
                                          <p:val>
                                            <p:strVal val="#ppt_x"/>
                                          </p:val>
                                        </p:tav>
                                        <p:tav tm="100000">
                                          <p:val>
                                            <p:strVal val="#ppt_x"/>
                                          </p:val>
                                        </p:tav>
                                      </p:tavLst>
                                    </p:anim>
                                    <p:anim calcmode="lin" valueType="num">
                                      <p:cBhvr>
                                        <p:cTn id="115" dur="1000" fill="hold"/>
                                        <p:tgtEl>
                                          <p:spTgt spid="4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1000"/>
                                        <p:tgtEl>
                                          <p:spTgt spid="45"/>
                                        </p:tgtEl>
                                      </p:cBhvr>
                                    </p:animEffect>
                                    <p:anim calcmode="lin" valueType="num">
                                      <p:cBhvr>
                                        <p:cTn id="119" dur="1000" fill="hold"/>
                                        <p:tgtEl>
                                          <p:spTgt spid="45"/>
                                        </p:tgtEl>
                                        <p:attrNameLst>
                                          <p:attrName>ppt_x</p:attrName>
                                        </p:attrNameLst>
                                      </p:cBhvr>
                                      <p:tavLst>
                                        <p:tav tm="0">
                                          <p:val>
                                            <p:strVal val="#ppt_x"/>
                                          </p:val>
                                        </p:tav>
                                        <p:tav tm="100000">
                                          <p:val>
                                            <p:strVal val="#ppt_x"/>
                                          </p:val>
                                        </p:tav>
                                      </p:tavLst>
                                    </p:anim>
                                    <p:anim calcmode="lin" valueType="num">
                                      <p:cBhvr>
                                        <p:cTn id="120" dur="1000" fill="hold"/>
                                        <p:tgtEl>
                                          <p:spTgt spid="4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1000"/>
                                        <p:tgtEl>
                                          <p:spTgt spid="41"/>
                                        </p:tgtEl>
                                      </p:cBhvr>
                                    </p:animEffect>
                                    <p:anim calcmode="lin" valueType="num">
                                      <p:cBhvr>
                                        <p:cTn id="124" dur="1000" fill="hold"/>
                                        <p:tgtEl>
                                          <p:spTgt spid="41"/>
                                        </p:tgtEl>
                                        <p:attrNameLst>
                                          <p:attrName>ppt_x</p:attrName>
                                        </p:attrNameLst>
                                      </p:cBhvr>
                                      <p:tavLst>
                                        <p:tav tm="0">
                                          <p:val>
                                            <p:strVal val="#ppt_x"/>
                                          </p:val>
                                        </p:tav>
                                        <p:tav tm="100000">
                                          <p:val>
                                            <p:strVal val="#ppt_x"/>
                                          </p:val>
                                        </p:tav>
                                      </p:tavLst>
                                    </p:anim>
                                    <p:anim calcmode="lin" valueType="num">
                                      <p:cBhvr>
                                        <p:cTn id="125" dur="1000" fill="hold"/>
                                        <p:tgtEl>
                                          <p:spTgt spid="41"/>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1000"/>
                                        <p:tgtEl>
                                          <p:spTgt spid="44"/>
                                        </p:tgtEl>
                                      </p:cBhvr>
                                    </p:animEffect>
                                    <p:anim calcmode="lin" valueType="num">
                                      <p:cBhvr>
                                        <p:cTn id="129" dur="1000" fill="hold"/>
                                        <p:tgtEl>
                                          <p:spTgt spid="44"/>
                                        </p:tgtEl>
                                        <p:attrNameLst>
                                          <p:attrName>ppt_x</p:attrName>
                                        </p:attrNameLst>
                                      </p:cBhvr>
                                      <p:tavLst>
                                        <p:tav tm="0">
                                          <p:val>
                                            <p:strVal val="#ppt_x"/>
                                          </p:val>
                                        </p:tav>
                                        <p:tav tm="100000">
                                          <p:val>
                                            <p:strVal val="#ppt_x"/>
                                          </p:val>
                                        </p:tav>
                                      </p:tavLst>
                                    </p:anim>
                                    <p:anim calcmode="lin" valueType="num">
                                      <p:cBhvr>
                                        <p:cTn id="1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wipe(down)">
                                      <p:cBhvr>
                                        <p:cTn id="135" dur="500"/>
                                        <p:tgtEl>
                                          <p:spTgt spid="3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wipe(down)">
                                      <p:cBhvr>
                                        <p:cTn id="1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P spid="23" grpId="0" animBg="1"/>
      <p:bldP spid="40" grpId="0" animBg="1"/>
      <p:bldP spid="41" grpId="0" animBg="1"/>
      <p:bldP spid="43" grpId="0"/>
      <p:bldP spid="44" grpId="0"/>
      <p:bldP spid="45" grpId="0"/>
      <p:bldP spid="46" grpId="0" animBg="1"/>
      <p:bldP spid="35" grpId="0"/>
      <p:bldP spid="47" grpId="0"/>
      <p:bldP spid="48" grpId="0"/>
      <p:bldP spid="49" grpId="0"/>
      <p:bldP spid="50" grpId="0"/>
      <p:bldP spid="3" grpId="0"/>
      <p:bldP spid="11" grpId="0"/>
      <p:bldP spid="13" grpId="0"/>
      <p:bldP spid="16" grpId="0"/>
      <p:bldP spid="17" grpId="0" animBg="1"/>
      <p:bldP spid="18"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0024" y="1013679"/>
            <a:ext cx="3438314" cy="523220"/>
          </a:xfrm>
          <a:prstGeom prst="rect">
            <a:avLst/>
          </a:prstGeom>
        </p:spPr>
        <p:txBody>
          <a:bodyPr wrap="none">
            <a:spAutoFit/>
          </a:bodyPr>
          <a:lstStyle/>
          <a:p>
            <a:pPr lvl="0"/>
            <a:r>
              <a:rPr lang="en-US" sz="2800" b="1" dirty="0"/>
              <a:t>Sample </a:t>
            </a:r>
            <a:r>
              <a:rPr lang="en-US" sz="2800" b="1" dirty="0" smtClean="0"/>
              <a:t>configuration</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109" y="1933540"/>
            <a:ext cx="5223164"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xmlns="" id="{E91F0F93-A4E3-40E8-B05E-DF929682E18C}"/>
              </a:ext>
            </a:extLst>
          </p:cNvPr>
          <p:cNvSpPr txBox="1"/>
          <p:nvPr/>
        </p:nvSpPr>
        <p:spPr>
          <a:xfrm>
            <a:off x="59208" y="1982750"/>
            <a:ext cx="5931075" cy="1144929"/>
          </a:xfrm>
          <a:prstGeom prst="rect">
            <a:avLst/>
          </a:prstGeom>
          <a:noFill/>
        </p:spPr>
        <p:txBody>
          <a:bodyPr wrap="square" rtlCol="0">
            <a:spAutoFit/>
          </a:bodyPr>
          <a:lstStyle/>
          <a:p>
            <a:pPr lvl="1">
              <a:lnSpc>
                <a:spcPct val="95000"/>
              </a:lnSpc>
              <a:spcBef>
                <a:spcPct val="35000"/>
              </a:spcBef>
              <a:buClr>
                <a:schemeClr val="accent1"/>
              </a:buClr>
            </a:pPr>
            <a:r>
              <a:rPr lang="en-US" dirty="0"/>
              <a:t>The first method involves using an </a:t>
            </a:r>
            <a:r>
              <a:rPr lang="en-US" dirty="0" smtClean="0"/>
              <a:t>Switch </a:t>
            </a:r>
            <a:r>
              <a:rPr lang="en-US" dirty="0"/>
              <a:t>with a separate physical interface in each VLAN. This is the least scalable solution, and impractical for environments with a large number of VLANs</a:t>
            </a:r>
            <a:endParaRPr lang="en-US" altLang="en-US" dirty="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109" y="3383573"/>
            <a:ext cx="5694218" cy="276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2535" y="3812490"/>
            <a:ext cx="6096000" cy="646331"/>
          </a:xfrm>
          <a:prstGeom prst="rect">
            <a:avLst/>
          </a:prstGeom>
        </p:spPr>
        <p:txBody>
          <a:bodyPr>
            <a:spAutoFit/>
          </a:bodyPr>
          <a:lstStyle/>
          <a:p>
            <a:r>
              <a:rPr lang="en-US" dirty="0"/>
              <a:t>The second method involves using an </a:t>
            </a:r>
            <a:r>
              <a:rPr lang="en-US" dirty="0" smtClean="0"/>
              <a:t>Switch </a:t>
            </a:r>
            <a:r>
              <a:rPr lang="en-US" dirty="0"/>
              <a:t>with a single trunk link to the switch, over which all VLANs can be routed. </a:t>
            </a:r>
          </a:p>
        </p:txBody>
      </p:sp>
    </p:spTree>
    <p:extLst>
      <p:ext uri="{BB962C8B-B14F-4D97-AF65-F5344CB8AC3E}">
        <p14:creationId xmlns:p14="http://schemas.microsoft.com/office/powerpoint/2010/main" val="41996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arn(inVertical)">
                                      <p:cBhvr>
                                        <p:cTn id="1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4345" y="3031299"/>
            <a:ext cx="4647156" cy="769441"/>
          </a:xfrm>
          <a:prstGeom prst="rect">
            <a:avLst/>
          </a:prstGeom>
          <a:noFill/>
        </p:spPr>
        <p:txBody>
          <a:bodyPr wrap="square" rtlCol="0">
            <a:spAutoFit/>
          </a:bodyPr>
          <a:lstStyle/>
          <a:p>
            <a:r>
              <a:rPr lang="en-US" sz="4400" b="1" dirty="0" smtClean="0"/>
              <a:t>        </a:t>
            </a:r>
            <a:r>
              <a:rPr lang="en-US" sz="4400" b="1" dirty="0" smtClean="0">
                <a:solidFill>
                  <a:srgbClr val="C00000"/>
                </a:solidFill>
              </a:rPr>
              <a:t>THANK YOU  </a:t>
            </a:r>
            <a:endParaRPr lang="en-US" sz="4400" b="1" dirty="0">
              <a:solidFill>
                <a:srgbClr val="C00000"/>
              </a:solidFill>
            </a:endParaRPr>
          </a:p>
        </p:txBody>
      </p:sp>
    </p:spTree>
    <p:extLst>
      <p:ext uri="{BB962C8B-B14F-4D97-AF65-F5344CB8AC3E}">
        <p14:creationId xmlns:p14="http://schemas.microsoft.com/office/powerpoint/2010/main" val="2523883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830F242-59BE-4CB9-824B-BCA0DFAF6214}"/>
              </a:ext>
            </a:extLst>
          </p:cNvPr>
          <p:cNvSpPr/>
          <p:nvPr/>
        </p:nvSpPr>
        <p:spPr>
          <a:xfrm>
            <a:off x="5861539" y="1083433"/>
            <a:ext cx="6096000" cy="646331"/>
          </a:xfrm>
          <a:prstGeom prst="rect">
            <a:avLst/>
          </a:prstGeom>
        </p:spPr>
        <p:txBody>
          <a:bodyPr>
            <a:spAutoFit/>
          </a:bodyPr>
          <a:lstStyle/>
          <a:p>
            <a:endParaRPr lang="en-US" b="1" dirty="0">
              <a:cs typeface="Calibri" panose="020F0502020204030204" pitchFamily="34" charset="0"/>
            </a:endParaRPr>
          </a:p>
          <a:p>
            <a:endParaRPr lang="en-US" b="1" dirty="0">
              <a:cs typeface="Calibri" panose="020F0502020204030204" pitchFamily="34" charset="0"/>
            </a:endParaRPr>
          </a:p>
        </p:txBody>
      </p:sp>
      <p:sp>
        <p:nvSpPr>
          <p:cNvPr id="6" name="TextBox 5"/>
          <p:cNvSpPr txBox="1"/>
          <p:nvPr/>
        </p:nvSpPr>
        <p:spPr>
          <a:xfrm>
            <a:off x="3355367" y="902242"/>
            <a:ext cx="6485207" cy="523220"/>
          </a:xfrm>
          <a:prstGeom prst="rect">
            <a:avLst/>
          </a:prstGeom>
          <a:noFill/>
        </p:spPr>
        <p:txBody>
          <a:bodyPr wrap="square" rtlCol="0">
            <a:spAutoFit/>
          </a:bodyPr>
          <a:lstStyle/>
          <a:p>
            <a:pPr lvl="0"/>
            <a:r>
              <a:rPr lang="en-US" sz="2800" b="1" dirty="0"/>
              <a:t>Function of switches </a:t>
            </a:r>
            <a:r>
              <a:rPr lang="en-US" sz="2800" b="1" dirty="0" smtClean="0"/>
              <a:t>(L3) </a:t>
            </a:r>
            <a:endParaRPr lang="en-US" sz="2800" b="1" dirty="0"/>
          </a:p>
        </p:txBody>
      </p:sp>
      <p:pic>
        <p:nvPicPr>
          <p:cNvPr id="2052" name="Picture 4" descr="https://www.cisco.com/c/en/us/about/press/internet-protocol-journal/back-issues/table-contents-19/switch-evolution/_jcr_content/Grid/solutions_361a/layout-solutions/full_1/Full/popup/lightboxImage.img.gif/150340503295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165" y="1911927"/>
            <a:ext cx="6950556" cy="39346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6360" y="2939778"/>
            <a:ext cx="5181499" cy="1569660"/>
          </a:xfrm>
          <a:prstGeom prst="rect">
            <a:avLst/>
          </a:prstGeom>
        </p:spPr>
        <p:txBody>
          <a:bodyPr wrap="square">
            <a:spAutoFit/>
          </a:bodyPr>
          <a:lstStyle/>
          <a:p>
            <a:r>
              <a:rPr lang="en-US" sz="1600" dirty="0"/>
              <a:t>The key points are that layer 2 switches forward frames using only layer 2 information (MAC address of destination). Layer 3 switches have the capability of layer 2 switches to forward using destination MAC address but also the </a:t>
            </a:r>
            <a:r>
              <a:rPr lang="en-US" sz="1600" dirty="0" smtClean="0"/>
              <a:t> </a:t>
            </a:r>
            <a:r>
              <a:rPr lang="en-US" sz="1600" dirty="0"/>
              <a:t>capability to forward using layer 3 information (destination IP address)</a:t>
            </a:r>
          </a:p>
        </p:txBody>
      </p:sp>
      <p:sp>
        <p:nvSpPr>
          <p:cNvPr id="11" name="TextBox 10"/>
          <p:cNvSpPr txBox="1"/>
          <p:nvPr/>
        </p:nvSpPr>
        <p:spPr>
          <a:xfrm>
            <a:off x="349957" y="2045099"/>
            <a:ext cx="273408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solidFill>
                  <a:schemeClr val="accent2">
                    <a:lumMod val="50000"/>
                  </a:schemeClr>
                </a:solidFill>
              </a:rPr>
              <a:t>Function of L3 Switch</a:t>
            </a:r>
            <a:endParaRPr lang="en-US" sz="2000" b="1" dirty="0">
              <a:solidFill>
                <a:schemeClr val="accent2">
                  <a:lumMod val="50000"/>
                </a:schemeClr>
              </a:solidFill>
            </a:endParaRPr>
          </a:p>
        </p:txBody>
      </p:sp>
    </p:spTree>
    <p:extLst>
      <p:ext uri="{BB962C8B-B14F-4D97-AF65-F5344CB8AC3E}">
        <p14:creationId xmlns:p14="http://schemas.microsoft.com/office/powerpoint/2010/main" val="21453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442" y="1302127"/>
            <a:ext cx="6485207" cy="461665"/>
          </a:xfrm>
          <a:prstGeom prst="rect">
            <a:avLst/>
          </a:prstGeom>
          <a:noFill/>
        </p:spPr>
        <p:txBody>
          <a:bodyPr wrap="square" rtlCol="0">
            <a:spAutoFit/>
          </a:bodyPr>
          <a:lstStyle/>
          <a:p>
            <a:r>
              <a:rPr lang="en-US" sz="2400" b="1" dirty="0">
                <a:solidFill>
                  <a:schemeClr val="accent2">
                    <a:lumMod val="50000"/>
                  </a:schemeClr>
                </a:solidFill>
                <a:cs typeface="Calibri" panose="020F0502020204030204" pitchFamily="34" charset="0"/>
              </a:rPr>
              <a:t>VLAN</a:t>
            </a:r>
          </a:p>
        </p:txBody>
      </p:sp>
      <p:sp>
        <p:nvSpPr>
          <p:cNvPr id="3" name="TextBox 2"/>
          <p:cNvSpPr txBox="1"/>
          <p:nvPr/>
        </p:nvSpPr>
        <p:spPr>
          <a:xfrm>
            <a:off x="1575582" y="1744606"/>
            <a:ext cx="8595360" cy="923330"/>
          </a:xfrm>
          <a:prstGeom prst="rect">
            <a:avLst/>
          </a:prstGeom>
          <a:noFill/>
        </p:spPr>
        <p:txBody>
          <a:bodyPr wrap="square" rtlCol="0">
            <a:spAutoFit/>
          </a:bodyPr>
          <a:lstStyle/>
          <a:p>
            <a:r>
              <a:rPr lang="en-US" dirty="0"/>
              <a:t>A virtual LAN (VLAN) is any broadcast domain that is partitioned and isolated in a computer network at the data link layer (OSI layer 2). LAN is an abbreviation for local area network. To subdivide a network into virtual LANs, one configures network equipment.</a:t>
            </a:r>
          </a:p>
        </p:txBody>
      </p:sp>
      <p:pic>
        <p:nvPicPr>
          <p:cNvPr id="4" name="Picture 3"/>
          <p:cNvPicPr>
            <a:picLocks noChangeAspect="1"/>
          </p:cNvPicPr>
          <p:nvPr/>
        </p:nvPicPr>
        <p:blipFill>
          <a:blip r:embed="rId2"/>
          <a:stretch>
            <a:fillRect/>
          </a:stretch>
        </p:blipFill>
        <p:spPr>
          <a:xfrm>
            <a:off x="2391068" y="3137094"/>
            <a:ext cx="6762750" cy="3232267"/>
          </a:xfrm>
          <a:prstGeom prst="rect">
            <a:avLst/>
          </a:prstGeom>
        </p:spPr>
      </p:pic>
      <p:sp>
        <p:nvSpPr>
          <p:cNvPr id="5" name="Rectangle 4"/>
          <p:cNvSpPr/>
          <p:nvPr/>
        </p:nvSpPr>
        <p:spPr>
          <a:xfrm>
            <a:off x="5383005" y="764289"/>
            <a:ext cx="1146468" cy="523220"/>
          </a:xfrm>
          <a:prstGeom prst="rect">
            <a:avLst/>
          </a:prstGeom>
        </p:spPr>
        <p:txBody>
          <a:bodyPr wrap="none">
            <a:spAutoFit/>
          </a:bodyPr>
          <a:lstStyle/>
          <a:p>
            <a:pPr lvl="0"/>
            <a:r>
              <a:rPr lang="en-US" sz="2800" b="1" dirty="0" smtClean="0"/>
              <a:t>VLANs</a:t>
            </a:r>
            <a:endParaRPr lang="en-US" sz="2800" b="1" dirty="0"/>
          </a:p>
        </p:txBody>
      </p:sp>
    </p:spTree>
    <p:extLst>
      <p:ext uri="{BB962C8B-B14F-4D97-AF65-F5344CB8AC3E}">
        <p14:creationId xmlns:p14="http://schemas.microsoft.com/office/powerpoint/2010/main" val="28590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15642" y="3285269"/>
            <a:ext cx="4981575" cy="3276600"/>
          </a:xfrm>
          <a:prstGeom prst="rect">
            <a:avLst/>
          </a:prstGeom>
        </p:spPr>
      </p:pic>
      <p:sp>
        <p:nvSpPr>
          <p:cNvPr id="2" name="TextBox 1"/>
          <p:cNvSpPr txBox="1"/>
          <p:nvPr/>
        </p:nvSpPr>
        <p:spPr>
          <a:xfrm>
            <a:off x="2912010" y="801646"/>
            <a:ext cx="6485207" cy="523220"/>
          </a:xfrm>
          <a:prstGeom prst="rect">
            <a:avLst/>
          </a:prstGeom>
          <a:noFill/>
        </p:spPr>
        <p:txBody>
          <a:bodyPr wrap="square" rtlCol="0">
            <a:spAutoFit/>
          </a:bodyPr>
          <a:lstStyle/>
          <a:p>
            <a:pPr lvl="0"/>
            <a:r>
              <a:rPr lang="en-US" sz="2800" b="1" dirty="0" smtClean="0"/>
              <a:t>            Trunk </a:t>
            </a:r>
            <a:r>
              <a:rPr lang="en-US" sz="2800" b="1" dirty="0"/>
              <a:t>and access port </a:t>
            </a:r>
          </a:p>
        </p:txBody>
      </p:sp>
      <p:sp>
        <p:nvSpPr>
          <p:cNvPr id="3" name="TextBox 2"/>
          <p:cNvSpPr txBox="1"/>
          <p:nvPr/>
        </p:nvSpPr>
        <p:spPr>
          <a:xfrm>
            <a:off x="377483" y="1920336"/>
            <a:ext cx="16857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Access Port</a:t>
            </a:r>
          </a:p>
        </p:txBody>
      </p:sp>
      <p:sp>
        <p:nvSpPr>
          <p:cNvPr id="4" name="TextBox 3"/>
          <p:cNvSpPr txBox="1"/>
          <p:nvPr/>
        </p:nvSpPr>
        <p:spPr>
          <a:xfrm>
            <a:off x="377483" y="2675301"/>
            <a:ext cx="158447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Trunk Port</a:t>
            </a:r>
          </a:p>
        </p:txBody>
      </p:sp>
      <p:sp>
        <p:nvSpPr>
          <p:cNvPr id="5" name="TextBox 4"/>
          <p:cNvSpPr txBox="1"/>
          <p:nvPr/>
        </p:nvSpPr>
        <p:spPr>
          <a:xfrm>
            <a:off x="3404380" y="1797225"/>
            <a:ext cx="5500468" cy="646331"/>
          </a:xfrm>
          <a:prstGeom prst="rect">
            <a:avLst/>
          </a:prstGeom>
          <a:noFill/>
        </p:spPr>
        <p:txBody>
          <a:bodyPr wrap="square" rtlCol="0">
            <a:spAutoFit/>
          </a:bodyPr>
          <a:lstStyle/>
          <a:p>
            <a:r>
              <a:rPr lang="en-US" dirty="0"/>
              <a:t>An access port can have only one VLAN configured on the interface; it can carry traffic for only one VLAN.</a:t>
            </a:r>
          </a:p>
        </p:txBody>
      </p:sp>
      <p:sp>
        <p:nvSpPr>
          <p:cNvPr id="6" name="TextBox 5"/>
          <p:cNvSpPr txBox="1"/>
          <p:nvPr/>
        </p:nvSpPr>
        <p:spPr>
          <a:xfrm>
            <a:off x="3416105" y="2638938"/>
            <a:ext cx="5981112" cy="646331"/>
          </a:xfrm>
          <a:prstGeom prst="rect">
            <a:avLst/>
          </a:prstGeom>
          <a:noFill/>
        </p:spPr>
        <p:txBody>
          <a:bodyPr wrap="square" rtlCol="0">
            <a:spAutoFit/>
          </a:bodyPr>
          <a:lstStyle/>
          <a:p>
            <a:r>
              <a:rPr lang="en-US" dirty="0"/>
              <a:t>A trunk port can have two or more VLANs configured on the interface; it can carry traffic for several VLANs simultaneously.</a:t>
            </a:r>
          </a:p>
        </p:txBody>
      </p:sp>
    </p:spTree>
    <p:extLst>
      <p:ext uri="{BB962C8B-B14F-4D97-AF65-F5344CB8AC3E}">
        <p14:creationId xmlns:p14="http://schemas.microsoft.com/office/powerpoint/2010/main" val="10420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0261" y="1069145"/>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a:t>
            </a:r>
          </a:p>
        </p:txBody>
      </p:sp>
      <p:sp>
        <p:nvSpPr>
          <p:cNvPr id="3" name="TextBox 2"/>
          <p:cNvSpPr txBox="1"/>
          <p:nvPr/>
        </p:nvSpPr>
        <p:spPr>
          <a:xfrm>
            <a:off x="436095" y="2178660"/>
            <a:ext cx="5373860" cy="1754326"/>
          </a:xfrm>
          <a:prstGeom prst="rect">
            <a:avLst/>
          </a:prstGeom>
          <a:noFill/>
        </p:spPr>
        <p:txBody>
          <a:bodyPr wrap="square" rtlCol="0">
            <a:spAutoFit/>
          </a:bodyPr>
          <a:lstStyle/>
          <a:p>
            <a:r>
              <a:rPr lang="en-US" dirty="0"/>
              <a:t>Spanning Tree Protocol (STP) is a Layer 2 protocol that runs on bridges and switches. The specification for STP is IEEE 802.1D. The main purpose of STP is to ensure that you do not create loops when you have redundant paths in your network. Loops are deadly to a network.</a:t>
            </a:r>
          </a:p>
          <a:p>
            <a:r>
              <a:rPr lang="en-US" dirty="0"/>
              <a:t>By Spanning Tree Protocol is enabled in Cisco Switches.</a:t>
            </a:r>
          </a:p>
        </p:txBody>
      </p:sp>
      <p:pic>
        <p:nvPicPr>
          <p:cNvPr id="5" name="Picture 4"/>
          <p:cNvPicPr>
            <a:picLocks noChangeAspect="1"/>
          </p:cNvPicPr>
          <p:nvPr/>
        </p:nvPicPr>
        <p:blipFill>
          <a:blip r:embed="rId2"/>
          <a:stretch>
            <a:fillRect/>
          </a:stretch>
        </p:blipFill>
        <p:spPr>
          <a:xfrm>
            <a:off x="6977575" y="2178660"/>
            <a:ext cx="4234376" cy="4048125"/>
          </a:xfrm>
          <a:prstGeom prst="rect">
            <a:avLst/>
          </a:prstGeom>
        </p:spPr>
      </p:pic>
    </p:spTree>
    <p:extLst>
      <p:ext uri="{BB962C8B-B14F-4D97-AF65-F5344CB8AC3E}">
        <p14:creationId xmlns:p14="http://schemas.microsoft.com/office/powerpoint/2010/main" val="33631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708" y="4048952"/>
            <a:ext cx="1572172" cy="96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123" y="2015782"/>
            <a:ext cx="1696757" cy="10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93" y="4017811"/>
            <a:ext cx="1696748" cy="116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1884218" y="2826327"/>
            <a:ext cx="1842655" cy="164869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70454" y="4800597"/>
            <a:ext cx="3442419" cy="4849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04509" y="2729345"/>
            <a:ext cx="1385455" cy="151014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06982" y="1662545"/>
            <a:ext cx="2444580" cy="369332"/>
          </a:xfrm>
          <a:prstGeom prst="rect">
            <a:avLst/>
          </a:prstGeom>
          <a:noFill/>
        </p:spPr>
        <p:txBody>
          <a:bodyPr wrap="none" rtlCol="0">
            <a:spAutoFit/>
          </a:bodyPr>
          <a:lstStyle/>
          <a:p>
            <a:r>
              <a:rPr lang="en-US" dirty="0" smtClean="0">
                <a:solidFill>
                  <a:srgbClr val="C00000"/>
                </a:solidFill>
              </a:rPr>
              <a:t>32768</a:t>
            </a:r>
            <a:r>
              <a:rPr lang="en-US" dirty="0" smtClean="0"/>
              <a:t>.</a:t>
            </a:r>
            <a:r>
              <a:rPr lang="en-US" dirty="0" smtClean="0">
                <a:solidFill>
                  <a:srgbClr val="00B0F0"/>
                </a:solidFill>
              </a:rPr>
              <a:t>02.aa.c1.32</a:t>
            </a:r>
            <a:r>
              <a:rPr lang="en-US" dirty="0" smtClean="0"/>
              <a:t>.</a:t>
            </a:r>
            <a:r>
              <a:rPr lang="en-US" dirty="0" smtClean="0">
                <a:solidFill>
                  <a:srgbClr val="FF0000"/>
                </a:solidFill>
              </a:rPr>
              <a:t>ed.ff</a:t>
            </a:r>
            <a:r>
              <a:rPr lang="en-US" dirty="0" smtClean="0"/>
              <a:t> </a:t>
            </a:r>
            <a:endParaRPr lang="en-US" dirty="0"/>
          </a:p>
        </p:txBody>
      </p:sp>
      <p:sp>
        <p:nvSpPr>
          <p:cNvPr id="22" name="TextBox 21"/>
          <p:cNvSpPr txBox="1"/>
          <p:nvPr/>
        </p:nvSpPr>
        <p:spPr>
          <a:xfrm>
            <a:off x="520300" y="5084609"/>
            <a:ext cx="2483693" cy="369332"/>
          </a:xfrm>
          <a:prstGeom prst="rect">
            <a:avLst/>
          </a:prstGeom>
          <a:noFill/>
        </p:spPr>
        <p:txBody>
          <a:bodyPr wrap="none" rtlCol="0">
            <a:spAutoFit/>
          </a:bodyPr>
          <a:lstStyle/>
          <a:p>
            <a:r>
              <a:rPr lang="en-US" dirty="0" smtClean="0">
                <a:solidFill>
                  <a:srgbClr val="C00000"/>
                </a:solidFill>
              </a:rPr>
              <a:t>32768</a:t>
            </a:r>
            <a:r>
              <a:rPr lang="en-US" dirty="0" smtClean="0"/>
              <a:t>.</a:t>
            </a:r>
            <a:r>
              <a:rPr lang="en-US" dirty="0" smtClean="0">
                <a:solidFill>
                  <a:srgbClr val="00B0F0"/>
                </a:solidFill>
              </a:rPr>
              <a:t>02.aa.c1.32</a:t>
            </a:r>
            <a:r>
              <a:rPr lang="en-US" dirty="0" smtClean="0"/>
              <a:t>.</a:t>
            </a:r>
            <a:r>
              <a:rPr lang="en-US" dirty="0" smtClean="0">
                <a:solidFill>
                  <a:srgbClr val="FF0000"/>
                </a:solidFill>
              </a:rPr>
              <a:t>a1.f1 </a:t>
            </a:r>
            <a:endParaRPr lang="en-US" dirty="0">
              <a:solidFill>
                <a:srgbClr val="FF0000"/>
              </a:solidFill>
            </a:endParaRPr>
          </a:p>
        </p:txBody>
      </p:sp>
      <p:sp>
        <p:nvSpPr>
          <p:cNvPr id="23" name="TextBox 22"/>
          <p:cNvSpPr txBox="1"/>
          <p:nvPr/>
        </p:nvSpPr>
        <p:spPr>
          <a:xfrm>
            <a:off x="5482904" y="5273827"/>
            <a:ext cx="2426049" cy="369332"/>
          </a:xfrm>
          <a:prstGeom prst="rect">
            <a:avLst/>
          </a:prstGeom>
          <a:noFill/>
        </p:spPr>
        <p:txBody>
          <a:bodyPr wrap="none" rtlCol="0">
            <a:spAutoFit/>
          </a:bodyPr>
          <a:lstStyle/>
          <a:p>
            <a:r>
              <a:rPr lang="en-US" dirty="0" smtClean="0">
                <a:solidFill>
                  <a:srgbClr val="C00000"/>
                </a:solidFill>
              </a:rPr>
              <a:t>32768</a:t>
            </a:r>
            <a:r>
              <a:rPr lang="en-US" dirty="0" smtClean="0"/>
              <a:t>.</a:t>
            </a:r>
            <a:r>
              <a:rPr lang="en-US" dirty="0" smtClean="0">
                <a:solidFill>
                  <a:srgbClr val="00B0F0"/>
                </a:solidFill>
              </a:rPr>
              <a:t>02.aa.c1.32</a:t>
            </a:r>
            <a:r>
              <a:rPr lang="en-US" dirty="0" smtClean="0">
                <a:solidFill>
                  <a:srgbClr val="FF0000"/>
                </a:solidFill>
              </a:rPr>
              <a:t>.ff.22</a:t>
            </a:r>
            <a:r>
              <a:rPr lang="en-US" dirty="0" smtClean="0"/>
              <a:t> </a:t>
            </a:r>
            <a:endParaRPr lang="en-US" dirty="0"/>
          </a:p>
        </p:txBody>
      </p:sp>
      <p:sp>
        <p:nvSpPr>
          <p:cNvPr id="18" name="Oval 17"/>
          <p:cNvSpPr/>
          <p:nvPr/>
        </p:nvSpPr>
        <p:spPr>
          <a:xfrm>
            <a:off x="1568176" y="3719948"/>
            <a:ext cx="808308" cy="398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DP</a:t>
            </a:r>
            <a:endParaRPr lang="en-US" dirty="0"/>
          </a:p>
        </p:txBody>
      </p:sp>
      <p:sp>
        <p:nvSpPr>
          <p:cNvPr id="19" name="Oval 18"/>
          <p:cNvSpPr/>
          <p:nvPr/>
        </p:nvSpPr>
        <p:spPr>
          <a:xfrm>
            <a:off x="2860965" y="4488873"/>
            <a:ext cx="727362" cy="3255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DP</a:t>
            </a:r>
            <a:endParaRPr lang="en-US" dirty="0"/>
          </a:p>
        </p:txBody>
      </p:sp>
      <p:sp>
        <p:nvSpPr>
          <p:cNvPr id="20" name="Oval 19"/>
          <p:cNvSpPr/>
          <p:nvPr/>
        </p:nvSpPr>
        <p:spPr>
          <a:xfrm>
            <a:off x="2805545" y="2729345"/>
            <a:ext cx="651578" cy="29094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RP</a:t>
            </a:r>
            <a:endParaRPr lang="en-US" dirty="0"/>
          </a:p>
        </p:txBody>
      </p:sp>
      <p:sp>
        <p:nvSpPr>
          <p:cNvPr id="21" name="Oval 20"/>
          <p:cNvSpPr/>
          <p:nvPr/>
        </p:nvSpPr>
        <p:spPr>
          <a:xfrm>
            <a:off x="4932214" y="2545746"/>
            <a:ext cx="713944" cy="3082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DP</a:t>
            </a:r>
            <a:endParaRPr lang="en-US" dirty="0"/>
          </a:p>
        </p:txBody>
      </p:sp>
      <p:sp>
        <p:nvSpPr>
          <p:cNvPr id="24" name="Oval 23"/>
          <p:cNvSpPr/>
          <p:nvPr/>
        </p:nvSpPr>
        <p:spPr>
          <a:xfrm>
            <a:off x="5226257" y="4447309"/>
            <a:ext cx="722647" cy="33597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RP</a:t>
            </a:r>
            <a:endParaRPr lang="en-US" dirty="0"/>
          </a:p>
        </p:txBody>
      </p:sp>
      <p:cxnSp>
        <p:nvCxnSpPr>
          <p:cNvPr id="3" name="Straight Connector 2"/>
          <p:cNvCxnSpPr/>
          <p:nvPr/>
        </p:nvCxnSpPr>
        <p:spPr>
          <a:xfrm>
            <a:off x="9878291" y="5597259"/>
            <a:ext cx="77585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737261" y="5413687"/>
            <a:ext cx="1308884" cy="369332"/>
          </a:xfrm>
          <a:prstGeom prst="rect">
            <a:avLst/>
          </a:prstGeom>
          <a:noFill/>
        </p:spPr>
        <p:txBody>
          <a:bodyPr wrap="none" rtlCol="0">
            <a:spAutoFit/>
          </a:bodyPr>
          <a:lstStyle/>
          <a:p>
            <a:r>
              <a:rPr lang="en-US" dirty="0" smtClean="0">
                <a:solidFill>
                  <a:srgbClr val="00B0F0"/>
                </a:solidFill>
              </a:rPr>
              <a:t>Gig Eth = 04</a:t>
            </a:r>
            <a:endParaRPr lang="en-US" dirty="0">
              <a:solidFill>
                <a:srgbClr val="00B0F0"/>
              </a:solidFill>
            </a:endParaRPr>
          </a:p>
        </p:txBody>
      </p:sp>
      <p:sp>
        <p:nvSpPr>
          <p:cNvPr id="13" name="Rectangle 12"/>
          <p:cNvSpPr/>
          <p:nvPr/>
        </p:nvSpPr>
        <p:spPr>
          <a:xfrm>
            <a:off x="3006197" y="374073"/>
            <a:ext cx="7743590" cy="914400"/>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p:cNvSpPr txBox="1"/>
          <p:nvPr/>
        </p:nvSpPr>
        <p:spPr>
          <a:xfrm>
            <a:off x="8423541" y="498753"/>
            <a:ext cx="2200859" cy="923330"/>
          </a:xfrm>
          <a:prstGeom prst="rect">
            <a:avLst/>
          </a:prstGeom>
          <a:noFill/>
        </p:spPr>
        <p:txBody>
          <a:bodyPr wrap="none" rtlCol="0">
            <a:spAutoFit/>
          </a:bodyPr>
          <a:lstStyle/>
          <a:p>
            <a:r>
              <a:rPr lang="en-US" dirty="0" smtClean="0"/>
              <a:t>Root Bridge ID</a:t>
            </a:r>
          </a:p>
          <a:p>
            <a:r>
              <a:rPr lang="en-US" dirty="0" smtClean="0">
                <a:solidFill>
                  <a:srgbClr val="FF0000"/>
                </a:solidFill>
              </a:rPr>
              <a:t>MAC</a:t>
            </a:r>
            <a:r>
              <a:rPr lang="en-US" dirty="0" smtClean="0">
                <a:solidFill>
                  <a:srgbClr val="C00000"/>
                </a:solidFill>
              </a:rPr>
              <a:t> </a:t>
            </a:r>
            <a:r>
              <a:rPr lang="en-US" dirty="0" smtClean="0"/>
              <a:t>+ </a:t>
            </a:r>
            <a:r>
              <a:rPr lang="en-US" dirty="0" smtClean="0">
                <a:solidFill>
                  <a:srgbClr val="C00000"/>
                </a:solidFill>
              </a:rPr>
              <a:t>Bridge Priority</a:t>
            </a:r>
          </a:p>
          <a:p>
            <a:endParaRPr lang="en-US" dirty="0"/>
          </a:p>
        </p:txBody>
      </p:sp>
      <p:cxnSp>
        <p:nvCxnSpPr>
          <p:cNvPr id="16" name="Straight Arrow Connector 15"/>
          <p:cNvCxnSpPr/>
          <p:nvPr/>
        </p:nvCxnSpPr>
        <p:spPr>
          <a:xfrm flipV="1">
            <a:off x="1711373" y="2518036"/>
            <a:ext cx="1149592" cy="113264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326" y="2992575"/>
            <a:ext cx="1473865" cy="338554"/>
          </a:xfrm>
          <a:prstGeom prst="rect">
            <a:avLst/>
          </a:prstGeom>
          <a:noFill/>
        </p:spPr>
        <p:txBody>
          <a:bodyPr wrap="none" rtlCol="0">
            <a:spAutoFit/>
          </a:bodyPr>
          <a:lstStyle/>
          <a:p>
            <a:r>
              <a:rPr lang="en-US" sz="1600" dirty="0" smtClean="0"/>
              <a:t>Cost to root = 0</a:t>
            </a:r>
            <a:endParaRPr lang="en-US" sz="1600" dirty="0"/>
          </a:p>
        </p:txBody>
      </p:sp>
      <p:sp>
        <p:nvSpPr>
          <p:cNvPr id="27" name="TextBox 26"/>
          <p:cNvSpPr txBox="1"/>
          <p:nvPr/>
        </p:nvSpPr>
        <p:spPr>
          <a:xfrm>
            <a:off x="2105897" y="2135490"/>
            <a:ext cx="1680653" cy="338554"/>
          </a:xfrm>
          <a:prstGeom prst="rect">
            <a:avLst/>
          </a:prstGeom>
          <a:noFill/>
        </p:spPr>
        <p:txBody>
          <a:bodyPr wrap="none" rtlCol="0">
            <a:spAutoFit/>
          </a:bodyPr>
          <a:lstStyle/>
          <a:p>
            <a:r>
              <a:rPr lang="en-US" sz="1600" dirty="0" smtClean="0"/>
              <a:t>Cost to root = 0+4</a:t>
            </a:r>
            <a:endParaRPr lang="en-US" sz="1600" dirty="0"/>
          </a:p>
        </p:txBody>
      </p:sp>
      <p:cxnSp>
        <p:nvCxnSpPr>
          <p:cNvPr id="29" name="Straight Arrow Connector 28"/>
          <p:cNvCxnSpPr/>
          <p:nvPr/>
        </p:nvCxnSpPr>
        <p:spPr>
          <a:xfrm flipV="1">
            <a:off x="3003993" y="5011897"/>
            <a:ext cx="2285193" cy="54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12755" y="4993504"/>
            <a:ext cx="1473865" cy="338554"/>
          </a:xfrm>
          <a:prstGeom prst="rect">
            <a:avLst/>
          </a:prstGeom>
          <a:noFill/>
        </p:spPr>
        <p:txBody>
          <a:bodyPr wrap="none" rtlCol="0">
            <a:spAutoFit/>
          </a:bodyPr>
          <a:lstStyle/>
          <a:p>
            <a:r>
              <a:rPr lang="en-US" sz="1600" dirty="0" smtClean="0"/>
              <a:t>Cost to root = 0</a:t>
            </a:r>
            <a:endParaRPr lang="en-US" sz="1600" dirty="0"/>
          </a:p>
        </p:txBody>
      </p:sp>
      <p:sp>
        <p:nvSpPr>
          <p:cNvPr id="34" name="TextBox 33"/>
          <p:cNvSpPr txBox="1"/>
          <p:nvPr/>
        </p:nvSpPr>
        <p:spPr>
          <a:xfrm>
            <a:off x="5313638" y="5050819"/>
            <a:ext cx="1680653" cy="338554"/>
          </a:xfrm>
          <a:prstGeom prst="rect">
            <a:avLst/>
          </a:prstGeom>
          <a:noFill/>
        </p:spPr>
        <p:txBody>
          <a:bodyPr wrap="none" rtlCol="0">
            <a:spAutoFit/>
          </a:bodyPr>
          <a:lstStyle/>
          <a:p>
            <a:r>
              <a:rPr lang="en-US" sz="1600" dirty="0" smtClean="0"/>
              <a:t>Cost to root = 0+4</a:t>
            </a:r>
            <a:endParaRPr lang="en-US" sz="1600" dirty="0"/>
          </a:p>
        </p:txBody>
      </p:sp>
      <p:sp>
        <p:nvSpPr>
          <p:cNvPr id="35" name="TextBox 34"/>
          <p:cNvSpPr txBox="1"/>
          <p:nvPr/>
        </p:nvSpPr>
        <p:spPr>
          <a:xfrm>
            <a:off x="5646158" y="2512232"/>
            <a:ext cx="1473865" cy="338554"/>
          </a:xfrm>
          <a:prstGeom prst="rect">
            <a:avLst/>
          </a:prstGeom>
          <a:noFill/>
        </p:spPr>
        <p:txBody>
          <a:bodyPr wrap="none" rtlCol="0">
            <a:spAutoFit/>
          </a:bodyPr>
          <a:lstStyle/>
          <a:p>
            <a:r>
              <a:rPr lang="en-US" sz="1600" dirty="0" smtClean="0"/>
              <a:t>Cost to root = 4</a:t>
            </a:r>
            <a:endParaRPr lang="en-US" sz="1600" dirty="0"/>
          </a:p>
        </p:txBody>
      </p:sp>
      <p:cxnSp>
        <p:nvCxnSpPr>
          <p:cNvPr id="37" name="Straight Arrow Connector 36"/>
          <p:cNvCxnSpPr/>
          <p:nvPr/>
        </p:nvCxnSpPr>
        <p:spPr>
          <a:xfrm>
            <a:off x="5432800" y="2392088"/>
            <a:ext cx="1499929" cy="15269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75253" y="3880025"/>
            <a:ext cx="1831335" cy="338554"/>
          </a:xfrm>
          <a:prstGeom prst="rect">
            <a:avLst/>
          </a:prstGeom>
          <a:noFill/>
        </p:spPr>
        <p:txBody>
          <a:bodyPr wrap="none" rtlCol="0">
            <a:spAutoFit/>
          </a:bodyPr>
          <a:lstStyle/>
          <a:p>
            <a:r>
              <a:rPr lang="en-US" sz="1600" dirty="0" smtClean="0"/>
              <a:t>Cost to root 4+ 4= 8</a:t>
            </a:r>
            <a:endParaRPr lang="en-US" sz="1600" dirty="0"/>
          </a:p>
        </p:txBody>
      </p:sp>
      <p:cxnSp>
        <p:nvCxnSpPr>
          <p:cNvPr id="42" name="Straight Arrow Connector 41"/>
          <p:cNvCxnSpPr/>
          <p:nvPr/>
        </p:nvCxnSpPr>
        <p:spPr>
          <a:xfrm flipH="1" flipV="1">
            <a:off x="4790812" y="3161852"/>
            <a:ext cx="1222062" cy="122529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376106" y="4017811"/>
            <a:ext cx="1473865" cy="338554"/>
          </a:xfrm>
          <a:prstGeom prst="rect">
            <a:avLst/>
          </a:prstGeom>
          <a:noFill/>
        </p:spPr>
        <p:txBody>
          <a:bodyPr wrap="none" rtlCol="0">
            <a:spAutoFit/>
          </a:bodyPr>
          <a:lstStyle/>
          <a:p>
            <a:r>
              <a:rPr lang="en-US" sz="1600" dirty="0" smtClean="0"/>
              <a:t> Cost to root =4</a:t>
            </a:r>
            <a:endParaRPr lang="en-US" sz="1600" dirty="0"/>
          </a:p>
        </p:txBody>
      </p:sp>
      <p:sp>
        <p:nvSpPr>
          <p:cNvPr id="49" name="TextBox 48"/>
          <p:cNvSpPr txBox="1"/>
          <p:nvPr/>
        </p:nvSpPr>
        <p:spPr>
          <a:xfrm>
            <a:off x="3554136" y="2900172"/>
            <a:ext cx="1738361" cy="338554"/>
          </a:xfrm>
          <a:prstGeom prst="rect">
            <a:avLst/>
          </a:prstGeom>
          <a:noFill/>
        </p:spPr>
        <p:txBody>
          <a:bodyPr wrap="none" rtlCol="0">
            <a:spAutoFit/>
          </a:bodyPr>
          <a:lstStyle/>
          <a:p>
            <a:r>
              <a:rPr lang="en-US" sz="1600" dirty="0" smtClean="0"/>
              <a:t>Cost to root 4+4=8</a:t>
            </a:r>
            <a:endParaRPr lang="en-US" sz="1600" dirty="0"/>
          </a:p>
        </p:txBody>
      </p:sp>
      <p:sp>
        <p:nvSpPr>
          <p:cNvPr id="50" name="Oval 49"/>
          <p:cNvSpPr/>
          <p:nvPr/>
        </p:nvSpPr>
        <p:spPr>
          <a:xfrm>
            <a:off x="6085778" y="3735749"/>
            <a:ext cx="749966" cy="3824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ND</a:t>
            </a:r>
            <a:endParaRPr lang="en-US" dirty="0">
              <a:solidFill>
                <a:schemeClr val="bg1"/>
              </a:solidFill>
            </a:endParaRPr>
          </a:p>
        </p:txBody>
      </p:sp>
      <p:sp>
        <p:nvSpPr>
          <p:cNvPr id="53" name="TextBox 52"/>
          <p:cNvSpPr txBox="1"/>
          <p:nvPr/>
        </p:nvSpPr>
        <p:spPr>
          <a:xfrm>
            <a:off x="6373060" y="641753"/>
            <a:ext cx="1841851" cy="369332"/>
          </a:xfrm>
          <a:prstGeom prst="rect">
            <a:avLst/>
          </a:prstGeom>
          <a:noFill/>
        </p:spPr>
        <p:txBody>
          <a:bodyPr wrap="none" rtlCol="0">
            <a:spAutoFit/>
          </a:bodyPr>
          <a:lstStyle/>
          <a:p>
            <a:r>
              <a:rPr lang="en-US" dirty="0" smtClean="0"/>
              <a:t>Sending Bridge ID</a:t>
            </a:r>
            <a:endParaRPr lang="en-US" dirty="0"/>
          </a:p>
        </p:txBody>
      </p:sp>
      <p:sp>
        <p:nvSpPr>
          <p:cNvPr id="56" name="TextBox 55"/>
          <p:cNvSpPr txBox="1"/>
          <p:nvPr/>
        </p:nvSpPr>
        <p:spPr>
          <a:xfrm>
            <a:off x="4790812" y="637000"/>
            <a:ext cx="1337289" cy="369332"/>
          </a:xfrm>
          <a:prstGeom prst="rect">
            <a:avLst/>
          </a:prstGeom>
          <a:noFill/>
        </p:spPr>
        <p:txBody>
          <a:bodyPr wrap="none" rtlCol="0">
            <a:spAutoFit/>
          </a:bodyPr>
          <a:lstStyle/>
          <a:p>
            <a:r>
              <a:rPr lang="en-US" dirty="0" smtClean="0"/>
              <a:t>Cost to Root</a:t>
            </a:r>
            <a:endParaRPr lang="en-US" dirty="0"/>
          </a:p>
        </p:txBody>
      </p:sp>
      <p:sp>
        <p:nvSpPr>
          <p:cNvPr id="59" name="TextBox 58"/>
          <p:cNvSpPr txBox="1"/>
          <p:nvPr/>
        </p:nvSpPr>
        <p:spPr>
          <a:xfrm>
            <a:off x="2178794" y="3863669"/>
            <a:ext cx="290464" cy="369332"/>
          </a:xfrm>
          <a:prstGeom prst="rect">
            <a:avLst/>
          </a:prstGeom>
          <a:solidFill>
            <a:srgbClr val="00B050"/>
          </a:solidFill>
        </p:spPr>
        <p:txBody>
          <a:bodyPr wrap="none" rtlCol="0">
            <a:spAutoFit/>
          </a:bodyPr>
          <a:lstStyle/>
          <a:p>
            <a:r>
              <a:rPr lang="en-US" dirty="0" smtClean="0"/>
              <a:t>F</a:t>
            </a:r>
            <a:endParaRPr lang="en-US" dirty="0"/>
          </a:p>
        </p:txBody>
      </p:sp>
      <p:sp>
        <p:nvSpPr>
          <p:cNvPr id="63" name="TextBox 62"/>
          <p:cNvSpPr txBox="1"/>
          <p:nvPr/>
        </p:nvSpPr>
        <p:spPr>
          <a:xfrm>
            <a:off x="2715733" y="4669617"/>
            <a:ext cx="290464" cy="369332"/>
          </a:xfrm>
          <a:prstGeom prst="rect">
            <a:avLst/>
          </a:prstGeom>
          <a:solidFill>
            <a:srgbClr val="00B050"/>
          </a:solidFill>
        </p:spPr>
        <p:txBody>
          <a:bodyPr wrap="none" rtlCol="0">
            <a:spAutoFit/>
          </a:bodyPr>
          <a:lstStyle/>
          <a:p>
            <a:r>
              <a:rPr lang="en-US" dirty="0" smtClean="0"/>
              <a:t>F</a:t>
            </a:r>
            <a:endParaRPr lang="en-US" dirty="0"/>
          </a:p>
        </p:txBody>
      </p:sp>
      <p:sp>
        <p:nvSpPr>
          <p:cNvPr id="64" name="TextBox 63"/>
          <p:cNvSpPr txBox="1"/>
          <p:nvPr/>
        </p:nvSpPr>
        <p:spPr>
          <a:xfrm>
            <a:off x="3339620" y="2690152"/>
            <a:ext cx="290464" cy="369332"/>
          </a:xfrm>
          <a:prstGeom prst="rect">
            <a:avLst/>
          </a:prstGeom>
          <a:solidFill>
            <a:srgbClr val="00B050"/>
          </a:solidFill>
        </p:spPr>
        <p:txBody>
          <a:bodyPr wrap="none" rtlCol="0">
            <a:spAutoFit/>
          </a:bodyPr>
          <a:lstStyle/>
          <a:p>
            <a:r>
              <a:rPr lang="en-US" dirty="0" smtClean="0"/>
              <a:t>F</a:t>
            </a:r>
            <a:endParaRPr lang="en-US" dirty="0"/>
          </a:p>
        </p:txBody>
      </p:sp>
      <p:sp>
        <p:nvSpPr>
          <p:cNvPr id="65" name="TextBox 64"/>
          <p:cNvSpPr txBox="1"/>
          <p:nvPr/>
        </p:nvSpPr>
        <p:spPr>
          <a:xfrm>
            <a:off x="4842350" y="2592984"/>
            <a:ext cx="290464" cy="369332"/>
          </a:xfrm>
          <a:prstGeom prst="rect">
            <a:avLst/>
          </a:prstGeom>
          <a:solidFill>
            <a:srgbClr val="00B050"/>
          </a:solidFill>
        </p:spPr>
        <p:txBody>
          <a:bodyPr wrap="none" rtlCol="0">
            <a:spAutoFit/>
          </a:bodyPr>
          <a:lstStyle/>
          <a:p>
            <a:r>
              <a:rPr lang="en-US" dirty="0" smtClean="0"/>
              <a:t>F</a:t>
            </a:r>
            <a:endParaRPr lang="en-US" dirty="0"/>
          </a:p>
        </p:txBody>
      </p:sp>
      <p:sp>
        <p:nvSpPr>
          <p:cNvPr id="66" name="TextBox 65"/>
          <p:cNvSpPr txBox="1"/>
          <p:nvPr/>
        </p:nvSpPr>
        <p:spPr>
          <a:xfrm>
            <a:off x="5098955" y="4399022"/>
            <a:ext cx="290464" cy="369332"/>
          </a:xfrm>
          <a:prstGeom prst="rect">
            <a:avLst/>
          </a:prstGeom>
          <a:solidFill>
            <a:srgbClr val="00B050"/>
          </a:solidFill>
        </p:spPr>
        <p:txBody>
          <a:bodyPr wrap="none" rtlCol="0">
            <a:spAutoFit/>
          </a:bodyPr>
          <a:lstStyle/>
          <a:p>
            <a:r>
              <a:rPr lang="en-US" dirty="0" smtClean="0"/>
              <a:t>F</a:t>
            </a:r>
            <a:endParaRPr lang="en-US" dirty="0"/>
          </a:p>
        </p:txBody>
      </p:sp>
      <p:sp>
        <p:nvSpPr>
          <p:cNvPr id="67" name="TextBox 66"/>
          <p:cNvSpPr txBox="1"/>
          <p:nvPr/>
        </p:nvSpPr>
        <p:spPr>
          <a:xfrm>
            <a:off x="6298197" y="4029690"/>
            <a:ext cx="309700" cy="369332"/>
          </a:xfrm>
          <a:prstGeom prst="rect">
            <a:avLst/>
          </a:prstGeom>
          <a:solidFill>
            <a:srgbClr val="C00000"/>
          </a:solidFill>
        </p:spPr>
        <p:txBody>
          <a:bodyPr wrap="none" rtlCol="0">
            <a:spAutoFit/>
          </a:bodyPr>
          <a:lstStyle/>
          <a:p>
            <a:r>
              <a:rPr lang="en-US" dirty="0"/>
              <a:t>B</a:t>
            </a:r>
          </a:p>
        </p:txBody>
      </p:sp>
      <p:sp>
        <p:nvSpPr>
          <p:cNvPr id="69" name="TextBox 68"/>
          <p:cNvSpPr txBox="1"/>
          <p:nvPr/>
        </p:nvSpPr>
        <p:spPr>
          <a:xfrm>
            <a:off x="8063357" y="1985761"/>
            <a:ext cx="1009122" cy="338554"/>
          </a:xfrm>
          <a:prstGeom prst="rect">
            <a:avLst/>
          </a:prstGeom>
          <a:solidFill>
            <a:srgbClr val="FFC000"/>
          </a:solidFill>
        </p:spPr>
        <p:txBody>
          <a:bodyPr wrap="none" rtlCol="0">
            <a:spAutoFit/>
          </a:bodyPr>
          <a:lstStyle/>
          <a:p>
            <a:r>
              <a:rPr lang="en-US" sz="1600" dirty="0" smtClean="0"/>
              <a:t>Port State</a:t>
            </a:r>
            <a:endParaRPr lang="en-US" sz="1600" dirty="0"/>
          </a:p>
        </p:txBody>
      </p:sp>
      <p:sp>
        <p:nvSpPr>
          <p:cNvPr id="70" name="TextBox 69"/>
          <p:cNvSpPr txBox="1"/>
          <p:nvPr/>
        </p:nvSpPr>
        <p:spPr>
          <a:xfrm>
            <a:off x="10169228" y="1948747"/>
            <a:ext cx="948978" cy="338554"/>
          </a:xfrm>
          <a:prstGeom prst="rect">
            <a:avLst/>
          </a:prstGeom>
          <a:solidFill>
            <a:srgbClr val="FFC000"/>
          </a:solidFill>
        </p:spPr>
        <p:txBody>
          <a:bodyPr wrap="none" rtlCol="0">
            <a:spAutoFit/>
          </a:bodyPr>
          <a:lstStyle/>
          <a:p>
            <a:r>
              <a:rPr lang="en-US" sz="1600" dirty="0" smtClean="0"/>
              <a:t>Port Role</a:t>
            </a:r>
            <a:endParaRPr lang="en-US" sz="1600" dirty="0"/>
          </a:p>
        </p:txBody>
      </p:sp>
      <p:sp>
        <p:nvSpPr>
          <p:cNvPr id="71" name="TextBox 70"/>
          <p:cNvSpPr txBox="1"/>
          <p:nvPr/>
        </p:nvSpPr>
        <p:spPr>
          <a:xfrm>
            <a:off x="8435640" y="2699891"/>
            <a:ext cx="290464" cy="369332"/>
          </a:xfrm>
          <a:prstGeom prst="rect">
            <a:avLst/>
          </a:prstGeom>
          <a:solidFill>
            <a:srgbClr val="00B050"/>
          </a:solidFill>
          <a:ln>
            <a:solidFill>
              <a:srgbClr val="C00000"/>
            </a:solidFill>
          </a:ln>
        </p:spPr>
        <p:txBody>
          <a:bodyPr wrap="none" rtlCol="0">
            <a:spAutoFit/>
          </a:bodyPr>
          <a:lstStyle/>
          <a:p>
            <a:r>
              <a:rPr lang="en-US" dirty="0" smtClean="0"/>
              <a:t>F</a:t>
            </a:r>
            <a:endParaRPr lang="en-US" dirty="0"/>
          </a:p>
        </p:txBody>
      </p:sp>
      <p:sp>
        <p:nvSpPr>
          <p:cNvPr id="73" name="TextBox 72"/>
          <p:cNvSpPr txBox="1"/>
          <p:nvPr/>
        </p:nvSpPr>
        <p:spPr>
          <a:xfrm>
            <a:off x="9628493" y="2392088"/>
            <a:ext cx="2786061" cy="830997"/>
          </a:xfrm>
          <a:prstGeom prst="rect">
            <a:avLst/>
          </a:prstGeom>
          <a:noFill/>
        </p:spPr>
        <p:txBody>
          <a:bodyPr wrap="square" rtlCol="0">
            <a:spAutoFit/>
          </a:bodyPr>
          <a:lstStyle/>
          <a:p>
            <a:r>
              <a:rPr lang="en-US" sz="1600" b="1" dirty="0" smtClean="0"/>
              <a:t>Root Port </a:t>
            </a:r>
            <a:r>
              <a:rPr lang="en-US" sz="1600" dirty="0" smtClean="0"/>
              <a:t>(Port on the local Switch that provide the least path cost to the switch)</a:t>
            </a:r>
            <a:endParaRPr lang="en-US" sz="1600" dirty="0"/>
          </a:p>
        </p:txBody>
      </p:sp>
      <p:sp>
        <p:nvSpPr>
          <p:cNvPr id="77" name="TextBox 76"/>
          <p:cNvSpPr txBox="1"/>
          <p:nvPr/>
        </p:nvSpPr>
        <p:spPr>
          <a:xfrm>
            <a:off x="9654033" y="3313443"/>
            <a:ext cx="2786061" cy="830997"/>
          </a:xfrm>
          <a:prstGeom prst="rect">
            <a:avLst/>
          </a:prstGeom>
          <a:noFill/>
        </p:spPr>
        <p:txBody>
          <a:bodyPr wrap="square" rtlCol="0">
            <a:spAutoFit/>
          </a:bodyPr>
          <a:lstStyle/>
          <a:p>
            <a:r>
              <a:rPr lang="en-US" sz="1600" b="1" dirty="0" smtClean="0"/>
              <a:t>Designated Port </a:t>
            </a:r>
            <a:r>
              <a:rPr lang="en-US" sz="1600" dirty="0" smtClean="0"/>
              <a:t>(Port on the  cable that provide the least path cost to the switch)</a:t>
            </a:r>
            <a:endParaRPr lang="en-US" sz="1600" dirty="0"/>
          </a:p>
        </p:txBody>
      </p:sp>
      <p:cxnSp>
        <p:nvCxnSpPr>
          <p:cNvPr id="75" name="Straight Arrow Connector 74"/>
          <p:cNvCxnSpPr/>
          <p:nvPr/>
        </p:nvCxnSpPr>
        <p:spPr>
          <a:xfrm flipV="1">
            <a:off x="8880764" y="2618036"/>
            <a:ext cx="773269" cy="282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880764" y="3069449"/>
            <a:ext cx="773269" cy="414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16723" y="3462783"/>
            <a:ext cx="309700" cy="369332"/>
          </a:xfrm>
          <a:prstGeom prst="rect">
            <a:avLst/>
          </a:prstGeom>
          <a:solidFill>
            <a:srgbClr val="C00000"/>
          </a:solidFill>
        </p:spPr>
        <p:txBody>
          <a:bodyPr wrap="none" rtlCol="0">
            <a:spAutoFit/>
          </a:bodyPr>
          <a:lstStyle/>
          <a:p>
            <a:r>
              <a:rPr lang="en-US" dirty="0" smtClean="0"/>
              <a:t>B</a:t>
            </a:r>
            <a:endParaRPr lang="en-US" dirty="0"/>
          </a:p>
        </p:txBody>
      </p:sp>
      <p:sp>
        <p:nvSpPr>
          <p:cNvPr id="4" name="TextBox 3"/>
          <p:cNvSpPr txBox="1"/>
          <p:nvPr/>
        </p:nvSpPr>
        <p:spPr>
          <a:xfrm>
            <a:off x="9735744" y="4295590"/>
            <a:ext cx="1967590" cy="338554"/>
          </a:xfrm>
          <a:prstGeom prst="rect">
            <a:avLst/>
          </a:prstGeom>
          <a:noFill/>
        </p:spPr>
        <p:txBody>
          <a:bodyPr wrap="none" rtlCol="0">
            <a:spAutoFit/>
          </a:bodyPr>
          <a:lstStyle/>
          <a:p>
            <a:r>
              <a:rPr lang="en-US" sz="1600" b="1" dirty="0" smtClean="0"/>
              <a:t>Non-Designated port</a:t>
            </a:r>
            <a:endParaRPr lang="en-US" sz="1600" b="1" dirty="0"/>
          </a:p>
        </p:txBody>
      </p:sp>
      <p:cxnSp>
        <p:nvCxnSpPr>
          <p:cNvPr id="7" name="Straight Arrow Connector 6"/>
          <p:cNvCxnSpPr/>
          <p:nvPr/>
        </p:nvCxnSpPr>
        <p:spPr>
          <a:xfrm>
            <a:off x="8880764" y="3719948"/>
            <a:ext cx="854980" cy="575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847211"/>
            <a:ext cx="1800493" cy="584775"/>
          </a:xfrm>
          <a:prstGeom prst="rect">
            <a:avLst/>
          </a:prstGeom>
          <a:noFill/>
        </p:spPr>
        <p:txBody>
          <a:bodyPr wrap="none" rtlCol="0">
            <a:spAutoFit/>
          </a:bodyPr>
          <a:lstStyle/>
          <a:p>
            <a:r>
              <a:rPr lang="en-US" sz="1600" b="1" dirty="0" smtClean="0"/>
              <a:t>Hello Timer = 2 Sec</a:t>
            </a:r>
          </a:p>
          <a:p>
            <a:r>
              <a:rPr lang="en-US" sz="1600" b="1" dirty="0" smtClean="0"/>
              <a:t>Max Age = 20 sec</a:t>
            </a:r>
            <a:endParaRPr lang="en-US" sz="1600" b="1" dirty="0"/>
          </a:p>
        </p:txBody>
      </p:sp>
      <p:cxnSp>
        <p:nvCxnSpPr>
          <p:cNvPr id="10" name="Straight Arrow Connector 9"/>
          <p:cNvCxnSpPr/>
          <p:nvPr/>
        </p:nvCxnSpPr>
        <p:spPr>
          <a:xfrm flipV="1">
            <a:off x="6460761" y="1288473"/>
            <a:ext cx="2145827" cy="55873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a:xfrm flipV="1">
            <a:off x="6182764" y="1288473"/>
            <a:ext cx="425133" cy="374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6" name="TextBox 35"/>
          <p:cNvSpPr txBox="1"/>
          <p:nvPr/>
        </p:nvSpPr>
        <p:spPr>
          <a:xfrm>
            <a:off x="511806" y="5385411"/>
            <a:ext cx="2077556" cy="338554"/>
          </a:xfrm>
          <a:prstGeom prst="rect">
            <a:avLst/>
          </a:prstGeom>
          <a:solidFill>
            <a:srgbClr val="00B050"/>
          </a:solidFill>
        </p:spPr>
        <p:txBody>
          <a:bodyPr wrap="none" rtlCol="0">
            <a:spAutoFit/>
          </a:bodyPr>
          <a:lstStyle/>
          <a:p>
            <a:r>
              <a:rPr lang="en-US" sz="1600" b="1" dirty="0" smtClean="0"/>
              <a:t>Elected as Root Bridge</a:t>
            </a:r>
            <a:endParaRPr lang="en-US" sz="1600" b="1" dirty="0"/>
          </a:p>
        </p:txBody>
      </p:sp>
      <p:sp>
        <p:nvSpPr>
          <p:cNvPr id="68" name="TextBox 67"/>
          <p:cNvSpPr txBox="1"/>
          <p:nvPr/>
        </p:nvSpPr>
        <p:spPr>
          <a:xfrm>
            <a:off x="923400" y="440905"/>
            <a:ext cx="1882145" cy="830997"/>
          </a:xfrm>
          <a:prstGeom prst="rect">
            <a:avLst/>
          </a:prstGeom>
          <a:solidFill>
            <a:srgbClr val="FFC000"/>
          </a:solidFill>
        </p:spPr>
        <p:txBody>
          <a:bodyPr wrap="square" rtlCol="0">
            <a:spAutoFit/>
          </a:bodyPr>
          <a:lstStyle/>
          <a:p>
            <a:r>
              <a:rPr lang="en-US" sz="2400" b="1" dirty="0" smtClean="0"/>
              <a:t>BPDU Exchange</a:t>
            </a:r>
            <a:endParaRPr lang="en-US" sz="2400" b="1" dirty="0"/>
          </a:p>
        </p:txBody>
      </p:sp>
    </p:spTree>
    <p:extLst>
      <p:ext uri="{BB962C8B-B14F-4D97-AF65-F5344CB8AC3E}">
        <p14:creationId xmlns:p14="http://schemas.microsoft.com/office/powerpoint/2010/main" val="37677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500"/>
                                        <p:tgtEl>
                                          <p:spTgt spid="10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1000"/>
                                        <p:tgtEl>
                                          <p:spTgt spid="68"/>
                                        </p:tgtEl>
                                      </p:cBhvr>
                                    </p:animEffect>
                                    <p:anim calcmode="lin" valueType="num">
                                      <p:cBhvr>
                                        <p:cTn id="54" dur="1000" fill="hold"/>
                                        <p:tgtEl>
                                          <p:spTgt spid="68"/>
                                        </p:tgtEl>
                                        <p:attrNameLst>
                                          <p:attrName>ppt_x</p:attrName>
                                        </p:attrNameLst>
                                      </p:cBhvr>
                                      <p:tavLst>
                                        <p:tav tm="0">
                                          <p:val>
                                            <p:strVal val="#ppt_x"/>
                                          </p:val>
                                        </p:tav>
                                        <p:tav tm="100000">
                                          <p:val>
                                            <p:strVal val="#ppt_x"/>
                                          </p:val>
                                        </p:tav>
                                      </p:tavLst>
                                    </p:anim>
                                    <p:anim calcmode="lin" valueType="num">
                                      <p:cBhvr>
                                        <p:cTn id="5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anim calcmode="lin" valueType="num">
                                      <p:cBhvr>
                                        <p:cTn id="97" dur="1000" fill="hold"/>
                                        <p:tgtEl>
                                          <p:spTgt spid="36"/>
                                        </p:tgtEl>
                                        <p:attrNameLst>
                                          <p:attrName>ppt_x</p:attrName>
                                        </p:attrNameLst>
                                      </p:cBhvr>
                                      <p:tavLst>
                                        <p:tav tm="0">
                                          <p:val>
                                            <p:strVal val="#ppt_x"/>
                                          </p:val>
                                        </p:tav>
                                        <p:tav tm="100000">
                                          <p:val>
                                            <p:strVal val="#ppt_x"/>
                                          </p:val>
                                        </p:tav>
                                      </p:tavLst>
                                    </p:anim>
                                    <p:anim calcmode="lin" valueType="num">
                                      <p:cBhvr>
                                        <p:cTn id="9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1000"/>
                                        <p:tgtEl>
                                          <p:spTgt spid="56"/>
                                        </p:tgtEl>
                                      </p:cBhvr>
                                    </p:animEffect>
                                    <p:anim calcmode="lin" valueType="num">
                                      <p:cBhvr>
                                        <p:cTn id="104" dur="1000" fill="hold"/>
                                        <p:tgtEl>
                                          <p:spTgt spid="56"/>
                                        </p:tgtEl>
                                        <p:attrNameLst>
                                          <p:attrName>ppt_x</p:attrName>
                                        </p:attrNameLst>
                                      </p:cBhvr>
                                      <p:tavLst>
                                        <p:tav tm="0">
                                          <p:val>
                                            <p:strVal val="#ppt_x"/>
                                          </p:val>
                                        </p:tav>
                                        <p:tav tm="100000">
                                          <p:val>
                                            <p:strVal val="#ppt_x"/>
                                          </p:val>
                                        </p:tav>
                                      </p:tavLst>
                                    </p:anim>
                                    <p:anim calcmode="lin" valueType="num">
                                      <p:cBhvr>
                                        <p:cTn id="10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1000"/>
                                        <p:tgtEl>
                                          <p:spTgt spid="16"/>
                                        </p:tgtEl>
                                      </p:cBhvr>
                                    </p:animEffect>
                                    <p:anim calcmode="lin" valueType="num">
                                      <p:cBhvr>
                                        <p:cTn id="111" dur="1000" fill="hold"/>
                                        <p:tgtEl>
                                          <p:spTgt spid="16"/>
                                        </p:tgtEl>
                                        <p:attrNameLst>
                                          <p:attrName>ppt_x</p:attrName>
                                        </p:attrNameLst>
                                      </p:cBhvr>
                                      <p:tavLst>
                                        <p:tav tm="0">
                                          <p:val>
                                            <p:strVal val="#ppt_x"/>
                                          </p:val>
                                        </p:tav>
                                        <p:tav tm="100000">
                                          <p:val>
                                            <p:strVal val="#ppt_x"/>
                                          </p:val>
                                        </p:tav>
                                      </p:tavLst>
                                    </p:anim>
                                    <p:anim calcmode="lin" valueType="num">
                                      <p:cBhvr>
                                        <p:cTn id="112" dur="1000" fill="hold"/>
                                        <p:tgtEl>
                                          <p:spTgt spid="16"/>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1000"/>
                                        <p:tgtEl>
                                          <p:spTgt spid="26"/>
                                        </p:tgtEl>
                                      </p:cBhvr>
                                    </p:animEffect>
                                    <p:anim calcmode="lin" valueType="num">
                                      <p:cBhvr>
                                        <p:cTn id="116" dur="1000" fill="hold"/>
                                        <p:tgtEl>
                                          <p:spTgt spid="26"/>
                                        </p:tgtEl>
                                        <p:attrNameLst>
                                          <p:attrName>ppt_x</p:attrName>
                                        </p:attrNameLst>
                                      </p:cBhvr>
                                      <p:tavLst>
                                        <p:tav tm="0">
                                          <p:val>
                                            <p:strVal val="#ppt_x"/>
                                          </p:val>
                                        </p:tav>
                                        <p:tav tm="100000">
                                          <p:val>
                                            <p:strVal val="#ppt_x"/>
                                          </p:val>
                                        </p:tav>
                                      </p:tavLst>
                                    </p:anim>
                                    <p:anim calcmode="lin" valueType="num">
                                      <p:cBhvr>
                                        <p:cTn id="1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fade">
                                      <p:cBhvr>
                                        <p:cTn id="134" dur="1000"/>
                                        <p:tgtEl>
                                          <p:spTgt spid="27"/>
                                        </p:tgtEl>
                                      </p:cBhvr>
                                    </p:animEffect>
                                    <p:anim calcmode="lin" valueType="num">
                                      <p:cBhvr>
                                        <p:cTn id="135" dur="1000" fill="hold"/>
                                        <p:tgtEl>
                                          <p:spTgt spid="27"/>
                                        </p:tgtEl>
                                        <p:attrNameLst>
                                          <p:attrName>ppt_x</p:attrName>
                                        </p:attrNameLst>
                                      </p:cBhvr>
                                      <p:tavLst>
                                        <p:tav tm="0">
                                          <p:val>
                                            <p:strVal val="#ppt_x"/>
                                          </p:val>
                                        </p:tav>
                                        <p:tav tm="100000">
                                          <p:val>
                                            <p:strVal val="#ppt_x"/>
                                          </p:val>
                                        </p:tav>
                                      </p:tavLst>
                                    </p:anim>
                                    <p:anim calcmode="lin" valueType="num">
                                      <p:cBhvr>
                                        <p:cTn id="1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1000"/>
                                        <p:tgtEl>
                                          <p:spTgt spid="34"/>
                                        </p:tgtEl>
                                      </p:cBhvr>
                                    </p:animEffect>
                                    <p:anim calcmode="lin" valueType="num">
                                      <p:cBhvr>
                                        <p:cTn id="142" dur="1000" fill="hold"/>
                                        <p:tgtEl>
                                          <p:spTgt spid="34"/>
                                        </p:tgtEl>
                                        <p:attrNameLst>
                                          <p:attrName>ppt_x</p:attrName>
                                        </p:attrNameLst>
                                      </p:cBhvr>
                                      <p:tavLst>
                                        <p:tav tm="0">
                                          <p:val>
                                            <p:strVal val="#ppt_x"/>
                                          </p:val>
                                        </p:tav>
                                        <p:tav tm="100000">
                                          <p:val>
                                            <p:strVal val="#ppt_x"/>
                                          </p:val>
                                        </p:tav>
                                      </p:tavLst>
                                    </p:anim>
                                    <p:anim calcmode="lin" valueType="num">
                                      <p:cBhvr>
                                        <p:cTn id="1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1000"/>
                                        <p:tgtEl>
                                          <p:spTgt spid="19"/>
                                        </p:tgtEl>
                                      </p:cBhvr>
                                    </p:animEffect>
                                    <p:anim calcmode="lin" valueType="num">
                                      <p:cBhvr>
                                        <p:cTn id="149" dur="1000" fill="hold"/>
                                        <p:tgtEl>
                                          <p:spTgt spid="19"/>
                                        </p:tgtEl>
                                        <p:attrNameLst>
                                          <p:attrName>ppt_x</p:attrName>
                                        </p:attrNameLst>
                                      </p:cBhvr>
                                      <p:tavLst>
                                        <p:tav tm="0">
                                          <p:val>
                                            <p:strVal val="#ppt_x"/>
                                          </p:val>
                                        </p:tav>
                                        <p:tav tm="100000">
                                          <p:val>
                                            <p:strVal val="#ppt_x"/>
                                          </p:val>
                                        </p:tav>
                                      </p:tavLst>
                                    </p:anim>
                                    <p:anim calcmode="lin" valueType="num">
                                      <p:cBhvr>
                                        <p:cTn id="150" dur="1000" fill="hold"/>
                                        <p:tgtEl>
                                          <p:spTgt spid="19"/>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1000"/>
                                        <p:tgtEl>
                                          <p:spTgt spid="18"/>
                                        </p:tgtEl>
                                      </p:cBhvr>
                                    </p:animEffect>
                                    <p:anim calcmode="lin" valueType="num">
                                      <p:cBhvr>
                                        <p:cTn id="154" dur="1000" fill="hold"/>
                                        <p:tgtEl>
                                          <p:spTgt spid="18"/>
                                        </p:tgtEl>
                                        <p:attrNameLst>
                                          <p:attrName>ppt_x</p:attrName>
                                        </p:attrNameLst>
                                      </p:cBhvr>
                                      <p:tavLst>
                                        <p:tav tm="0">
                                          <p:val>
                                            <p:strVal val="#ppt_x"/>
                                          </p:val>
                                        </p:tav>
                                        <p:tav tm="100000">
                                          <p:val>
                                            <p:strVal val="#ppt_x"/>
                                          </p:val>
                                        </p:tav>
                                      </p:tavLst>
                                    </p:anim>
                                    <p:anim calcmode="lin" valueType="num">
                                      <p:cBhvr>
                                        <p:cTn id="155" dur="1000" fill="hold"/>
                                        <p:tgtEl>
                                          <p:spTgt spid="1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63"/>
                                        </p:tgtEl>
                                        <p:attrNameLst>
                                          <p:attrName>style.visibility</p:attrName>
                                        </p:attrNameLst>
                                      </p:cBhvr>
                                      <p:to>
                                        <p:strVal val="visible"/>
                                      </p:to>
                                    </p:set>
                                    <p:animEffect transition="in" filter="fade">
                                      <p:cBhvr>
                                        <p:cTn id="163" dur="1000"/>
                                        <p:tgtEl>
                                          <p:spTgt spid="63"/>
                                        </p:tgtEl>
                                      </p:cBhvr>
                                    </p:animEffect>
                                    <p:anim calcmode="lin" valueType="num">
                                      <p:cBhvr>
                                        <p:cTn id="164" dur="1000" fill="hold"/>
                                        <p:tgtEl>
                                          <p:spTgt spid="63"/>
                                        </p:tgtEl>
                                        <p:attrNameLst>
                                          <p:attrName>ppt_x</p:attrName>
                                        </p:attrNameLst>
                                      </p:cBhvr>
                                      <p:tavLst>
                                        <p:tav tm="0">
                                          <p:val>
                                            <p:strVal val="#ppt_x"/>
                                          </p:val>
                                        </p:tav>
                                        <p:tav tm="100000">
                                          <p:val>
                                            <p:strVal val="#ppt_x"/>
                                          </p:val>
                                        </p:tav>
                                      </p:tavLst>
                                    </p:anim>
                                    <p:anim calcmode="lin" valueType="num">
                                      <p:cBhvr>
                                        <p:cTn id="16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fade">
                                      <p:cBhvr>
                                        <p:cTn id="170" dur="1000"/>
                                        <p:tgtEl>
                                          <p:spTgt spid="69"/>
                                        </p:tgtEl>
                                      </p:cBhvr>
                                    </p:animEffect>
                                    <p:anim calcmode="lin" valueType="num">
                                      <p:cBhvr>
                                        <p:cTn id="171" dur="1000" fill="hold"/>
                                        <p:tgtEl>
                                          <p:spTgt spid="69"/>
                                        </p:tgtEl>
                                        <p:attrNameLst>
                                          <p:attrName>ppt_x</p:attrName>
                                        </p:attrNameLst>
                                      </p:cBhvr>
                                      <p:tavLst>
                                        <p:tav tm="0">
                                          <p:val>
                                            <p:strVal val="#ppt_x"/>
                                          </p:val>
                                        </p:tav>
                                        <p:tav tm="100000">
                                          <p:val>
                                            <p:strVal val="#ppt_x"/>
                                          </p:val>
                                        </p:tav>
                                      </p:tavLst>
                                    </p:anim>
                                    <p:anim calcmode="lin" valueType="num">
                                      <p:cBhvr>
                                        <p:cTn id="172" dur="1000" fill="hold"/>
                                        <p:tgtEl>
                                          <p:spTgt spid="69"/>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fade">
                                      <p:cBhvr>
                                        <p:cTn id="175" dur="1000"/>
                                        <p:tgtEl>
                                          <p:spTgt spid="71"/>
                                        </p:tgtEl>
                                      </p:cBhvr>
                                    </p:animEffect>
                                    <p:anim calcmode="lin" valueType="num">
                                      <p:cBhvr>
                                        <p:cTn id="176" dur="1000" fill="hold"/>
                                        <p:tgtEl>
                                          <p:spTgt spid="71"/>
                                        </p:tgtEl>
                                        <p:attrNameLst>
                                          <p:attrName>ppt_x</p:attrName>
                                        </p:attrNameLst>
                                      </p:cBhvr>
                                      <p:tavLst>
                                        <p:tav tm="0">
                                          <p:val>
                                            <p:strVal val="#ppt_x"/>
                                          </p:val>
                                        </p:tav>
                                        <p:tav tm="100000">
                                          <p:val>
                                            <p:strVal val="#ppt_x"/>
                                          </p:val>
                                        </p:tav>
                                      </p:tavLst>
                                    </p:anim>
                                    <p:anim calcmode="lin" valueType="num">
                                      <p:cBhvr>
                                        <p:cTn id="177" dur="1000" fill="hold"/>
                                        <p:tgtEl>
                                          <p:spTgt spid="71"/>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70"/>
                                        </p:tgtEl>
                                        <p:attrNameLst>
                                          <p:attrName>style.visibility</p:attrName>
                                        </p:attrNameLst>
                                      </p:cBhvr>
                                      <p:to>
                                        <p:strVal val="visible"/>
                                      </p:to>
                                    </p:set>
                                    <p:animEffect transition="in" filter="fade">
                                      <p:cBhvr>
                                        <p:cTn id="180" dur="1000"/>
                                        <p:tgtEl>
                                          <p:spTgt spid="70"/>
                                        </p:tgtEl>
                                      </p:cBhvr>
                                    </p:animEffect>
                                    <p:anim calcmode="lin" valueType="num">
                                      <p:cBhvr>
                                        <p:cTn id="181" dur="1000" fill="hold"/>
                                        <p:tgtEl>
                                          <p:spTgt spid="70"/>
                                        </p:tgtEl>
                                        <p:attrNameLst>
                                          <p:attrName>ppt_x</p:attrName>
                                        </p:attrNameLst>
                                      </p:cBhvr>
                                      <p:tavLst>
                                        <p:tav tm="0">
                                          <p:val>
                                            <p:strVal val="#ppt_x"/>
                                          </p:val>
                                        </p:tav>
                                        <p:tav tm="100000">
                                          <p:val>
                                            <p:strVal val="#ppt_x"/>
                                          </p:val>
                                        </p:tav>
                                      </p:tavLst>
                                    </p:anim>
                                    <p:anim calcmode="lin" valueType="num">
                                      <p:cBhvr>
                                        <p:cTn id="182" dur="1000" fill="hold"/>
                                        <p:tgtEl>
                                          <p:spTgt spid="70"/>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77"/>
                                        </p:tgtEl>
                                        <p:attrNameLst>
                                          <p:attrName>style.visibility</p:attrName>
                                        </p:attrNameLst>
                                      </p:cBhvr>
                                      <p:to>
                                        <p:strVal val="visible"/>
                                      </p:to>
                                    </p:set>
                                    <p:animEffect transition="in" filter="fade">
                                      <p:cBhvr>
                                        <p:cTn id="185" dur="1000"/>
                                        <p:tgtEl>
                                          <p:spTgt spid="77"/>
                                        </p:tgtEl>
                                      </p:cBhvr>
                                    </p:animEffect>
                                    <p:anim calcmode="lin" valueType="num">
                                      <p:cBhvr>
                                        <p:cTn id="186" dur="1000" fill="hold"/>
                                        <p:tgtEl>
                                          <p:spTgt spid="77"/>
                                        </p:tgtEl>
                                        <p:attrNameLst>
                                          <p:attrName>ppt_x</p:attrName>
                                        </p:attrNameLst>
                                      </p:cBhvr>
                                      <p:tavLst>
                                        <p:tav tm="0">
                                          <p:val>
                                            <p:strVal val="#ppt_x"/>
                                          </p:val>
                                        </p:tav>
                                        <p:tav tm="100000">
                                          <p:val>
                                            <p:strVal val="#ppt_x"/>
                                          </p:val>
                                        </p:tav>
                                      </p:tavLst>
                                    </p:anim>
                                    <p:anim calcmode="lin" valueType="num">
                                      <p:cBhvr>
                                        <p:cTn id="187" dur="1000" fill="hold"/>
                                        <p:tgtEl>
                                          <p:spTgt spid="77"/>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0"/>
                                  </p:stCondLst>
                                  <p:childTnLst>
                                    <p:set>
                                      <p:cBhvr>
                                        <p:cTn id="189" dur="1" fill="hold">
                                          <p:stCondLst>
                                            <p:cond delay="0"/>
                                          </p:stCondLst>
                                        </p:cTn>
                                        <p:tgtEl>
                                          <p:spTgt spid="78"/>
                                        </p:tgtEl>
                                        <p:attrNameLst>
                                          <p:attrName>style.visibility</p:attrName>
                                        </p:attrNameLst>
                                      </p:cBhvr>
                                      <p:to>
                                        <p:strVal val="visible"/>
                                      </p:to>
                                    </p:set>
                                    <p:animEffect transition="in" filter="fade">
                                      <p:cBhvr>
                                        <p:cTn id="190" dur="1000"/>
                                        <p:tgtEl>
                                          <p:spTgt spid="78"/>
                                        </p:tgtEl>
                                      </p:cBhvr>
                                    </p:animEffect>
                                    <p:anim calcmode="lin" valueType="num">
                                      <p:cBhvr>
                                        <p:cTn id="191" dur="1000" fill="hold"/>
                                        <p:tgtEl>
                                          <p:spTgt spid="78"/>
                                        </p:tgtEl>
                                        <p:attrNameLst>
                                          <p:attrName>ppt_x</p:attrName>
                                        </p:attrNameLst>
                                      </p:cBhvr>
                                      <p:tavLst>
                                        <p:tav tm="0">
                                          <p:val>
                                            <p:strVal val="#ppt_x"/>
                                          </p:val>
                                        </p:tav>
                                        <p:tav tm="100000">
                                          <p:val>
                                            <p:strVal val="#ppt_x"/>
                                          </p:val>
                                        </p:tav>
                                      </p:tavLst>
                                    </p:anim>
                                    <p:anim calcmode="lin" valueType="num">
                                      <p:cBhvr>
                                        <p:cTn id="192"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nodeType="clickEffect">
                                  <p:stCondLst>
                                    <p:cond delay="0"/>
                                  </p:stCondLst>
                                  <p:childTnLst>
                                    <p:set>
                                      <p:cBhvr>
                                        <p:cTn id="196" dur="1" fill="hold">
                                          <p:stCondLst>
                                            <p:cond delay="0"/>
                                          </p:stCondLst>
                                        </p:cTn>
                                        <p:tgtEl>
                                          <p:spTgt spid="37"/>
                                        </p:tgtEl>
                                        <p:attrNameLst>
                                          <p:attrName>style.visibility</p:attrName>
                                        </p:attrNameLst>
                                      </p:cBhvr>
                                      <p:to>
                                        <p:strVal val="visible"/>
                                      </p:to>
                                    </p:set>
                                    <p:animEffect transition="in" filter="fade">
                                      <p:cBhvr>
                                        <p:cTn id="197" dur="1000"/>
                                        <p:tgtEl>
                                          <p:spTgt spid="37"/>
                                        </p:tgtEl>
                                      </p:cBhvr>
                                    </p:animEffect>
                                    <p:anim calcmode="lin" valueType="num">
                                      <p:cBhvr>
                                        <p:cTn id="198" dur="1000" fill="hold"/>
                                        <p:tgtEl>
                                          <p:spTgt spid="37"/>
                                        </p:tgtEl>
                                        <p:attrNameLst>
                                          <p:attrName>ppt_x</p:attrName>
                                        </p:attrNameLst>
                                      </p:cBhvr>
                                      <p:tavLst>
                                        <p:tav tm="0">
                                          <p:val>
                                            <p:strVal val="#ppt_x"/>
                                          </p:val>
                                        </p:tav>
                                        <p:tav tm="100000">
                                          <p:val>
                                            <p:strVal val="#ppt_x"/>
                                          </p:val>
                                        </p:tav>
                                      </p:tavLst>
                                    </p:anim>
                                    <p:anim calcmode="lin" valueType="num">
                                      <p:cBhvr>
                                        <p:cTn id="199" dur="1000" fill="hold"/>
                                        <p:tgtEl>
                                          <p:spTgt spid="37"/>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35"/>
                                        </p:tgtEl>
                                        <p:attrNameLst>
                                          <p:attrName>style.visibility</p:attrName>
                                        </p:attrNameLst>
                                      </p:cBhvr>
                                      <p:to>
                                        <p:strVal val="visible"/>
                                      </p:to>
                                    </p:set>
                                    <p:animEffect transition="in" filter="fade">
                                      <p:cBhvr>
                                        <p:cTn id="202" dur="1000"/>
                                        <p:tgtEl>
                                          <p:spTgt spid="35"/>
                                        </p:tgtEl>
                                      </p:cBhvr>
                                    </p:animEffect>
                                    <p:anim calcmode="lin" valueType="num">
                                      <p:cBhvr>
                                        <p:cTn id="203" dur="1000" fill="hold"/>
                                        <p:tgtEl>
                                          <p:spTgt spid="35"/>
                                        </p:tgtEl>
                                        <p:attrNameLst>
                                          <p:attrName>ppt_x</p:attrName>
                                        </p:attrNameLst>
                                      </p:cBhvr>
                                      <p:tavLst>
                                        <p:tav tm="0">
                                          <p:val>
                                            <p:strVal val="#ppt_x"/>
                                          </p:val>
                                        </p:tav>
                                        <p:tav tm="100000">
                                          <p:val>
                                            <p:strVal val="#ppt_x"/>
                                          </p:val>
                                        </p:tav>
                                      </p:tavLst>
                                    </p:anim>
                                    <p:anim calcmode="lin" valueType="num">
                                      <p:cBhvr>
                                        <p:cTn id="204" dur="1000" fill="hold"/>
                                        <p:tgtEl>
                                          <p:spTgt spid="35"/>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39"/>
                                        </p:tgtEl>
                                        <p:attrNameLst>
                                          <p:attrName>style.visibility</p:attrName>
                                        </p:attrNameLst>
                                      </p:cBhvr>
                                      <p:to>
                                        <p:strVal val="visible"/>
                                      </p:to>
                                    </p:set>
                                    <p:animEffect transition="in" filter="fade">
                                      <p:cBhvr>
                                        <p:cTn id="207" dur="1000"/>
                                        <p:tgtEl>
                                          <p:spTgt spid="39"/>
                                        </p:tgtEl>
                                      </p:cBhvr>
                                    </p:animEffect>
                                    <p:anim calcmode="lin" valueType="num">
                                      <p:cBhvr>
                                        <p:cTn id="208" dur="1000" fill="hold"/>
                                        <p:tgtEl>
                                          <p:spTgt spid="39"/>
                                        </p:tgtEl>
                                        <p:attrNameLst>
                                          <p:attrName>ppt_x</p:attrName>
                                        </p:attrNameLst>
                                      </p:cBhvr>
                                      <p:tavLst>
                                        <p:tav tm="0">
                                          <p:val>
                                            <p:strVal val="#ppt_x"/>
                                          </p:val>
                                        </p:tav>
                                        <p:tav tm="100000">
                                          <p:val>
                                            <p:strVal val="#ppt_x"/>
                                          </p:val>
                                        </p:tav>
                                      </p:tavLst>
                                    </p:anim>
                                    <p:anim calcmode="lin" valueType="num">
                                      <p:cBhvr>
                                        <p:cTn id="20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42"/>
                                        </p:tgtEl>
                                        <p:attrNameLst>
                                          <p:attrName>style.visibility</p:attrName>
                                        </p:attrNameLst>
                                      </p:cBhvr>
                                      <p:to>
                                        <p:strVal val="visible"/>
                                      </p:to>
                                    </p:set>
                                    <p:animEffect transition="in" filter="fade">
                                      <p:cBhvr>
                                        <p:cTn id="214" dur="1000"/>
                                        <p:tgtEl>
                                          <p:spTgt spid="42"/>
                                        </p:tgtEl>
                                      </p:cBhvr>
                                    </p:animEffect>
                                    <p:anim calcmode="lin" valueType="num">
                                      <p:cBhvr>
                                        <p:cTn id="215" dur="1000" fill="hold"/>
                                        <p:tgtEl>
                                          <p:spTgt spid="42"/>
                                        </p:tgtEl>
                                        <p:attrNameLst>
                                          <p:attrName>ppt_x</p:attrName>
                                        </p:attrNameLst>
                                      </p:cBhvr>
                                      <p:tavLst>
                                        <p:tav tm="0">
                                          <p:val>
                                            <p:strVal val="#ppt_x"/>
                                          </p:val>
                                        </p:tav>
                                        <p:tav tm="100000">
                                          <p:val>
                                            <p:strVal val="#ppt_x"/>
                                          </p:val>
                                        </p:tav>
                                      </p:tavLst>
                                    </p:anim>
                                    <p:anim calcmode="lin" valueType="num">
                                      <p:cBhvr>
                                        <p:cTn id="216" dur="1000" fill="hold"/>
                                        <p:tgtEl>
                                          <p:spTgt spid="42"/>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48"/>
                                        </p:tgtEl>
                                        <p:attrNameLst>
                                          <p:attrName>style.visibility</p:attrName>
                                        </p:attrNameLst>
                                      </p:cBhvr>
                                      <p:to>
                                        <p:strVal val="visible"/>
                                      </p:to>
                                    </p:set>
                                    <p:animEffect transition="in" filter="fade">
                                      <p:cBhvr>
                                        <p:cTn id="219" dur="1000"/>
                                        <p:tgtEl>
                                          <p:spTgt spid="48"/>
                                        </p:tgtEl>
                                      </p:cBhvr>
                                    </p:animEffect>
                                    <p:anim calcmode="lin" valueType="num">
                                      <p:cBhvr>
                                        <p:cTn id="220" dur="1000" fill="hold"/>
                                        <p:tgtEl>
                                          <p:spTgt spid="48"/>
                                        </p:tgtEl>
                                        <p:attrNameLst>
                                          <p:attrName>ppt_x</p:attrName>
                                        </p:attrNameLst>
                                      </p:cBhvr>
                                      <p:tavLst>
                                        <p:tav tm="0">
                                          <p:val>
                                            <p:strVal val="#ppt_x"/>
                                          </p:val>
                                        </p:tav>
                                        <p:tav tm="100000">
                                          <p:val>
                                            <p:strVal val="#ppt_x"/>
                                          </p:val>
                                        </p:tav>
                                      </p:tavLst>
                                    </p:anim>
                                    <p:anim calcmode="lin" valueType="num">
                                      <p:cBhvr>
                                        <p:cTn id="221" dur="1000" fill="hold"/>
                                        <p:tgtEl>
                                          <p:spTgt spid="48"/>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49"/>
                                        </p:tgtEl>
                                        <p:attrNameLst>
                                          <p:attrName>style.visibility</p:attrName>
                                        </p:attrNameLst>
                                      </p:cBhvr>
                                      <p:to>
                                        <p:strVal val="visible"/>
                                      </p:to>
                                    </p:set>
                                    <p:animEffect transition="in" filter="fade">
                                      <p:cBhvr>
                                        <p:cTn id="224" dur="1000"/>
                                        <p:tgtEl>
                                          <p:spTgt spid="49"/>
                                        </p:tgtEl>
                                      </p:cBhvr>
                                    </p:animEffect>
                                    <p:anim calcmode="lin" valueType="num">
                                      <p:cBhvr>
                                        <p:cTn id="225" dur="1000" fill="hold"/>
                                        <p:tgtEl>
                                          <p:spTgt spid="49"/>
                                        </p:tgtEl>
                                        <p:attrNameLst>
                                          <p:attrName>ppt_x</p:attrName>
                                        </p:attrNameLst>
                                      </p:cBhvr>
                                      <p:tavLst>
                                        <p:tav tm="0">
                                          <p:val>
                                            <p:strVal val="#ppt_x"/>
                                          </p:val>
                                        </p:tav>
                                        <p:tav tm="100000">
                                          <p:val>
                                            <p:strVal val="#ppt_x"/>
                                          </p:val>
                                        </p:tav>
                                      </p:tavLst>
                                    </p:anim>
                                    <p:anim calcmode="lin" valueType="num">
                                      <p:cBhvr>
                                        <p:cTn id="22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24"/>
                                        </p:tgtEl>
                                        <p:attrNameLst>
                                          <p:attrName>style.visibility</p:attrName>
                                        </p:attrNameLst>
                                      </p:cBhvr>
                                      <p:to>
                                        <p:strVal val="visible"/>
                                      </p:to>
                                    </p:set>
                                    <p:animEffect transition="in" filter="fade">
                                      <p:cBhvr>
                                        <p:cTn id="231" dur="1000"/>
                                        <p:tgtEl>
                                          <p:spTgt spid="24"/>
                                        </p:tgtEl>
                                      </p:cBhvr>
                                    </p:animEffect>
                                    <p:anim calcmode="lin" valueType="num">
                                      <p:cBhvr>
                                        <p:cTn id="232" dur="1000" fill="hold"/>
                                        <p:tgtEl>
                                          <p:spTgt spid="24"/>
                                        </p:tgtEl>
                                        <p:attrNameLst>
                                          <p:attrName>ppt_x</p:attrName>
                                        </p:attrNameLst>
                                      </p:cBhvr>
                                      <p:tavLst>
                                        <p:tav tm="0">
                                          <p:val>
                                            <p:strVal val="#ppt_x"/>
                                          </p:val>
                                        </p:tav>
                                        <p:tav tm="100000">
                                          <p:val>
                                            <p:strVal val="#ppt_x"/>
                                          </p:val>
                                        </p:tav>
                                      </p:tavLst>
                                    </p:anim>
                                    <p:anim calcmode="lin" valueType="num">
                                      <p:cBhvr>
                                        <p:cTn id="233" dur="1000" fill="hold"/>
                                        <p:tgtEl>
                                          <p:spTgt spid="24"/>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66"/>
                                        </p:tgtEl>
                                        <p:attrNameLst>
                                          <p:attrName>style.visibility</p:attrName>
                                        </p:attrNameLst>
                                      </p:cBhvr>
                                      <p:to>
                                        <p:strVal val="visible"/>
                                      </p:to>
                                    </p:set>
                                    <p:animEffect transition="in" filter="fade">
                                      <p:cBhvr>
                                        <p:cTn id="236" dur="1000"/>
                                        <p:tgtEl>
                                          <p:spTgt spid="66"/>
                                        </p:tgtEl>
                                      </p:cBhvr>
                                    </p:animEffect>
                                    <p:anim calcmode="lin" valueType="num">
                                      <p:cBhvr>
                                        <p:cTn id="237" dur="1000" fill="hold"/>
                                        <p:tgtEl>
                                          <p:spTgt spid="66"/>
                                        </p:tgtEl>
                                        <p:attrNameLst>
                                          <p:attrName>ppt_x</p:attrName>
                                        </p:attrNameLst>
                                      </p:cBhvr>
                                      <p:tavLst>
                                        <p:tav tm="0">
                                          <p:val>
                                            <p:strVal val="#ppt_x"/>
                                          </p:val>
                                        </p:tav>
                                        <p:tav tm="100000">
                                          <p:val>
                                            <p:strVal val="#ppt_x"/>
                                          </p:val>
                                        </p:tav>
                                      </p:tavLst>
                                    </p:anim>
                                    <p:anim calcmode="lin" valueType="num">
                                      <p:cBhvr>
                                        <p:cTn id="238" dur="1000" fill="hold"/>
                                        <p:tgtEl>
                                          <p:spTgt spid="66"/>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0"/>
                                  </p:stCondLst>
                                  <p:childTnLst>
                                    <p:set>
                                      <p:cBhvr>
                                        <p:cTn id="240" dur="1" fill="hold">
                                          <p:stCondLst>
                                            <p:cond delay="0"/>
                                          </p:stCondLst>
                                        </p:cTn>
                                        <p:tgtEl>
                                          <p:spTgt spid="75"/>
                                        </p:tgtEl>
                                        <p:attrNameLst>
                                          <p:attrName>style.visibility</p:attrName>
                                        </p:attrNameLst>
                                      </p:cBhvr>
                                      <p:to>
                                        <p:strVal val="visible"/>
                                      </p:to>
                                    </p:set>
                                    <p:animEffect transition="in" filter="fade">
                                      <p:cBhvr>
                                        <p:cTn id="241" dur="1000"/>
                                        <p:tgtEl>
                                          <p:spTgt spid="75"/>
                                        </p:tgtEl>
                                      </p:cBhvr>
                                    </p:animEffect>
                                    <p:anim calcmode="lin" valueType="num">
                                      <p:cBhvr>
                                        <p:cTn id="242" dur="1000" fill="hold"/>
                                        <p:tgtEl>
                                          <p:spTgt spid="75"/>
                                        </p:tgtEl>
                                        <p:attrNameLst>
                                          <p:attrName>ppt_x</p:attrName>
                                        </p:attrNameLst>
                                      </p:cBhvr>
                                      <p:tavLst>
                                        <p:tav tm="0">
                                          <p:val>
                                            <p:strVal val="#ppt_x"/>
                                          </p:val>
                                        </p:tav>
                                        <p:tav tm="100000">
                                          <p:val>
                                            <p:strVal val="#ppt_x"/>
                                          </p:val>
                                        </p:tav>
                                      </p:tavLst>
                                    </p:anim>
                                    <p:anim calcmode="lin" valueType="num">
                                      <p:cBhvr>
                                        <p:cTn id="243" dur="1000" fill="hold"/>
                                        <p:tgtEl>
                                          <p:spTgt spid="7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73"/>
                                        </p:tgtEl>
                                        <p:attrNameLst>
                                          <p:attrName>style.visibility</p:attrName>
                                        </p:attrNameLst>
                                      </p:cBhvr>
                                      <p:to>
                                        <p:strVal val="visible"/>
                                      </p:to>
                                    </p:set>
                                    <p:animEffect transition="in" filter="fade">
                                      <p:cBhvr>
                                        <p:cTn id="246" dur="1000"/>
                                        <p:tgtEl>
                                          <p:spTgt spid="73"/>
                                        </p:tgtEl>
                                      </p:cBhvr>
                                    </p:animEffect>
                                    <p:anim calcmode="lin" valueType="num">
                                      <p:cBhvr>
                                        <p:cTn id="247" dur="1000" fill="hold"/>
                                        <p:tgtEl>
                                          <p:spTgt spid="73"/>
                                        </p:tgtEl>
                                        <p:attrNameLst>
                                          <p:attrName>ppt_x</p:attrName>
                                        </p:attrNameLst>
                                      </p:cBhvr>
                                      <p:tavLst>
                                        <p:tav tm="0">
                                          <p:val>
                                            <p:strVal val="#ppt_x"/>
                                          </p:val>
                                        </p:tav>
                                        <p:tav tm="100000">
                                          <p:val>
                                            <p:strVal val="#ppt_x"/>
                                          </p:val>
                                        </p:tav>
                                      </p:tavLst>
                                    </p:anim>
                                    <p:anim calcmode="lin" valueType="num">
                                      <p:cBhvr>
                                        <p:cTn id="24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42" presetClass="entr" presetSubtype="0" fill="hold" grpId="0" nodeType="clickEffect">
                                  <p:stCondLst>
                                    <p:cond delay="0"/>
                                  </p:stCondLst>
                                  <p:childTnLst>
                                    <p:set>
                                      <p:cBhvr>
                                        <p:cTn id="252" dur="1" fill="hold">
                                          <p:stCondLst>
                                            <p:cond delay="0"/>
                                          </p:stCondLst>
                                        </p:cTn>
                                        <p:tgtEl>
                                          <p:spTgt spid="20"/>
                                        </p:tgtEl>
                                        <p:attrNameLst>
                                          <p:attrName>style.visibility</p:attrName>
                                        </p:attrNameLst>
                                      </p:cBhvr>
                                      <p:to>
                                        <p:strVal val="visible"/>
                                      </p:to>
                                    </p:set>
                                    <p:animEffect transition="in" filter="fade">
                                      <p:cBhvr>
                                        <p:cTn id="253" dur="1000"/>
                                        <p:tgtEl>
                                          <p:spTgt spid="20"/>
                                        </p:tgtEl>
                                      </p:cBhvr>
                                    </p:animEffect>
                                    <p:anim calcmode="lin" valueType="num">
                                      <p:cBhvr>
                                        <p:cTn id="254" dur="1000" fill="hold"/>
                                        <p:tgtEl>
                                          <p:spTgt spid="20"/>
                                        </p:tgtEl>
                                        <p:attrNameLst>
                                          <p:attrName>ppt_x</p:attrName>
                                        </p:attrNameLst>
                                      </p:cBhvr>
                                      <p:tavLst>
                                        <p:tav tm="0">
                                          <p:val>
                                            <p:strVal val="#ppt_x"/>
                                          </p:val>
                                        </p:tav>
                                        <p:tav tm="100000">
                                          <p:val>
                                            <p:strVal val="#ppt_x"/>
                                          </p:val>
                                        </p:tav>
                                      </p:tavLst>
                                    </p:anim>
                                    <p:anim calcmode="lin" valueType="num">
                                      <p:cBhvr>
                                        <p:cTn id="255" dur="1000" fill="hold"/>
                                        <p:tgtEl>
                                          <p:spTgt spid="20"/>
                                        </p:tgtEl>
                                        <p:attrNameLst>
                                          <p:attrName>ppt_y</p:attrName>
                                        </p:attrNameLst>
                                      </p:cBhvr>
                                      <p:tavLst>
                                        <p:tav tm="0">
                                          <p:val>
                                            <p:strVal val="#ppt_y+.1"/>
                                          </p:val>
                                        </p:tav>
                                        <p:tav tm="100000">
                                          <p:val>
                                            <p:strVal val="#ppt_y"/>
                                          </p:val>
                                        </p:tav>
                                      </p:tavLst>
                                    </p:anim>
                                  </p:childTnLst>
                                </p:cTn>
                              </p:par>
                              <p:par>
                                <p:cTn id="256" presetID="42" presetClass="entr" presetSubtype="0" fill="hold" grpId="0" nodeType="withEffect">
                                  <p:stCondLst>
                                    <p:cond delay="0"/>
                                  </p:stCondLst>
                                  <p:childTnLst>
                                    <p:set>
                                      <p:cBhvr>
                                        <p:cTn id="257" dur="1" fill="hold">
                                          <p:stCondLst>
                                            <p:cond delay="0"/>
                                          </p:stCondLst>
                                        </p:cTn>
                                        <p:tgtEl>
                                          <p:spTgt spid="64"/>
                                        </p:tgtEl>
                                        <p:attrNameLst>
                                          <p:attrName>style.visibility</p:attrName>
                                        </p:attrNameLst>
                                      </p:cBhvr>
                                      <p:to>
                                        <p:strVal val="visible"/>
                                      </p:to>
                                    </p:set>
                                    <p:animEffect transition="in" filter="fade">
                                      <p:cBhvr>
                                        <p:cTn id="258" dur="1000"/>
                                        <p:tgtEl>
                                          <p:spTgt spid="64"/>
                                        </p:tgtEl>
                                      </p:cBhvr>
                                    </p:animEffect>
                                    <p:anim calcmode="lin" valueType="num">
                                      <p:cBhvr>
                                        <p:cTn id="259" dur="1000" fill="hold"/>
                                        <p:tgtEl>
                                          <p:spTgt spid="64"/>
                                        </p:tgtEl>
                                        <p:attrNameLst>
                                          <p:attrName>ppt_x</p:attrName>
                                        </p:attrNameLst>
                                      </p:cBhvr>
                                      <p:tavLst>
                                        <p:tav tm="0">
                                          <p:val>
                                            <p:strVal val="#ppt_x"/>
                                          </p:val>
                                        </p:tav>
                                        <p:tav tm="100000">
                                          <p:val>
                                            <p:strVal val="#ppt_x"/>
                                          </p:val>
                                        </p:tav>
                                      </p:tavLst>
                                    </p:anim>
                                    <p:anim calcmode="lin" valueType="num">
                                      <p:cBhvr>
                                        <p:cTn id="2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42" presetClass="entr" presetSubtype="0" fill="hold" grpId="0" nodeType="clickEffect">
                                  <p:stCondLst>
                                    <p:cond delay="0"/>
                                  </p:stCondLst>
                                  <p:childTnLst>
                                    <p:set>
                                      <p:cBhvr>
                                        <p:cTn id="264" dur="1" fill="hold">
                                          <p:stCondLst>
                                            <p:cond delay="0"/>
                                          </p:stCondLst>
                                        </p:cTn>
                                        <p:tgtEl>
                                          <p:spTgt spid="21"/>
                                        </p:tgtEl>
                                        <p:attrNameLst>
                                          <p:attrName>style.visibility</p:attrName>
                                        </p:attrNameLst>
                                      </p:cBhvr>
                                      <p:to>
                                        <p:strVal val="visible"/>
                                      </p:to>
                                    </p:set>
                                    <p:animEffect transition="in" filter="fade">
                                      <p:cBhvr>
                                        <p:cTn id="265" dur="1000"/>
                                        <p:tgtEl>
                                          <p:spTgt spid="21"/>
                                        </p:tgtEl>
                                      </p:cBhvr>
                                    </p:animEffect>
                                    <p:anim calcmode="lin" valueType="num">
                                      <p:cBhvr>
                                        <p:cTn id="266" dur="1000" fill="hold"/>
                                        <p:tgtEl>
                                          <p:spTgt spid="21"/>
                                        </p:tgtEl>
                                        <p:attrNameLst>
                                          <p:attrName>ppt_x</p:attrName>
                                        </p:attrNameLst>
                                      </p:cBhvr>
                                      <p:tavLst>
                                        <p:tav tm="0">
                                          <p:val>
                                            <p:strVal val="#ppt_x"/>
                                          </p:val>
                                        </p:tav>
                                        <p:tav tm="100000">
                                          <p:val>
                                            <p:strVal val="#ppt_x"/>
                                          </p:val>
                                        </p:tav>
                                      </p:tavLst>
                                    </p:anim>
                                    <p:anim calcmode="lin" valueType="num">
                                      <p:cBhvr>
                                        <p:cTn id="267" dur="1000" fill="hold"/>
                                        <p:tgtEl>
                                          <p:spTgt spid="21"/>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0"/>
                                  </p:stCondLst>
                                  <p:childTnLst>
                                    <p:set>
                                      <p:cBhvr>
                                        <p:cTn id="269" dur="1" fill="hold">
                                          <p:stCondLst>
                                            <p:cond delay="0"/>
                                          </p:stCondLst>
                                        </p:cTn>
                                        <p:tgtEl>
                                          <p:spTgt spid="65"/>
                                        </p:tgtEl>
                                        <p:attrNameLst>
                                          <p:attrName>style.visibility</p:attrName>
                                        </p:attrNameLst>
                                      </p:cBhvr>
                                      <p:to>
                                        <p:strVal val="visible"/>
                                      </p:to>
                                    </p:set>
                                    <p:animEffect transition="in" filter="fade">
                                      <p:cBhvr>
                                        <p:cTn id="270" dur="1000"/>
                                        <p:tgtEl>
                                          <p:spTgt spid="65"/>
                                        </p:tgtEl>
                                      </p:cBhvr>
                                    </p:animEffect>
                                    <p:anim calcmode="lin" valueType="num">
                                      <p:cBhvr>
                                        <p:cTn id="271" dur="1000" fill="hold"/>
                                        <p:tgtEl>
                                          <p:spTgt spid="65"/>
                                        </p:tgtEl>
                                        <p:attrNameLst>
                                          <p:attrName>ppt_x</p:attrName>
                                        </p:attrNameLst>
                                      </p:cBhvr>
                                      <p:tavLst>
                                        <p:tav tm="0">
                                          <p:val>
                                            <p:strVal val="#ppt_x"/>
                                          </p:val>
                                        </p:tav>
                                        <p:tav tm="100000">
                                          <p:val>
                                            <p:strVal val="#ppt_x"/>
                                          </p:val>
                                        </p:tav>
                                      </p:tavLst>
                                    </p:anim>
                                    <p:anim calcmode="lin" valueType="num">
                                      <p:cBhvr>
                                        <p:cTn id="27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42" presetClass="entr" presetSubtype="0" fill="hold" grpId="0" nodeType="clickEffect">
                                  <p:stCondLst>
                                    <p:cond delay="0"/>
                                  </p:stCondLst>
                                  <p:childTnLst>
                                    <p:set>
                                      <p:cBhvr>
                                        <p:cTn id="276" dur="1" fill="hold">
                                          <p:stCondLst>
                                            <p:cond delay="0"/>
                                          </p:stCondLst>
                                        </p:cTn>
                                        <p:tgtEl>
                                          <p:spTgt spid="50"/>
                                        </p:tgtEl>
                                        <p:attrNameLst>
                                          <p:attrName>style.visibility</p:attrName>
                                        </p:attrNameLst>
                                      </p:cBhvr>
                                      <p:to>
                                        <p:strVal val="visible"/>
                                      </p:to>
                                    </p:set>
                                    <p:animEffect transition="in" filter="fade">
                                      <p:cBhvr>
                                        <p:cTn id="277" dur="1000"/>
                                        <p:tgtEl>
                                          <p:spTgt spid="50"/>
                                        </p:tgtEl>
                                      </p:cBhvr>
                                    </p:animEffect>
                                    <p:anim calcmode="lin" valueType="num">
                                      <p:cBhvr>
                                        <p:cTn id="278" dur="1000" fill="hold"/>
                                        <p:tgtEl>
                                          <p:spTgt spid="50"/>
                                        </p:tgtEl>
                                        <p:attrNameLst>
                                          <p:attrName>ppt_x</p:attrName>
                                        </p:attrNameLst>
                                      </p:cBhvr>
                                      <p:tavLst>
                                        <p:tav tm="0">
                                          <p:val>
                                            <p:strVal val="#ppt_x"/>
                                          </p:val>
                                        </p:tav>
                                        <p:tav tm="100000">
                                          <p:val>
                                            <p:strVal val="#ppt_x"/>
                                          </p:val>
                                        </p:tav>
                                      </p:tavLst>
                                    </p:anim>
                                    <p:anim calcmode="lin" valueType="num">
                                      <p:cBhvr>
                                        <p:cTn id="279" dur="1000" fill="hold"/>
                                        <p:tgtEl>
                                          <p:spTgt spid="50"/>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67"/>
                                        </p:tgtEl>
                                        <p:attrNameLst>
                                          <p:attrName>style.visibility</p:attrName>
                                        </p:attrNameLst>
                                      </p:cBhvr>
                                      <p:to>
                                        <p:strVal val="visible"/>
                                      </p:to>
                                    </p:set>
                                    <p:animEffect transition="in" filter="fade">
                                      <p:cBhvr>
                                        <p:cTn id="282" dur="1000"/>
                                        <p:tgtEl>
                                          <p:spTgt spid="67"/>
                                        </p:tgtEl>
                                      </p:cBhvr>
                                    </p:animEffect>
                                    <p:anim calcmode="lin" valueType="num">
                                      <p:cBhvr>
                                        <p:cTn id="283" dur="1000" fill="hold"/>
                                        <p:tgtEl>
                                          <p:spTgt spid="67"/>
                                        </p:tgtEl>
                                        <p:attrNameLst>
                                          <p:attrName>ppt_x</p:attrName>
                                        </p:attrNameLst>
                                      </p:cBhvr>
                                      <p:tavLst>
                                        <p:tav tm="0">
                                          <p:val>
                                            <p:strVal val="#ppt_x"/>
                                          </p:val>
                                        </p:tav>
                                        <p:tav tm="100000">
                                          <p:val>
                                            <p:strVal val="#ppt_x"/>
                                          </p:val>
                                        </p:tav>
                                      </p:tavLst>
                                    </p:anim>
                                    <p:anim calcmode="lin" valueType="num">
                                      <p:cBhvr>
                                        <p:cTn id="28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42" presetClass="entr" presetSubtype="0" fill="hold" grpId="0" nodeType="clickEffect">
                                  <p:stCondLst>
                                    <p:cond delay="0"/>
                                  </p:stCondLst>
                                  <p:childTnLst>
                                    <p:set>
                                      <p:cBhvr>
                                        <p:cTn id="288" dur="1" fill="hold">
                                          <p:stCondLst>
                                            <p:cond delay="0"/>
                                          </p:stCondLst>
                                        </p:cTn>
                                        <p:tgtEl>
                                          <p:spTgt spid="2"/>
                                        </p:tgtEl>
                                        <p:attrNameLst>
                                          <p:attrName>style.visibility</p:attrName>
                                        </p:attrNameLst>
                                      </p:cBhvr>
                                      <p:to>
                                        <p:strVal val="visible"/>
                                      </p:to>
                                    </p:set>
                                    <p:animEffect transition="in" filter="fade">
                                      <p:cBhvr>
                                        <p:cTn id="289" dur="1000"/>
                                        <p:tgtEl>
                                          <p:spTgt spid="2"/>
                                        </p:tgtEl>
                                      </p:cBhvr>
                                    </p:animEffect>
                                    <p:anim calcmode="lin" valueType="num">
                                      <p:cBhvr>
                                        <p:cTn id="290" dur="1000" fill="hold"/>
                                        <p:tgtEl>
                                          <p:spTgt spid="2"/>
                                        </p:tgtEl>
                                        <p:attrNameLst>
                                          <p:attrName>ppt_x</p:attrName>
                                        </p:attrNameLst>
                                      </p:cBhvr>
                                      <p:tavLst>
                                        <p:tav tm="0">
                                          <p:val>
                                            <p:strVal val="#ppt_x"/>
                                          </p:val>
                                        </p:tav>
                                        <p:tav tm="100000">
                                          <p:val>
                                            <p:strVal val="#ppt_x"/>
                                          </p:val>
                                        </p:tav>
                                      </p:tavLst>
                                    </p:anim>
                                    <p:anim calcmode="lin" valueType="num">
                                      <p:cBhvr>
                                        <p:cTn id="291" dur="1000" fill="hold"/>
                                        <p:tgtEl>
                                          <p:spTgt spid="2"/>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0"/>
                                  </p:stCondLst>
                                  <p:childTnLst>
                                    <p:set>
                                      <p:cBhvr>
                                        <p:cTn id="293" dur="1" fill="hold">
                                          <p:stCondLst>
                                            <p:cond delay="0"/>
                                          </p:stCondLst>
                                        </p:cTn>
                                        <p:tgtEl>
                                          <p:spTgt spid="7"/>
                                        </p:tgtEl>
                                        <p:attrNameLst>
                                          <p:attrName>style.visibility</p:attrName>
                                        </p:attrNameLst>
                                      </p:cBhvr>
                                      <p:to>
                                        <p:strVal val="visible"/>
                                      </p:to>
                                    </p:set>
                                    <p:animEffect transition="in" filter="fade">
                                      <p:cBhvr>
                                        <p:cTn id="294" dur="1000"/>
                                        <p:tgtEl>
                                          <p:spTgt spid="7"/>
                                        </p:tgtEl>
                                      </p:cBhvr>
                                    </p:animEffect>
                                    <p:anim calcmode="lin" valueType="num">
                                      <p:cBhvr>
                                        <p:cTn id="295" dur="1000" fill="hold"/>
                                        <p:tgtEl>
                                          <p:spTgt spid="7"/>
                                        </p:tgtEl>
                                        <p:attrNameLst>
                                          <p:attrName>ppt_x</p:attrName>
                                        </p:attrNameLst>
                                      </p:cBhvr>
                                      <p:tavLst>
                                        <p:tav tm="0">
                                          <p:val>
                                            <p:strVal val="#ppt_x"/>
                                          </p:val>
                                        </p:tav>
                                        <p:tav tm="100000">
                                          <p:val>
                                            <p:strVal val="#ppt_x"/>
                                          </p:val>
                                        </p:tav>
                                      </p:tavLst>
                                    </p:anim>
                                    <p:anim calcmode="lin" valueType="num">
                                      <p:cBhvr>
                                        <p:cTn id="296" dur="1000" fill="hold"/>
                                        <p:tgtEl>
                                          <p:spTgt spid="7"/>
                                        </p:tgtEl>
                                        <p:attrNameLst>
                                          <p:attrName>ppt_y</p:attrName>
                                        </p:attrNameLst>
                                      </p:cBhvr>
                                      <p:tavLst>
                                        <p:tav tm="0">
                                          <p:val>
                                            <p:strVal val="#ppt_y+.1"/>
                                          </p:val>
                                        </p:tav>
                                        <p:tav tm="100000">
                                          <p:val>
                                            <p:strVal val="#ppt_y"/>
                                          </p:val>
                                        </p:tav>
                                      </p:tavLst>
                                    </p:anim>
                                  </p:childTnLst>
                                </p:cTn>
                              </p:par>
                              <p:par>
                                <p:cTn id="297" presetID="42" presetClass="entr" presetSubtype="0" fill="hold" grpId="0" nodeType="withEffect">
                                  <p:stCondLst>
                                    <p:cond delay="0"/>
                                  </p:stCondLst>
                                  <p:childTnLst>
                                    <p:set>
                                      <p:cBhvr>
                                        <p:cTn id="298" dur="1" fill="hold">
                                          <p:stCondLst>
                                            <p:cond delay="0"/>
                                          </p:stCondLst>
                                        </p:cTn>
                                        <p:tgtEl>
                                          <p:spTgt spid="4"/>
                                        </p:tgtEl>
                                        <p:attrNameLst>
                                          <p:attrName>style.visibility</p:attrName>
                                        </p:attrNameLst>
                                      </p:cBhvr>
                                      <p:to>
                                        <p:strVal val="visible"/>
                                      </p:to>
                                    </p:set>
                                    <p:animEffect transition="in" filter="fade">
                                      <p:cBhvr>
                                        <p:cTn id="299" dur="1000"/>
                                        <p:tgtEl>
                                          <p:spTgt spid="4"/>
                                        </p:tgtEl>
                                      </p:cBhvr>
                                    </p:animEffect>
                                    <p:anim calcmode="lin" valueType="num">
                                      <p:cBhvr>
                                        <p:cTn id="300" dur="1000" fill="hold"/>
                                        <p:tgtEl>
                                          <p:spTgt spid="4"/>
                                        </p:tgtEl>
                                        <p:attrNameLst>
                                          <p:attrName>ppt_x</p:attrName>
                                        </p:attrNameLst>
                                      </p:cBhvr>
                                      <p:tavLst>
                                        <p:tav tm="0">
                                          <p:val>
                                            <p:strVal val="#ppt_x"/>
                                          </p:val>
                                        </p:tav>
                                        <p:tav tm="100000">
                                          <p:val>
                                            <p:strVal val="#ppt_x"/>
                                          </p:val>
                                        </p:tav>
                                      </p:tavLst>
                                    </p:anim>
                                    <p:anim calcmode="lin" valueType="num">
                                      <p:cBhvr>
                                        <p:cTn id="30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18" grpId="0" animBg="1"/>
      <p:bldP spid="19" grpId="0" animBg="1"/>
      <p:bldP spid="20" grpId="0" animBg="1"/>
      <p:bldP spid="21" grpId="0" animBg="1"/>
      <p:bldP spid="24" grpId="0" animBg="1"/>
      <p:bldP spid="12" grpId="0"/>
      <p:bldP spid="13" grpId="0" animBg="1"/>
      <p:bldP spid="14" grpId="0"/>
      <p:bldP spid="26" grpId="0"/>
      <p:bldP spid="27" grpId="0"/>
      <p:bldP spid="33" grpId="0"/>
      <p:bldP spid="34" grpId="0"/>
      <p:bldP spid="35" grpId="0"/>
      <p:bldP spid="39" grpId="0"/>
      <p:bldP spid="48" grpId="0"/>
      <p:bldP spid="49" grpId="0"/>
      <p:bldP spid="50" grpId="0" animBg="1"/>
      <p:bldP spid="53" grpId="0"/>
      <p:bldP spid="56" grpId="0"/>
      <p:bldP spid="59" grpId="0" animBg="1"/>
      <p:bldP spid="63" grpId="0" animBg="1"/>
      <p:bldP spid="64" grpId="0" animBg="1"/>
      <p:bldP spid="65" grpId="0" animBg="1"/>
      <p:bldP spid="66" grpId="0" animBg="1"/>
      <p:bldP spid="67" grpId="0" animBg="1"/>
      <p:bldP spid="69" grpId="0" animBg="1"/>
      <p:bldP spid="70" grpId="0" animBg="1"/>
      <p:bldP spid="71" grpId="0" animBg="1"/>
      <p:bldP spid="73" grpId="0"/>
      <p:bldP spid="77" grpId="0"/>
      <p:bldP spid="2" grpId="0" animBg="1"/>
      <p:bldP spid="4" grpId="0"/>
      <p:bldP spid="8" grpId="0"/>
      <p:bldP spid="36" grpId="0" animBg="1"/>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6087</TotalTime>
  <Words>1865</Words>
  <Application>Microsoft Office PowerPoint</Application>
  <PresentationFormat>Widescreen</PresentationFormat>
  <Paragraphs>293</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Times New Roman</vt:lpstr>
      <vt:lpstr>Wingdings</vt:lpstr>
      <vt:lpstr>Office Theme</vt:lpstr>
      <vt:lpstr>Cisco Switch Configuration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 Err-disable recovery</vt:lpstr>
      <vt:lpstr>Troubleshoot Err-disable recovery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Abhinandan</cp:lastModifiedBy>
  <cp:revision>348</cp:revision>
  <dcterms:created xsi:type="dcterms:W3CDTF">2016-10-05T09:52:14Z</dcterms:created>
  <dcterms:modified xsi:type="dcterms:W3CDTF">2018-12-22T12:58:06Z</dcterms:modified>
</cp:coreProperties>
</file>