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98" r:id="rId5"/>
    <p:sldId id="399" r:id="rId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kaj Bajaj" initials="PB" lastIdx="4" clrIdx="0">
    <p:extLst>
      <p:ext uri="{19B8F6BF-5375-455C-9EA6-DF929625EA0E}">
        <p15:presenceInfo xmlns:p15="http://schemas.microsoft.com/office/powerpoint/2012/main" userId="S-1-5-21-60463071-3407015874-2971593948-988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330C"/>
    <a:srgbClr val="F54F3D"/>
    <a:srgbClr val="CE02CE"/>
    <a:srgbClr val="EDB005"/>
    <a:srgbClr val="7ACB61"/>
    <a:srgbClr val="E3A8FA"/>
    <a:srgbClr val="158085"/>
    <a:srgbClr val="2ED6DE"/>
    <a:srgbClr val="FEA4FE"/>
    <a:srgbClr val="834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0" autoAdjust="0"/>
    <p:restoredTop sz="94849" autoAdjust="0"/>
  </p:normalViewPr>
  <p:slideViewPr>
    <p:cSldViewPr>
      <p:cViewPr varScale="1">
        <p:scale>
          <a:sx n="68" d="100"/>
          <a:sy n="68" d="100"/>
        </p:scale>
        <p:origin x="804" y="7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40" d="100"/>
        <a:sy n="140" d="100"/>
      </p:scale>
      <p:origin x="0" y="-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9CFB3-52B7-4414-BDCD-A9666C6F5E3A}" type="datetimeFigureOut">
              <a:rPr lang="en-US" smtClean="0"/>
              <a:pPr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5048D-7870-4ABF-B393-DBF0349661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18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89795-AB4E-4569-9E72-7D65EFC1F3AC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>
                <a:solidFill>
                  <a:srgbClr val="FFFFFF"/>
                </a:solidFill>
              </a:rPr>
              <a:t>Fortis Healthcare Ltd.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49283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202D8-B1A5-41CC-95B4-617F888DFAEB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>
                <a:solidFill>
                  <a:srgbClr val="FFFFFF"/>
                </a:solidFill>
              </a:rPr>
              <a:t>Fortis Healthcare Ltd.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96DB428-E4E5-46BF-AF59-932ECEAF8413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59056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9EF2-E266-4380-97E0-81FCCCEB13B1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>
                <a:solidFill>
                  <a:srgbClr val="FFFFFF"/>
                </a:solidFill>
              </a:rPr>
              <a:t>Fortis Healthcare Ltd.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091CFA2-637C-4F8C-AFDD-CCFBEDF4404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76530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14730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4730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 bwMode="auto">
          <a:xfrm rot="5400000">
            <a:off x="419100" y="6467719"/>
            <a:ext cx="190500" cy="1201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algn="ctr">
            <a:noFill/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Isosceles Triangle 2"/>
          <p:cNvSpPr>
            <a:spLocks noChangeAspect="1"/>
          </p:cNvSpPr>
          <p:nvPr/>
        </p:nvSpPr>
        <p:spPr bwMode="auto">
          <a:xfrm rot="5400000">
            <a:off x="419100" y="6467719"/>
            <a:ext cx="190500" cy="1201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algn="ctr">
            <a:noFill/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2" cstate="print"/>
          <a:srcRect r="42857" b="3171"/>
          <a:stretch>
            <a:fillRect/>
          </a:stretch>
        </p:blipFill>
        <p:spPr bwMode="auto">
          <a:xfrm>
            <a:off x="7948246" y="414338"/>
            <a:ext cx="112541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95805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E254B-A457-4B2B-BDAC-CB23014BEDDE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>
                <a:solidFill>
                  <a:srgbClr val="FFFFFF"/>
                </a:solidFill>
              </a:rPr>
              <a:t>Fortis Healthcare Ltd.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E11A7-C198-4ED7-9625-287410A13ED8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82716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1898-27F6-471E-9EF6-D1D9D1355F23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DD1D-7599-4047-A9BD-85CC433E675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8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2" y="1219200"/>
            <a:ext cx="4044462" cy="4910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2338" y="1219205"/>
            <a:ext cx="4044462" cy="2378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2338" y="3749680"/>
            <a:ext cx="4044462" cy="2379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F0ED-5DBB-4B1C-9929-CB9C81A672CF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75ECA-D22B-41AC-BEB9-1B5A14BA9A26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62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5"/>
            <a:ext cx="8229600" cy="2378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49680"/>
            <a:ext cx="8229600" cy="2379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8C9E9-3176-4A32-8F39-9C7095AF8979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EDBD5-0BC4-497A-8215-A79F1DA760CC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3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1BAEC-D384-4BE9-A039-B8AB064BBCD4}" type="datetime1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5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14730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4730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205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pic>
        <p:nvPicPr>
          <p:cNvPr id="2055" name="Picture 12"/>
          <p:cNvPicPr>
            <a:picLocks noChangeAspect="1" noChangeArrowheads="1"/>
          </p:cNvPicPr>
          <p:nvPr/>
        </p:nvPicPr>
        <p:blipFill>
          <a:blip r:embed="rId11" cstate="print"/>
          <a:srcRect r="42857" b="3171"/>
          <a:stretch>
            <a:fillRect/>
          </a:stretch>
        </p:blipFill>
        <p:spPr bwMode="auto">
          <a:xfrm>
            <a:off x="7948246" y="414338"/>
            <a:ext cx="112541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2" y="6356355"/>
            <a:ext cx="2288931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4371C3-51CA-41FC-9BE6-1F88CBFBED7D}" type="datetime1">
              <a:rPr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2/18/2019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531" y="6356355"/>
            <a:ext cx="3505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>
                <a:solidFill>
                  <a:srgbClr val="FFFFFF"/>
                </a:solidFill>
              </a:rPr>
              <a:t>Fortis Healthcare Ltd.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531" y="6356355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D1E9F3-BDE3-42AA-B787-AEC92077320E}" type="slidenum">
              <a:rPr lang="en-US" altLang="zh-TW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itchFamily="34" charset="0"/>
              <a:cs typeface="Arial" charset="0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 bwMode="auto">
          <a:xfrm rot="5400000">
            <a:off x="419100" y="6467719"/>
            <a:ext cx="190500" cy="12016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algn="ctr">
            <a:noFill/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24556" y="6400805"/>
            <a:ext cx="2883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416169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&amp; Network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5"/>
            <a:ext cx="8229600" cy="4800595"/>
          </a:xfrm>
        </p:spPr>
        <p:txBody>
          <a:bodyPr/>
          <a:lstStyle/>
          <a:p>
            <a:pPr marL="0" lvl="0" indent="0">
              <a:buNone/>
            </a:pPr>
            <a:r>
              <a:rPr lang="en-US" sz="1600" b="1" u="sng" dirty="0"/>
              <a:t>Servers Segment :</a:t>
            </a:r>
          </a:p>
          <a:p>
            <a:pPr marL="0" lvl="0" indent="0">
              <a:buNone/>
            </a:pPr>
            <a:r>
              <a:rPr lang="en-US" sz="1400" b="1" dirty="0"/>
              <a:t>Platform :</a:t>
            </a:r>
            <a:r>
              <a:rPr lang="en-US" sz="1400" dirty="0"/>
              <a:t> Microsoft</a:t>
            </a:r>
          </a:p>
          <a:p>
            <a:pPr marL="0" lvl="0" indent="0">
              <a:buNone/>
            </a:pPr>
            <a:r>
              <a:rPr lang="en-US" sz="1400" b="1" dirty="0"/>
              <a:t>Scope of  Services </a:t>
            </a:r>
            <a:r>
              <a:rPr lang="en-US" sz="1400" dirty="0"/>
              <a:t>: Server Infrastructure, OS, </a:t>
            </a:r>
          </a:p>
          <a:p>
            <a:pPr marL="0" lvl="0" indent="0">
              <a:buNone/>
            </a:pPr>
            <a:r>
              <a:rPr lang="en-US" sz="1400" dirty="0"/>
              <a:t>-   Applications – AD, DHCP, DNS, Kaseya, Antivirus, Manage Engine,  </a:t>
            </a:r>
          </a:p>
          <a:p>
            <a:pPr marL="0" indent="0">
              <a:buNone/>
            </a:pPr>
            <a:r>
              <a:rPr lang="en-US" sz="1400" b="1" dirty="0"/>
              <a:t>Total Number of servers : 340</a:t>
            </a:r>
          </a:p>
          <a:p>
            <a:pPr marL="0" indent="0">
              <a:buNone/>
            </a:pPr>
            <a:r>
              <a:rPr lang="en-US" sz="1400" b="1" dirty="0"/>
              <a:t>Engineers  : 4 Engineers ( Deepak, Krishna, Anuj, </a:t>
            </a:r>
            <a:r>
              <a:rPr lang="en-US" sz="1400" b="1" dirty="0" err="1"/>
              <a:t>Manoj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Call Volume (Per Month) : 100-150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/>
          </a:p>
          <a:p>
            <a:pPr marL="0" lvl="0" indent="0">
              <a:buNone/>
            </a:pPr>
            <a:r>
              <a:rPr lang="en-US" sz="1400" b="1" u="sng" dirty="0"/>
              <a:t>Network Segment</a:t>
            </a:r>
          </a:p>
          <a:p>
            <a:pPr marL="0" lvl="0" indent="0">
              <a:buNone/>
            </a:pPr>
            <a:r>
              <a:rPr lang="en-US" sz="1400" b="1" dirty="0"/>
              <a:t>Platform :</a:t>
            </a:r>
            <a:r>
              <a:rPr lang="en-US" sz="1400" dirty="0"/>
              <a:t> Network Switches (L2 &amp; l3), </a:t>
            </a:r>
          </a:p>
          <a:p>
            <a:pPr marL="0" lvl="0" indent="0">
              <a:buNone/>
            </a:pPr>
            <a:r>
              <a:rPr lang="en-US" sz="1400" b="1" dirty="0"/>
              <a:t>Scope of  Services </a:t>
            </a:r>
            <a:r>
              <a:rPr lang="en-US" sz="1400" dirty="0"/>
              <a:t>: LAN Switches support </a:t>
            </a:r>
          </a:p>
          <a:p>
            <a:pPr marL="0" lvl="0" indent="0">
              <a:buNone/>
            </a:pPr>
            <a:r>
              <a:rPr lang="en-US" sz="1400" dirty="0"/>
              <a:t>-</a:t>
            </a:r>
            <a:r>
              <a:rPr lang="en-US" sz="1400" b="1" dirty="0"/>
              <a:t>Total Number of servers : 740</a:t>
            </a:r>
          </a:p>
          <a:p>
            <a:pPr marL="0" indent="0">
              <a:buNone/>
            </a:pPr>
            <a:r>
              <a:rPr lang="en-US" sz="1400" b="1" dirty="0"/>
              <a:t>Engineers  : 4 Engineers ( </a:t>
            </a:r>
            <a:r>
              <a:rPr lang="en-US" sz="1400" b="1" dirty="0" err="1"/>
              <a:t>Achin</a:t>
            </a:r>
            <a:r>
              <a:rPr lang="en-US" sz="1400" b="1" dirty="0"/>
              <a:t>, </a:t>
            </a:r>
            <a:r>
              <a:rPr lang="en-US" sz="1400" b="1" dirty="0" err="1"/>
              <a:t>Shiv,Majid</a:t>
            </a:r>
            <a:r>
              <a:rPr lang="en-US" sz="1400" b="1" dirty="0"/>
              <a:t> &amp; Aditya)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Call Volume (Per Month) : 100-150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EDBD5-0BC4-497A-8215-A79F1DA760CC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altLang="zh-TW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03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Helpdesk &amp; EUS: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5"/>
            <a:ext cx="8382000" cy="4952995"/>
          </a:xfrm>
        </p:spPr>
        <p:txBody>
          <a:bodyPr/>
          <a:lstStyle/>
          <a:p>
            <a:r>
              <a:rPr lang="en-US" sz="1400" b="1" dirty="0"/>
              <a:t>Helpdesk :</a:t>
            </a:r>
            <a:r>
              <a:rPr lang="en-US" sz="1400" dirty="0"/>
              <a:t> 160 resources</a:t>
            </a:r>
          </a:p>
          <a:p>
            <a:pPr marL="0" lvl="0" indent="0">
              <a:buNone/>
            </a:pPr>
            <a:endParaRPr lang="en-US" sz="1400" dirty="0"/>
          </a:p>
          <a:p>
            <a:r>
              <a:rPr lang="en-US" sz="1400" b="1" dirty="0"/>
              <a:t>End User Support:- </a:t>
            </a:r>
          </a:p>
          <a:p>
            <a:pPr marL="0" lvl="0" indent="0">
              <a:buNone/>
            </a:pPr>
            <a:r>
              <a:rPr lang="en-US" sz="1400" dirty="0"/>
              <a:t>	</a:t>
            </a:r>
            <a:r>
              <a:rPr lang="en-US" sz="1400" b="1" dirty="0"/>
              <a:t>80 Engineer aligned for all locations, </a:t>
            </a:r>
          </a:p>
          <a:p>
            <a:pPr marL="0" lvl="0" indent="0">
              <a:buNone/>
            </a:pPr>
            <a:r>
              <a:rPr lang="en-US" sz="1400" dirty="0"/>
              <a:t>	Support Included at unit level:</a:t>
            </a:r>
          </a:p>
          <a:p>
            <a:pPr marL="1384300" lvl="4" indent="-285750">
              <a:buFont typeface="Wingdings" panose="05000000000000000000" pitchFamily="2" charset="2"/>
              <a:buChar char="q"/>
            </a:pPr>
            <a:r>
              <a:rPr lang="en-US" sz="1400" dirty="0"/>
              <a:t>VC </a:t>
            </a:r>
          </a:p>
          <a:p>
            <a:pPr marL="1384300" lvl="4" indent="-285750">
              <a:buFont typeface="Wingdings" panose="05000000000000000000" pitchFamily="2" charset="2"/>
              <a:buChar char="q"/>
            </a:pPr>
            <a:r>
              <a:rPr lang="en-US" sz="1400" dirty="0"/>
              <a:t>EPABX,</a:t>
            </a:r>
          </a:p>
          <a:p>
            <a:pPr marL="1384300" lvl="4" indent="-285750">
              <a:buFont typeface="Wingdings" panose="05000000000000000000" pitchFamily="2" charset="2"/>
              <a:buChar char="q"/>
            </a:pPr>
            <a:r>
              <a:rPr lang="en-US" sz="1400" dirty="0"/>
              <a:t>Desktops, Printers, Scanners, laptops, </a:t>
            </a:r>
          </a:p>
          <a:p>
            <a:pPr marL="1384300" lvl="4" indent="-285750">
              <a:buFont typeface="Wingdings" panose="05000000000000000000" pitchFamily="2" charset="2"/>
              <a:buChar char="q"/>
            </a:pPr>
            <a:r>
              <a:rPr lang="en-US" sz="1400" dirty="0"/>
              <a:t>Wi-Fi (Access Point), </a:t>
            </a:r>
          </a:p>
          <a:p>
            <a:endParaRPr lang="en-US" sz="700" dirty="0"/>
          </a:p>
          <a:p>
            <a:pPr marL="0" indent="0">
              <a:buNone/>
            </a:pPr>
            <a:endParaRPr lang="en-US" sz="1100" b="1" dirty="0"/>
          </a:p>
          <a:p>
            <a:pPr marL="0" indent="0">
              <a:buNone/>
            </a:pPr>
            <a:r>
              <a:rPr lang="en-US" sz="1100" b="1" dirty="0"/>
              <a:t>                         </a:t>
            </a:r>
            <a:r>
              <a:rPr lang="en-US" sz="1200" b="1" dirty="0"/>
              <a:t>AMC also included, </a:t>
            </a:r>
            <a:endParaRPr lang="en-US" sz="1200" dirty="0"/>
          </a:p>
          <a:p>
            <a:pPr lvl="4"/>
            <a:r>
              <a:rPr lang="en-US" sz="1400" dirty="0"/>
              <a:t>VC </a:t>
            </a:r>
          </a:p>
          <a:p>
            <a:pPr lvl="4"/>
            <a:r>
              <a:rPr lang="en-US" sz="1400" dirty="0"/>
              <a:t>EPABX,</a:t>
            </a:r>
          </a:p>
          <a:p>
            <a:pPr lvl="4"/>
            <a:r>
              <a:rPr lang="en-US" sz="1400" dirty="0"/>
              <a:t>Desktops, Printers, Scanners, laptops, </a:t>
            </a:r>
          </a:p>
          <a:p>
            <a:pPr lvl="4"/>
            <a:r>
              <a:rPr lang="en-US" sz="1400" dirty="0"/>
              <a:t>Wi-Fi (Access Point), 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EDBD5-0BC4-497A-8215-A79F1DA760CC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 altLang="zh-TW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763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 3">
      <a:dk1>
        <a:srgbClr val="000000"/>
      </a:dk1>
      <a:lt1>
        <a:srgbClr val="FFFFFF"/>
      </a:lt1>
      <a:dk2>
        <a:srgbClr val="049648"/>
      </a:dk2>
      <a:lt2>
        <a:srgbClr val="D0CBC6"/>
      </a:lt2>
      <a:accent1>
        <a:srgbClr val="69BA45"/>
      </a:accent1>
      <a:accent2>
        <a:srgbClr val="AAD037"/>
      </a:accent2>
      <a:accent3>
        <a:srgbClr val="FFFFFF"/>
      </a:accent3>
      <a:accent4>
        <a:srgbClr val="000000"/>
      </a:accent4>
      <a:accent5>
        <a:srgbClr val="B9D9B0"/>
      </a:accent5>
      <a:accent6>
        <a:srgbClr val="9ABC31"/>
      </a:accent6>
      <a:hlink>
        <a:srgbClr val="FFF200"/>
      </a:hlink>
      <a:folHlink>
        <a:srgbClr val="D82423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>
    <a:extraClrScheme>
      <a:clrScheme name="Origin 1">
        <a:dk1>
          <a:srgbClr val="000000"/>
        </a:dk1>
        <a:lt1>
          <a:srgbClr val="FFFFFF"/>
        </a:lt1>
        <a:dk2>
          <a:srgbClr val="464653"/>
        </a:dk2>
        <a:lt2>
          <a:srgbClr val="DDE9EC"/>
        </a:lt2>
        <a:accent1>
          <a:srgbClr val="727CA3"/>
        </a:accent1>
        <a:accent2>
          <a:srgbClr val="9FB8CD"/>
        </a:accent2>
        <a:accent3>
          <a:srgbClr val="FFFFFF"/>
        </a:accent3>
        <a:accent4>
          <a:srgbClr val="000000"/>
        </a:accent4>
        <a:accent5>
          <a:srgbClr val="BCBFCE"/>
        </a:accent5>
        <a:accent6>
          <a:srgbClr val="90A6BA"/>
        </a:accent6>
        <a:hlink>
          <a:srgbClr val="B292CA"/>
        </a:hlink>
        <a:folHlink>
          <a:srgbClr val="6B56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igin 2">
        <a:dk1>
          <a:srgbClr val="000000"/>
        </a:dk1>
        <a:lt1>
          <a:srgbClr val="FFFFFF"/>
        </a:lt1>
        <a:dk2>
          <a:srgbClr val="464653"/>
        </a:dk2>
        <a:lt2>
          <a:srgbClr val="D0CBC6"/>
        </a:lt2>
        <a:accent1>
          <a:srgbClr val="727CA3"/>
        </a:accent1>
        <a:accent2>
          <a:srgbClr val="9FB8CD"/>
        </a:accent2>
        <a:accent3>
          <a:srgbClr val="FFFFFF"/>
        </a:accent3>
        <a:accent4>
          <a:srgbClr val="000000"/>
        </a:accent4>
        <a:accent5>
          <a:srgbClr val="BCBFCE"/>
        </a:accent5>
        <a:accent6>
          <a:srgbClr val="90A6BA"/>
        </a:accent6>
        <a:hlink>
          <a:srgbClr val="B292CA"/>
        </a:hlink>
        <a:folHlink>
          <a:srgbClr val="6B56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igin 3">
        <a:dk1>
          <a:srgbClr val="000000"/>
        </a:dk1>
        <a:lt1>
          <a:srgbClr val="FFFFFF"/>
        </a:lt1>
        <a:dk2>
          <a:srgbClr val="049648"/>
        </a:dk2>
        <a:lt2>
          <a:srgbClr val="D0CBC6"/>
        </a:lt2>
        <a:accent1>
          <a:srgbClr val="69BA45"/>
        </a:accent1>
        <a:accent2>
          <a:srgbClr val="AAD037"/>
        </a:accent2>
        <a:accent3>
          <a:srgbClr val="FFFFFF"/>
        </a:accent3>
        <a:accent4>
          <a:srgbClr val="000000"/>
        </a:accent4>
        <a:accent5>
          <a:srgbClr val="B9D9B0"/>
        </a:accent5>
        <a:accent6>
          <a:srgbClr val="9ABC31"/>
        </a:accent6>
        <a:hlink>
          <a:srgbClr val="FFF200"/>
        </a:hlink>
        <a:folHlink>
          <a:srgbClr val="D8242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B6F8CB8A0DCC46BF752F8BB4446DDA" ma:contentTypeVersion="0" ma:contentTypeDescription="Create a new document." ma:contentTypeScope="" ma:versionID="8c53d3e4f20122826089e1dfbddb09e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882db663718dbb58935a9b173dcfed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20C487-0DB4-4030-9921-7783FC621170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6C493E-60F9-438A-A79F-E1935B1D1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EDE5C8F-5D6C-4AEE-9D28-4082594330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19997</TotalTime>
  <Words>120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DFKai-SB</vt:lpstr>
      <vt:lpstr>PMingLiU</vt:lpstr>
      <vt:lpstr>Arial</vt:lpstr>
      <vt:lpstr>Bookman Old Style</vt:lpstr>
      <vt:lpstr>Calibri</vt:lpstr>
      <vt:lpstr>Gill Sans MT</vt:lpstr>
      <vt:lpstr>Wingdings</vt:lpstr>
      <vt:lpstr>Wingdings 3</vt:lpstr>
      <vt:lpstr>Origin</vt:lpstr>
      <vt:lpstr>Server &amp; Network</vt:lpstr>
      <vt:lpstr>Helpdesk &amp; EUS: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 Functionalities</dc:title>
  <dc:subject>HIS Architecture</dc:subject>
  <dc:creator>Ravinder Sharma</dc:creator>
  <cp:keywords>HIS Architecture, HIS Functionalities</cp:keywords>
  <cp:lastModifiedBy>Sujit Datta</cp:lastModifiedBy>
  <cp:revision>896</cp:revision>
  <cp:lastPrinted>2013-07-25T12:06:01Z</cp:lastPrinted>
  <dcterms:created xsi:type="dcterms:W3CDTF">2012-11-07T08:44:07Z</dcterms:created>
  <dcterms:modified xsi:type="dcterms:W3CDTF">2019-02-18T11:37:22Z</dcterms:modified>
  <cp:category>HIS</cp:category>
  <cp:contentStatus>Draft for Review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0x010100AAB6F8CB8A0DCC46BF752F8BB4446DDA</vt:lpwstr>
  </property>
  <property fmtid="{D5CDD505-2E9C-101B-9397-08002B2CF9AE}" pid="3" name="IsMyDocuments">
    <vt:bool>true</vt:bool>
  </property>
</Properties>
</file>