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47"/>
  </p:notesMasterIdLst>
  <p:sldIdLst>
    <p:sldId id="297" r:id="rId2"/>
    <p:sldId id="343" r:id="rId3"/>
    <p:sldId id="257" r:id="rId4"/>
    <p:sldId id="258" r:id="rId5"/>
    <p:sldId id="261" r:id="rId6"/>
    <p:sldId id="260" r:id="rId7"/>
    <p:sldId id="262" r:id="rId8"/>
    <p:sldId id="264" r:id="rId9"/>
    <p:sldId id="265" r:id="rId10"/>
    <p:sldId id="266" r:id="rId11"/>
    <p:sldId id="267" r:id="rId12"/>
    <p:sldId id="268" r:id="rId13"/>
    <p:sldId id="287" r:id="rId14"/>
    <p:sldId id="288" r:id="rId15"/>
    <p:sldId id="295" r:id="rId16"/>
    <p:sldId id="289" r:id="rId17"/>
    <p:sldId id="296" r:id="rId18"/>
    <p:sldId id="290" r:id="rId19"/>
    <p:sldId id="291" r:id="rId20"/>
    <p:sldId id="292" r:id="rId21"/>
    <p:sldId id="293" r:id="rId22"/>
    <p:sldId id="294" r:id="rId23"/>
    <p:sldId id="270" r:id="rId24"/>
    <p:sldId id="285" r:id="rId25"/>
    <p:sldId id="275" r:id="rId26"/>
    <p:sldId id="283" r:id="rId27"/>
    <p:sldId id="284" r:id="rId28"/>
    <p:sldId id="276" r:id="rId29"/>
    <p:sldId id="277" r:id="rId30"/>
    <p:sldId id="278" r:id="rId31"/>
    <p:sldId id="274" r:id="rId32"/>
    <p:sldId id="279" r:id="rId33"/>
    <p:sldId id="281" r:id="rId34"/>
    <p:sldId id="299" r:id="rId35"/>
    <p:sldId id="300" r:id="rId36"/>
    <p:sldId id="301" r:id="rId37"/>
    <p:sldId id="302" r:id="rId38"/>
    <p:sldId id="303" r:id="rId39"/>
    <p:sldId id="305" r:id="rId40"/>
    <p:sldId id="306" r:id="rId41"/>
    <p:sldId id="307" r:id="rId42"/>
    <p:sldId id="308" r:id="rId43"/>
    <p:sldId id="309" r:id="rId44"/>
    <p:sldId id="310" r:id="rId45"/>
    <p:sldId id="311" r:id="rId46"/>
    <p:sldId id="312" r:id="rId47"/>
    <p:sldId id="315" r:id="rId48"/>
    <p:sldId id="316" r:id="rId49"/>
    <p:sldId id="317" r:id="rId50"/>
    <p:sldId id="318" r:id="rId51"/>
    <p:sldId id="319" r:id="rId52"/>
    <p:sldId id="320"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8" r:id="rId66"/>
    <p:sldId id="340" r:id="rId67"/>
    <p:sldId id="341" r:id="rId68"/>
    <p:sldId id="342" r:id="rId69"/>
    <p:sldId id="344"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82" r:id="rId108"/>
    <p:sldId id="383" r:id="rId109"/>
    <p:sldId id="384" r:id="rId110"/>
    <p:sldId id="385" r:id="rId111"/>
    <p:sldId id="386" r:id="rId112"/>
    <p:sldId id="387" r:id="rId113"/>
    <p:sldId id="388" r:id="rId114"/>
    <p:sldId id="389" r:id="rId115"/>
    <p:sldId id="390" r:id="rId116"/>
    <p:sldId id="391" r:id="rId117"/>
    <p:sldId id="392" r:id="rId118"/>
    <p:sldId id="393" r:id="rId119"/>
    <p:sldId id="394" r:id="rId120"/>
    <p:sldId id="395" r:id="rId121"/>
    <p:sldId id="396" r:id="rId122"/>
    <p:sldId id="397" r:id="rId123"/>
    <p:sldId id="398" r:id="rId124"/>
    <p:sldId id="399" r:id="rId125"/>
    <p:sldId id="400" r:id="rId126"/>
    <p:sldId id="401" r:id="rId127"/>
    <p:sldId id="402" r:id="rId128"/>
    <p:sldId id="403" r:id="rId129"/>
    <p:sldId id="404" r:id="rId130"/>
    <p:sldId id="405" r:id="rId131"/>
    <p:sldId id="406" r:id="rId132"/>
    <p:sldId id="407" r:id="rId133"/>
    <p:sldId id="408" r:id="rId134"/>
    <p:sldId id="409" r:id="rId135"/>
    <p:sldId id="410" r:id="rId136"/>
    <p:sldId id="411" r:id="rId137"/>
    <p:sldId id="412" r:id="rId138"/>
    <p:sldId id="413" r:id="rId139"/>
    <p:sldId id="414" r:id="rId140"/>
    <p:sldId id="415" r:id="rId141"/>
    <p:sldId id="416" r:id="rId142"/>
    <p:sldId id="417" r:id="rId143"/>
    <p:sldId id="418" r:id="rId144"/>
    <p:sldId id="419" r:id="rId145"/>
    <p:sldId id="420"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8B5AB-E7AC-4A4C-8B9D-14748A1313C5}" type="datetimeFigureOut">
              <a:rPr lang="en-IN" smtClean="0"/>
              <a:t>03-03-2019</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B2ED7-6A45-478A-80A0-863A1C58D1D9}" type="slidenum">
              <a:rPr lang="en-IN" smtClean="0"/>
              <a:t>‹#›</a:t>
            </a:fld>
            <a:endParaRPr lang="en-IN"/>
          </a:p>
        </p:txBody>
      </p:sp>
    </p:spTree>
    <p:extLst>
      <p:ext uri="{BB962C8B-B14F-4D97-AF65-F5344CB8AC3E}">
        <p14:creationId xmlns:p14="http://schemas.microsoft.com/office/powerpoint/2010/main" val="22293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72</a:t>
            </a:fld>
            <a:endParaRPr lang="en-IN" dirty="0"/>
          </a:p>
        </p:txBody>
      </p:sp>
    </p:spTree>
    <p:extLst>
      <p:ext uri="{BB962C8B-B14F-4D97-AF65-F5344CB8AC3E}">
        <p14:creationId xmlns:p14="http://schemas.microsoft.com/office/powerpoint/2010/main" val="381910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73</a:t>
            </a:fld>
            <a:endParaRPr lang="en-IN" dirty="0"/>
          </a:p>
        </p:txBody>
      </p:sp>
    </p:spTree>
    <p:extLst>
      <p:ext uri="{BB962C8B-B14F-4D97-AF65-F5344CB8AC3E}">
        <p14:creationId xmlns:p14="http://schemas.microsoft.com/office/powerpoint/2010/main" val="385694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75AF4-5616-493D-956A-14F4743679D9}" type="slidenum">
              <a:rPr lang="en-IN" smtClean="0"/>
              <a:t>96</a:t>
            </a:fld>
            <a:endParaRPr lang="en-IN" dirty="0"/>
          </a:p>
        </p:txBody>
      </p:sp>
    </p:spTree>
    <p:extLst>
      <p:ext uri="{BB962C8B-B14F-4D97-AF65-F5344CB8AC3E}">
        <p14:creationId xmlns:p14="http://schemas.microsoft.com/office/powerpoint/2010/main" val="364671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Specifies</a:t>
            </a:r>
            <a:r>
              <a:rPr lang="en-US" baseline="0" dirty="0"/>
              <a:t> how data packet is transferred between two devices</a:t>
            </a:r>
            <a:endParaRPr lang="en-US" dirty="0"/>
          </a:p>
        </p:txBody>
      </p:sp>
      <p:sp>
        <p:nvSpPr>
          <p:cNvPr id="4" name="Slide Number Placeholder 3"/>
          <p:cNvSpPr>
            <a:spLocks noGrp="1"/>
          </p:cNvSpPr>
          <p:nvPr>
            <p:ph type="sldNum" sz="quarter" idx="10"/>
          </p:nvPr>
        </p:nvSpPr>
        <p:spPr/>
        <p:txBody>
          <a:bodyPr/>
          <a:lstStyle/>
          <a:p>
            <a:fld id="{FE910161-9B98-4512-B41E-DC9227284FD8}" type="slidenum">
              <a:rPr lang="en-IN" smtClean="0"/>
              <a:pPr/>
              <a:t>107</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Static Routing: configured</a:t>
            </a:r>
            <a:r>
              <a:rPr lang="en-US" baseline="0" dirty="0"/>
              <a:t> on every router for full connectivity.</a:t>
            </a:r>
          </a:p>
          <a:p>
            <a:r>
              <a:rPr lang="en-US" baseline="0" dirty="0"/>
              <a:t>AD is 1 so it is preferred over dynamic</a:t>
            </a:r>
          </a:p>
          <a:p>
            <a:r>
              <a:rPr lang="en-US" baseline="0" dirty="0" err="1"/>
              <a:t>Ip</a:t>
            </a:r>
            <a:r>
              <a:rPr lang="en-US" baseline="0" dirty="0"/>
              <a:t> route [</a:t>
            </a:r>
            <a:r>
              <a:rPr lang="en-US" baseline="0" dirty="0" err="1"/>
              <a:t>Dest</a:t>
            </a:r>
            <a:r>
              <a:rPr lang="en-US" baseline="0" dirty="0"/>
              <a:t>] [Mask][Next hop]</a:t>
            </a:r>
          </a:p>
          <a:p>
            <a:r>
              <a:rPr lang="en-US" baseline="0" dirty="0"/>
              <a:t>Default route is a type of static route in which 0.0.0.0 is </a:t>
            </a:r>
            <a:r>
              <a:rPr lang="en-US" baseline="0" dirty="0" err="1"/>
              <a:t>used,i.e</a:t>
            </a:r>
            <a:r>
              <a:rPr lang="en-US" baseline="0" dirty="0"/>
              <a:t>, for any IP </a:t>
            </a:r>
          </a:p>
          <a:p>
            <a:r>
              <a:rPr lang="en-US" baseline="0" dirty="0"/>
              <a:t>Network and subnet are all zeroes</a:t>
            </a:r>
          </a:p>
          <a:p>
            <a:r>
              <a:rPr lang="en-US" baseline="0" dirty="0"/>
              <a:t>Dynamic Routing: allows client to select path according to the real-time changes.</a:t>
            </a:r>
          </a:p>
          <a:p>
            <a:r>
              <a:rPr lang="en-US" baseline="0" dirty="0"/>
              <a:t>The routing table is created and maintained.. Table contains directly connected n/w, remote n/s, next hop, destination, next hop </a:t>
            </a:r>
          </a:p>
          <a:p>
            <a:r>
              <a:rPr lang="en-US" baseline="0" dirty="0"/>
              <a:t>IGP: data transferred b/w same AS</a:t>
            </a:r>
          </a:p>
          <a:p>
            <a:r>
              <a:rPr lang="en-US" baseline="0" dirty="0"/>
              <a:t>EGP</a:t>
            </a:r>
          </a:p>
          <a:p>
            <a:r>
              <a:rPr lang="en-US" baseline="0" dirty="0"/>
              <a:t>DVR: determines best path for packets based on distance. The routers between the path to destination is calculated as Hop count. Routing table is exchanged</a:t>
            </a:r>
          </a:p>
          <a:p>
            <a:r>
              <a:rPr lang="en-US" baseline="0" dirty="0"/>
              <a:t>LSR: three routing tables are maintained. Cost is used as the metric. Only updates are sent </a:t>
            </a:r>
          </a:p>
          <a:p>
            <a:endParaRPr lang="en-US" dirty="0"/>
          </a:p>
        </p:txBody>
      </p:sp>
      <p:sp>
        <p:nvSpPr>
          <p:cNvPr id="4" name="Slide Number Placeholder 3"/>
          <p:cNvSpPr>
            <a:spLocks noGrp="1"/>
          </p:cNvSpPr>
          <p:nvPr>
            <p:ph type="sldNum" sz="quarter" idx="10"/>
          </p:nvPr>
        </p:nvSpPr>
        <p:spPr/>
        <p:txBody>
          <a:bodyPr/>
          <a:lstStyle/>
          <a:p>
            <a:fld id="{FE910161-9B98-4512-B41E-DC9227284FD8}" type="slidenum">
              <a:rPr lang="en-IN" smtClean="0"/>
              <a:pPr/>
              <a:t>108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Slide Number Placeholder 5"/>
          <p:cNvSpPr txBox="1">
            <a:spLocks/>
          </p:cNvSpPr>
          <p:nvPr/>
        </p:nvSpPr>
        <p:spPr bwMode="auto">
          <a:xfrm>
            <a:off x="11815641" y="6614013"/>
            <a:ext cx="157094" cy="153888"/>
          </a:xfrm>
          <a:prstGeom prst="rect">
            <a:avLst/>
          </a:prstGeom>
          <a:noFill/>
          <a:ln w="9525">
            <a:noFill/>
            <a:miter lim="800000"/>
            <a:headEnd/>
            <a:tailEnd/>
          </a:ln>
        </p:spPr>
        <p:txBody>
          <a:bodyPr wrap="none" lIns="0" tIns="0" rIns="0" bIns="0" anchor="ctr">
            <a:spAutoFit/>
          </a:bodyPr>
          <a:lstStyle/>
          <a:p>
            <a:pPr marL="0" algn="r" defTabSz="914400" rtl="0" eaLnBrk="1" latinLnBrk="0" hangingPunct="1">
              <a:defRPr/>
            </a:pPr>
            <a:fld id="{6856ECDB-1CEE-4F69-ADCA-557460F2116E}" type="slidenum">
              <a:rPr lang="en-US" sz="1000" kern="1200" smtClean="0">
                <a:solidFill>
                  <a:schemeClr val="tx2"/>
                </a:solidFill>
                <a:latin typeface="Arial" pitchFamily="34" charset="0"/>
                <a:ea typeface="+mn-ea"/>
                <a:cs typeface="Arial" pitchFamily="34" charset="0"/>
              </a:rPr>
              <a:pPr marL="0" algn="r" defTabSz="914400" rtl="0" eaLnBrk="1" latinLnBrk="0" hangingPunct="1">
                <a:defRPr/>
              </a:pPr>
              <a:t>‹#›</a:t>
            </a:fld>
            <a:endParaRPr lang="en-US" sz="1000" kern="1200" dirty="0">
              <a:solidFill>
                <a:schemeClr val="tx2"/>
              </a:solidFill>
              <a:latin typeface="Arial" pitchFamily="34" charset="0"/>
              <a:ea typeface="+mn-ea"/>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17" name="Text Placeholder 4"/>
          <p:cNvSpPr>
            <a:spLocks noGrp="1"/>
          </p:cNvSpPr>
          <p:nvPr>
            <p:ph type="body" sz="quarter" idx="10" hasCustomPrompt="1"/>
          </p:nvPr>
        </p:nvSpPr>
        <p:spPr bwMode="gray">
          <a:xfrm>
            <a:off x="641351" y="246697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18" name="Text Placeholder 4"/>
          <p:cNvSpPr>
            <a:spLocks noGrp="1"/>
          </p:cNvSpPr>
          <p:nvPr>
            <p:ph type="body" sz="quarter" idx="11" hasCustomPrompt="1"/>
          </p:nvPr>
        </p:nvSpPr>
        <p:spPr bwMode="gray">
          <a:xfrm>
            <a:off x="6364818" y="246697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31" name="Text Placeholder 4"/>
          <p:cNvSpPr>
            <a:spLocks noGrp="1"/>
          </p:cNvSpPr>
          <p:nvPr>
            <p:ph type="body" sz="quarter" idx="12" hasCustomPrompt="1"/>
          </p:nvPr>
        </p:nvSpPr>
        <p:spPr bwMode="gray">
          <a:xfrm>
            <a:off x="641351" y="1971676"/>
            <a:ext cx="5245100"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a:t>Heading 1</a:t>
            </a:r>
          </a:p>
        </p:txBody>
      </p:sp>
      <p:sp>
        <p:nvSpPr>
          <p:cNvPr id="32" name="Text Placeholder 4"/>
          <p:cNvSpPr>
            <a:spLocks noGrp="1"/>
          </p:cNvSpPr>
          <p:nvPr>
            <p:ph type="body" sz="quarter" idx="13" hasCustomPrompt="1"/>
          </p:nvPr>
        </p:nvSpPr>
        <p:spPr bwMode="gray">
          <a:xfrm>
            <a:off x="6364818" y="1971676"/>
            <a:ext cx="5245100" cy="286161"/>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a:t>Heading 2</a:t>
            </a:r>
          </a:p>
        </p:txBody>
      </p:sp>
      <p:cxnSp>
        <p:nvCxnSpPr>
          <p:cNvPr id="33" name="Straight Connector 32"/>
          <p:cNvCxnSpPr/>
          <p:nvPr/>
        </p:nvCxnSpPr>
        <p:spPr bwMode="gray">
          <a:xfrm>
            <a:off x="641351" y="234473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gray">
          <a:xfrm>
            <a:off x="6364818" y="234473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641351" y="470329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36" name="Text Placeholder 4"/>
          <p:cNvSpPr>
            <a:spLocks noGrp="1"/>
          </p:cNvSpPr>
          <p:nvPr>
            <p:ph type="body" sz="quarter" idx="16" hasCustomPrompt="1"/>
          </p:nvPr>
        </p:nvSpPr>
        <p:spPr bwMode="gray">
          <a:xfrm>
            <a:off x="6364818" y="470329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37" name="Text Placeholder 4"/>
          <p:cNvSpPr>
            <a:spLocks noGrp="1"/>
          </p:cNvSpPr>
          <p:nvPr>
            <p:ph type="body" sz="quarter" idx="17" hasCustomPrompt="1"/>
          </p:nvPr>
        </p:nvSpPr>
        <p:spPr bwMode="gray">
          <a:xfrm>
            <a:off x="641351" y="4207996"/>
            <a:ext cx="5245100"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a:t>Heading 3</a:t>
            </a:r>
          </a:p>
        </p:txBody>
      </p:sp>
      <p:sp>
        <p:nvSpPr>
          <p:cNvPr id="38" name="Text Placeholder 4"/>
          <p:cNvSpPr>
            <a:spLocks noGrp="1"/>
          </p:cNvSpPr>
          <p:nvPr>
            <p:ph type="body" sz="quarter" idx="18" hasCustomPrompt="1"/>
          </p:nvPr>
        </p:nvSpPr>
        <p:spPr bwMode="gray">
          <a:xfrm>
            <a:off x="6364818" y="4207996"/>
            <a:ext cx="5245100" cy="286161"/>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a:t>Heading 4</a:t>
            </a:r>
          </a:p>
        </p:txBody>
      </p:sp>
      <p:cxnSp>
        <p:nvCxnSpPr>
          <p:cNvPr id="39" name="Straight Connector 38"/>
          <p:cNvCxnSpPr/>
          <p:nvPr/>
        </p:nvCxnSpPr>
        <p:spPr bwMode="gray">
          <a:xfrm>
            <a:off x="641351" y="458105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6364818" y="458105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641349" y="1270453"/>
            <a:ext cx="10966451"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3251199" y="1971676"/>
            <a:ext cx="2724151" cy="1261884"/>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a:t>Heading 1</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16" name="Picture Placeholder 22"/>
          <p:cNvSpPr>
            <a:spLocks noGrp="1"/>
          </p:cNvSpPr>
          <p:nvPr>
            <p:ph type="pic" sz="quarter" idx="13"/>
          </p:nvPr>
        </p:nvSpPr>
        <p:spPr bwMode="gray">
          <a:xfrm>
            <a:off x="641352" y="1971676"/>
            <a:ext cx="2305049"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20"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42" name="Text Placeholder 4"/>
          <p:cNvSpPr>
            <a:spLocks noGrp="1"/>
          </p:cNvSpPr>
          <p:nvPr>
            <p:ph type="body" sz="quarter" idx="19" hasCustomPrompt="1"/>
          </p:nvPr>
        </p:nvSpPr>
        <p:spPr bwMode="gray">
          <a:xfrm>
            <a:off x="8892117" y="1971676"/>
            <a:ext cx="2724151" cy="1261884"/>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a:t>First level</a:t>
            </a:r>
          </a:p>
          <a:p>
            <a:pPr lvl="2"/>
            <a:r>
              <a:rPr lang="en-US" dirty="0"/>
              <a:t>Second level</a:t>
            </a:r>
          </a:p>
          <a:p>
            <a:pPr lvl="3"/>
            <a:r>
              <a:rPr lang="en-US" dirty="0"/>
              <a:t>Third level</a:t>
            </a:r>
          </a:p>
          <a:p>
            <a:pPr lvl="4"/>
            <a:r>
              <a:rPr lang="en-US" dirty="0"/>
              <a:t>Fourth level</a:t>
            </a:r>
          </a:p>
        </p:txBody>
      </p:sp>
      <p:sp>
        <p:nvSpPr>
          <p:cNvPr id="43" name="Picture Placeholder 22"/>
          <p:cNvSpPr>
            <a:spLocks noGrp="1"/>
          </p:cNvSpPr>
          <p:nvPr>
            <p:ph type="pic" sz="quarter" idx="20"/>
          </p:nvPr>
        </p:nvSpPr>
        <p:spPr bwMode="gray">
          <a:xfrm>
            <a:off x="6282269" y="1971676"/>
            <a:ext cx="2305049"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45" name="Text Placeholder 4"/>
          <p:cNvSpPr>
            <a:spLocks noGrp="1"/>
          </p:cNvSpPr>
          <p:nvPr>
            <p:ph type="body" sz="quarter" idx="21" hasCustomPrompt="1"/>
          </p:nvPr>
        </p:nvSpPr>
        <p:spPr bwMode="gray">
          <a:xfrm>
            <a:off x="3251199" y="4241802"/>
            <a:ext cx="2724151" cy="1261884"/>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a:t>First level</a:t>
            </a:r>
          </a:p>
          <a:p>
            <a:pPr lvl="2"/>
            <a:r>
              <a:rPr lang="en-US" dirty="0"/>
              <a:t>Second level</a:t>
            </a:r>
          </a:p>
          <a:p>
            <a:pPr lvl="3"/>
            <a:r>
              <a:rPr lang="en-US" dirty="0"/>
              <a:t>Third level</a:t>
            </a:r>
          </a:p>
          <a:p>
            <a:pPr lvl="4"/>
            <a:r>
              <a:rPr lang="en-US" dirty="0"/>
              <a:t>Fourth level</a:t>
            </a:r>
          </a:p>
        </p:txBody>
      </p:sp>
      <p:sp>
        <p:nvSpPr>
          <p:cNvPr id="46" name="Picture Placeholder 22"/>
          <p:cNvSpPr>
            <a:spLocks noGrp="1"/>
          </p:cNvSpPr>
          <p:nvPr>
            <p:ph type="pic" sz="quarter" idx="22"/>
          </p:nvPr>
        </p:nvSpPr>
        <p:spPr bwMode="gray">
          <a:xfrm>
            <a:off x="641352" y="4241802"/>
            <a:ext cx="2305049"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48" name="Text Placeholder 4"/>
          <p:cNvSpPr>
            <a:spLocks noGrp="1"/>
          </p:cNvSpPr>
          <p:nvPr>
            <p:ph type="body" sz="quarter" idx="23" hasCustomPrompt="1"/>
          </p:nvPr>
        </p:nvSpPr>
        <p:spPr bwMode="gray">
          <a:xfrm>
            <a:off x="8892117" y="4241802"/>
            <a:ext cx="2724151" cy="1261884"/>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a:t>First level</a:t>
            </a:r>
          </a:p>
          <a:p>
            <a:pPr lvl="2"/>
            <a:r>
              <a:rPr lang="en-US" dirty="0"/>
              <a:t>Second level</a:t>
            </a:r>
          </a:p>
          <a:p>
            <a:pPr lvl="3"/>
            <a:r>
              <a:rPr lang="en-US" dirty="0"/>
              <a:t>Third level</a:t>
            </a:r>
          </a:p>
          <a:p>
            <a:pPr lvl="4"/>
            <a:r>
              <a:rPr lang="en-US" dirty="0"/>
              <a:t>Fourth level</a:t>
            </a:r>
          </a:p>
        </p:txBody>
      </p:sp>
      <p:sp>
        <p:nvSpPr>
          <p:cNvPr id="49" name="Picture Placeholder 22"/>
          <p:cNvSpPr>
            <a:spLocks noGrp="1"/>
          </p:cNvSpPr>
          <p:nvPr>
            <p:ph type="pic" sz="quarter" idx="24"/>
          </p:nvPr>
        </p:nvSpPr>
        <p:spPr bwMode="gray">
          <a:xfrm>
            <a:off x="6282269" y="4241802"/>
            <a:ext cx="2305049" cy="1892299"/>
          </a:xfrm>
        </p:spPr>
        <p:txBody>
          <a:bodyPr rtlCol="0">
            <a:normAutofit/>
          </a:bodyPr>
          <a:lstStyle>
            <a:lvl1pPr>
              <a:buNone/>
              <a:defRPr>
                <a:latin typeface="Arial" pitchFamily="34" charset="0"/>
                <a:cs typeface="Arial" pitchFamily="34" charset="0"/>
              </a:defRPr>
            </a:lvl1pPr>
          </a:lstStyle>
          <a:p>
            <a:pPr lvl="0"/>
            <a:r>
              <a:rPr lang="en-US" noProof="0"/>
              <a:t>Click icon to add picture</a:t>
            </a:r>
            <a:endParaRPr lang="en-US" noProof="0" dirty="0"/>
          </a:p>
        </p:txBody>
      </p:sp>
      <p:sp>
        <p:nvSpPr>
          <p:cNvPr id="51" name="Text Placeholder 41"/>
          <p:cNvSpPr>
            <a:spLocks noGrp="1"/>
          </p:cNvSpPr>
          <p:nvPr>
            <p:ph type="body" sz="quarter" idx="25"/>
          </p:nvPr>
        </p:nvSpPr>
        <p:spPr bwMode="gray">
          <a:xfrm>
            <a:off x="641349" y="1270453"/>
            <a:ext cx="10966451"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641351" y="1971675"/>
            <a:ext cx="10968567" cy="4162426"/>
          </a:xfrm>
        </p:spPr>
        <p:txBody>
          <a:bodyPr>
            <a:noAutofit/>
          </a:bodyPr>
          <a:lstStyle>
            <a:lvl1pPr marL="0" indent="0">
              <a:buNone/>
              <a:defRPr>
                <a:latin typeface="Arial" pitchFamily="34" charset="0"/>
                <a:cs typeface="Arial" pitchFamily="34" charset="0"/>
              </a:defRPr>
            </a:lvl1pPr>
          </a:lstStyle>
          <a:p>
            <a:r>
              <a:rPr lang="en-US"/>
              <a:t>Click icon to add table</a:t>
            </a:r>
            <a:endParaRPr lang="en-US" dirty="0"/>
          </a:p>
        </p:txBody>
      </p:sp>
      <p:sp>
        <p:nvSpPr>
          <p:cNvPr id="4"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8" name="Text Placeholder 41"/>
          <p:cNvSpPr>
            <a:spLocks noGrp="1"/>
          </p:cNvSpPr>
          <p:nvPr>
            <p:ph type="body" sz="quarter" idx="13"/>
          </p:nvPr>
        </p:nvSpPr>
        <p:spPr bwMode="gray">
          <a:xfrm>
            <a:off x="641349" y="1270453"/>
            <a:ext cx="10966451"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641351" y="1971676"/>
            <a:ext cx="10968567" cy="4162425"/>
          </a:xfrm>
        </p:spPr>
        <p:txBody>
          <a:bodyPr>
            <a:noAutofit/>
          </a:bodyPr>
          <a:lstStyle>
            <a:lvl1pPr marL="0" indent="0">
              <a:buNone/>
              <a:defRPr>
                <a:latin typeface="Arial" pitchFamily="34" charset="0"/>
                <a:cs typeface="Arial" pitchFamily="34" charset="0"/>
              </a:defRPr>
            </a:lvl1pPr>
          </a:lstStyle>
          <a:p>
            <a:r>
              <a:rPr lang="en-US"/>
              <a:t>Click icon to add chart</a:t>
            </a:r>
            <a:endParaRPr lang="en-US" dirty="0"/>
          </a:p>
        </p:txBody>
      </p:sp>
      <p:sp>
        <p:nvSpPr>
          <p:cNvPr id="4"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7" name="Text Placeholder 41"/>
          <p:cNvSpPr>
            <a:spLocks noGrp="1"/>
          </p:cNvSpPr>
          <p:nvPr>
            <p:ph type="body" sz="quarter" idx="13"/>
          </p:nvPr>
        </p:nvSpPr>
        <p:spPr bwMode="gray">
          <a:xfrm>
            <a:off x="641349" y="1270453"/>
            <a:ext cx="10966451"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a:xfrm>
            <a:off x="609600" y="6356359"/>
            <a:ext cx="2844800" cy="365125"/>
          </a:xfrm>
          <a:prstGeom prst="rect">
            <a:avLst/>
          </a:prstGeom>
        </p:spPr>
        <p:txBody>
          <a:bodyPr/>
          <a:lstStyle/>
          <a:p>
            <a:fld id="{03DDE6A4-1E1A-41FE-ADB4-22A71A8B0EA9}" type="datetimeFigureOut">
              <a:rPr lang="en-US" smtClean="0"/>
              <a:t>3/3/2019</a:t>
            </a:fld>
            <a:endParaRPr lang="en-US" dirty="0"/>
          </a:p>
        </p:txBody>
      </p:sp>
      <p:sp>
        <p:nvSpPr>
          <p:cNvPr id="5" name="Footer Placeholder 4"/>
          <p:cNvSpPr>
            <a:spLocks noGrp="1"/>
          </p:cNvSpPr>
          <p:nvPr>
            <p:ph type="ftr" sz="quarter" idx="11"/>
          </p:nvPr>
        </p:nvSpPr>
        <p:spPr>
          <a:xfrm>
            <a:off x="4165600" y="6356359"/>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9"/>
            <a:ext cx="2844800" cy="365125"/>
          </a:xfrm>
          <a:prstGeom prst="rect">
            <a:avLst/>
          </a:prstGeom>
        </p:spPr>
        <p:txBody>
          <a:bodyPr/>
          <a:lstStyle/>
          <a:p>
            <a:fld id="{4003DC16-C5EE-4AA9-8BB4-661959BCFD1B}" type="slidenum">
              <a:rPr lang="en-US" smtClean="0"/>
              <a:t>‹#›</a:t>
            </a:fld>
            <a:endParaRPr lang="en-US" dirty="0"/>
          </a:p>
        </p:txBody>
      </p:sp>
    </p:spTree>
    <p:extLst>
      <p:ext uri="{BB962C8B-B14F-4D97-AF65-F5344CB8AC3E}">
        <p14:creationId xmlns:p14="http://schemas.microsoft.com/office/powerpoint/2010/main" val="1802876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36284" y="2184400"/>
            <a:ext cx="7349067" cy="1323439"/>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0749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36284" y="4053702"/>
            <a:ext cx="7349067"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a:extLst>
              <a:ext uri="{FF2B5EF4-FFF2-40B4-BE49-F238E27FC236}">
                <a16:creationId xmlns:a16="http://schemas.microsoft.com/office/drawing/2014/main" id="{58F7061F-E222-4723-8A5F-F161BAF15DAA}"/>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0" y="719139"/>
            <a:ext cx="10966449"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3" name="Text Placeholder 4"/>
          <p:cNvSpPr>
            <a:spLocks noGrp="1"/>
          </p:cNvSpPr>
          <p:nvPr>
            <p:ph type="body" sz="quarter" idx="10" hasCustomPrompt="1"/>
          </p:nvPr>
        </p:nvSpPr>
        <p:spPr bwMode="gray">
          <a:xfrm>
            <a:off x="641349" y="1971676"/>
            <a:ext cx="10966451"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641350" y="719139"/>
            <a:ext cx="10966449"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3" name="Text Placeholder 4"/>
          <p:cNvSpPr>
            <a:spLocks noGrp="1"/>
          </p:cNvSpPr>
          <p:nvPr>
            <p:ph type="body" sz="quarter" idx="10" hasCustomPrompt="1"/>
          </p:nvPr>
        </p:nvSpPr>
        <p:spPr bwMode="gray">
          <a:xfrm>
            <a:off x="641349" y="1971676"/>
            <a:ext cx="10966451"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4" name="Text Placeholder 41"/>
          <p:cNvSpPr>
            <a:spLocks noGrp="1"/>
          </p:cNvSpPr>
          <p:nvPr>
            <p:ph type="body" sz="quarter" idx="13"/>
          </p:nvPr>
        </p:nvSpPr>
        <p:spPr bwMode="gray">
          <a:xfrm>
            <a:off x="641349" y="1270453"/>
            <a:ext cx="10966451"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4" name="Text Placeholder 4"/>
          <p:cNvSpPr>
            <a:spLocks noGrp="1"/>
          </p:cNvSpPr>
          <p:nvPr>
            <p:ph type="body" sz="quarter" idx="10" hasCustomPrompt="1"/>
          </p:nvPr>
        </p:nvSpPr>
        <p:spPr bwMode="gray">
          <a:xfrm>
            <a:off x="641349" y="1971676"/>
            <a:ext cx="10966451" cy="1846659"/>
          </a:xfrm>
        </p:spPr>
        <p:txBody>
          <a:bodyPr wrap="square">
            <a:spAutoFit/>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641351" y="1971676"/>
            <a:ext cx="5437716" cy="4162425"/>
          </a:xfrm>
        </p:spPr>
        <p:txBody>
          <a:bodyPr>
            <a:noAutofit/>
          </a:bodyPr>
          <a:lstStyle>
            <a:lvl1pPr marL="0" indent="0">
              <a:buNone/>
              <a:defRPr>
                <a:latin typeface="Arial" pitchFamily="34" charset="0"/>
                <a:cs typeface="Arial" pitchFamily="34" charset="0"/>
              </a:defRPr>
            </a:lvl1pPr>
          </a:lstStyle>
          <a:p>
            <a:r>
              <a:rPr lang="en-US"/>
              <a:t>Click icon to add picture</a:t>
            </a:r>
            <a:endParaRPr lang="en-US" dirty="0"/>
          </a:p>
        </p:txBody>
      </p:sp>
      <p:sp>
        <p:nvSpPr>
          <p:cNvPr id="18" name="Text Placeholder 4"/>
          <p:cNvSpPr>
            <a:spLocks noGrp="1"/>
          </p:cNvSpPr>
          <p:nvPr>
            <p:ph type="body" sz="quarter" idx="19" hasCustomPrompt="1"/>
          </p:nvPr>
        </p:nvSpPr>
        <p:spPr bwMode="gray">
          <a:xfrm>
            <a:off x="6451600" y="1971676"/>
            <a:ext cx="5128683"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5"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7" name="Text Placeholder 41"/>
          <p:cNvSpPr>
            <a:spLocks noGrp="1"/>
          </p:cNvSpPr>
          <p:nvPr>
            <p:ph type="body" sz="quarter" idx="13"/>
          </p:nvPr>
        </p:nvSpPr>
        <p:spPr bwMode="gray">
          <a:xfrm>
            <a:off x="641349" y="1270453"/>
            <a:ext cx="10966451"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2453217" y="4067176"/>
            <a:ext cx="73660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hasCustomPrompt="1"/>
          </p:nvPr>
        </p:nvSpPr>
        <p:spPr bwMode="gray">
          <a:xfrm>
            <a:off x="2453219" y="2200275"/>
            <a:ext cx="7366000" cy="615553"/>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641351" y="1971675"/>
            <a:ext cx="5469467" cy="4175125"/>
          </a:xfrm>
        </p:spPr>
        <p:txBody>
          <a:bodyPr rtlCol="0">
            <a:normAutofit/>
          </a:bodyPr>
          <a:lstStyle>
            <a:lvl1pPr>
              <a:buNone/>
              <a:defRPr>
                <a:latin typeface="Arial" pitchFamily="34" charset="0"/>
                <a:cs typeface="Arial" pitchFamily="34" charset="0"/>
              </a:defRPr>
            </a:lvl1pPr>
          </a:lstStyle>
          <a:p>
            <a:pPr lvl="0"/>
            <a:r>
              <a:rPr lang="en-US" noProof="0"/>
              <a:t>Click icon to add picture</a:t>
            </a:r>
          </a:p>
        </p:txBody>
      </p:sp>
      <p:sp>
        <p:nvSpPr>
          <p:cNvPr id="22" name="Subtitle 2"/>
          <p:cNvSpPr>
            <a:spLocks noGrp="1"/>
          </p:cNvSpPr>
          <p:nvPr>
            <p:ph type="subTitle" idx="1" hasCustomPrompt="1"/>
          </p:nvPr>
        </p:nvSpPr>
        <p:spPr bwMode="gray">
          <a:xfrm>
            <a:off x="6568017" y="4295776"/>
            <a:ext cx="5041899"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3" name="Title 8"/>
          <p:cNvSpPr>
            <a:spLocks noGrp="1"/>
          </p:cNvSpPr>
          <p:nvPr>
            <p:ph type="title" hasCustomPrompt="1"/>
          </p:nvPr>
        </p:nvSpPr>
        <p:spPr bwMode="gray">
          <a:xfrm>
            <a:off x="6568019" y="1971676"/>
            <a:ext cx="5041899"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641351" y="246697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4" name="Text Placeholder 4"/>
          <p:cNvSpPr>
            <a:spLocks noGrp="1"/>
          </p:cNvSpPr>
          <p:nvPr>
            <p:ph type="body" sz="quarter" idx="11" hasCustomPrompt="1"/>
          </p:nvPr>
        </p:nvSpPr>
        <p:spPr bwMode="gray">
          <a:xfrm>
            <a:off x="6364818" y="2466976"/>
            <a:ext cx="5245100" cy="1430804"/>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a:t>Fifth level</a:t>
            </a:r>
          </a:p>
        </p:txBody>
      </p:sp>
      <p:sp>
        <p:nvSpPr>
          <p:cNvPr id="5" name="Text Placeholder 4"/>
          <p:cNvSpPr>
            <a:spLocks noGrp="1"/>
          </p:cNvSpPr>
          <p:nvPr>
            <p:ph type="body" sz="quarter" idx="12" hasCustomPrompt="1"/>
          </p:nvPr>
        </p:nvSpPr>
        <p:spPr bwMode="gray">
          <a:xfrm>
            <a:off x="641351" y="1971676"/>
            <a:ext cx="5245100"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a:t>Heading 1</a:t>
            </a:r>
          </a:p>
        </p:txBody>
      </p:sp>
      <p:sp>
        <p:nvSpPr>
          <p:cNvPr id="6" name="Text Placeholder 4"/>
          <p:cNvSpPr>
            <a:spLocks noGrp="1"/>
          </p:cNvSpPr>
          <p:nvPr>
            <p:ph type="body" sz="quarter" idx="13" hasCustomPrompt="1"/>
          </p:nvPr>
        </p:nvSpPr>
        <p:spPr bwMode="gray">
          <a:xfrm>
            <a:off x="6364818" y="1971676"/>
            <a:ext cx="5245100" cy="286161"/>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a:t>Heading 2</a:t>
            </a:r>
          </a:p>
        </p:txBody>
      </p:sp>
      <p:cxnSp>
        <p:nvCxnSpPr>
          <p:cNvPr id="8" name="Straight Connector 7"/>
          <p:cNvCxnSpPr/>
          <p:nvPr/>
        </p:nvCxnSpPr>
        <p:spPr bwMode="gray">
          <a:xfrm>
            <a:off x="641351" y="234473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6364818" y="2344738"/>
            <a:ext cx="5208869" cy="23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641350" y="727075"/>
            <a:ext cx="1096856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a:t>Click to edit Master title style</a:t>
            </a:r>
            <a:endParaRPr lang="en-US" dirty="0"/>
          </a:p>
        </p:txBody>
      </p:sp>
      <p:sp>
        <p:nvSpPr>
          <p:cNvPr id="15" name="Text Placeholder 41"/>
          <p:cNvSpPr>
            <a:spLocks noGrp="1"/>
          </p:cNvSpPr>
          <p:nvPr>
            <p:ph type="body" sz="quarter" idx="14"/>
          </p:nvPr>
        </p:nvSpPr>
        <p:spPr bwMode="gray">
          <a:xfrm>
            <a:off x="641349" y="1270453"/>
            <a:ext cx="10966451" cy="283711"/>
          </a:xfrm>
        </p:spPr>
        <p:txBody>
          <a:bodyPr/>
          <a:lstStyle>
            <a:lvl1pPr marL="0" indent="0">
              <a:buNone/>
              <a:defRPr b="1">
                <a:solidFill>
                  <a:schemeClr val="bg2"/>
                </a:solidFill>
                <a:latin typeface="Arial" pitchFamily="34" charset="0"/>
                <a:cs typeface="Arial" pitchFamily="34" charset="0"/>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418" y="711201"/>
            <a:ext cx="1094951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641351" y="1971675"/>
            <a:ext cx="10949516"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a:t>First level</a:t>
            </a:r>
          </a:p>
          <a:p>
            <a:pPr lvl="3"/>
            <a:r>
              <a:rPr lang="en-US" dirty="0"/>
              <a:t>Second level</a:t>
            </a:r>
          </a:p>
          <a:p>
            <a:pPr lvl="4"/>
            <a:r>
              <a:rPr lang="en-US" dirty="0"/>
              <a:t>Third level</a:t>
            </a:r>
          </a:p>
          <a:p>
            <a:pPr lvl="5"/>
            <a:r>
              <a:rPr lang="en-US" dirty="0"/>
              <a:t>Fifth level</a:t>
            </a:r>
          </a:p>
        </p:txBody>
      </p:sp>
      <p:sp>
        <p:nvSpPr>
          <p:cNvPr id="9" name="Slide Number Placeholder 5"/>
          <p:cNvSpPr txBox="1">
            <a:spLocks/>
          </p:cNvSpPr>
          <p:nvPr/>
        </p:nvSpPr>
        <p:spPr bwMode="auto">
          <a:xfrm>
            <a:off x="11815641" y="6614013"/>
            <a:ext cx="157094" cy="153888"/>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000" smtClean="0">
                <a:solidFill>
                  <a:schemeClr val="tx2"/>
                </a:solidFill>
                <a:latin typeface="Arial" pitchFamily="34" charset="0"/>
                <a:cs typeface="Arial" pitchFamily="34" charset="0"/>
              </a:rPr>
              <a:pPr algn="r">
                <a:defRPr/>
              </a:pPr>
              <a:t>‹#›</a:t>
            </a:fld>
            <a:endParaRPr lang="en-US" sz="1000" dirty="0">
              <a:solidFill>
                <a:schemeClr val="tx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10" r:id="rId14"/>
    <p:sldLayoutId id="2147483693" r:id="rId15"/>
  </p:sldLayoutIdLst>
  <p:txStyles>
    <p:titleStyle>
      <a:lvl1pPr algn="l" defTabSz="914400" rtl="0" eaLnBrk="1" latinLnBrk="0" hangingPunct="1">
        <a:spcBef>
          <a:spcPct val="0"/>
        </a:spcBef>
        <a:buNone/>
        <a:defRPr lang="en-US" sz="3200" b="1" kern="1200" dirty="0" smtClean="0">
          <a:solidFill>
            <a:schemeClr val="tx2"/>
          </a:solidFill>
          <a:latin typeface="Arial" pitchFamily="34" charset="0"/>
          <a:ea typeface="+mj-ea"/>
          <a:cs typeface="Arial" pitchFamily="34" charset="0"/>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0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2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9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microsoft.com/office/2007/relationships/hdphoto" Target="../media/hdphoto1.wdp"/></Relationships>
</file>

<file path=ppt/slides/_rels/slide9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5" Type="http://schemas.microsoft.com/office/2007/relationships/hdphoto" Target="../media/hdphoto3.wdp"/><Relationship Id="rId4" Type="http://schemas.openxmlformats.org/officeDocument/2006/relationships/image" Target="../media/image63.png"/></Relationships>
</file>

<file path=ppt/slides/_rels/slide94.xml.rels><?xml version="1.0" encoding="UTF-8" standalone="yes"?>
<Relationships xmlns="http://schemas.openxmlformats.org/package/2006/relationships"><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67.png"/><Relationship Id="rId5" Type="http://schemas.microsoft.com/office/2007/relationships/hdphoto" Target="../media/hdphoto6.wdp"/><Relationship Id="rId4" Type="http://schemas.openxmlformats.org/officeDocument/2006/relationships/image" Target="../media/image66.png"/></Relationships>
</file>

<file path=ppt/slides/_rels/slide9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8.png"/><Relationship Id="rId1" Type="http://schemas.openxmlformats.org/officeDocument/2006/relationships/slideLayout" Target="../slideLayouts/slideLayout2.xml"/><Relationship Id="rId5" Type="http://schemas.microsoft.com/office/2007/relationships/hdphoto" Target="../media/hdphoto9.wdp"/><Relationship Id="rId4" Type="http://schemas.openxmlformats.org/officeDocument/2006/relationships/image" Target="../media/image69.png"/></Relationships>
</file>

<file path=ppt/slides/_rels/slide9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0.wdp"/></Relationships>
</file>

<file path=ppt/slides/_rels/slide9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415" y="3059890"/>
            <a:ext cx="7349067" cy="830997"/>
          </a:xfrm>
        </p:spPr>
        <p:txBody>
          <a:bodyPr/>
          <a:lstStyle/>
          <a:p>
            <a:r>
              <a:rPr lang="en-US" sz="5400" dirty="0"/>
              <a:t>Network Training</a:t>
            </a:r>
          </a:p>
        </p:txBody>
      </p:sp>
    </p:spTree>
    <p:extLst>
      <p:ext uri="{BB962C8B-B14F-4D97-AF65-F5344CB8AC3E}">
        <p14:creationId xmlns:p14="http://schemas.microsoft.com/office/powerpoint/2010/main" val="195492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543289" y="4627633"/>
            <a:ext cx="7349067" cy="276999"/>
          </a:xfrm>
        </p:spPr>
        <p:txBody>
          <a:bodyPr/>
          <a:lstStyle/>
          <a:p>
            <a:r>
              <a:rPr lang="en-US" dirty="0"/>
              <a:t>Two PCs</a:t>
            </a:r>
          </a:p>
          <a:p>
            <a:r>
              <a:rPr lang="en-US" dirty="0"/>
              <a:t>Network Operating System</a:t>
            </a:r>
          </a:p>
          <a:p>
            <a:r>
              <a:rPr lang="en-US" dirty="0"/>
              <a:t>NIC (Network Interface Card)</a:t>
            </a:r>
          </a:p>
          <a:p>
            <a:r>
              <a:rPr lang="en-US" dirty="0"/>
              <a:t>Drivers</a:t>
            </a:r>
          </a:p>
          <a:p>
            <a:r>
              <a:rPr lang="en-US" dirty="0"/>
              <a:t>Cables and Connectors</a:t>
            </a:r>
          </a:p>
          <a:p>
            <a:r>
              <a:rPr lang="en-US" dirty="0"/>
              <a:t>Protocols</a:t>
            </a:r>
          </a:p>
        </p:txBody>
      </p:sp>
      <p:sp>
        <p:nvSpPr>
          <p:cNvPr id="2" name="Title 1"/>
          <p:cNvSpPr>
            <a:spLocks noGrp="1"/>
          </p:cNvSpPr>
          <p:nvPr>
            <p:ph type="title"/>
          </p:nvPr>
        </p:nvSpPr>
        <p:spPr>
          <a:xfrm>
            <a:off x="2290369" y="1591013"/>
            <a:ext cx="7349067" cy="615553"/>
          </a:xfrm>
        </p:spPr>
        <p:txBody>
          <a:bodyPr/>
          <a:lstStyle/>
          <a:p>
            <a:r>
              <a:rPr lang="en-US" dirty="0"/>
              <a:t>Minimum requirements of LAN configuration</a:t>
            </a:r>
          </a:p>
        </p:txBody>
      </p:sp>
    </p:spTree>
    <p:extLst>
      <p:ext uri="{BB962C8B-B14F-4D97-AF65-F5344CB8AC3E}">
        <p14:creationId xmlns:p14="http://schemas.microsoft.com/office/powerpoint/2010/main" val="2531449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1DBDEF-6A43-460E-BEA1-1710E8583B0C}"/>
              </a:ext>
            </a:extLst>
          </p:cNvPr>
          <p:cNvSpPr txBox="1"/>
          <p:nvPr/>
        </p:nvSpPr>
        <p:spPr>
          <a:xfrm>
            <a:off x="377483" y="1596777"/>
            <a:ext cx="4311501" cy="400110"/>
          </a:xfrm>
          <a:prstGeom prst="rect">
            <a:avLst/>
          </a:prstGeom>
          <a:noFill/>
        </p:spPr>
        <p:txBody>
          <a:bodyPr wrap="none" rtlCol="0">
            <a:spAutoFit/>
          </a:bodyPr>
          <a:lstStyle/>
          <a:p>
            <a:r>
              <a:rPr lang="en-US" sz="2000" b="1" dirty="0"/>
              <a:t>Show the current setting of Err-Disable</a:t>
            </a:r>
          </a:p>
        </p:txBody>
      </p:sp>
      <p:sp>
        <p:nvSpPr>
          <p:cNvPr id="7" name="TextBox 6">
            <a:extLst>
              <a:ext uri="{FF2B5EF4-FFF2-40B4-BE49-F238E27FC236}">
                <a16:creationId xmlns:a16="http://schemas.microsoft.com/office/drawing/2014/main" id="{A3F535AE-B721-40EA-BDC3-D9E15EC409F9}"/>
              </a:ext>
            </a:extLst>
          </p:cNvPr>
          <p:cNvSpPr txBox="1"/>
          <p:nvPr/>
        </p:nvSpPr>
        <p:spPr>
          <a:xfrm>
            <a:off x="335279" y="2145638"/>
            <a:ext cx="3378361" cy="400110"/>
          </a:xfrm>
          <a:prstGeom prst="rect">
            <a:avLst/>
          </a:prstGeom>
          <a:noFill/>
        </p:spPr>
        <p:txBody>
          <a:bodyPr wrap="none" rtlCol="0">
            <a:spAutoFit/>
          </a:bodyPr>
          <a:lstStyle/>
          <a:p>
            <a:r>
              <a:rPr lang="en-US" sz="2000" b="1" dirty="0"/>
              <a:t>Display the Err-Disable reason</a:t>
            </a:r>
          </a:p>
        </p:txBody>
      </p:sp>
      <p:pic>
        <p:nvPicPr>
          <p:cNvPr id="8" name="Picture 7">
            <a:extLst>
              <a:ext uri="{FF2B5EF4-FFF2-40B4-BE49-F238E27FC236}">
                <a16:creationId xmlns:a16="http://schemas.microsoft.com/office/drawing/2014/main" id="{D8023F29-D649-4A8A-AC01-ABAC721FA427}"/>
              </a:ext>
            </a:extLst>
          </p:cNvPr>
          <p:cNvPicPr>
            <a:picLocks noChangeAspect="1"/>
          </p:cNvPicPr>
          <p:nvPr/>
        </p:nvPicPr>
        <p:blipFill>
          <a:blip r:embed="rId2"/>
          <a:stretch>
            <a:fillRect/>
          </a:stretch>
        </p:blipFill>
        <p:spPr>
          <a:xfrm>
            <a:off x="6315073" y="1617785"/>
            <a:ext cx="4882810" cy="339603"/>
          </a:xfrm>
          <a:prstGeom prst="rect">
            <a:avLst/>
          </a:prstGeom>
        </p:spPr>
      </p:pic>
      <p:pic>
        <p:nvPicPr>
          <p:cNvPr id="9" name="Picture 8">
            <a:extLst>
              <a:ext uri="{FF2B5EF4-FFF2-40B4-BE49-F238E27FC236}">
                <a16:creationId xmlns:a16="http://schemas.microsoft.com/office/drawing/2014/main" id="{7CB3E5FA-491A-4727-B699-4F21C3C66BAC}"/>
              </a:ext>
            </a:extLst>
          </p:cNvPr>
          <p:cNvPicPr>
            <a:picLocks noChangeAspect="1"/>
          </p:cNvPicPr>
          <p:nvPr/>
        </p:nvPicPr>
        <p:blipFill>
          <a:blip r:embed="rId3"/>
          <a:stretch>
            <a:fillRect/>
          </a:stretch>
        </p:blipFill>
        <p:spPr>
          <a:xfrm>
            <a:off x="6307902" y="2268516"/>
            <a:ext cx="4893495" cy="305872"/>
          </a:xfrm>
          <a:prstGeom prst="rect">
            <a:avLst/>
          </a:prstGeom>
        </p:spPr>
      </p:pic>
      <p:sp>
        <p:nvSpPr>
          <p:cNvPr id="11" name="TextBox 10">
            <a:extLst>
              <a:ext uri="{FF2B5EF4-FFF2-40B4-BE49-F238E27FC236}">
                <a16:creationId xmlns:a16="http://schemas.microsoft.com/office/drawing/2014/main" id="{862FFED3-0F8A-40BA-8B73-8CFD530B784D}"/>
              </a:ext>
            </a:extLst>
          </p:cNvPr>
          <p:cNvSpPr txBox="1"/>
          <p:nvPr/>
        </p:nvSpPr>
        <p:spPr>
          <a:xfrm>
            <a:off x="335279" y="2844117"/>
            <a:ext cx="5509778" cy="400110"/>
          </a:xfrm>
          <a:prstGeom prst="rect">
            <a:avLst/>
          </a:prstGeom>
          <a:noFill/>
        </p:spPr>
        <p:txBody>
          <a:bodyPr wrap="none" rtlCol="0">
            <a:spAutoFit/>
          </a:bodyPr>
          <a:lstStyle/>
          <a:p>
            <a:r>
              <a:rPr lang="en-US" sz="2000" b="1" dirty="0"/>
              <a:t>Display any interface currently in Err-Disable State</a:t>
            </a:r>
          </a:p>
        </p:txBody>
      </p:sp>
      <p:pic>
        <p:nvPicPr>
          <p:cNvPr id="12" name="Picture 11">
            <a:extLst>
              <a:ext uri="{FF2B5EF4-FFF2-40B4-BE49-F238E27FC236}">
                <a16:creationId xmlns:a16="http://schemas.microsoft.com/office/drawing/2014/main" id="{F97C4A54-254D-4D62-A29E-79E52EB6CAFE}"/>
              </a:ext>
            </a:extLst>
          </p:cNvPr>
          <p:cNvPicPr>
            <a:picLocks noChangeAspect="1"/>
          </p:cNvPicPr>
          <p:nvPr/>
        </p:nvPicPr>
        <p:blipFill>
          <a:blip r:embed="rId4"/>
          <a:stretch>
            <a:fillRect/>
          </a:stretch>
        </p:blipFill>
        <p:spPr>
          <a:xfrm>
            <a:off x="6300789" y="2841674"/>
            <a:ext cx="4939298" cy="348332"/>
          </a:xfrm>
          <a:prstGeom prst="rect">
            <a:avLst/>
          </a:prstGeom>
        </p:spPr>
      </p:pic>
      <p:sp>
        <p:nvSpPr>
          <p:cNvPr id="13" name="TextBox 12">
            <a:extLst>
              <a:ext uri="{FF2B5EF4-FFF2-40B4-BE49-F238E27FC236}">
                <a16:creationId xmlns:a16="http://schemas.microsoft.com/office/drawing/2014/main" id="{FCE492F3-B884-4EAD-BC32-A1A15E24DCEE}"/>
              </a:ext>
            </a:extLst>
          </p:cNvPr>
          <p:cNvSpPr txBox="1"/>
          <p:nvPr/>
        </p:nvSpPr>
        <p:spPr>
          <a:xfrm>
            <a:off x="335279" y="3575632"/>
            <a:ext cx="5934060" cy="400110"/>
          </a:xfrm>
          <a:prstGeom prst="rect">
            <a:avLst/>
          </a:prstGeom>
          <a:noFill/>
        </p:spPr>
        <p:txBody>
          <a:bodyPr wrap="none" rtlCol="0">
            <a:spAutoFit/>
          </a:bodyPr>
          <a:lstStyle/>
          <a:p>
            <a:r>
              <a:rPr lang="en-US" sz="2000" b="1" dirty="0"/>
              <a:t>To automatically recover err-disabled port time in Sec</a:t>
            </a:r>
          </a:p>
        </p:txBody>
      </p:sp>
      <p:pic>
        <p:nvPicPr>
          <p:cNvPr id="14" name="Picture 13">
            <a:extLst>
              <a:ext uri="{FF2B5EF4-FFF2-40B4-BE49-F238E27FC236}">
                <a16:creationId xmlns:a16="http://schemas.microsoft.com/office/drawing/2014/main" id="{6F6181D3-3F55-45CD-9CD9-C0A62EBAA123}"/>
              </a:ext>
            </a:extLst>
          </p:cNvPr>
          <p:cNvPicPr>
            <a:picLocks noChangeAspect="1"/>
          </p:cNvPicPr>
          <p:nvPr/>
        </p:nvPicPr>
        <p:blipFill>
          <a:blip r:embed="rId5"/>
          <a:stretch>
            <a:fillRect/>
          </a:stretch>
        </p:blipFill>
        <p:spPr>
          <a:xfrm>
            <a:off x="6274191" y="3510772"/>
            <a:ext cx="5008098" cy="428182"/>
          </a:xfrm>
          <a:prstGeom prst="rect">
            <a:avLst/>
          </a:prstGeom>
        </p:spPr>
      </p:pic>
      <p:sp>
        <p:nvSpPr>
          <p:cNvPr id="15" name="TextBox 14">
            <a:extLst>
              <a:ext uri="{FF2B5EF4-FFF2-40B4-BE49-F238E27FC236}">
                <a16:creationId xmlns:a16="http://schemas.microsoft.com/office/drawing/2014/main" id="{41F0FCDA-6049-415D-9005-49AB7F6EE162}"/>
              </a:ext>
            </a:extLst>
          </p:cNvPr>
          <p:cNvSpPr txBox="1"/>
          <p:nvPr/>
        </p:nvSpPr>
        <p:spPr>
          <a:xfrm>
            <a:off x="377483" y="4461898"/>
            <a:ext cx="3427285" cy="400110"/>
          </a:xfrm>
          <a:prstGeom prst="rect">
            <a:avLst/>
          </a:prstGeom>
          <a:noFill/>
        </p:spPr>
        <p:txBody>
          <a:bodyPr wrap="none" rtlCol="0">
            <a:spAutoFit/>
          </a:bodyPr>
          <a:lstStyle/>
          <a:p>
            <a:r>
              <a:rPr lang="en-US" sz="2000" b="1" dirty="0"/>
              <a:t>To enable Auto recovery cause</a:t>
            </a:r>
          </a:p>
        </p:txBody>
      </p:sp>
      <p:pic>
        <p:nvPicPr>
          <p:cNvPr id="16" name="Picture 15">
            <a:extLst>
              <a:ext uri="{FF2B5EF4-FFF2-40B4-BE49-F238E27FC236}">
                <a16:creationId xmlns:a16="http://schemas.microsoft.com/office/drawing/2014/main" id="{73492A66-49AC-4915-89DF-5FD2146595F6}"/>
              </a:ext>
            </a:extLst>
          </p:cNvPr>
          <p:cNvPicPr>
            <a:picLocks noChangeAspect="1"/>
          </p:cNvPicPr>
          <p:nvPr/>
        </p:nvPicPr>
        <p:blipFill>
          <a:blip r:embed="rId6"/>
          <a:stretch>
            <a:fillRect/>
          </a:stretch>
        </p:blipFill>
        <p:spPr>
          <a:xfrm>
            <a:off x="6246054" y="4295628"/>
            <a:ext cx="5092505" cy="1890859"/>
          </a:xfrm>
          <a:prstGeom prst="rect">
            <a:avLst/>
          </a:prstGeom>
        </p:spPr>
      </p:pic>
      <p:sp>
        <p:nvSpPr>
          <p:cNvPr id="17" name="Title 2">
            <a:extLst>
              <a:ext uri="{FF2B5EF4-FFF2-40B4-BE49-F238E27FC236}">
                <a16:creationId xmlns:a16="http://schemas.microsoft.com/office/drawing/2014/main" id="{7F50526E-84B7-4020-AAA4-CCB89FCF55D4}"/>
              </a:ext>
            </a:extLst>
          </p:cNvPr>
          <p:cNvSpPr>
            <a:spLocks noGrp="1"/>
          </p:cNvSpPr>
          <p:nvPr>
            <p:ph type="title"/>
          </p:nvPr>
        </p:nvSpPr>
        <p:spPr>
          <a:xfrm>
            <a:off x="386776" y="1365280"/>
            <a:ext cx="7349067" cy="369332"/>
          </a:xfrm>
        </p:spPr>
        <p:txBody>
          <a:bodyPr/>
          <a:lstStyle/>
          <a:p>
            <a:r>
              <a:rPr lang="en-US" sz="2000" dirty="0">
                <a:solidFill>
                  <a:schemeClr val="accent2">
                    <a:lumMod val="50000"/>
                  </a:schemeClr>
                </a:solidFill>
                <a:latin typeface="+mn-lt"/>
              </a:rPr>
              <a:t>Troubleshoot Err-disable recovery</a:t>
            </a:r>
          </a:p>
        </p:txBody>
      </p:sp>
      <p:sp>
        <p:nvSpPr>
          <p:cNvPr id="18" name="TextBox 17"/>
          <p:cNvSpPr txBox="1"/>
          <p:nvPr/>
        </p:nvSpPr>
        <p:spPr>
          <a:xfrm>
            <a:off x="1884253" y="928468"/>
            <a:ext cx="9156575" cy="523220"/>
          </a:xfrm>
          <a:prstGeom prst="rect">
            <a:avLst/>
          </a:prstGeom>
          <a:noFill/>
        </p:spPr>
        <p:txBody>
          <a:bodyPr wrap="square" rtlCol="0">
            <a:spAutoFit/>
          </a:bodyPr>
          <a:lstStyle/>
          <a:p>
            <a:pPr lvl="0"/>
            <a:r>
              <a:rPr lang="en-US" sz="2800" b="1" dirty="0"/>
              <a:t>Troubleshooting of various issues faced with switches.</a:t>
            </a:r>
          </a:p>
        </p:txBody>
      </p:sp>
    </p:spTree>
    <p:extLst>
      <p:ext uri="{BB962C8B-B14F-4D97-AF65-F5344CB8AC3E}">
        <p14:creationId xmlns:p14="http://schemas.microsoft.com/office/powerpoint/2010/main" val="64008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2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11">
                                            <p:txEl>
                                              <p:pRg st="0" end="0"/>
                                            </p:txEl>
                                          </p:spTgt>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 calcmode="lin" valueType="num">
                                      <p:cBhvr>
                                        <p:cTn id="25" dur="2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13">
                                            <p:txEl>
                                              <p:pRg st="0" end="0"/>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15">
                                            <p:txEl>
                                              <p:pRg st="0" end="0"/>
                                            </p:txEl>
                                          </p:spTgt>
                                        </p:tgtEl>
                                        <p:attrNameLst>
                                          <p:attrName>style.visibility</p:attrName>
                                        </p:attrNameLst>
                                      </p:cBhvr>
                                      <p:to>
                                        <p:strVal val="visible"/>
                                      </p:to>
                                    </p:set>
                                    <p:anim calcmode="lin" valueType="num">
                                      <p:cBhvr>
                                        <p:cTn id="31" dur="2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2" dur="20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3" dur="2000"/>
                                        <p:tgtEl>
                                          <p:spTgt spid="15">
                                            <p:txEl>
                                              <p:pRg st="0" end="0"/>
                                            </p:txEl>
                                          </p:spTgt>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000" fill="hold"/>
                                        <p:tgtEl>
                                          <p:spTgt spid="18"/>
                                        </p:tgtEl>
                                        <p:attrNameLst>
                                          <p:attrName>ppt_w</p:attrName>
                                        </p:attrNameLst>
                                      </p:cBhvr>
                                      <p:tavLst>
                                        <p:tav tm="0">
                                          <p:val>
                                            <p:fltVal val="0"/>
                                          </p:val>
                                        </p:tav>
                                        <p:tav tm="100000">
                                          <p:val>
                                            <p:strVal val="#ppt_w"/>
                                          </p:val>
                                        </p:tav>
                                      </p:tavLst>
                                    </p:anim>
                                    <p:anim calcmode="lin" valueType="num">
                                      <p:cBhvr>
                                        <p:cTn id="38" dur="2000" fill="hold"/>
                                        <p:tgtEl>
                                          <p:spTgt spid="18"/>
                                        </p:tgtEl>
                                        <p:attrNameLst>
                                          <p:attrName>ppt_h</p:attrName>
                                        </p:attrNameLst>
                                      </p:cBhvr>
                                      <p:tavLst>
                                        <p:tav tm="0">
                                          <p:val>
                                            <p:fltVal val="0"/>
                                          </p:val>
                                        </p:tav>
                                        <p:tav tm="100000">
                                          <p:val>
                                            <p:strVal val="#ppt_h"/>
                                          </p:val>
                                        </p:tav>
                                      </p:tavLst>
                                    </p:anim>
                                    <p:animEffect transition="in" filter="fade">
                                      <p:cBhvr>
                                        <p:cTn id="3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0161C2-0067-48A2-95A6-88D250890380}"/>
              </a:ext>
            </a:extLst>
          </p:cNvPr>
          <p:cNvSpPr txBox="1"/>
          <p:nvPr/>
        </p:nvSpPr>
        <p:spPr>
          <a:xfrm>
            <a:off x="377483" y="1996863"/>
            <a:ext cx="2975623" cy="400110"/>
          </a:xfrm>
          <a:prstGeom prst="rect">
            <a:avLst/>
          </a:prstGeom>
          <a:noFill/>
        </p:spPr>
        <p:txBody>
          <a:bodyPr wrap="none" rtlCol="0">
            <a:spAutoFit/>
          </a:bodyPr>
          <a:lstStyle/>
          <a:p>
            <a:r>
              <a:rPr lang="en-US" sz="2000" b="1" dirty="0"/>
              <a:t>Disable err-disabled cause</a:t>
            </a:r>
          </a:p>
        </p:txBody>
      </p:sp>
      <p:pic>
        <p:nvPicPr>
          <p:cNvPr id="5" name="Picture 4">
            <a:extLst>
              <a:ext uri="{FF2B5EF4-FFF2-40B4-BE49-F238E27FC236}">
                <a16:creationId xmlns:a16="http://schemas.microsoft.com/office/drawing/2014/main" id="{6F4E03DC-C76C-48EA-9869-B0BD1E9F9875}"/>
              </a:ext>
            </a:extLst>
          </p:cNvPr>
          <p:cNvPicPr>
            <a:picLocks noChangeAspect="1"/>
          </p:cNvPicPr>
          <p:nvPr/>
        </p:nvPicPr>
        <p:blipFill>
          <a:blip r:embed="rId2"/>
          <a:stretch>
            <a:fillRect/>
          </a:stretch>
        </p:blipFill>
        <p:spPr>
          <a:xfrm>
            <a:off x="5374520" y="1609094"/>
            <a:ext cx="6639291" cy="1665702"/>
          </a:xfrm>
          <a:prstGeom prst="rect">
            <a:avLst/>
          </a:prstGeom>
        </p:spPr>
      </p:pic>
      <p:sp>
        <p:nvSpPr>
          <p:cNvPr id="6" name="TextBox 5">
            <a:extLst>
              <a:ext uri="{FF2B5EF4-FFF2-40B4-BE49-F238E27FC236}">
                <a16:creationId xmlns:a16="http://schemas.microsoft.com/office/drawing/2014/main" id="{0D07729B-F381-4153-AC63-CA935B5B26BC}"/>
              </a:ext>
            </a:extLst>
          </p:cNvPr>
          <p:cNvSpPr txBox="1"/>
          <p:nvPr/>
        </p:nvSpPr>
        <p:spPr>
          <a:xfrm>
            <a:off x="377483" y="3631906"/>
            <a:ext cx="4432880" cy="1015663"/>
          </a:xfrm>
          <a:prstGeom prst="rect">
            <a:avLst/>
          </a:prstGeom>
          <a:noFill/>
        </p:spPr>
        <p:txBody>
          <a:bodyPr wrap="none" rtlCol="0">
            <a:spAutoFit/>
          </a:bodyPr>
          <a:lstStyle/>
          <a:p>
            <a:r>
              <a:rPr lang="en-US" sz="2000" b="1" dirty="0"/>
              <a:t>To manually enabled a err-disabled port</a:t>
            </a:r>
          </a:p>
          <a:p>
            <a:r>
              <a:rPr lang="en-US" sz="2000" b="1" dirty="0"/>
              <a:t>Shutdown the port and issue a no shut</a:t>
            </a:r>
          </a:p>
          <a:p>
            <a:endParaRPr lang="en-US" sz="2000" b="1" dirty="0"/>
          </a:p>
        </p:txBody>
      </p:sp>
      <p:pic>
        <p:nvPicPr>
          <p:cNvPr id="8" name="Picture 7">
            <a:extLst>
              <a:ext uri="{FF2B5EF4-FFF2-40B4-BE49-F238E27FC236}">
                <a16:creationId xmlns:a16="http://schemas.microsoft.com/office/drawing/2014/main" id="{9A7B015F-CBBB-4A15-99E5-B3565C8DF6C0}"/>
              </a:ext>
            </a:extLst>
          </p:cNvPr>
          <p:cNvPicPr>
            <a:picLocks noChangeAspect="1"/>
          </p:cNvPicPr>
          <p:nvPr/>
        </p:nvPicPr>
        <p:blipFill>
          <a:blip r:embed="rId3"/>
          <a:stretch>
            <a:fillRect/>
          </a:stretch>
        </p:blipFill>
        <p:spPr>
          <a:xfrm>
            <a:off x="5345724" y="3719585"/>
            <a:ext cx="5247248" cy="628650"/>
          </a:xfrm>
          <a:prstGeom prst="rect">
            <a:avLst/>
          </a:prstGeom>
        </p:spPr>
      </p:pic>
      <p:sp>
        <p:nvSpPr>
          <p:cNvPr id="7" name="Title 2">
            <a:extLst>
              <a:ext uri="{FF2B5EF4-FFF2-40B4-BE49-F238E27FC236}">
                <a16:creationId xmlns:a16="http://schemas.microsoft.com/office/drawing/2014/main" id="{D3D7E211-C504-4A5B-A4B0-EA6695DD0C99}"/>
              </a:ext>
            </a:extLst>
          </p:cNvPr>
          <p:cNvSpPr>
            <a:spLocks noGrp="1"/>
          </p:cNvSpPr>
          <p:nvPr>
            <p:ph type="title"/>
          </p:nvPr>
        </p:nvSpPr>
        <p:spPr>
          <a:xfrm>
            <a:off x="353961" y="1392990"/>
            <a:ext cx="7349067" cy="369332"/>
          </a:xfrm>
        </p:spPr>
        <p:txBody>
          <a:bodyPr/>
          <a:lstStyle/>
          <a:p>
            <a:r>
              <a:rPr lang="en-US" sz="2000" dirty="0">
                <a:solidFill>
                  <a:schemeClr val="accent2">
                    <a:lumMod val="50000"/>
                  </a:schemeClr>
                </a:solidFill>
                <a:latin typeface="+mn-lt"/>
              </a:rPr>
              <a:t>Troubleshoot Err-disable recovery</a:t>
            </a:r>
          </a:p>
        </p:txBody>
      </p:sp>
      <p:sp>
        <p:nvSpPr>
          <p:cNvPr id="9" name="TextBox 8"/>
          <p:cNvSpPr txBox="1"/>
          <p:nvPr/>
        </p:nvSpPr>
        <p:spPr>
          <a:xfrm>
            <a:off x="1579443" y="928468"/>
            <a:ext cx="9156575" cy="523220"/>
          </a:xfrm>
          <a:prstGeom prst="rect">
            <a:avLst/>
          </a:prstGeom>
          <a:noFill/>
        </p:spPr>
        <p:txBody>
          <a:bodyPr wrap="square" rtlCol="0">
            <a:spAutoFit/>
          </a:bodyPr>
          <a:lstStyle/>
          <a:p>
            <a:pPr lvl="0"/>
            <a:r>
              <a:rPr lang="en-US" sz="2800" b="1" dirty="0"/>
              <a:t>Troubleshooting of various issues faced with switches.</a:t>
            </a:r>
          </a:p>
        </p:txBody>
      </p:sp>
    </p:spTree>
    <p:extLst>
      <p:ext uri="{BB962C8B-B14F-4D97-AF65-F5344CB8AC3E}">
        <p14:creationId xmlns:p14="http://schemas.microsoft.com/office/powerpoint/2010/main" val="49026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6">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2000"/>
                                        <p:tgtEl>
                                          <p:spTgt spid="6">
                                            <p:txEl>
                                              <p:pRg st="1" end="1"/>
                                            </p:txEl>
                                          </p:spTgt>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4430" y="1955865"/>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Manually Disable/Enable Interface</a:t>
            </a:r>
          </a:p>
        </p:txBody>
      </p:sp>
      <p:sp>
        <p:nvSpPr>
          <p:cNvPr id="3" name="TextBox 2"/>
          <p:cNvSpPr txBox="1"/>
          <p:nvPr/>
        </p:nvSpPr>
        <p:spPr>
          <a:xfrm>
            <a:off x="572775" y="2877253"/>
            <a:ext cx="242822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Disable/shutdown</a:t>
            </a:r>
          </a:p>
        </p:txBody>
      </p:sp>
      <p:sp>
        <p:nvSpPr>
          <p:cNvPr id="4" name="TextBox 3"/>
          <p:cNvSpPr txBox="1"/>
          <p:nvPr/>
        </p:nvSpPr>
        <p:spPr>
          <a:xfrm>
            <a:off x="572775" y="4742552"/>
            <a:ext cx="27043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Enable/no shutdown</a:t>
            </a:r>
          </a:p>
        </p:txBody>
      </p:sp>
      <p:pic>
        <p:nvPicPr>
          <p:cNvPr id="5" name="Picture 4"/>
          <p:cNvPicPr>
            <a:picLocks noChangeAspect="1"/>
          </p:cNvPicPr>
          <p:nvPr/>
        </p:nvPicPr>
        <p:blipFill>
          <a:blip r:embed="rId2"/>
          <a:stretch>
            <a:fillRect/>
          </a:stretch>
        </p:blipFill>
        <p:spPr>
          <a:xfrm>
            <a:off x="3629465" y="2605820"/>
            <a:ext cx="8377748" cy="942975"/>
          </a:xfrm>
          <a:prstGeom prst="rect">
            <a:avLst/>
          </a:prstGeom>
        </p:spPr>
      </p:pic>
      <p:pic>
        <p:nvPicPr>
          <p:cNvPr id="6" name="Picture 5"/>
          <p:cNvPicPr>
            <a:picLocks noChangeAspect="1"/>
          </p:cNvPicPr>
          <p:nvPr/>
        </p:nvPicPr>
        <p:blipFill>
          <a:blip r:embed="rId3"/>
          <a:stretch>
            <a:fillRect/>
          </a:stretch>
        </p:blipFill>
        <p:spPr>
          <a:xfrm>
            <a:off x="3629465" y="4442544"/>
            <a:ext cx="8377748" cy="1000125"/>
          </a:xfrm>
          <a:prstGeom prst="rect">
            <a:avLst/>
          </a:prstGeom>
        </p:spPr>
      </p:pic>
      <p:sp>
        <p:nvSpPr>
          <p:cNvPr id="7" name="Rectangle 6"/>
          <p:cNvSpPr/>
          <p:nvPr/>
        </p:nvSpPr>
        <p:spPr>
          <a:xfrm>
            <a:off x="2077454" y="1041389"/>
            <a:ext cx="8210709" cy="523220"/>
          </a:xfrm>
          <a:prstGeom prst="rect">
            <a:avLst/>
          </a:prstGeom>
        </p:spPr>
        <p:txBody>
          <a:bodyPr wrap="none">
            <a:spAutoFit/>
          </a:bodyPr>
          <a:lstStyle/>
          <a:p>
            <a:pPr lvl="0"/>
            <a:r>
              <a:rPr lang="en-US" sz="2800" b="1" dirty="0"/>
              <a:t>Troubleshooting</a:t>
            </a:r>
            <a:r>
              <a:rPr lang="en-US" sz="2800" b="1" dirty="0">
                <a:solidFill>
                  <a:schemeClr val="accent2">
                    <a:lumMod val="75000"/>
                  </a:schemeClr>
                </a:solidFill>
              </a:rPr>
              <a:t> </a:t>
            </a:r>
            <a:r>
              <a:rPr lang="en-US" sz="2800" b="1" dirty="0"/>
              <a:t>of various issues</a:t>
            </a:r>
            <a:r>
              <a:rPr lang="en-US" sz="2800" b="1" dirty="0">
                <a:solidFill>
                  <a:schemeClr val="accent2">
                    <a:lumMod val="75000"/>
                  </a:schemeClr>
                </a:solidFill>
              </a:rPr>
              <a:t> </a:t>
            </a:r>
            <a:r>
              <a:rPr lang="en-US" sz="2800" b="1" dirty="0"/>
              <a:t>faced with switches</a:t>
            </a:r>
            <a:r>
              <a:rPr lang="en-US" b="1" dirty="0"/>
              <a:t>.</a:t>
            </a:r>
          </a:p>
        </p:txBody>
      </p:sp>
    </p:spTree>
    <p:extLst>
      <p:ext uri="{BB962C8B-B14F-4D97-AF65-F5344CB8AC3E}">
        <p14:creationId xmlns:p14="http://schemas.microsoft.com/office/powerpoint/2010/main" val="5314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5572" y="1618209"/>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Speed &amp; Duplex</a:t>
            </a:r>
          </a:p>
        </p:txBody>
      </p:sp>
      <p:sp>
        <p:nvSpPr>
          <p:cNvPr id="3" name="TextBox 2"/>
          <p:cNvSpPr txBox="1"/>
          <p:nvPr/>
        </p:nvSpPr>
        <p:spPr>
          <a:xfrm>
            <a:off x="572775" y="2455222"/>
            <a:ext cx="404354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Speed Manually</a:t>
            </a:r>
          </a:p>
        </p:txBody>
      </p:sp>
      <p:sp>
        <p:nvSpPr>
          <p:cNvPr id="4" name="TextBox 3"/>
          <p:cNvSpPr txBox="1"/>
          <p:nvPr/>
        </p:nvSpPr>
        <p:spPr>
          <a:xfrm>
            <a:off x="572775" y="4320521"/>
            <a:ext cx="41308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Interface Duplex Manually</a:t>
            </a:r>
          </a:p>
        </p:txBody>
      </p:sp>
      <p:pic>
        <p:nvPicPr>
          <p:cNvPr id="6" name="Picture 5"/>
          <p:cNvPicPr>
            <a:picLocks noChangeAspect="1"/>
          </p:cNvPicPr>
          <p:nvPr/>
        </p:nvPicPr>
        <p:blipFill>
          <a:blip r:embed="rId2"/>
          <a:stretch>
            <a:fillRect/>
          </a:stretch>
        </p:blipFill>
        <p:spPr>
          <a:xfrm>
            <a:off x="6929291" y="1874227"/>
            <a:ext cx="5057775" cy="1562100"/>
          </a:xfrm>
          <a:prstGeom prst="rect">
            <a:avLst/>
          </a:prstGeom>
        </p:spPr>
      </p:pic>
      <p:pic>
        <p:nvPicPr>
          <p:cNvPr id="7" name="Picture 6"/>
          <p:cNvPicPr>
            <a:picLocks noChangeAspect="1"/>
          </p:cNvPicPr>
          <p:nvPr/>
        </p:nvPicPr>
        <p:blipFill>
          <a:blip r:embed="rId3"/>
          <a:stretch>
            <a:fillRect/>
          </a:stretch>
        </p:blipFill>
        <p:spPr>
          <a:xfrm>
            <a:off x="6929291" y="3791914"/>
            <a:ext cx="5076825" cy="1457325"/>
          </a:xfrm>
          <a:prstGeom prst="rect">
            <a:avLst/>
          </a:prstGeom>
        </p:spPr>
      </p:pic>
      <p:sp>
        <p:nvSpPr>
          <p:cNvPr id="8" name="Rectangle 7"/>
          <p:cNvSpPr/>
          <p:nvPr/>
        </p:nvSpPr>
        <p:spPr>
          <a:xfrm>
            <a:off x="1841919" y="930549"/>
            <a:ext cx="8210709" cy="523220"/>
          </a:xfrm>
          <a:prstGeom prst="rect">
            <a:avLst/>
          </a:prstGeom>
        </p:spPr>
        <p:txBody>
          <a:bodyPr wrap="none">
            <a:spAutoFit/>
          </a:bodyPr>
          <a:lstStyle/>
          <a:p>
            <a:pPr lvl="0"/>
            <a:r>
              <a:rPr lang="en-US" sz="2800" b="1" dirty="0"/>
              <a:t>Troubleshooting</a:t>
            </a:r>
            <a:r>
              <a:rPr lang="en-US" sz="2800" b="1" dirty="0">
                <a:solidFill>
                  <a:schemeClr val="accent2">
                    <a:lumMod val="75000"/>
                  </a:schemeClr>
                </a:solidFill>
              </a:rPr>
              <a:t> </a:t>
            </a:r>
            <a:r>
              <a:rPr lang="en-US" sz="2800" b="1" dirty="0"/>
              <a:t>of various issues</a:t>
            </a:r>
            <a:r>
              <a:rPr lang="en-US" sz="2800" b="1" dirty="0">
                <a:solidFill>
                  <a:schemeClr val="accent2">
                    <a:lumMod val="75000"/>
                  </a:schemeClr>
                </a:solidFill>
              </a:rPr>
              <a:t> </a:t>
            </a:r>
            <a:r>
              <a:rPr lang="en-US" sz="2800" b="1" dirty="0"/>
              <a:t>faced with switches</a:t>
            </a:r>
            <a:r>
              <a:rPr lang="en-US" b="1" dirty="0"/>
              <a:t>.</a:t>
            </a:r>
          </a:p>
        </p:txBody>
      </p:sp>
    </p:spTree>
    <p:extLst>
      <p:ext uri="{BB962C8B-B14F-4D97-AF65-F5344CB8AC3E}">
        <p14:creationId xmlns:p14="http://schemas.microsoft.com/office/powerpoint/2010/main" val="223419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60024" y="1013679"/>
            <a:ext cx="3438314" cy="523220"/>
          </a:xfrm>
          <a:prstGeom prst="rect">
            <a:avLst/>
          </a:prstGeom>
        </p:spPr>
        <p:txBody>
          <a:bodyPr wrap="none">
            <a:spAutoFit/>
          </a:bodyPr>
          <a:lstStyle/>
          <a:p>
            <a:pPr lvl="0"/>
            <a:r>
              <a:rPr lang="en-US" sz="2800" b="1" dirty="0"/>
              <a:t>Sample configuration</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109" y="1933540"/>
            <a:ext cx="5223164"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E91F0F93-A4E3-40E8-B05E-DF929682E18C}"/>
              </a:ext>
            </a:extLst>
          </p:cNvPr>
          <p:cNvSpPr txBox="1"/>
          <p:nvPr/>
        </p:nvSpPr>
        <p:spPr>
          <a:xfrm>
            <a:off x="59208" y="1982750"/>
            <a:ext cx="5931075" cy="1144929"/>
          </a:xfrm>
          <a:prstGeom prst="rect">
            <a:avLst/>
          </a:prstGeom>
          <a:noFill/>
        </p:spPr>
        <p:txBody>
          <a:bodyPr wrap="square" rtlCol="0">
            <a:spAutoFit/>
          </a:bodyPr>
          <a:lstStyle/>
          <a:p>
            <a:pPr lvl="1">
              <a:lnSpc>
                <a:spcPct val="95000"/>
              </a:lnSpc>
              <a:spcBef>
                <a:spcPct val="35000"/>
              </a:spcBef>
              <a:buClr>
                <a:schemeClr val="accent1"/>
              </a:buClr>
            </a:pPr>
            <a:r>
              <a:rPr lang="en-US" dirty="0"/>
              <a:t>The first method involves using an Switch with a separate physical interface in each VLAN. This is the least scalable solution, and impractical for environments with a large number of VLANs</a:t>
            </a:r>
            <a:endParaRPr lang="en-US" altLang="en-US" dirty="0">
              <a:cs typeface="Times New Roman" panose="02020603050405020304" pitchFamily="18"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109" y="3383573"/>
            <a:ext cx="5694218" cy="276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12535" y="3812490"/>
            <a:ext cx="6096000" cy="646331"/>
          </a:xfrm>
          <a:prstGeom prst="rect">
            <a:avLst/>
          </a:prstGeom>
        </p:spPr>
        <p:txBody>
          <a:bodyPr>
            <a:spAutoFit/>
          </a:bodyPr>
          <a:lstStyle/>
          <a:p>
            <a:r>
              <a:rPr lang="en-US" dirty="0"/>
              <a:t>The second method involves using an Switch with a single trunk link to the switch, over which all VLANs can be routed. </a:t>
            </a:r>
          </a:p>
        </p:txBody>
      </p:sp>
    </p:spTree>
    <p:extLst>
      <p:ext uri="{BB962C8B-B14F-4D97-AF65-F5344CB8AC3E}">
        <p14:creationId xmlns:p14="http://schemas.microsoft.com/office/powerpoint/2010/main" val="21253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2167" y="1262477"/>
            <a:ext cx="7663693" cy="523220"/>
          </a:xfrm>
          <a:prstGeom prst="rect">
            <a:avLst/>
          </a:prstGeom>
          <a:noFill/>
        </p:spPr>
        <p:txBody>
          <a:bodyPr wrap="square" rtlCol="0">
            <a:spAutoFit/>
          </a:bodyPr>
          <a:lstStyle/>
          <a:p>
            <a:pPr lvl="0"/>
            <a:r>
              <a:rPr lang="en-US" sz="2800" b="1" dirty="0"/>
              <a:t>Backup and restoration of switch configuration.</a:t>
            </a:r>
          </a:p>
        </p:txBody>
      </p:sp>
      <p:sp>
        <p:nvSpPr>
          <p:cNvPr id="3" name="TextBox 2"/>
          <p:cNvSpPr txBox="1"/>
          <p:nvPr/>
        </p:nvSpPr>
        <p:spPr>
          <a:xfrm>
            <a:off x="572775" y="2877253"/>
            <a:ext cx="124752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Backup</a:t>
            </a:r>
          </a:p>
        </p:txBody>
      </p:sp>
      <p:sp>
        <p:nvSpPr>
          <p:cNvPr id="4" name="TextBox 3"/>
          <p:cNvSpPr txBox="1"/>
          <p:nvPr/>
        </p:nvSpPr>
        <p:spPr>
          <a:xfrm>
            <a:off x="572775" y="4080549"/>
            <a:ext cx="128509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Restore</a:t>
            </a:r>
          </a:p>
        </p:txBody>
      </p:sp>
      <p:pic>
        <p:nvPicPr>
          <p:cNvPr id="5" name="Picture 4"/>
          <p:cNvPicPr>
            <a:picLocks noChangeAspect="1"/>
          </p:cNvPicPr>
          <p:nvPr/>
        </p:nvPicPr>
        <p:blipFill>
          <a:blip r:embed="rId2"/>
          <a:stretch>
            <a:fillRect/>
          </a:stretch>
        </p:blipFill>
        <p:spPr>
          <a:xfrm>
            <a:off x="3762961" y="2724883"/>
            <a:ext cx="5200650" cy="704850"/>
          </a:xfrm>
          <a:prstGeom prst="rect">
            <a:avLst/>
          </a:prstGeom>
        </p:spPr>
      </p:pic>
      <p:pic>
        <p:nvPicPr>
          <p:cNvPr id="6" name="Picture 5"/>
          <p:cNvPicPr>
            <a:picLocks noChangeAspect="1"/>
          </p:cNvPicPr>
          <p:nvPr/>
        </p:nvPicPr>
        <p:blipFill>
          <a:blip r:embed="rId3"/>
          <a:stretch>
            <a:fillRect/>
          </a:stretch>
        </p:blipFill>
        <p:spPr>
          <a:xfrm>
            <a:off x="3667711" y="3956754"/>
            <a:ext cx="5391150" cy="647700"/>
          </a:xfrm>
          <a:prstGeom prst="rect">
            <a:avLst/>
          </a:prstGeom>
        </p:spPr>
      </p:pic>
      <p:sp>
        <p:nvSpPr>
          <p:cNvPr id="7" name="TextBox 6"/>
          <p:cNvSpPr txBox="1"/>
          <p:nvPr/>
        </p:nvSpPr>
        <p:spPr>
          <a:xfrm>
            <a:off x="535201" y="5283845"/>
            <a:ext cx="277787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Show running Backup</a:t>
            </a:r>
          </a:p>
        </p:txBody>
      </p:sp>
      <p:sp>
        <p:nvSpPr>
          <p:cNvPr id="8" name="TextBox 7"/>
          <p:cNvSpPr txBox="1"/>
          <p:nvPr/>
        </p:nvSpPr>
        <p:spPr>
          <a:xfrm>
            <a:off x="3938955" y="5117598"/>
            <a:ext cx="9702018" cy="369332"/>
          </a:xfrm>
          <a:prstGeom prst="rect">
            <a:avLst/>
          </a:prstGeom>
          <a:noFill/>
        </p:spPr>
        <p:txBody>
          <a:bodyPr wrap="square" rtlCol="0">
            <a:spAutoFit/>
          </a:bodyPr>
          <a:lstStyle/>
          <a:p>
            <a:r>
              <a:rPr lang="en-US" dirty="0"/>
              <a:t>Take output of “#show running-config” command</a:t>
            </a:r>
          </a:p>
        </p:txBody>
      </p:sp>
      <p:sp>
        <p:nvSpPr>
          <p:cNvPr id="9" name="Rectangle: Rounded Corners 8"/>
          <p:cNvSpPr/>
          <p:nvPr/>
        </p:nvSpPr>
        <p:spPr>
          <a:xfrm>
            <a:off x="3667711" y="5025196"/>
            <a:ext cx="5373856" cy="133340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4458608" y="5657394"/>
            <a:ext cx="3390900" cy="466725"/>
          </a:xfrm>
          <a:prstGeom prst="rect">
            <a:avLst/>
          </a:prstGeom>
        </p:spPr>
      </p:pic>
    </p:spTree>
    <p:extLst>
      <p:ext uri="{BB962C8B-B14F-4D97-AF65-F5344CB8AC3E}">
        <p14:creationId xmlns:p14="http://schemas.microsoft.com/office/powerpoint/2010/main" val="121698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2000" fill="hold"/>
                                        <p:tgtEl>
                                          <p:spTgt spid="8"/>
                                        </p:tgtEl>
                                        <p:attrNameLst>
                                          <p:attrName>ppt_w</p:attrName>
                                        </p:attrNameLst>
                                      </p:cBhvr>
                                      <p:tavLst>
                                        <p:tav tm="0">
                                          <p:val>
                                            <p:fltVal val="0"/>
                                          </p:val>
                                        </p:tav>
                                        <p:tav tm="100000">
                                          <p:val>
                                            <p:strVal val="#ppt_w"/>
                                          </p:val>
                                        </p:tav>
                                      </p:tavLst>
                                    </p:anim>
                                    <p:anim calcmode="lin" valueType="num">
                                      <p:cBhvr>
                                        <p:cTn id="49" dur="2000" fill="hold"/>
                                        <p:tgtEl>
                                          <p:spTgt spid="8"/>
                                        </p:tgtEl>
                                        <p:attrNameLst>
                                          <p:attrName>ppt_h</p:attrName>
                                        </p:attrNameLst>
                                      </p:cBhvr>
                                      <p:tavLst>
                                        <p:tav tm="0">
                                          <p:val>
                                            <p:fltVal val="0"/>
                                          </p:val>
                                        </p:tav>
                                        <p:tav tm="100000">
                                          <p:val>
                                            <p:strVal val="#ppt_h"/>
                                          </p:val>
                                        </p:tav>
                                      </p:tavLst>
                                    </p:anim>
                                    <p:animEffect transition="in" filter="fade">
                                      <p:cBhvr>
                                        <p:cTn id="50" dur="2000"/>
                                        <p:tgtEl>
                                          <p:spTgt spid="8"/>
                                        </p:tgtEl>
                                      </p:cBhvr>
                                    </p:animEffect>
                                  </p:childTnLst>
                                </p:cTn>
                              </p:par>
                            </p:childTnLst>
                          </p:cTn>
                        </p:par>
                        <p:par>
                          <p:cTn id="51" fill="hold">
                            <p:stCondLst>
                              <p:cond delay="14000"/>
                            </p:stCondLst>
                            <p:childTnLst>
                              <p:par>
                                <p:cTn id="52" presetID="53" presetClass="entr" presetSubtype="16"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000" fill="hold"/>
                                        <p:tgtEl>
                                          <p:spTgt spid="10"/>
                                        </p:tgtEl>
                                        <p:attrNameLst>
                                          <p:attrName>ppt_w</p:attrName>
                                        </p:attrNameLst>
                                      </p:cBhvr>
                                      <p:tavLst>
                                        <p:tav tm="0">
                                          <p:val>
                                            <p:fltVal val="0"/>
                                          </p:val>
                                        </p:tav>
                                        <p:tav tm="100000">
                                          <p:val>
                                            <p:strVal val="#ppt_w"/>
                                          </p:val>
                                        </p:tav>
                                      </p:tavLst>
                                    </p:anim>
                                    <p:anim calcmode="lin" valueType="num">
                                      <p:cBhvr>
                                        <p:cTn id="55" dur="2000" fill="hold"/>
                                        <p:tgtEl>
                                          <p:spTgt spid="10"/>
                                        </p:tgtEl>
                                        <p:attrNameLst>
                                          <p:attrName>ppt_h</p:attrName>
                                        </p:attrNameLst>
                                      </p:cBhvr>
                                      <p:tavLst>
                                        <p:tav tm="0">
                                          <p:val>
                                            <p:fltVal val="0"/>
                                          </p:val>
                                        </p:tav>
                                        <p:tav tm="100000">
                                          <p:val>
                                            <p:strVal val="#ppt_h"/>
                                          </p:val>
                                        </p:tav>
                                      </p:tavLst>
                                    </p:anim>
                                    <p:animEffect transition="in" filter="fade">
                                      <p:cBhvr>
                                        <p:cTn id="5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0857" y="2843409"/>
            <a:ext cx="1599797" cy="523220"/>
          </a:xfrm>
          <a:prstGeom prst="rect">
            <a:avLst/>
          </a:prstGeom>
          <a:noFill/>
        </p:spPr>
        <p:txBody>
          <a:bodyPr wrap="none" rtlCol="0">
            <a:spAutoFit/>
          </a:bodyPr>
          <a:lstStyle/>
          <a:p>
            <a:r>
              <a:rPr lang="en-IN" sz="2800" b="1" dirty="0">
                <a:solidFill>
                  <a:srgbClr val="E31837"/>
                </a:solidFill>
                <a:effectLst>
                  <a:outerShdw blurRad="38100" dist="38100" dir="2700000" algn="tl">
                    <a:srgbClr val="000000">
                      <a:alpha val="43137"/>
                    </a:srgbClr>
                  </a:outerShdw>
                </a:effectLst>
              </a:rPr>
              <a:t>ROUTING</a:t>
            </a:r>
          </a:p>
        </p:txBody>
      </p:sp>
    </p:spTree>
    <p:extLst>
      <p:ext uri="{BB962C8B-B14F-4D97-AF65-F5344CB8AC3E}">
        <p14:creationId xmlns:p14="http://schemas.microsoft.com/office/powerpoint/2010/main" val="5987791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392" y="1052737"/>
            <a:ext cx="3897576" cy="553998"/>
          </a:xfrm>
          <a:prstGeom prst="rect">
            <a:avLst/>
          </a:prstGeom>
          <a:noFill/>
        </p:spPr>
        <p:txBody>
          <a:bodyPr wrap="square" rtlCol="0">
            <a:spAutoFit/>
          </a:bodyPr>
          <a:lstStyle/>
          <a:p>
            <a:pPr algn="just">
              <a:lnSpc>
                <a:spcPct val="150000"/>
              </a:lnSpc>
            </a:pPr>
            <a:r>
              <a:rPr lang="en-US" sz="2000" b="1" u="sng" dirty="0">
                <a:latin typeface="Cambria" pitchFamily="18" charset="0"/>
              </a:rPr>
              <a:t>Routing protocols</a:t>
            </a:r>
            <a:endParaRPr lang="en-IN" sz="2000" b="1" u="sng" dirty="0">
              <a:latin typeface="Cambria" pitchFamily="18" charset="0"/>
            </a:endParaRPr>
          </a:p>
        </p:txBody>
      </p:sp>
      <p:sp>
        <p:nvSpPr>
          <p:cNvPr id="5" name="Rectangle 4"/>
          <p:cNvSpPr/>
          <p:nvPr/>
        </p:nvSpPr>
        <p:spPr>
          <a:xfrm>
            <a:off x="431371" y="1720840"/>
            <a:ext cx="11425269" cy="438581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IN" dirty="0">
                <a:latin typeface="Cambria" pitchFamily="18" charset="0"/>
                <a:cs typeface="Times New Roman" pitchFamily="18" charset="0"/>
              </a:rPr>
              <a:t>It specifies how routers communicate with each other, </a:t>
            </a:r>
          </a:p>
          <a:p>
            <a:pPr marL="285750" indent="-285750" algn="just">
              <a:lnSpc>
                <a:spcPct val="150000"/>
              </a:lnSpc>
              <a:buFont typeface="Arial" panose="020B0604020202020204" pitchFamily="34" charset="0"/>
              <a:buChar char="•"/>
            </a:pPr>
            <a:r>
              <a:rPr lang="en-IN" dirty="0">
                <a:latin typeface="Cambria" pitchFamily="18" charset="0"/>
                <a:cs typeface="Times New Roman" pitchFamily="18" charset="0"/>
              </a:rPr>
              <a:t>It enables them to select routes between any two nodes on a network.</a:t>
            </a:r>
          </a:p>
          <a:p>
            <a:pPr marL="285750" indent="-285750" algn="just">
              <a:lnSpc>
                <a:spcPct val="150000"/>
              </a:lnSpc>
              <a:buFont typeface="Arial" panose="020B0604020202020204" pitchFamily="34" charset="0"/>
              <a:buChar char="•"/>
            </a:pPr>
            <a:r>
              <a:rPr lang="en-IN" dirty="0">
                <a:latin typeface="Cambria" pitchFamily="18" charset="0"/>
                <a:cs typeface="Times New Roman" pitchFamily="18" charset="0"/>
              </a:rPr>
              <a:t>Routing algorithms determine the specific choice of route. Each router has a prior knowledge of networks attached to it directly. </a:t>
            </a:r>
          </a:p>
          <a:p>
            <a:pPr marL="285750" indent="-285750" algn="just">
              <a:lnSpc>
                <a:spcPct val="150000"/>
              </a:lnSpc>
              <a:buFont typeface="Arial" panose="020B0604020202020204" pitchFamily="34" charset="0"/>
              <a:buChar char="•"/>
            </a:pPr>
            <a:r>
              <a:rPr lang="en-US" dirty="0">
                <a:latin typeface="Cambria" pitchFamily="18" charset="0"/>
                <a:cs typeface="Times New Roman" pitchFamily="18" charset="0"/>
              </a:rPr>
              <a:t>The preference is assigned in terms of : </a:t>
            </a:r>
          </a:p>
          <a:p>
            <a:pPr algn="just">
              <a:lnSpc>
                <a:spcPct val="150000"/>
              </a:lnSpc>
            </a:pPr>
            <a:r>
              <a:rPr lang="en-US" b="1" dirty="0">
                <a:latin typeface="Cambria" pitchFamily="18" charset="0"/>
                <a:cs typeface="Times New Roman" pitchFamily="18" charset="0"/>
              </a:rPr>
              <a:t>     a) Lowest prefix match</a:t>
            </a:r>
            <a:r>
              <a:rPr lang="en-US" dirty="0">
                <a:latin typeface="Cambria" pitchFamily="18" charset="0"/>
                <a:cs typeface="Times New Roman" pitchFamily="18" charset="0"/>
              </a:rPr>
              <a:t>- More specific the BIDR, subnet mask is more preferred</a:t>
            </a:r>
          </a:p>
          <a:p>
            <a:pPr algn="just">
              <a:lnSpc>
                <a:spcPct val="150000"/>
              </a:lnSpc>
            </a:pPr>
            <a:r>
              <a:rPr lang="en-US" b="1" dirty="0">
                <a:latin typeface="Cambria" pitchFamily="18" charset="0"/>
                <a:cs typeface="Times New Roman" pitchFamily="18" charset="0"/>
              </a:rPr>
              <a:t>     b)Administrative Distance: </a:t>
            </a:r>
            <a:r>
              <a:rPr lang="en-US" dirty="0">
                <a:latin typeface="Cambria" pitchFamily="18" charset="0"/>
              </a:rPr>
              <a:t>measure of the trustworthiness of the source </a:t>
            </a:r>
            <a:r>
              <a:rPr lang="en-US" dirty="0">
                <a:latin typeface="Cambria" pitchFamily="18" charset="0"/>
                <a:cs typeface="Times New Roman" pitchFamily="18" charset="0"/>
              </a:rPr>
              <a:t>of </a:t>
            </a:r>
          </a:p>
          <a:p>
            <a:pPr algn="just">
              <a:lnSpc>
                <a:spcPct val="150000"/>
              </a:lnSpc>
            </a:pPr>
            <a:r>
              <a:rPr lang="en-US" dirty="0">
                <a:latin typeface="Cambria" pitchFamily="18" charset="0"/>
                <a:cs typeface="Times New Roman" pitchFamily="18" charset="0"/>
              </a:rPr>
              <a:t>         routing information.</a:t>
            </a:r>
          </a:p>
          <a:p>
            <a:pPr algn="just">
              <a:lnSpc>
                <a:spcPct val="150000"/>
              </a:lnSpc>
            </a:pPr>
            <a:r>
              <a:rPr lang="en-US" b="1" dirty="0">
                <a:latin typeface="Cambria" pitchFamily="18" charset="0"/>
                <a:cs typeface="Times New Roman" pitchFamily="18" charset="0"/>
              </a:rPr>
              <a:t>     c) Metrics </a:t>
            </a:r>
            <a:r>
              <a:rPr lang="en-US" dirty="0">
                <a:latin typeface="Cambria" pitchFamily="18" charset="0"/>
                <a:cs typeface="Times New Roman" pitchFamily="18" charset="0"/>
              </a:rPr>
              <a:t>such as hop count, cost, bandwidth, reliability , etc.</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endParaRPr lang="en-IN" dirty="0"/>
          </a:p>
        </p:txBody>
      </p:sp>
    </p:spTree>
    <p:extLst>
      <p:ext uri="{BB962C8B-B14F-4D97-AF65-F5344CB8AC3E}">
        <p14:creationId xmlns:p14="http://schemas.microsoft.com/office/powerpoint/2010/main" val="154708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463819" y="116632"/>
            <a:ext cx="2112235"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Routing Protocols</a:t>
            </a:r>
            <a:endParaRPr lang="en-IN" dirty="0"/>
          </a:p>
        </p:txBody>
      </p:sp>
      <p:cxnSp>
        <p:nvCxnSpPr>
          <p:cNvPr id="8" name="Straight Connector 7"/>
          <p:cNvCxnSpPr/>
          <p:nvPr/>
        </p:nvCxnSpPr>
        <p:spPr>
          <a:xfrm>
            <a:off x="5601477" y="908720"/>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495600" y="1132353"/>
            <a:ext cx="643271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495600" y="1124745"/>
            <a:ext cx="0" cy="276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941952" y="1124745"/>
            <a:ext cx="0" cy="2940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247462" y="1404867"/>
            <a:ext cx="2496277"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Static Routing</a:t>
            </a:r>
            <a:endParaRPr lang="en-IN" dirty="0"/>
          </a:p>
        </p:txBody>
      </p:sp>
      <p:sp>
        <p:nvSpPr>
          <p:cNvPr id="16" name="Oval 15"/>
          <p:cNvSpPr/>
          <p:nvPr/>
        </p:nvSpPr>
        <p:spPr>
          <a:xfrm>
            <a:off x="7837830" y="1418751"/>
            <a:ext cx="2208245"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Dynamic Routing</a:t>
            </a:r>
            <a:endParaRPr lang="en-IN" dirty="0"/>
          </a:p>
        </p:txBody>
      </p:sp>
      <p:cxnSp>
        <p:nvCxnSpPr>
          <p:cNvPr id="24" name="Straight Connector 23"/>
          <p:cNvCxnSpPr>
            <a:stCxn id="16" idx="4"/>
          </p:cNvCxnSpPr>
          <p:nvPr/>
        </p:nvCxnSpPr>
        <p:spPr>
          <a:xfrm>
            <a:off x="8941952" y="2066824"/>
            <a:ext cx="0" cy="211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282863" y="2242054"/>
            <a:ext cx="4957712"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285169" y="2278059"/>
            <a:ext cx="0" cy="326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11240575" y="2223345"/>
            <a:ext cx="0" cy="294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4618501" y="2604715"/>
            <a:ext cx="3493723" cy="684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Interior gateway protocol(IGP)</a:t>
            </a:r>
            <a:endParaRPr lang="en-IN" dirty="0"/>
          </a:p>
        </p:txBody>
      </p:sp>
      <p:sp>
        <p:nvSpPr>
          <p:cNvPr id="32" name="Oval 31"/>
          <p:cNvSpPr/>
          <p:nvPr/>
        </p:nvSpPr>
        <p:spPr>
          <a:xfrm>
            <a:off x="8792880" y="2518343"/>
            <a:ext cx="3430281" cy="6841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Exterior gateway Protocol(EGP)</a:t>
            </a:r>
            <a:endParaRPr lang="en-IN" dirty="0"/>
          </a:p>
        </p:txBody>
      </p:sp>
      <p:cxnSp>
        <p:nvCxnSpPr>
          <p:cNvPr id="47" name="Straight Connector 46"/>
          <p:cNvCxnSpPr>
            <a:stCxn id="31" idx="4"/>
          </p:cNvCxnSpPr>
          <p:nvPr/>
        </p:nvCxnSpPr>
        <p:spPr>
          <a:xfrm>
            <a:off x="6365363" y="3289653"/>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358475" y="3505677"/>
            <a:ext cx="4403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358475" y="3493904"/>
            <a:ext cx="0" cy="331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8761719" y="3479454"/>
            <a:ext cx="0" cy="3455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2789767" y="3825044"/>
            <a:ext cx="3348104" cy="792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Distance vector routing Protocols</a:t>
            </a:r>
            <a:endParaRPr lang="en-IN" dirty="0"/>
          </a:p>
        </p:txBody>
      </p:sp>
      <p:sp>
        <p:nvSpPr>
          <p:cNvPr id="65" name="Oval 64"/>
          <p:cNvSpPr/>
          <p:nvPr/>
        </p:nvSpPr>
        <p:spPr>
          <a:xfrm>
            <a:off x="7213760" y="3825044"/>
            <a:ext cx="34563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Link-state Routing Protocols</a:t>
            </a:r>
            <a:endParaRPr lang="en-IN" dirty="0"/>
          </a:p>
        </p:txBody>
      </p:sp>
      <p:cxnSp>
        <p:nvCxnSpPr>
          <p:cNvPr id="92" name="Straight Connector 91"/>
          <p:cNvCxnSpPr>
            <a:stCxn id="64" idx="4"/>
          </p:cNvCxnSpPr>
          <p:nvPr/>
        </p:nvCxnSpPr>
        <p:spPr>
          <a:xfrm>
            <a:off x="4463819" y="4617132"/>
            <a:ext cx="0" cy="180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215680" y="4797152"/>
            <a:ext cx="2385797" cy="0"/>
          </a:xfrm>
          <a:prstGeom prst="line">
            <a:avLst/>
          </a:prstGeom>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2495600" y="5013176"/>
            <a:ext cx="1392155"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RIPv1</a:t>
            </a:r>
            <a:endParaRPr lang="en-IN" dirty="0"/>
          </a:p>
        </p:txBody>
      </p:sp>
      <p:cxnSp>
        <p:nvCxnSpPr>
          <p:cNvPr id="98" name="Straight Arrow Connector 97"/>
          <p:cNvCxnSpPr/>
          <p:nvPr/>
        </p:nvCxnSpPr>
        <p:spPr>
          <a:xfrm>
            <a:off x="3215680" y="47971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943873" y="5013176"/>
            <a:ext cx="1193999"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IGRP</a:t>
            </a:r>
            <a:endParaRPr lang="en-IN" dirty="0"/>
          </a:p>
        </p:txBody>
      </p:sp>
      <p:cxnSp>
        <p:nvCxnSpPr>
          <p:cNvPr id="101" name="Straight Arrow Connector 100"/>
          <p:cNvCxnSpPr/>
          <p:nvPr/>
        </p:nvCxnSpPr>
        <p:spPr>
          <a:xfrm>
            <a:off x="5601477" y="4797152"/>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96" idx="4"/>
          </p:cNvCxnSpPr>
          <p:nvPr/>
        </p:nvCxnSpPr>
        <p:spPr>
          <a:xfrm>
            <a:off x="3191677" y="537321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9" idx="4"/>
          </p:cNvCxnSpPr>
          <p:nvPr/>
        </p:nvCxnSpPr>
        <p:spPr>
          <a:xfrm flipH="1">
            <a:off x="5540872" y="5373216"/>
            <a:ext cx="1"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2522670" y="5655987"/>
            <a:ext cx="1386020"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RIPv2</a:t>
            </a:r>
            <a:endParaRPr lang="en-IN" dirty="0"/>
          </a:p>
        </p:txBody>
      </p:sp>
      <p:sp>
        <p:nvSpPr>
          <p:cNvPr id="108" name="Oval 107"/>
          <p:cNvSpPr/>
          <p:nvPr/>
        </p:nvSpPr>
        <p:spPr>
          <a:xfrm>
            <a:off x="4890732" y="5622614"/>
            <a:ext cx="1421491" cy="465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EIGRP</a:t>
            </a:r>
            <a:endParaRPr lang="en-IN" dirty="0"/>
          </a:p>
        </p:txBody>
      </p:sp>
      <p:cxnSp>
        <p:nvCxnSpPr>
          <p:cNvPr id="110" name="Straight Arrow Connector 109"/>
          <p:cNvCxnSpPr>
            <a:stCxn id="65" idx="4"/>
          </p:cNvCxnSpPr>
          <p:nvPr/>
        </p:nvCxnSpPr>
        <p:spPr>
          <a:xfrm>
            <a:off x="8941952" y="4545124"/>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7700632" y="4905820"/>
            <a:ext cx="2345443" cy="11828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 Shortest Path First(OSPF)</a:t>
            </a:r>
            <a:endParaRPr lang="en-IN" dirty="0"/>
          </a:p>
        </p:txBody>
      </p:sp>
    </p:spTree>
    <p:extLst>
      <p:ext uri="{BB962C8B-B14F-4D97-AF65-F5344CB8AC3E}">
        <p14:creationId xmlns:p14="http://schemas.microsoft.com/office/powerpoint/2010/main" val="3083192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barn(inVertical)">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arn(inVertic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barn(inVertical)">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barn(inVertical)">
                                      <p:cBhvr>
                                        <p:cTn id="47" dur="500"/>
                                        <p:tgtEl>
                                          <p:spTgt spid="10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9"/>
                                        </p:tgtEl>
                                        <p:attrNameLst>
                                          <p:attrName>style.visibility</p:attrName>
                                        </p:attrNameLst>
                                      </p:cBhvr>
                                      <p:to>
                                        <p:strVal val="visible"/>
                                      </p:to>
                                    </p:set>
                                    <p:animEffect transition="in" filter="barn(inVertical)">
                                      <p:cBhvr>
                                        <p:cTn id="52" dur="500"/>
                                        <p:tgtEl>
                                          <p:spTgt spid="9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08"/>
                                        </p:tgtEl>
                                        <p:attrNameLst>
                                          <p:attrName>style.visibility</p:attrName>
                                        </p:attrNameLst>
                                      </p:cBhvr>
                                      <p:to>
                                        <p:strVal val="visible"/>
                                      </p:to>
                                    </p:set>
                                    <p:animEffect transition="in" filter="barn(inVertical)">
                                      <p:cBhvr>
                                        <p:cTn id="57" dur="500"/>
                                        <p:tgtEl>
                                          <p:spTgt spid="108"/>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11"/>
                                        </p:tgtEl>
                                        <p:attrNameLst>
                                          <p:attrName>style.visibility</p:attrName>
                                        </p:attrNameLst>
                                      </p:cBhvr>
                                      <p:to>
                                        <p:strVal val="visible"/>
                                      </p:to>
                                    </p:set>
                                    <p:animEffect transition="in" filter="barn(inVertical)">
                                      <p:cBhvr>
                                        <p:cTn id="6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31" grpId="0" animBg="1"/>
      <p:bldP spid="32" grpId="0" animBg="1"/>
      <p:bldP spid="64" grpId="0" animBg="1"/>
      <p:bldP spid="65" grpId="0" animBg="1"/>
      <p:bldP spid="96" grpId="0" animBg="1"/>
      <p:bldP spid="99" grpId="0" animBg="1"/>
      <p:bldP spid="107" grpId="0" animBg="1"/>
      <p:bldP spid="108" grpId="0" animBg="1"/>
      <p:bldP spid="1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600822"/>
              </p:ext>
            </p:extLst>
          </p:nvPr>
        </p:nvGraphicFramePr>
        <p:xfrm>
          <a:off x="239350" y="1196753"/>
          <a:ext cx="11713300" cy="4564487"/>
        </p:xfrm>
        <a:graphic>
          <a:graphicData uri="http://schemas.openxmlformats.org/drawingml/2006/table">
            <a:tbl>
              <a:tblPr firstRow="1" bandRow="1">
                <a:tableStyleId>{5C22544A-7EE6-4342-B048-85BDC9FD1C3A}</a:tableStyleId>
              </a:tblPr>
              <a:tblGrid>
                <a:gridCol w="2539097">
                  <a:extLst>
                    <a:ext uri="{9D8B030D-6E8A-4147-A177-3AD203B41FA5}">
                      <a16:colId xmlns:a16="http://schemas.microsoft.com/office/drawing/2014/main" val="20000"/>
                    </a:ext>
                  </a:extLst>
                </a:gridCol>
                <a:gridCol w="1877393">
                  <a:extLst>
                    <a:ext uri="{9D8B030D-6E8A-4147-A177-3AD203B41FA5}">
                      <a16:colId xmlns:a16="http://schemas.microsoft.com/office/drawing/2014/main" val="20001"/>
                    </a:ext>
                  </a:extLst>
                </a:gridCol>
                <a:gridCol w="1632181">
                  <a:extLst>
                    <a:ext uri="{9D8B030D-6E8A-4147-A177-3AD203B41FA5}">
                      <a16:colId xmlns:a16="http://schemas.microsoft.com/office/drawing/2014/main" val="20002"/>
                    </a:ext>
                  </a:extLst>
                </a:gridCol>
                <a:gridCol w="1728192">
                  <a:extLst>
                    <a:ext uri="{9D8B030D-6E8A-4147-A177-3AD203B41FA5}">
                      <a16:colId xmlns:a16="http://schemas.microsoft.com/office/drawing/2014/main" val="20003"/>
                    </a:ext>
                  </a:extLst>
                </a:gridCol>
                <a:gridCol w="1728192">
                  <a:extLst>
                    <a:ext uri="{9D8B030D-6E8A-4147-A177-3AD203B41FA5}">
                      <a16:colId xmlns:a16="http://schemas.microsoft.com/office/drawing/2014/main" val="20004"/>
                    </a:ext>
                  </a:extLst>
                </a:gridCol>
                <a:gridCol w="2208245">
                  <a:extLst>
                    <a:ext uri="{9D8B030D-6E8A-4147-A177-3AD203B41FA5}">
                      <a16:colId xmlns:a16="http://schemas.microsoft.com/office/drawing/2014/main" val="20005"/>
                    </a:ext>
                  </a:extLst>
                </a:gridCol>
              </a:tblGrid>
              <a:tr h="221744">
                <a:tc>
                  <a:txBody>
                    <a:bodyPr/>
                    <a:lstStyle/>
                    <a:p>
                      <a:pPr algn="ctr"/>
                      <a:endParaRPr lang="en-IN" dirty="0"/>
                    </a:p>
                  </a:txBody>
                  <a:tcPr marL="121920" marR="121920"/>
                </a:tc>
                <a:tc>
                  <a:txBody>
                    <a:bodyPr/>
                    <a:lstStyle/>
                    <a:p>
                      <a:pPr algn="ctr"/>
                      <a:r>
                        <a:rPr lang="en-US" dirty="0"/>
                        <a:t>RIP</a:t>
                      </a:r>
                      <a:endParaRPr lang="en-IN" dirty="0"/>
                    </a:p>
                  </a:txBody>
                  <a:tcPr marL="121920" marR="121920"/>
                </a:tc>
                <a:tc>
                  <a:txBody>
                    <a:bodyPr/>
                    <a:lstStyle/>
                    <a:p>
                      <a:pPr algn="ctr"/>
                      <a:r>
                        <a:rPr lang="en-US" dirty="0"/>
                        <a:t>RIPv2</a:t>
                      </a:r>
                      <a:endParaRPr lang="en-IN" dirty="0"/>
                    </a:p>
                  </a:txBody>
                  <a:tcPr marL="121920" marR="121920"/>
                </a:tc>
                <a:tc>
                  <a:txBody>
                    <a:bodyPr/>
                    <a:lstStyle/>
                    <a:p>
                      <a:pPr algn="ctr"/>
                      <a:r>
                        <a:rPr lang="en-US" dirty="0"/>
                        <a:t>IGRP</a:t>
                      </a:r>
                      <a:endParaRPr lang="en-IN" dirty="0"/>
                    </a:p>
                  </a:txBody>
                  <a:tcPr marL="121920" marR="121920"/>
                </a:tc>
                <a:tc>
                  <a:txBody>
                    <a:bodyPr/>
                    <a:lstStyle/>
                    <a:p>
                      <a:pPr algn="ctr"/>
                      <a:r>
                        <a:rPr lang="en-US" dirty="0"/>
                        <a:t>EIGRP</a:t>
                      </a:r>
                      <a:endParaRPr lang="en-IN" dirty="0"/>
                    </a:p>
                  </a:txBody>
                  <a:tcPr marL="121920" marR="121920"/>
                </a:tc>
                <a:tc>
                  <a:txBody>
                    <a:bodyPr/>
                    <a:lstStyle/>
                    <a:p>
                      <a:pPr algn="ctr"/>
                      <a:r>
                        <a:rPr lang="en-US" dirty="0"/>
                        <a:t>OSPF</a:t>
                      </a:r>
                      <a:endParaRPr lang="en-IN" dirty="0"/>
                    </a:p>
                  </a:txBody>
                  <a:tcPr marL="121920" marR="121920"/>
                </a:tc>
                <a:extLst>
                  <a:ext uri="{0D108BD9-81ED-4DB2-BD59-A6C34878D82A}">
                    <a16:rowId xmlns:a16="http://schemas.microsoft.com/office/drawing/2014/main" val="10000"/>
                  </a:ext>
                </a:extLst>
              </a:tr>
              <a:tr h="338561">
                <a:tc>
                  <a:txBody>
                    <a:bodyPr/>
                    <a:lstStyle/>
                    <a:p>
                      <a:pPr algn="ctr"/>
                      <a:r>
                        <a:rPr lang="en-US" sz="1200" dirty="0">
                          <a:latin typeface="Cambria" pitchFamily="18" charset="0"/>
                        </a:rPr>
                        <a:t>Interior/Exterior</a:t>
                      </a:r>
                      <a:endParaRPr lang="en-IN" sz="1200" dirty="0">
                        <a:latin typeface="Cambria" pitchFamily="18" charset="0"/>
                      </a:endParaRPr>
                    </a:p>
                  </a:txBody>
                  <a:tcPr marL="121920" marR="121920"/>
                </a:tc>
                <a:tc>
                  <a:txBody>
                    <a:bodyPr/>
                    <a:lstStyle/>
                    <a:p>
                      <a:pPr algn="ctr"/>
                      <a:r>
                        <a:rPr lang="en-US" sz="1200" dirty="0">
                          <a:latin typeface="Cambria" pitchFamily="18" charset="0"/>
                        </a:rPr>
                        <a:t>Interior</a:t>
                      </a:r>
                      <a:endParaRPr lang="en-IN" sz="1200" dirty="0">
                        <a:latin typeface="Cambria" pitchFamily="18" charset="0"/>
                      </a:endParaRPr>
                    </a:p>
                  </a:txBody>
                  <a:tcPr marL="121920" marR="121920"/>
                </a:tc>
                <a:tc>
                  <a:txBody>
                    <a:bodyPr/>
                    <a:lstStyle/>
                    <a:p>
                      <a:pPr algn="ctr"/>
                      <a:r>
                        <a:rPr lang="en-US" sz="1200" dirty="0">
                          <a:latin typeface="Cambria" pitchFamily="18" charset="0"/>
                        </a:rPr>
                        <a:t>Interior</a:t>
                      </a:r>
                      <a:endParaRPr lang="en-IN" sz="1200" dirty="0">
                        <a:latin typeface="Cambria" pitchFamily="18" charset="0"/>
                      </a:endParaRPr>
                    </a:p>
                  </a:txBody>
                  <a:tcPr marL="121920" marR="121920"/>
                </a:tc>
                <a:tc>
                  <a:txBody>
                    <a:bodyPr/>
                    <a:lstStyle/>
                    <a:p>
                      <a:pPr algn="ctr"/>
                      <a:r>
                        <a:rPr lang="en-US" sz="1200" dirty="0">
                          <a:latin typeface="Cambria" pitchFamily="18" charset="0"/>
                        </a:rPr>
                        <a:t>Interior</a:t>
                      </a:r>
                      <a:endParaRPr lang="en-IN" sz="1200" dirty="0">
                        <a:latin typeface="Cambria" pitchFamily="18" charset="0"/>
                      </a:endParaRPr>
                    </a:p>
                  </a:txBody>
                  <a:tcPr marL="121920" marR="121920"/>
                </a:tc>
                <a:tc>
                  <a:txBody>
                    <a:bodyPr/>
                    <a:lstStyle/>
                    <a:p>
                      <a:pPr algn="ctr"/>
                      <a:r>
                        <a:rPr lang="en-US" sz="1200" dirty="0">
                          <a:latin typeface="Cambria" pitchFamily="18" charset="0"/>
                        </a:rPr>
                        <a:t>Interior</a:t>
                      </a:r>
                      <a:endParaRPr lang="en-IN" sz="1200" dirty="0">
                        <a:latin typeface="Cambria" pitchFamily="18" charset="0"/>
                      </a:endParaRPr>
                    </a:p>
                  </a:txBody>
                  <a:tcPr marL="121920" marR="121920"/>
                </a:tc>
                <a:tc>
                  <a:txBody>
                    <a:bodyPr/>
                    <a:lstStyle/>
                    <a:p>
                      <a:pPr algn="ctr"/>
                      <a:r>
                        <a:rPr lang="en-US" sz="1200" dirty="0">
                          <a:latin typeface="Cambria" pitchFamily="18" charset="0"/>
                        </a:rPr>
                        <a:t>Interior</a:t>
                      </a:r>
                      <a:endParaRPr lang="en-IN" sz="1200" dirty="0">
                        <a:latin typeface="Cambria" pitchFamily="18" charset="0"/>
                      </a:endParaRPr>
                    </a:p>
                  </a:txBody>
                  <a:tcPr marL="121920" marR="121920"/>
                </a:tc>
                <a:extLst>
                  <a:ext uri="{0D108BD9-81ED-4DB2-BD59-A6C34878D82A}">
                    <a16:rowId xmlns:a16="http://schemas.microsoft.com/office/drawing/2014/main" val="10001"/>
                  </a:ext>
                </a:extLst>
              </a:tr>
              <a:tr h="338561">
                <a:tc>
                  <a:txBody>
                    <a:bodyPr/>
                    <a:lstStyle/>
                    <a:p>
                      <a:pPr algn="ctr"/>
                      <a:r>
                        <a:rPr lang="en-US" sz="1200" dirty="0">
                          <a:latin typeface="Cambria" pitchFamily="18" charset="0"/>
                        </a:rPr>
                        <a:t>Type</a:t>
                      </a:r>
                      <a:endParaRPr lang="en-IN" sz="1200" dirty="0">
                        <a:latin typeface="Cambria" pitchFamily="18" charset="0"/>
                      </a:endParaRPr>
                    </a:p>
                  </a:txBody>
                  <a:tcPr marL="121920" marR="121920"/>
                </a:tc>
                <a:tc>
                  <a:txBody>
                    <a:bodyPr/>
                    <a:lstStyle/>
                    <a:p>
                      <a:pPr algn="ctr"/>
                      <a:r>
                        <a:rPr lang="en-US" sz="1200" dirty="0">
                          <a:latin typeface="Cambria" pitchFamily="18" charset="0"/>
                        </a:rPr>
                        <a:t>Distance vector</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Distance vector</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Distance vector</a:t>
                      </a:r>
                      <a:endParaRPr lang="en-IN" sz="1200" dirty="0">
                        <a:latin typeface="Cambria" pitchFamily="18" charset="0"/>
                      </a:endParaRPr>
                    </a:p>
                  </a:txBody>
                  <a:tcPr marL="121920" marR="121920"/>
                </a:tc>
                <a:tc>
                  <a:txBody>
                    <a:bodyPr/>
                    <a:lstStyle/>
                    <a:p>
                      <a:pPr algn="ctr"/>
                      <a:r>
                        <a:rPr lang="en-US" sz="1200" dirty="0">
                          <a:latin typeface="Cambria" pitchFamily="18" charset="0"/>
                        </a:rPr>
                        <a:t>Hybrid</a:t>
                      </a:r>
                      <a:endParaRPr lang="en-IN" sz="1200" dirty="0">
                        <a:latin typeface="Cambria" pitchFamily="18" charset="0"/>
                      </a:endParaRPr>
                    </a:p>
                  </a:txBody>
                  <a:tcPr marL="121920" marR="121920"/>
                </a:tc>
                <a:tc>
                  <a:txBody>
                    <a:bodyPr/>
                    <a:lstStyle/>
                    <a:p>
                      <a:pPr algn="ctr"/>
                      <a:r>
                        <a:rPr lang="en-US" sz="1200" dirty="0">
                          <a:latin typeface="Cambria" pitchFamily="18" charset="0"/>
                        </a:rPr>
                        <a:t>Link-state</a:t>
                      </a:r>
                      <a:endParaRPr lang="en-IN" sz="1200" dirty="0">
                        <a:latin typeface="Cambria" pitchFamily="18" charset="0"/>
                      </a:endParaRPr>
                    </a:p>
                  </a:txBody>
                  <a:tcPr marL="121920" marR="121920"/>
                </a:tc>
                <a:extLst>
                  <a:ext uri="{0D108BD9-81ED-4DB2-BD59-A6C34878D82A}">
                    <a16:rowId xmlns:a16="http://schemas.microsoft.com/office/drawing/2014/main" val="10002"/>
                  </a:ext>
                </a:extLst>
              </a:tr>
              <a:tr h="338561">
                <a:tc>
                  <a:txBody>
                    <a:bodyPr/>
                    <a:lstStyle/>
                    <a:p>
                      <a:pPr algn="ctr"/>
                      <a:r>
                        <a:rPr lang="en-US" sz="1200" dirty="0">
                          <a:latin typeface="Cambria" pitchFamily="18" charset="0"/>
                        </a:rPr>
                        <a:t>Default metric</a:t>
                      </a:r>
                      <a:endParaRPr lang="en-IN" sz="1200" dirty="0">
                        <a:latin typeface="Cambria" pitchFamily="18" charset="0"/>
                      </a:endParaRPr>
                    </a:p>
                  </a:txBody>
                  <a:tcPr marL="121920" marR="121920"/>
                </a:tc>
                <a:tc>
                  <a:txBody>
                    <a:bodyPr/>
                    <a:lstStyle/>
                    <a:p>
                      <a:pPr algn="ctr"/>
                      <a:r>
                        <a:rPr lang="en-US" sz="1200" dirty="0">
                          <a:latin typeface="Cambria" pitchFamily="18" charset="0"/>
                        </a:rPr>
                        <a:t>Hop count</a:t>
                      </a:r>
                      <a:endParaRPr lang="en-IN" sz="1200" dirty="0">
                        <a:latin typeface="Cambria" pitchFamily="18" charset="0"/>
                      </a:endParaRPr>
                    </a:p>
                  </a:txBody>
                  <a:tcPr marL="121920" marR="121920"/>
                </a:tc>
                <a:tc>
                  <a:txBody>
                    <a:bodyPr/>
                    <a:lstStyle/>
                    <a:p>
                      <a:pPr algn="ctr"/>
                      <a:r>
                        <a:rPr lang="en-US" sz="1200" dirty="0">
                          <a:latin typeface="Cambria" pitchFamily="18" charset="0"/>
                        </a:rPr>
                        <a:t>Hop count</a:t>
                      </a:r>
                      <a:endParaRPr lang="en-IN" sz="1200" dirty="0">
                        <a:latin typeface="Cambria" pitchFamily="18" charset="0"/>
                      </a:endParaRPr>
                    </a:p>
                  </a:txBody>
                  <a:tcPr marL="121920" marR="121920"/>
                </a:tc>
                <a:tc>
                  <a:txBody>
                    <a:bodyPr/>
                    <a:lstStyle/>
                    <a:p>
                      <a:pPr algn="ctr"/>
                      <a:r>
                        <a:rPr lang="en-US" sz="1200" dirty="0">
                          <a:latin typeface="Cambria" pitchFamily="18" charset="0"/>
                        </a:rPr>
                        <a:t>BW</a:t>
                      </a:r>
                      <a:endParaRPr lang="en-IN" sz="1200" dirty="0">
                        <a:latin typeface="Cambria" pitchFamily="18" charset="0"/>
                      </a:endParaRPr>
                    </a:p>
                  </a:txBody>
                  <a:tcPr marL="121920" marR="121920"/>
                </a:tc>
                <a:tc>
                  <a:txBody>
                    <a:bodyPr/>
                    <a:lstStyle/>
                    <a:p>
                      <a:pPr algn="ctr"/>
                      <a:r>
                        <a:rPr lang="en-US" sz="1200" dirty="0">
                          <a:latin typeface="Cambria" pitchFamily="18" charset="0"/>
                        </a:rPr>
                        <a:t>BW</a:t>
                      </a:r>
                      <a:endParaRPr lang="en-IN" sz="1200" dirty="0">
                        <a:latin typeface="Cambria" pitchFamily="18" charset="0"/>
                      </a:endParaRPr>
                    </a:p>
                  </a:txBody>
                  <a:tcPr marL="121920" marR="121920"/>
                </a:tc>
                <a:tc>
                  <a:txBody>
                    <a:bodyPr/>
                    <a:lstStyle/>
                    <a:p>
                      <a:pPr algn="ctr"/>
                      <a:r>
                        <a:rPr lang="en-US" sz="1200" dirty="0">
                          <a:latin typeface="Cambria" pitchFamily="18" charset="0"/>
                        </a:rPr>
                        <a:t>Cost</a:t>
                      </a:r>
                      <a:endParaRPr lang="en-IN" sz="1200" dirty="0">
                        <a:latin typeface="Cambria" pitchFamily="18" charset="0"/>
                      </a:endParaRPr>
                    </a:p>
                  </a:txBody>
                  <a:tcPr marL="121920" marR="121920"/>
                </a:tc>
                <a:extLst>
                  <a:ext uri="{0D108BD9-81ED-4DB2-BD59-A6C34878D82A}">
                    <a16:rowId xmlns:a16="http://schemas.microsoft.com/office/drawing/2014/main" val="10003"/>
                  </a:ext>
                </a:extLst>
              </a:tr>
              <a:tr h="338561">
                <a:tc>
                  <a:txBody>
                    <a:bodyPr/>
                    <a:lstStyle/>
                    <a:p>
                      <a:pPr algn="ctr"/>
                      <a:r>
                        <a:rPr lang="en-US" sz="1200" dirty="0">
                          <a:latin typeface="Cambria" pitchFamily="18" charset="0"/>
                        </a:rPr>
                        <a:t>AD</a:t>
                      </a:r>
                      <a:endParaRPr lang="en-IN" sz="1200" dirty="0">
                        <a:latin typeface="Cambria" pitchFamily="18" charset="0"/>
                      </a:endParaRPr>
                    </a:p>
                  </a:txBody>
                  <a:tcPr marL="121920" marR="121920"/>
                </a:tc>
                <a:tc>
                  <a:txBody>
                    <a:bodyPr/>
                    <a:lstStyle/>
                    <a:p>
                      <a:pPr algn="ctr"/>
                      <a:r>
                        <a:rPr lang="en-US" sz="1200" dirty="0">
                          <a:latin typeface="Cambria" pitchFamily="18" charset="0"/>
                        </a:rPr>
                        <a:t>120</a:t>
                      </a:r>
                      <a:endParaRPr lang="en-IN" sz="1200" dirty="0">
                        <a:latin typeface="Cambria" pitchFamily="18" charset="0"/>
                      </a:endParaRPr>
                    </a:p>
                  </a:txBody>
                  <a:tcPr marL="121920" marR="121920"/>
                </a:tc>
                <a:tc>
                  <a:txBody>
                    <a:bodyPr/>
                    <a:lstStyle/>
                    <a:p>
                      <a:pPr algn="ctr"/>
                      <a:r>
                        <a:rPr lang="en-US" sz="1200" dirty="0">
                          <a:latin typeface="Cambria" pitchFamily="18" charset="0"/>
                        </a:rPr>
                        <a:t>120</a:t>
                      </a:r>
                      <a:endParaRPr lang="en-IN" sz="1200" dirty="0">
                        <a:latin typeface="Cambria" pitchFamily="18" charset="0"/>
                      </a:endParaRPr>
                    </a:p>
                  </a:txBody>
                  <a:tcPr marL="121920" marR="121920"/>
                </a:tc>
                <a:tc>
                  <a:txBody>
                    <a:bodyPr/>
                    <a:lstStyle/>
                    <a:p>
                      <a:pPr algn="ctr"/>
                      <a:r>
                        <a:rPr lang="en-US" sz="1200" dirty="0">
                          <a:latin typeface="Cambria" pitchFamily="18" charset="0"/>
                        </a:rPr>
                        <a:t>100</a:t>
                      </a:r>
                      <a:endParaRPr lang="en-IN" sz="1200" dirty="0">
                        <a:latin typeface="Cambria" pitchFamily="18" charset="0"/>
                      </a:endParaRPr>
                    </a:p>
                  </a:txBody>
                  <a:tcPr marL="121920" marR="121920"/>
                </a:tc>
                <a:tc>
                  <a:txBody>
                    <a:bodyPr/>
                    <a:lstStyle/>
                    <a:p>
                      <a:pPr algn="ctr"/>
                      <a:r>
                        <a:rPr lang="en-US" sz="1200" dirty="0">
                          <a:latin typeface="Cambria" pitchFamily="18" charset="0"/>
                        </a:rPr>
                        <a:t>90(internal)</a:t>
                      </a:r>
                    </a:p>
                    <a:p>
                      <a:pPr algn="ctr"/>
                      <a:r>
                        <a:rPr lang="en-US" sz="1200" dirty="0">
                          <a:latin typeface="Cambria" pitchFamily="18" charset="0"/>
                        </a:rPr>
                        <a:t>170(external)</a:t>
                      </a:r>
                      <a:endParaRPr lang="en-IN" sz="1200" dirty="0">
                        <a:latin typeface="Cambria" pitchFamily="18" charset="0"/>
                      </a:endParaRPr>
                    </a:p>
                  </a:txBody>
                  <a:tcPr marL="121920" marR="121920"/>
                </a:tc>
                <a:tc>
                  <a:txBody>
                    <a:bodyPr/>
                    <a:lstStyle/>
                    <a:p>
                      <a:pPr algn="ctr"/>
                      <a:r>
                        <a:rPr lang="en-US" sz="1200" dirty="0">
                          <a:latin typeface="Cambria" pitchFamily="18" charset="0"/>
                        </a:rPr>
                        <a:t>110</a:t>
                      </a:r>
                      <a:endParaRPr lang="en-IN" sz="1200" dirty="0">
                        <a:latin typeface="Cambria" pitchFamily="18" charset="0"/>
                      </a:endParaRPr>
                    </a:p>
                  </a:txBody>
                  <a:tcPr marL="121920" marR="121920"/>
                </a:tc>
                <a:extLst>
                  <a:ext uri="{0D108BD9-81ED-4DB2-BD59-A6C34878D82A}">
                    <a16:rowId xmlns:a16="http://schemas.microsoft.com/office/drawing/2014/main" val="10004"/>
                  </a:ext>
                </a:extLst>
              </a:tr>
              <a:tr h="338561">
                <a:tc>
                  <a:txBody>
                    <a:bodyPr/>
                    <a:lstStyle/>
                    <a:p>
                      <a:pPr algn="ctr"/>
                      <a:r>
                        <a:rPr lang="en-US" sz="1200" dirty="0">
                          <a:latin typeface="Cambria" pitchFamily="18" charset="0"/>
                        </a:rPr>
                        <a:t>Hop count limit</a:t>
                      </a:r>
                      <a:endParaRPr lang="en-IN" sz="1200" dirty="0">
                        <a:latin typeface="Cambria" pitchFamily="18" charset="0"/>
                      </a:endParaRPr>
                    </a:p>
                  </a:txBody>
                  <a:tcPr marL="121920" marR="121920"/>
                </a:tc>
                <a:tc>
                  <a:txBody>
                    <a:bodyPr/>
                    <a:lstStyle/>
                    <a:p>
                      <a:pPr algn="ctr"/>
                      <a:r>
                        <a:rPr lang="en-US" sz="1200" dirty="0">
                          <a:latin typeface="Cambria" pitchFamily="18" charset="0"/>
                        </a:rPr>
                        <a:t>15</a:t>
                      </a:r>
                      <a:endParaRPr lang="en-IN" sz="1200" dirty="0">
                        <a:latin typeface="Cambria" pitchFamily="18" charset="0"/>
                      </a:endParaRPr>
                    </a:p>
                  </a:txBody>
                  <a:tcPr marL="121920" marR="121920"/>
                </a:tc>
                <a:tc>
                  <a:txBody>
                    <a:bodyPr/>
                    <a:lstStyle/>
                    <a:p>
                      <a:pPr algn="ctr"/>
                      <a:r>
                        <a:rPr lang="en-US" sz="1200" dirty="0">
                          <a:latin typeface="Cambria" pitchFamily="18" charset="0"/>
                        </a:rPr>
                        <a:t>15</a:t>
                      </a:r>
                      <a:endParaRPr lang="en-IN" sz="1200" dirty="0">
                        <a:latin typeface="Cambria" pitchFamily="18" charset="0"/>
                      </a:endParaRPr>
                    </a:p>
                  </a:txBody>
                  <a:tcPr marL="121920" marR="121920"/>
                </a:tc>
                <a:tc>
                  <a:txBody>
                    <a:bodyPr/>
                    <a:lstStyle/>
                    <a:p>
                      <a:pPr algn="ctr"/>
                      <a:r>
                        <a:rPr lang="en-US" sz="1200" dirty="0">
                          <a:latin typeface="Cambria" pitchFamily="18" charset="0"/>
                        </a:rPr>
                        <a:t>255(100 default)</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224(100 default)</a:t>
                      </a:r>
                      <a:endParaRPr lang="en-IN" sz="1200" dirty="0">
                        <a:latin typeface="Cambria" pitchFamily="18" charset="0"/>
                      </a:endParaRPr>
                    </a:p>
                  </a:txBody>
                  <a:tcPr marL="121920" marR="121920"/>
                </a:tc>
                <a:tc>
                  <a:txBody>
                    <a:bodyPr/>
                    <a:lstStyle/>
                    <a:p>
                      <a:pPr algn="ctr"/>
                      <a:r>
                        <a:rPr lang="en-US" sz="1200" dirty="0">
                          <a:latin typeface="Cambria" pitchFamily="18" charset="0"/>
                        </a:rPr>
                        <a:t>None</a:t>
                      </a:r>
                      <a:endParaRPr lang="en-IN" sz="1200" dirty="0">
                        <a:latin typeface="Cambria" pitchFamily="18" charset="0"/>
                      </a:endParaRPr>
                    </a:p>
                  </a:txBody>
                  <a:tcPr marL="121920" marR="121920"/>
                </a:tc>
                <a:extLst>
                  <a:ext uri="{0D108BD9-81ED-4DB2-BD59-A6C34878D82A}">
                    <a16:rowId xmlns:a16="http://schemas.microsoft.com/office/drawing/2014/main" val="10005"/>
                  </a:ext>
                </a:extLst>
              </a:tr>
              <a:tr h="338561">
                <a:tc>
                  <a:txBody>
                    <a:bodyPr/>
                    <a:lstStyle/>
                    <a:p>
                      <a:pPr algn="ctr"/>
                      <a:r>
                        <a:rPr lang="en-US" sz="1200" dirty="0">
                          <a:latin typeface="Cambria" pitchFamily="18" charset="0"/>
                        </a:rPr>
                        <a:t>Convergence</a:t>
                      </a:r>
                      <a:endParaRPr lang="en-IN" sz="1200" dirty="0">
                        <a:latin typeface="Cambria" pitchFamily="18" charset="0"/>
                      </a:endParaRPr>
                    </a:p>
                  </a:txBody>
                  <a:tcPr marL="121920" marR="121920"/>
                </a:tc>
                <a:tc>
                  <a:txBody>
                    <a:bodyPr/>
                    <a:lstStyle/>
                    <a:p>
                      <a:pPr algn="ctr"/>
                      <a:r>
                        <a:rPr lang="en-US" sz="1200" dirty="0">
                          <a:latin typeface="Cambria" pitchFamily="18" charset="0"/>
                        </a:rPr>
                        <a:t>Slow</a:t>
                      </a:r>
                      <a:endParaRPr lang="en-IN" sz="1200" dirty="0">
                        <a:latin typeface="Cambria" pitchFamily="18" charset="0"/>
                      </a:endParaRPr>
                    </a:p>
                  </a:txBody>
                  <a:tcPr marL="121920" marR="121920"/>
                </a:tc>
                <a:tc>
                  <a:txBody>
                    <a:bodyPr/>
                    <a:lstStyle/>
                    <a:p>
                      <a:pPr algn="ctr"/>
                      <a:r>
                        <a:rPr lang="en-US" sz="1200" dirty="0">
                          <a:latin typeface="Cambria" pitchFamily="18" charset="0"/>
                        </a:rPr>
                        <a:t>Slow</a:t>
                      </a:r>
                      <a:endParaRPr lang="en-IN" sz="1200" dirty="0">
                        <a:latin typeface="Cambria" pitchFamily="18" charset="0"/>
                      </a:endParaRPr>
                    </a:p>
                  </a:txBody>
                  <a:tcPr marL="121920" marR="121920"/>
                </a:tc>
                <a:tc>
                  <a:txBody>
                    <a:bodyPr/>
                    <a:lstStyle/>
                    <a:p>
                      <a:pPr algn="ctr"/>
                      <a:r>
                        <a:rPr lang="en-US" sz="1200" dirty="0">
                          <a:latin typeface="Cambria" pitchFamily="18" charset="0"/>
                        </a:rPr>
                        <a:t>Slow</a:t>
                      </a:r>
                      <a:endParaRPr lang="en-IN" sz="1200" dirty="0">
                        <a:latin typeface="Cambria" pitchFamily="18" charset="0"/>
                      </a:endParaRPr>
                    </a:p>
                  </a:txBody>
                  <a:tcPr marL="121920" marR="121920"/>
                </a:tc>
                <a:tc>
                  <a:txBody>
                    <a:bodyPr/>
                    <a:lstStyle/>
                    <a:p>
                      <a:pPr algn="ctr"/>
                      <a:r>
                        <a:rPr lang="en-US" sz="1200" dirty="0">
                          <a:latin typeface="Cambria" pitchFamily="18" charset="0"/>
                        </a:rPr>
                        <a:t>Very Fast</a:t>
                      </a:r>
                      <a:endParaRPr lang="en-IN" sz="1200" dirty="0">
                        <a:latin typeface="Cambria" pitchFamily="18" charset="0"/>
                      </a:endParaRPr>
                    </a:p>
                  </a:txBody>
                  <a:tcPr marL="121920" marR="121920"/>
                </a:tc>
                <a:tc>
                  <a:txBody>
                    <a:bodyPr/>
                    <a:lstStyle/>
                    <a:p>
                      <a:pPr algn="ctr"/>
                      <a:r>
                        <a:rPr lang="en-US" sz="1200" dirty="0">
                          <a:latin typeface="Cambria" pitchFamily="18" charset="0"/>
                        </a:rPr>
                        <a:t>Fast</a:t>
                      </a:r>
                      <a:endParaRPr lang="en-IN" sz="1200" dirty="0">
                        <a:latin typeface="Cambria" pitchFamily="18" charset="0"/>
                      </a:endParaRPr>
                    </a:p>
                  </a:txBody>
                  <a:tcPr marL="121920" marR="121920"/>
                </a:tc>
                <a:extLst>
                  <a:ext uri="{0D108BD9-81ED-4DB2-BD59-A6C34878D82A}">
                    <a16:rowId xmlns:a16="http://schemas.microsoft.com/office/drawing/2014/main" val="10006"/>
                  </a:ext>
                </a:extLst>
              </a:tr>
              <a:tr h="338561">
                <a:tc>
                  <a:txBody>
                    <a:bodyPr/>
                    <a:lstStyle/>
                    <a:p>
                      <a:pPr algn="ctr"/>
                      <a:r>
                        <a:rPr lang="en-US" sz="1200" dirty="0">
                          <a:latin typeface="Cambria" pitchFamily="18" charset="0"/>
                        </a:rPr>
                        <a:t>Update</a:t>
                      </a:r>
                      <a:r>
                        <a:rPr lang="en-US" sz="1200" baseline="0" dirty="0">
                          <a:latin typeface="Cambria" pitchFamily="18" charset="0"/>
                        </a:rPr>
                        <a:t> Address</a:t>
                      </a:r>
                      <a:endParaRPr lang="en-IN" sz="1200" dirty="0">
                        <a:latin typeface="Cambria" pitchFamily="18" charset="0"/>
                      </a:endParaRPr>
                    </a:p>
                  </a:txBody>
                  <a:tcPr marL="121920" marR="121920"/>
                </a:tc>
                <a:tc>
                  <a:txBody>
                    <a:bodyPr/>
                    <a:lstStyle/>
                    <a:p>
                      <a:pPr algn="ctr"/>
                      <a:r>
                        <a:rPr lang="en-IN" sz="1200" b="0" i="0" u="none" strike="noStrike" kern="1200" baseline="0" dirty="0">
                          <a:solidFill>
                            <a:schemeClr val="dk1"/>
                          </a:solidFill>
                          <a:latin typeface="Cambria" pitchFamily="18" charset="0"/>
                          <a:ea typeface="+mn-ea"/>
                          <a:cs typeface="+mn-cs"/>
                        </a:rPr>
                        <a:t>Broadcast</a:t>
                      </a:r>
                      <a:endParaRPr lang="en-IN" sz="1200" dirty="0">
                        <a:latin typeface="Cambria" pitchFamily="18" charset="0"/>
                      </a:endParaRPr>
                    </a:p>
                  </a:txBody>
                  <a:tcPr marL="121920" marR="121920"/>
                </a:tc>
                <a:tc>
                  <a:txBody>
                    <a:bodyPr/>
                    <a:lstStyle/>
                    <a:p>
                      <a:pPr algn="ctr"/>
                      <a:r>
                        <a:rPr lang="en-IN" sz="1200" b="0" i="0" u="none" strike="noStrike" kern="1200" baseline="0" dirty="0">
                          <a:solidFill>
                            <a:schemeClr val="dk1"/>
                          </a:solidFill>
                          <a:latin typeface="Cambria" pitchFamily="18" charset="0"/>
                          <a:ea typeface="+mn-ea"/>
                          <a:cs typeface="+mn-cs"/>
                        </a:rPr>
                        <a:t>224.0.0.9 </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b="0" i="0" u="none" strike="noStrike" kern="1200" baseline="0" dirty="0">
                          <a:solidFill>
                            <a:schemeClr val="dk1"/>
                          </a:solidFill>
                          <a:latin typeface="Cambria" pitchFamily="18" charset="0"/>
                          <a:ea typeface="+mn-ea"/>
                          <a:cs typeface="+mn-cs"/>
                        </a:rPr>
                        <a:t>224.0.0.10</a:t>
                      </a:r>
                      <a:endParaRPr lang="en-IN" sz="1200" dirty="0">
                        <a:latin typeface="Cambria" pitchFamily="18" charset="0"/>
                      </a:endParaRPr>
                    </a:p>
                  </a:txBody>
                  <a:tcPr marL="121920" marR="121920"/>
                </a:tc>
                <a:tc>
                  <a:txBody>
                    <a:bodyPr/>
                    <a:lstStyle/>
                    <a:p>
                      <a:pPr algn="ctr"/>
                      <a:r>
                        <a:rPr lang="en-US" sz="1200" dirty="0">
                          <a:latin typeface="Cambria" pitchFamily="18" charset="0"/>
                        </a:rPr>
                        <a:t>224.0.0.10</a:t>
                      </a:r>
                      <a:endParaRPr lang="en-IN" sz="1200" dirty="0">
                        <a:latin typeface="Cambria" pitchFamily="18" charset="0"/>
                      </a:endParaRPr>
                    </a:p>
                  </a:txBody>
                  <a:tcPr marL="121920" marR="121920"/>
                </a:tc>
                <a:tc>
                  <a:txBody>
                    <a:bodyPr/>
                    <a:lstStyle/>
                    <a:p>
                      <a:pPr algn="ctr"/>
                      <a:r>
                        <a:rPr lang="en-US" sz="1200" dirty="0">
                          <a:latin typeface="Cambria" pitchFamily="18" charset="0"/>
                        </a:rPr>
                        <a:t>224.0.0.5 (All</a:t>
                      </a:r>
                      <a:r>
                        <a:rPr lang="en-US" sz="1200" baseline="0" dirty="0">
                          <a:latin typeface="Cambria" pitchFamily="18" charset="0"/>
                        </a:rPr>
                        <a:t> SPFs)</a:t>
                      </a:r>
                      <a:endParaRPr lang="en-US" sz="1200" dirty="0">
                        <a:latin typeface="Cambria" pitchFamily="18" charset="0"/>
                      </a:endParaRPr>
                    </a:p>
                    <a:p>
                      <a:pPr algn="ctr"/>
                      <a:r>
                        <a:rPr lang="en-US" sz="1200" dirty="0">
                          <a:latin typeface="Cambria" pitchFamily="18" charset="0"/>
                        </a:rPr>
                        <a:t>224.0.0.6</a:t>
                      </a:r>
                      <a:r>
                        <a:rPr lang="en-US" sz="1200" baseline="0" dirty="0">
                          <a:latin typeface="Cambria" pitchFamily="18" charset="0"/>
                        </a:rPr>
                        <a:t> (DR &amp; BDR)</a:t>
                      </a:r>
                      <a:endParaRPr lang="en-IN" sz="1200" dirty="0">
                        <a:latin typeface="Cambria" pitchFamily="18" charset="0"/>
                      </a:endParaRPr>
                    </a:p>
                  </a:txBody>
                  <a:tcPr marL="121920" marR="121920"/>
                </a:tc>
                <a:extLst>
                  <a:ext uri="{0D108BD9-81ED-4DB2-BD59-A6C34878D82A}">
                    <a16:rowId xmlns:a16="http://schemas.microsoft.com/office/drawing/2014/main" val="10007"/>
                  </a:ext>
                </a:extLst>
              </a:tr>
              <a:tr h="338561">
                <a:tc>
                  <a:txBody>
                    <a:bodyPr/>
                    <a:lstStyle/>
                    <a:p>
                      <a:pPr algn="ctr"/>
                      <a:r>
                        <a:rPr lang="en-US" sz="1200" dirty="0">
                          <a:latin typeface="Cambria" pitchFamily="18" charset="0"/>
                        </a:rPr>
                        <a:t>Updates</a:t>
                      </a:r>
                      <a:endParaRPr lang="en-IN" sz="1200" dirty="0">
                        <a:latin typeface="Cambria" pitchFamily="18" charset="0"/>
                      </a:endParaRPr>
                    </a:p>
                  </a:txBody>
                  <a:tcPr marL="121920" marR="121920"/>
                </a:tc>
                <a:tc>
                  <a:txBody>
                    <a:bodyPr/>
                    <a:lstStyle/>
                    <a:p>
                      <a:pPr algn="ctr"/>
                      <a:r>
                        <a:rPr lang="en-US" sz="1200" dirty="0">
                          <a:latin typeface="Cambria" pitchFamily="18" charset="0"/>
                        </a:rPr>
                        <a:t>Full Table</a:t>
                      </a:r>
                      <a:endParaRPr lang="en-IN" sz="1200" dirty="0">
                        <a:latin typeface="Cambria" pitchFamily="18" charset="0"/>
                      </a:endParaRPr>
                    </a:p>
                  </a:txBody>
                  <a:tcPr marL="121920" marR="121920"/>
                </a:tc>
                <a:tc>
                  <a:txBody>
                    <a:bodyPr/>
                    <a:lstStyle/>
                    <a:p>
                      <a:pPr algn="ctr"/>
                      <a:r>
                        <a:rPr lang="en-US" sz="1200" dirty="0">
                          <a:latin typeface="Cambria" pitchFamily="18" charset="0"/>
                        </a:rPr>
                        <a:t>Full Table</a:t>
                      </a:r>
                      <a:endParaRPr lang="en-IN" sz="1200" dirty="0">
                        <a:latin typeface="Cambria" pitchFamily="18" charset="0"/>
                      </a:endParaRPr>
                    </a:p>
                  </a:txBody>
                  <a:tcPr marL="121920" marR="121920"/>
                </a:tc>
                <a:tc>
                  <a:txBody>
                    <a:bodyPr/>
                    <a:lstStyle/>
                    <a:p>
                      <a:pPr algn="ctr"/>
                      <a:r>
                        <a:rPr lang="en-US" sz="1200" dirty="0">
                          <a:latin typeface="Cambria" pitchFamily="18" charset="0"/>
                        </a:rPr>
                        <a:t>Full Table</a:t>
                      </a:r>
                      <a:endParaRPr lang="en-IN" sz="1200" dirty="0">
                        <a:latin typeface="Cambria" pitchFamily="18" charset="0"/>
                      </a:endParaRPr>
                    </a:p>
                  </a:txBody>
                  <a:tcPr marL="121920" marR="121920"/>
                </a:tc>
                <a:tc>
                  <a:txBody>
                    <a:bodyPr/>
                    <a:lstStyle/>
                    <a:p>
                      <a:pPr algn="ctr"/>
                      <a:r>
                        <a:rPr lang="en-US" sz="1200" dirty="0">
                          <a:latin typeface="Cambria" pitchFamily="18" charset="0"/>
                        </a:rPr>
                        <a:t>Only  changes</a:t>
                      </a:r>
                      <a:endParaRPr lang="en-IN" sz="1200" dirty="0">
                        <a:latin typeface="Cambria" pitchFamily="18" charset="0"/>
                      </a:endParaRPr>
                    </a:p>
                  </a:txBody>
                  <a:tcPr marL="121920" marR="121920"/>
                </a:tc>
                <a:tc>
                  <a:txBody>
                    <a:bodyPr/>
                    <a:lstStyle/>
                    <a:p>
                      <a:pPr algn="ctr"/>
                      <a:r>
                        <a:rPr lang="en-US" sz="1200" dirty="0">
                          <a:latin typeface="Cambria" pitchFamily="18" charset="0"/>
                        </a:rPr>
                        <a:t>Only  changes</a:t>
                      </a:r>
                      <a:endParaRPr lang="en-IN" sz="1200" dirty="0">
                        <a:latin typeface="Cambria" pitchFamily="18" charset="0"/>
                      </a:endParaRPr>
                    </a:p>
                  </a:txBody>
                  <a:tcPr marL="121920" marR="121920"/>
                </a:tc>
                <a:extLst>
                  <a:ext uri="{0D108BD9-81ED-4DB2-BD59-A6C34878D82A}">
                    <a16:rowId xmlns:a16="http://schemas.microsoft.com/office/drawing/2014/main" val="10008"/>
                  </a:ext>
                </a:extLst>
              </a:tr>
              <a:tr h="338561">
                <a:tc>
                  <a:txBody>
                    <a:bodyPr/>
                    <a:lstStyle/>
                    <a:p>
                      <a:pPr algn="ctr"/>
                      <a:r>
                        <a:rPr lang="en-US" sz="1200" dirty="0">
                          <a:latin typeface="Cambria" pitchFamily="18" charset="0"/>
                        </a:rPr>
                        <a:t>Classless</a:t>
                      </a:r>
                      <a:endParaRPr lang="en-IN" sz="1200" dirty="0">
                        <a:latin typeface="Cambria" pitchFamily="18" charset="0"/>
                      </a:endParaRPr>
                    </a:p>
                  </a:txBody>
                  <a:tcPr marL="121920" marR="121920"/>
                </a:tc>
                <a:tc>
                  <a:txBody>
                    <a:bodyPr/>
                    <a:lstStyle/>
                    <a:p>
                      <a:pPr algn="ctr"/>
                      <a:r>
                        <a:rPr lang="en-US" sz="1200" dirty="0">
                          <a:latin typeface="Cambria" pitchFamily="18" charset="0"/>
                        </a:rPr>
                        <a:t>No</a:t>
                      </a:r>
                      <a:endParaRPr lang="en-IN" sz="1200" dirty="0">
                        <a:latin typeface="Cambria" pitchFamily="18" charset="0"/>
                      </a:endParaRPr>
                    </a:p>
                  </a:txBody>
                  <a:tcPr marL="121920" marR="121920"/>
                </a:tc>
                <a:tc>
                  <a:txBody>
                    <a:bodyPr/>
                    <a:lstStyle/>
                    <a:p>
                      <a:pPr algn="ctr"/>
                      <a:r>
                        <a:rPr lang="en-US" sz="1200" dirty="0">
                          <a:latin typeface="Cambria" pitchFamily="18" charset="0"/>
                        </a:rPr>
                        <a:t>Yes</a:t>
                      </a:r>
                      <a:endParaRPr lang="en-IN" sz="1200" dirty="0">
                        <a:latin typeface="Cambria" pitchFamily="18" charset="0"/>
                      </a:endParaRPr>
                    </a:p>
                  </a:txBody>
                  <a:tcPr marL="121920" marR="121920"/>
                </a:tc>
                <a:tc>
                  <a:txBody>
                    <a:bodyPr/>
                    <a:lstStyle/>
                    <a:p>
                      <a:pPr algn="ctr"/>
                      <a:r>
                        <a:rPr lang="en-US" sz="1200" dirty="0">
                          <a:latin typeface="Cambria" pitchFamily="18" charset="0"/>
                        </a:rPr>
                        <a:t>No</a:t>
                      </a:r>
                      <a:endParaRPr lang="en-IN" sz="1200" dirty="0">
                        <a:latin typeface="Cambria" pitchFamily="18" charset="0"/>
                      </a:endParaRPr>
                    </a:p>
                  </a:txBody>
                  <a:tcPr marL="121920" marR="121920"/>
                </a:tc>
                <a:tc>
                  <a:txBody>
                    <a:bodyPr/>
                    <a:lstStyle/>
                    <a:p>
                      <a:pPr algn="ctr"/>
                      <a:r>
                        <a:rPr lang="en-US" sz="1200" dirty="0">
                          <a:latin typeface="Cambria" pitchFamily="18" charset="0"/>
                        </a:rPr>
                        <a:t>Yes</a:t>
                      </a:r>
                      <a:endParaRPr lang="en-IN" sz="1200" dirty="0">
                        <a:latin typeface="Cambria" pitchFamily="18" charset="0"/>
                      </a:endParaRPr>
                    </a:p>
                  </a:txBody>
                  <a:tcPr marL="121920" marR="121920"/>
                </a:tc>
                <a:tc>
                  <a:txBody>
                    <a:bodyPr/>
                    <a:lstStyle/>
                    <a:p>
                      <a:pPr algn="ctr"/>
                      <a:r>
                        <a:rPr lang="en-US" sz="1200" dirty="0">
                          <a:latin typeface="Cambria" pitchFamily="18" charset="0"/>
                        </a:rPr>
                        <a:t>Yes</a:t>
                      </a:r>
                      <a:endParaRPr lang="en-IN" sz="1200" dirty="0">
                        <a:latin typeface="Cambria" pitchFamily="18" charset="0"/>
                      </a:endParaRPr>
                    </a:p>
                  </a:txBody>
                  <a:tcPr marL="121920" marR="121920"/>
                </a:tc>
                <a:extLst>
                  <a:ext uri="{0D108BD9-81ED-4DB2-BD59-A6C34878D82A}">
                    <a16:rowId xmlns:a16="http://schemas.microsoft.com/office/drawing/2014/main" val="10009"/>
                  </a:ext>
                </a:extLst>
              </a:tr>
              <a:tr h="338561">
                <a:tc>
                  <a:txBody>
                    <a:bodyPr/>
                    <a:lstStyle/>
                    <a:p>
                      <a:pPr algn="ctr"/>
                      <a:r>
                        <a:rPr lang="en-US" sz="1200" dirty="0">
                          <a:latin typeface="Cambria" pitchFamily="18" charset="0"/>
                        </a:rPr>
                        <a:t>Algorithm</a:t>
                      </a:r>
                      <a:endParaRPr lang="en-IN" sz="1200" dirty="0">
                        <a:latin typeface="Cambria" pitchFamily="18" charset="0"/>
                      </a:endParaRPr>
                    </a:p>
                  </a:txBody>
                  <a:tcPr marL="121920" marR="121920"/>
                </a:tc>
                <a:tc>
                  <a:txBody>
                    <a:bodyPr/>
                    <a:lstStyle/>
                    <a:p>
                      <a:pPr algn="ctr"/>
                      <a:r>
                        <a:rPr lang="en-US" sz="1200" dirty="0">
                          <a:latin typeface="Cambria" pitchFamily="18" charset="0"/>
                        </a:rPr>
                        <a:t>Bellman Ford</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Bellman Ford</a:t>
                      </a:r>
                      <a:endParaRPr lang="en-IN" sz="1200" dirty="0">
                        <a:latin typeface="Cambria" pitchFamily="18" charset="0"/>
                      </a:endParaRPr>
                    </a:p>
                    <a:p>
                      <a:pPr algn="ct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Bellman Ford</a:t>
                      </a:r>
                      <a:endParaRPr lang="en-IN" sz="1200" dirty="0">
                        <a:latin typeface="Cambria" pitchFamily="18" charset="0"/>
                      </a:endParaRPr>
                    </a:p>
                    <a:p>
                      <a:pPr algn="ctr"/>
                      <a:endParaRPr lang="en-IN" sz="1200" dirty="0">
                        <a:latin typeface="Cambria" pitchFamily="18" charset="0"/>
                      </a:endParaRPr>
                    </a:p>
                  </a:txBody>
                  <a:tcPr marL="121920" marR="121920"/>
                </a:tc>
                <a:tc>
                  <a:txBody>
                    <a:bodyPr/>
                    <a:lstStyle/>
                    <a:p>
                      <a:pPr algn="ctr"/>
                      <a:r>
                        <a:rPr lang="en-US" sz="1200" dirty="0">
                          <a:latin typeface="Cambria" pitchFamily="18" charset="0"/>
                        </a:rPr>
                        <a:t>DUAL</a:t>
                      </a:r>
                      <a:endParaRPr lang="en-IN" sz="1200" dirty="0">
                        <a:latin typeface="Cambria" pitchFamily="18" charset="0"/>
                      </a:endParaRPr>
                    </a:p>
                  </a:txBody>
                  <a:tcPr marL="121920" marR="121920"/>
                </a:tc>
                <a:tc>
                  <a:txBody>
                    <a:bodyPr/>
                    <a:lstStyle/>
                    <a:p>
                      <a:pPr algn="ctr"/>
                      <a:r>
                        <a:rPr lang="en-US" sz="1200" dirty="0" err="1">
                          <a:latin typeface="Cambria" pitchFamily="18" charset="0"/>
                        </a:rPr>
                        <a:t>Dijkstra’s</a:t>
                      </a:r>
                      <a:endParaRPr lang="en-IN" sz="1200" dirty="0">
                        <a:latin typeface="Cambria" pitchFamily="18" charset="0"/>
                      </a:endParaRPr>
                    </a:p>
                  </a:txBody>
                  <a:tcPr marL="121920" marR="121920"/>
                </a:tc>
                <a:extLst>
                  <a:ext uri="{0D108BD9-81ED-4DB2-BD59-A6C34878D82A}">
                    <a16:rowId xmlns:a16="http://schemas.microsoft.com/office/drawing/2014/main" val="10010"/>
                  </a:ext>
                </a:extLst>
              </a:tr>
              <a:tr h="338561">
                <a:tc>
                  <a:txBody>
                    <a:bodyPr/>
                    <a:lstStyle/>
                    <a:p>
                      <a:pPr algn="ctr"/>
                      <a:r>
                        <a:rPr lang="en-US" sz="1200" dirty="0">
                          <a:latin typeface="Cambria" pitchFamily="18" charset="0"/>
                        </a:rPr>
                        <a:t>Protocol and Port</a:t>
                      </a:r>
                      <a:endParaRPr lang="en-IN" sz="1200" dirty="0">
                        <a:latin typeface="Cambria" pitchFamily="18" charset="0"/>
                      </a:endParaRPr>
                    </a:p>
                  </a:txBody>
                  <a:tcPr marL="121920" marR="121920"/>
                </a:tc>
                <a:tc>
                  <a:txBody>
                    <a:bodyPr/>
                    <a:lstStyle/>
                    <a:p>
                      <a:pPr algn="ctr"/>
                      <a:r>
                        <a:rPr lang="en-US" sz="1200" dirty="0">
                          <a:latin typeface="Cambria" pitchFamily="18" charset="0"/>
                        </a:rPr>
                        <a:t>UDP Port 520</a:t>
                      </a:r>
                      <a:endParaRPr lang="en-IN" sz="1200" dirty="0">
                        <a:latin typeface="Cambria" pitchFamily="18" charset="0"/>
                      </a:endParaRPr>
                    </a:p>
                  </a:txBody>
                  <a:tcPr marL="121920" marR="121920"/>
                </a:tc>
                <a:tc>
                  <a:txBody>
                    <a:bodyPr/>
                    <a:lstStyle/>
                    <a:p>
                      <a:pPr algn="ctr"/>
                      <a:r>
                        <a:rPr lang="en-US" sz="1200" dirty="0">
                          <a:latin typeface="Cambria" pitchFamily="18" charset="0"/>
                        </a:rPr>
                        <a:t>-</a:t>
                      </a:r>
                      <a:endParaRPr lang="en-IN" sz="1200" dirty="0">
                        <a:latin typeface="Cambria" pitchFamily="18" charset="0"/>
                      </a:endParaRPr>
                    </a:p>
                  </a:txBody>
                  <a:tcPr marL="121920" marR="121920"/>
                </a:tc>
                <a:tc>
                  <a:txBody>
                    <a:bodyPr/>
                    <a:lstStyle/>
                    <a:p>
                      <a:pPr algn="ctr"/>
                      <a:r>
                        <a:rPr lang="en-US" sz="1200" dirty="0">
                          <a:latin typeface="Cambria" pitchFamily="18" charset="0"/>
                        </a:rPr>
                        <a:t>IP</a:t>
                      </a:r>
                      <a:r>
                        <a:rPr lang="en-US" sz="1200" baseline="0" dirty="0">
                          <a:latin typeface="Cambria" pitchFamily="18" charset="0"/>
                        </a:rPr>
                        <a:t> Protocol 9</a:t>
                      </a: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IP</a:t>
                      </a:r>
                      <a:r>
                        <a:rPr lang="en-US" sz="1200" baseline="0" dirty="0">
                          <a:latin typeface="Cambria" pitchFamily="18" charset="0"/>
                        </a:rPr>
                        <a:t> Protocol 88</a:t>
                      </a:r>
                      <a:endParaRPr lang="en-IN" sz="1200" dirty="0">
                        <a:latin typeface="Cambria" pitchFamily="18" charset="0"/>
                      </a:endParaRPr>
                    </a:p>
                    <a:p>
                      <a:pPr algn="ctr"/>
                      <a:endParaRPr lang="en-IN" sz="1200" dirty="0">
                        <a:latin typeface="Cambria" pitchFamily="18" charset="0"/>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mbria" pitchFamily="18" charset="0"/>
                        </a:rPr>
                        <a:t>IP</a:t>
                      </a:r>
                      <a:r>
                        <a:rPr lang="en-US" sz="1200" baseline="0" dirty="0">
                          <a:latin typeface="Cambria" pitchFamily="18" charset="0"/>
                        </a:rPr>
                        <a:t> Protocol 89</a:t>
                      </a:r>
                      <a:endParaRPr lang="en-IN" sz="1200" dirty="0">
                        <a:latin typeface="Cambria" pitchFamily="18" charset="0"/>
                      </a:endParaRPr>
                    </a:p>
                    <a:p>
                      <a:pPr algn="ctr"/>
                      <a:endParaRPr lang="en-IN" sz="1200" dirty="0">
                        <a:latin typeface="Cambria" pitchFamily="18" charset="0"/>
                      </a:endParaRPr>
                    </a:p>
                  </a:txBody>
                  <a:tcPr marL="121920" marR="12192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241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Ethernet Card or Network Card</a:t>
            </a:r>
          </a:p>
          <a:p>
            <a:r>
              <a:rPr lang="en-US" dirty="0"/>
              <a:t>NIC is one which converts network signals into computer language signals</a:t>
            </a:r>
          </a:p>
          <a:p>
            <a:r>
              <a:rPr lang="en-US" dirty="0"/>
              <a:t>Add-on Cards</a:t>
            </a:r>
          </a:p>
          <a:p>
            <a:r>
              <a:rPr lang="en-US" dirty="0"/>
              <a:t>Integrated built in Motherboards</a:t>
            </a:r>
          </a:p>
        </p:txBody>
      </p:sp>
      <p:sp>
        <p:nvSpPr>
          <p:cNvPr id="2" name="Title 1"/>
          <p:cNvSpPr>
            <a:spLocks noGrp="1"/>
          </p:cNvSpPr>
          <p:nvPr>
            <p:ph type="title"/>
          </p:nvPr>
        </p:nvSpPr>
        <p:spPr>
          <a:xfrm>
            <a:off x="2436284" y="2184400"/>
            <a:ext cx="7349067" cy="615553"/>
          </a:xfrm>
        </p:spPr>
        <p:txBody>
          <a:bodyPr/>
          <a:lstStyle/>
          <a:p>
            <a:r>
              <a:rPr lang="en-US" dirty="0"/>
              <a:t>NIC (Network Interface Card)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831" y="3019066"/>
            <a:ext cx="3506933" cy="3553693"/>
          </a:xfrm>
          <a:prstGeom prst="rect">
            <a:avLst/>
          </a:prstGeom>
        </p:spPr>
      </p:pic>
    </p:spTree>
    <p:extLst>
      <p:ext uri="{BB962C8B-B14F-4D97-AF65-F5344CB8AC3E}">
        <p14:creationId xmlns:p14="http://schemas.microsoft.com/office/powerpoint/2010/main" val="11946679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1986072"/>
              </p:ext>
            </p:extLst>
          </p:nvPr>
        </p:nvGraphicFramePr>
        <p:xfrm>
          <a:off x="815413" y="1556793"/>
          <a:ext cx="10177131" cy="4232011"/>
        </p:xfrm>
        <a:graphic>
          <a:graphicData uri="http://schemas.openxmlformats.org/drawingml/2006/table">
            <a:tbl>
              <a:tblPr firstRow="1" bandRow="1">
                <a:tableStyleId>{5C22544A-7EE6-4342-B048-85BDC9FD1C3A}</a:tableStyleId>
              </a:tblPr>
              <a:tblGrid>
                <a:gridCol w="5270300">
                  <a:extLst>
                    <a:ext uri="{9D8B030D-6E8A-4147-A177-3AD203B41FA5}">
                      <a16:colId xmlns:a16="http://schemas.microsoft.com/office/drawing/2014/main" val="20000"/>
                    </a:ext>
                  </a:extLst>
                </a:gridCol>
                <a:gridCol w="4906831">
                  <a:extLst>
                    <a:ext uri="{9D8B030D-6E8A-4147-A177-3AD203B41FA5}">
                      <a16:colId xmlns:a16="http://schemas.microsoft.com/office/drawing/2014/main" val="20001"/>
                    </a:ext>
                  </a:extLst>
                </a:gridCol>
              </a:tblGrid>
              <a:tr h="590218">
                <a:tc>
                  <a:txBody>
                    <a:bodyPr/>
                    <a:lstStyle/>
                    <a:p>
                      <a:pPr algn="l">
                        <a:lnSpc>
                          <a:spcPct val="150000"/>
                        </a:lnSpc>
                      </a:pPr>
                      <a:r>
                        <a:rPr lang="en-US" dirty="0">
                          <a:latin typeface="Cambria" pitchFamily="18" charset="0"/>
                          <a:cs typeface="Times New Roman" panose="02020603050405020304" pitchFamily="18" charset="0"/>
                        </a:rPr>
                        <a:t>Distance Vector Routing</a:t>
                      </a:r>
                      <a:endParaRPr lang="en-IN" dirty="0">
                        <a:latin typeface="Cambria" pitchFamily="18" charset="0"/>
                        <a:cs typeface="Times New Roman" panose="02020603050405020304" pitchFamily="18" charset="0"/>
                      </a:endParaRPr>
                    </a:p>
                  </a:txBody>
                  <a:tcPr marL="121920" marR="121920"/>
                </a:tc>
                <a:tc>
                  <a:txBody>
                    <a:bodyPr/>
                    <a:lstStyle/>
                    <a:p>
                      <a:pPr algn="l">
                        <a:lnSpc>
                          <a:spcPct val="150000"/>
                        </a:lnSpc>
                      </a:pPr>
                      <a:r>
                        <a:rPr lang="en-US" dirty="0">
                          <a:latin typeface="Cambria" pitchFamily="18" charset="0"/>
                          <a:cs typeface="Times New Roman" panose="02020603050405020304" pitchFamily="18" charset="0"/>
                        </a:rPr>
                        <a:t> Link State Routing</a:t>
                      </a:r>
                      <a:endParaRPr lang="en-IN"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0"/>
                  </a:ext>
                </a:extLst>
              </a:tr>
              <a:tr h="1056120">
                <a:tc>
                  <a:txBody>
                    <a:bodyPr/>
                    <a:lstStyle/>
                    <a:p>
                      <a:pPr marL="342900" indent="-342900" algn="l">
                        <a:lnSpc>
                          <a:spcPct val="100000"/>
                        </a:lnSpc>
                        <a:buFont typeface="+mj-lt"/>
                        <a:buAutoNum type="arabicPeriod"/>
                      </a:pPr>
                      <a:r>
                        <a:rPr lang="en-US" sz="1800" dirty="0">
                          <a:latin typeface="Cambria" pitchFamily="18" charset="0"/>
                          <a:cs typeface="Times New Roman" panose="02020603050405020304" pitchFamily="18" charset="0"/>
                        </a:rPr>
                        <a:t>BW required is less due to local sharing,</a:t>
                      </a:r>
                      <a:r>
                        <a:rPr lang="en-US" sz="1800" baseline="0" dirty="0">
                          <a:latin typeface="Cambria" pitchFamily="18" charset="0"/>
                          <a:cs typeface="Times New Roman" panose="02020603050405020304" pitchFamily="18" charset="0"/>
                        </a:rPr>
                        <a:t> no flooding.</a:t>
                      </a:r>
                      <a:endParaRPr lang="en-IN" sz="1800" dirty="0">
                        <a:latin typeface="Cambria" pitchFamily="18" charset="0"/>
                        <a:cs typeface="Times New Roman" panose="02020603050405020304" pitchFamily="18" charset="0"/>
                      </a:endParaRPr>
                    </a:p>
                  </a:txBody>
                  <a:tcPr marL="121920" marR="121920"/>
                </a:tc>
                <a:tc>
                  <a:txBody>
                    <a:bodyPr/>
                    <a:lstStyle/>
                    <a:p>
                      <a:pPr marL="342900" indent="-342900" algn="l">
                        <a:lnSpc>
                          <a:spcPct val="100000"/>
                        </a:lnSpc>
                        <a:buFont typeface="+mj-lt"/>
                        <a:buNone/>
                      </a:pPr>
                      <a:r>
                        <a:rPr lang="en-US" sz="1800" dirty="0">
                          <a:latin typeface="Cambria" pitchFamily="18" charset="0"/>
                          <a:cs typeface="Times New Roman" panose="02020603050405020304" pitchFamily="18" charset="0"/>
                        </a:rPr>
                        <a:t>1.</a:t>
                      </a:r>
                      <a:r>
                        <a:rPr lang="en-US" sz="1800" baseline="0" dirty="0">
                          <a:latin typeface="Cambria" pitchFamily="18" charset="0"/>
                          <a:cs typeface="Times New Roman" panose="02020603050405020304" pitchFamily="18" charset="0"/>
                        </a:rPr>
                        <a:t> </a:t>
                      </a:r>
                      <a:r>
                        <a:rPr lang="en-US" sz="1800" dirty="0">
                          <a:latin typeface="Cambria" pitchFamily="18" charset="0"/>
                          <a:cs typeface="Times New Roman" panose="02020603050405020304" pitchFamily="18" charset="0"/>
                        </a:rPr>
                        <a:t>BW</a:t>
                      </a:r>
                      <a:r>
                        <a:rPr lang="en-US" sz="1800" baseline="0" dirty="0">
                          <a:latin typeface="Cambria" pitchFamily="18" charset="0"/>
                          <a:cs typeface="Times New Roman" panose="02020603050405020304" pitchFamily="18" charset="0"/>
                        </a:rPr>
                        <a:t> required is more due to flooding and sending of large link state packets.</a:t>
                      </a:r>
                      <a:endParaRPr lang="en-IN" sz="1800"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1"/>
                  </a:ext>
                </a:extLst>
              </a:tr>
              <a:tr h="728359">
                <a:tc>
                  <a:txBody>
                    <a:bodyPr/>
                    <a:lstStyle/>
                    <a:p>
                      <a:pPr marL="0" indent="0" algn="l">
                        <a:lnSpc>
                          <a:spcPct val="100000"/>
                        </a:lnSpc>
                        <a:buFont typeface="+mj-lt"/>
                        <a:buNone/>
                      </a:pPr>
                      <a:r>
                        <a:rPr lang="en-US" sz="1800" dirty="0">
                          <a:latin typeface="Cambria" pitchFamily="18" charset="0"/>
                          <a:cs typeface="Times New Roman" panose="02020603050405020304" pitchFamily="18" charset="0"/>
                        </a:rPr>
                        <a:t>2.   Makes</a:t>
                      </a:r>
                      <a:r>
                        <a:rPr lang="en-US" sz="1800" baseline="0" dirty="0">
                          <a:latin typeface="Cambria" pitchFamily="18" charset="0"/>
                          <a:cs typeface="Times New Roman" panose="02020603050405020304" pitchFamily="18" charset="0"/>
                        </a:rPr>
                        <a:t> use of Bellman Ford algorithm</a:t>
                      </a:r>
                      <a:endParaRPr lang="en-IN" sz="1800" dirty="0">
                        <a:latin typeface="Cambria" pitchFamily="18" charset="0"/>
                        <a:cs typeface="Times New Roman" panose="02020603050405020304" pitchFamily="18" charset="0"/>
                      </a:endParaRPr>
                    </a:p>
                  </a:txBody>
                  <a:tcPr marL="121920" marR="121920"/>
                </a:tc>
                <a:tc>
                  <a:txBody>
                    <a:bodyPr/>
                    <a:lstStyle/>
                    <a:p>
                      <a:pPr algn="l">
                        <a:lnSpc>
                          <a:spcPct val="100000"/>
                        </a:lnSpc>
                      </a:pPr>
                      <a:r>
                        <a:rPr lang="en-US" sz="1800" dirty="0">
                          <a:latin typeface="Cambria" pitchFamily="18" charset="0"/>
                          <a:cs typeface="Times New Roman" panose="02020603050405020304" pitchFamily="18" charset="0"/>
                        </a:rPr>
                        <a:t>2.  Makes use of Dijikastra’s algorithm</a:t>
                      </a:r>
                      <a:endParaRPr lang="en-IN" sz="1800"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2"/>
                  </a:ext>
                </a:extLst>
              </a:tr>
              <a:tr h="1056120">
                <a:tc>
                  <a:txBody>
                    <a:bodyPr/>
                    <a:lstStyle/>
                    <a:p>
                      <a:pPr algn="l">
                        <a:lnSpc>
                          <a:spcPct val="100000"/>
                        </a:lnSpc>
                      </a:pPr>
                      <a:r>
                        <a:rPr lang="en-US" sz="1800" dirty="0">
                          <a:latin typeface="Cambria" pitchFamily="18" charset="0"/>
                          <a:cs typeface="Times New Roman" panose="02020603050405020304" pitchFamily="18" charset="0"/>
                        </a:rPr>
                        <a:t>3. Slow</a:t>
                      </a:r>
                      <a:r>
                        <a:rPr lang="en-US" sz="1800" baseline="0" dirty="0">
                          <a:latin typeface="Cambria" pitchFamily="18" charset="0"/>
                          <a:cs typeface="Times New Roman" panose="02020603050405020304" pitchFamily="18" charset="0"/>
                        </a:rPr>
                        <a:t> convergence as topology table                                               not identical</a:t>
                      </a:r>
                      <a:endParaRPr lang="en-IN" sz="1800" dirty="0">
                        <a:latin typeface="Cambria" pitchFamily="18" charset="0"/>
                        <a:cs typeface="Times New Roman" panose="02020603050405020304" pitchFamily="18" charset="0"/>
                      </a:endParaRPr>
                    </a:p>
                  </a:txBody>
                  <a:tcPr marL="121920" marR="121920"/>
                </a:tc>
                <a:tc>
                  <a:txBody>
                    <a:bodyPr/>
                    <a:lstStyle/>
                    <a:p>
                      <a:pPr algn="l">
                        <a:lnSpc>
                          <a:spcPct val="100000"/>
                        </a:lnSpc>
                      </a:pPr>
                      <a:r>
                        <a:rPr lang="en-US" sz="1800" dirty="0">
                          <a:latin typeface="Cambria" pitchFamily="18" charset="0"/>
                          <a:cs typeface="Times New Roman" panose="02020603050405020304" pitchFamily="18" charset="0"/>
                        </a:rPr>
                        <a:t>3. Convergence</a:t>
                      </a:r>
                      <a:r>
                        <a:rPr lang="en-US" sz="1800" baseline="0" dirty="0">
                          <a:latin typeface="Cambria" pitchFamily="18" charset="0"/>
                          <a:cs typeface="Times New Roman" panose="02020603050405020304" pitchFamily="18" charset="0"/>
                        </a:rPr>
                        <a:t> faster as all the router share the identical topology table</a:t>
                      </a:r>
                      <a:endParaRPr lang="en-IN" sz="1800"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3"/>
                  </a:ext>
                </a:extLst>
              </a:tr>
              <a:tr h="400597">
                <a:tc>
                  <a:txBody>
                    <a:bodyPr/>
                    <a:lstStyle/>
                    <a:p>
                      <a:pPr algn="l">
                        <a:lnSpc>
                          <a:spcPct val="100000"/>
                        </a:lnSpc>
                      </a:pPr>
                      <a:r>
                        <a:rPr lang="en-US" sz="1800" dirty="0">
                          <a:latin typeface="Cambria" pitchFamily="18" charset="0"/>
                          <a:cs typeface="Times New Roman" panose="02020603050405020304" pitchFamily="18" charset="0"/>
                        </a:rPr>
                        <a:t>4.  Count to infinity problem</a:t>
                      </a:r>
                      <a:endParaRPr lang="en-IN" sz="1800" dirty="0">
                        <a:latin typeface="Cambria" pitchFamily="18" charset="0"/>
                        <a:cs typeface="Times New Roman" panose="02020603050405020304" pitchFamily="18" charset="0"/>
                      </a:endParaRPr>
                    </a:p>
                  </a:txBody>
                  <a:tcPr marL="121920" marR="121920"/>
                </a:tc>
                <a:tc>
                  <a:txBody>
                    <a:bodyPr/>
                    <a:lstStyle/>
                    <a:p>
                      <a:pPr algn="l">
                        <a:lnSpc>
                          <a:spcPct val="100000"/>
                        </a:lnSpc>
                      </a:pPr>
                      <a:r>
                        <a:rPr lang="en-US" sz="1800" dirty="0">
                          <a:latin typeface="Cambria" pitchFamily="18" charset="0"/>
                          <a:cs typeface="Times New Roman" panose="02020603050405020304" pitchFamily="18" charset="0"/>
                        </a:rPr>
                        <a:t>4.   No</a:t>
                      </a:r>
                      <a:r>
                        <a:rPr lang="en-US" sz="1800" baseline="0" dirty="0">
                          <a:latin typeface="Cambria" pitchFamily="18" charset="0"/>
                          <a:cs typeface="Times New Roman" panose="02020603050405020304" pitchFamily="18" charset="0"/>
                        </a:rPr>
                        <a:t> count to infinity problem</a:t>
                      </a:r>
                      <a:endParaRPr lang="en-IN" sz="1800"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4"/>
                  </a:ext>
                </a:extLst>
              </a:tr>
              <a:tr h="400597">
                <a:tc>
                  <a:txBody>
                    <a:bodyPr/>
                    <a:lstStyle/>
                    <a:p>
                      <a:pPr algn="l">
                        <a:lnSpc>
                          <a:spcPct val="100000"/>
                        </a:lnSpc>
                      </a:pPr>
                      <a:r>
                        <a:rPr lang="en-US" sz="1800" dirty="0">
                          <a:latin typeface="Cambria" pitchFamily="18" charset="0"/>
                          <a:cs typeface="Times New Roman" panose="02020603050405020304" pitchFamily="18" charset="0"/>
                        </a:rPr>
                        <a:t>5.  Example</a:t>
                      </a:r>
                      <a:r>
                        <a:rPr lang="en-US" sz="1800" baseline="0" dirty="0">
                          <a:latin typeface="Cambria" pitchFamily="18" charset="0"/>
                          <a:cs typeface="Times New Roman" panose="02020603050405020304" pitchFamily="18" charset="0"/>
                        </a:rPr>
                        <a:t> includes RIP, RIPv2, IGRP</a:t>
                      </a:r>
                      <a:endParaRPr lang="en-IN" sz="1800" dirty="0">
                        <a:latin typeface="Cambria" pitchFamily="18" charset="0"/>
                        <a:cs typeface="Times New Roman" panose="02020603050405020304" pitchFamily="18" charset="0"/>
                      </a:endParaRPr>
                    </a:p>
                  </a:txBody>
                  <a:tcPr marL="121920" marR="121920"/>
                </a:tc>
                <a:tc>
                  <a:txBody>
                    <a:bodyPr/>
                    <a:lstStyle/>
                    <a:p>
                      <a:pPr algn="l">
                        <a:lnSpc>
                          <a:spcPct val="100000"/>
                        </a:lnSpc>
                      </a:pPr>
                      <a:r>
                        <a:rPr lang="en-US" sz="1800" dirty="0">
                          <a:latin typeface="Cambria" pitchFamily="18" charset="0"/>
                          <a:cs typeface="Times New Roman" panose="02020603050405020304" pitchFamily="18" charset="0"/>
                        </a:rPr>
                        <a:t>5.  Example includes OSPF</a:t>
                      </a:r>
                      <a:endParaRPr lang="en-IN" sz="1800" dirty="0">
                        <a:latin typeface="Cambria" pitchFamily="18" charset="0"/>
                        <a:cs typeface="Times New Roman" panose="02020603050405020304" pitchFamily="18" charset="0"/>
                      </a:endParaRPr>
                    </a:p>
                  </a:txBody>
                  <a:tcPr marL="121920" marR="121920"/>
                </a:tc>
                <a:extLst>
                  <a:ext uri="{0D108BD9-81ED-4DB2-BD59-A6C34878D82A}">
                    <a16:rowId xmlns:a16="http://schemas.microsoft.com/office/drawing/2014/main" val="10005"/>
                  </a:ext>
                </a:extLst>
              </a:tr>
            </a:tbl>
          </a:graphicData>
        </a:graphic>
      </p:graphicFrame>
      <p:sp>
        <p:nvSpPr>
          <p:cNvPr id="6" name="TextBox 5"/>
          <p:cNvSpPr txBox="1"/>
          <p:nvPr/>
        </p:nvSpPr>
        <p:spPr>
          <a:xfrm>
            <a:off x="2028299" y="987854"/>
            <a:ext cx="7277313" cy="553998"/>
          </a:xfrm>
          <a:prstGeom prst="rect">
            <a:avLst/>
          </a:prstGeom>
          <a:noFill/>
        </p:spPr>
        <p:txBody>
          <a:bodyPr wrap="none" rtlCol="0">
            <a:spAutoFit/>
          </a:bodyPr>
          <a:lstStyle/>
          <a:p>
            <a:pPr algn="just">
              <a:lnSpc>
                <a:spcPct val="150000"/>
              </a:lnSpc>
            </a:pPr>
            <a:r>
              <a:rPr lang="en-US" sz="2000" b="1" u="sng" dirty="0">
                <a:latin typeface="Cambria" pitchFamily="18" charset="0"/>
                <a:cs typeface="Times New Roman" panose="02020603050405020304" pitchFamily="18" charset="0"/>
              </a:rPr>
              <a:t>Comparison between Distance Vector and Link State Routing</a:t>
            </a:r>
            <a:endParaRPr lang="en-IN" sz="2000" b="1" u="sng" dirty="0">
              <a:latin typeface="Cambria" pitchFamily="18" charset="0"/>
              <a:cs typeface="Times New Roman" panose="02020603050405020304" pitchFamily="18" charset="0"/>
            </a:endParaRPr>
          </a:p>
        </p:txBody>
      </p:sp>
    </p:spTree>
    <p:extLst>
      <p:ext uri="{BB962C8B-B14F-4D97-AF65-F5344CB8AC3E}">
        <p14:creationId xmlns:p14="http://schemas.microsoft.com/office/powerpoint/2010/main" val="420269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7600" y="1229380"/>
            <a:ext cx="6728124" cy="523220"/>
          </a:xfrm>
          <a:prstGeom prst="rect">
            <a:avLst/>
          </a:prstGeom>
          <a:noFill/>
        </p:spPr>
        <p:txBody>
          <a:bodyPr wrap="none" rtlCol="0">
            <a:spAutoFit/>
          </a:bodyPr>
          <a:lstStyle/>
          <a:p>
            <a:r>
              <a:rPr lang="en-US" sz="2800" b="1" dirty="0">
                <a:latin typeface="Verdana" pitchFamily="34" charset="0"/>
                <a:ea typeface="Verdana" pitchFamily="34" charset="0"/>
                <a:cs typeface="Verdana" pitchFamily="34" charset="0"/>
              </a:rPr>
              <a:t>OSPF (Open Shortest Path First)</a:t>
            </a:r>
            <a:endParaRPr lang="en-US" sz="2800" dirty="0">
              <a:latin typeface="Verdana" pitchFamily="34" charset="0"/>
              <a:ea typeface="Verdana" pitchFamily="34" charset="0"/>
              <a:cs typeface="Verdana" pitchFamily="34" charset="0"/>
            </a:endParaRPr>
          </a:p>
        </p:txBody>
      </p:sp>
      <p:pic>
        <p:nvPicPr>
          <p:cNvPr id="3" name="Picture 2" descr="C:\COMVIVA_RAVI\study\ospf-operation-basic-advanced-concepts-ospf-areas-roles-theory-overview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1" y="1981200"/>
            <a:ext cx="92583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1" y="1143000"/>
            <a:ext cx="1042273" cy="400110"/>
          </a:xfrm>
          <a:prstGeom prst="rect">
            <a:avLst/>
          </a:prstGeom>
        </p:spPr>
        <p:txBody>
          <a:bodyPr wrap="none">
            <a:spAutoFit/>
          </a:bodyPr>
          <a:lstStyle/>
          <a:p>
            <a:r>
              <a:rPr lang="en-US" sz="2000" b="1" dirty="0">
                <a:latin typeface="Verdana" pitchFamily="34" charset="0"/>
                <a:ea typeface="Verdana" pitchFamily="34" charset="0"/>
                <a:cs typeface="Verdana" pitchFamily="34" charset="0"/>
              </a:rPr>
              <a:t>OSPF:</a:t>
            </a:r>
            <a:endParaRPr lang="en-US" sz="2000" dirty="0"/>
          </a:p>
        </p:txBody>
      </p:sp>
      <p:sp>
        <p:nvSpPr>
          <p:cNvPr id="4" name="Rectangle 3"/>
          <p:cNvSpPr/>
          <p:nvPr/>
        </p:nvSpPr>
        <p:spPr>
          <a:xfrm>
            <a:off x="508001" y="1905000"/>
            <a:ext cx="3582327" cy="369332"/>
          </a:xfrm>
          <a:prstGeom prst="rect">
            <a:avLst/>
          </a:prstGeom>
        </p:spPr>
        <p:txBody>
          <a:bodyPr wrap="none">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Link-State routing protocol</a:t>
            </a:r>
          </a:p>
        </p:txBody>
      </p:sp>
      <p:sp>
        <p:nvSpPr>
          <p:cNvPr id="6" name="TextBox 5"/>
          <p:cNvSpPr txBox="1"/>
          <p:nvPr/>
        </p:nvSpPr>
        <p:spPr>
          <a:xfrm>
            <a:off x="508001" y="2438400"/>
            <a:ext cx="7225761"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employs a hierarchical network design using </a:t>
            </a:r>
            <a:r>
              <a:rPr lang="en-US" b="1" dirty="0">
                <a:latin typeface="Verdana" pitchFamily="34" charset="0"/>
                <a:ea typeface="Verdana" pitchFamily="34" charset="0"/>
                <a:cs typeface="Verdana" pitchFamily="34" charset="0"/>
              </a:rPr>
              <a:t>Areas.</a:t>
            </a:r>
            <a:endParaRPr lang="en-US" dirty="0">
              <a:latin typeface="Verdana" pitchFamily="34" charset="0"/>
              <a:ea typeface="Verdana" pitchFamily="34" charset="0"/>
              <a:cs typeface="Verdana" pitchFamily="34" charset="0"/>
            </a:endParaRPr>
          </a:p>
        </p:txBody>
      </p:sp>
      <p:sp>
        <p:nvSpPr>
          <p:cNvPr id="7" name="TextBox 6"/>
          <p:cNvSpPr txBox="1"/>
          <p:nvPr/>
        </p:nvSpPr>
        <p:spPr>
          <a:xfrm>
            <a:off x="508000" y="2895601"/>
            <a:ext cx="11379200" cy="369332"/>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Advertises the </a:t>
            </a:r>
            <a:r>
              <a:rPr lang="en-US" i="1" dirty="0">
                <a:latin typeface="Verdana" pitchFamily="34" charset="0"/>
                <a:ea typeface="Verdana" pitchFamily="34" charset="0"/>
                <a:cs typeface="Verdana" pitchFamily="34" charset="0"/>
              </a:rPr>
              <a:t>status </a:t>
            </a:r>
            <a:r>
              <a:rPr lang="en-US" dirty="0">
                <a:latin typeface="Verdana" pitchFamily="34" charset="0"/>
                <a:ea typeface="Verdana" pitchFamily="34" charset="0"/>
                <a:cs typeface="Verdana" pitchFamily="34" charset="0"/>
              </a:rPr>
              <a:t>of directly connected </a:t>
            </a:r>
            <a:r>
              <a:rPr lang="en-US" b="1" dirty="0">
                <a:latin typeface="Verdana" pitchFamily="34" charset="0"/>
                <a:ea typeface="Verdana" pitchFamily="34" charset="0"/>
                <a:cs typeface="Verdana" pitchFamily="34" charset="0"/>
              </a:rPr>
              <a:t>links </a:t>
            </a:r>
            <a:r>
              <a:rPr lang="en-US" dirty="0">
                <a:latin typeface="Verdana" pitchFamily="34" charset="0"/>
                <a:ea typeface="Verdana" pitchFamily="34" charset="0"/>
                <a:cs typeface="Verdana" pitchFamily="34" charset="0"/>
              </a:rPr>
              <a:t>using </a:t>
            </a:r>
            <a:r>
              <a:rPr lang="en-US" b="1" dirty="0">
                <a:latin typeface="Verdana" pitchFamily="34" charset="0"/>
                <a:ea typeface="Verdana" pitchFamily="34" charset="0"/>
                <a:cs typeface="Verdana" pitchFamily="34" charset="0"/>
              </a:rPr>
              <a:t>Link-State Advertisements (LSAs)</a:t>
            </a:r>
            <a:r>
              <a:rPr lang="en-US" dirty="0">
                <a:latin typeface="Verdana" pitchFamily="34" charset="0"/>
                <a:ea typeface="Verdana" pitchFamily="34" charset="0"/>
                <a:cs typeface="Verdana" pitchFamily="34" charset="0"/>
              </a:rPr>
              <a:t>.</a:t>
            </a:r>
          </a:p>
        </p:txBody>
      </p:sp>
      <p:sp>
        <p:nvSpPr>
          <p:cNvPr id="8" name="TextBox 7"/>
          <p:cNvSpPr txBox="1"/>
          <p:nvPr/>
        </p:nvSpPr>
        <p:spPr>
          <a:xfrm>
            <a:off x="508000" y="3657600"/>
            <a:ext cx="8654292" cy="923330"/>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sends updates (LSAs) when there is a change to one of its links,</a:t>
            </a:r>
          </a:p>
          <a:p>
            <a:r>
              <a:rPr lang="en-US" dirty="0">
                <a:latin typeface="Verdana" pitchFamily="34" charset="0"/>
                <a:ea typeface="Verdana" pitchFamily="34" charset="0"/>
                <a:cs typeface="Verdana" pitchFamily="34" charset="0"/>
              </a:rPr>
              <a:t>and will </a:t>
            </a:r>
            <a:r>
              <a:rPr lang="en-US" i="1" dirty="0">
                <a:latin typeface="Verdana" pitchFamily="34" charset="0"/>
                <a:ea typeface="Verdana" pitchFamily="34" charset="0"/>
                <a:cs typeface="Verdana" pitchFamily="34" charset="0"/>
              </a:rPr>
              <a:t>only </a:t>
            </a:r>
            <a:r>
              <a:rPr lang="en-US" dirty="0">
                <a:latin typeface="Verdana" pitchFamily="34" charset="0"/>
                <a:ea typeface="Verdana" pitchFamily="34" charset="0"/>
                <a:cs typeface="Verdana" pitchFamily="34" charset="0"/>
              </a:rPr>
              <a:t>send the change in the update. LSAs are additionally</a:t>
            </a:r>
          </a:p>
          <a:p>
            <a:r>
              <a:rPr lang="en-US" dirty="0">
                <a:latin typeface="Verdana" pitchFamily="34" charset="0"/>
                <a:ea typeface="Verdana" pitchFamily="34" charset="0"/>
                <a:cs typeface="Verdana" pitchFamily="34" charset="0"/>
              </a:rPr>
              <a:t>refreshed every </a:t>
            </a:r>
            <a:r>
              <a:rPr lang="en-US" b="1" dirty="0">
                <a:latin typeface="Verdana" pitchFamily="34" charset="0"/>
                <a:ea typeface="Verdana" pitchFamily="34" charset="0"/>
                <a:cs typeface="Verdana" pitchFamily="34" charset="0"/>
              </a:rPr>
              <a:t>30 minutes</a:t>
            </a:r>
            <a:r>
              <a:rPr lang="en-US" dirty="0">
                <a:latin typeface="Verdana" pitchFamily="34" charset="0"/>
                <a:ea typeface="Verdana" pitchFamily="34" charset="0"/>
                <a:cs typeface="Verdana" pitchFamily="34" charset="0"/>
              </a:rPr>
              <a:t>.</a:t>
            </a:r>
          </a:p>
        </p:txBody>
      </p:sp>
      <p:sp>
        <p:nvSpPr>
          <p:cNvPr id="9" name="TextBox 8"/>
          <p:cNvSpPr txBox="1"/>
          <p:nvPr/>
        </p:nvSpPr>
        <p:spPr>
          <a:xfrm>
            <a:off x="508000" y="4648201"/>
            <a:ext cx="11379200"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traffic is multicast either to address </a:t>
            </a:r>
            <a:r>
              <a:rPr lang="en-US" b="1" dirty="0">
                <a:latin typeface="Verdana" pitchFamily="34" charset="0"/>
                <a:ea typeface="Verdana" pitchFamily="34" charset="0"/>
                <a:cs typeface="Verdana" pitchFamily="34" charset="0"/>
              </a:rPr>
              <a:t>224.0.0.5 (</a:t>
            </a:r>
            <a:r>
              <a:rPr lang="en-US" dirty="0">
                <a:latin typeface="Verdana" pitchFamily="34" charset="0"/>
                <a:ea typeface="Verdana" pitchFamily="34" charset="0"/>
                <a:cs typeface="Verdana" pitchFamily="34" charset="0"/>
              </a:rPr>
              <a:t>all OSPF</a:t>
            </a:r>
          </a:p>
          <a:p>
            <a:r>
              <a:rPr lang="en-US" dirty="0">
                <a:latin typeface="Verdana" pitchFamily="34" charset="0"/>
                <a:ea typeface="Verdana" pitchFamily="34" charset="0"/>
                <a:cs typeface="Verdana" pitchFamily="34" charset="0"/>
              </a:rPr>
              <a:t>routers) or </a:t>
            </a:r>
            <a:r>
              <a:rPr lang="en-US" b="1" dirty="0">
                <a:latin typeface="Verdana" pitchFamily="34" charset="0"/>
                <a:ea typeface="Verdana" pitchFamily="34" charset="0"/>
                <a:cs typeface="Verdana" pitchFamily="34" charset="0"/>
              </a:rPr>
              <a:t>224.0.0.6 </a:t>
            </a:r>
            <a:r>
              <a:rPr lang="en-US" dirty="0">
                <a:latin typeface="Verdana" pitchFamily="34" charset="0"/>
                <a:ea typeface="Verdana" pitchFamily="34" charset="0"/>
                <a:cs typeface="Verdana" pitchFamily="34" charset="0"/>
              </a:rPr>
              <a:t>(all Designated Routers).</a:t>
            </a:r>
          </a:p>
        </p:txBody>
      </p:sp>
    </p:spTree>
    <p:extLst>
      <p:ext uri="{BB962C8B-B14F-4D97-AF65-F5344CB8AC3E}">
        <p14:creationId xmlns:p14="http://schemas.microsoft.com/office/powerpoint/2010/main" val="36857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9"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219200"/>
            <a:ext cx="5657318" cy="400110"/>
          </a:xfrm>
          <a:prstGeom prst="rect">
            <a:avLst/>
          </a:prstGeom>
          <a:noFill/>
        </p:spPr>
        <p:txBody>
          <a:bodyPr wrap="none" rtlCol="0">
            <a:spAutoFit/>
          </a:bodyPr>
          <a:lstStyle/>
          <a:p>
            <a:r>
              <a:rPr lang="en-US" sz="2000" b="1" dirty="0">
                <a:latin typeface="Verdana" pitchFamily="34" charset="0"/>
                <a:ea typeface="Verdana" pitchFamily="34" charset="0"/>
                <a:cs typeface="Verdana" pitchFamily="34" charset="0"/>
              </a:rPr>
              <a:t>Other characteristics of OSPF include:</a:t>
            </a:r>
          </a:p>
        </p:txBody>
      </p:sp>
      <p:sp>
        <p:nvSpPr>
          <p:cNvPr id="3" name="TextBox 2"/>
          <p:cNvSpPr txBox="1"/>
          <p:nvPr/>
        </p:nvSpPr>
        <p:spPr>
          <a:xfrm>
            <a:off x="1320801" y="2754868"/>
            <a:ext cx="4049507"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supports only IP routing.</a:t>
            </a:r>
          </a:p>
        </p:txBody>
      </p:sp>
      <p:sp>
        <p:nvSpPr>
          <p:cNvPr id="4" name="TextBox 3"/>
          <p:cNvSpPr txBox="1"/>
          <p:nvPr/>
        </p:nvSpPr>
        <p:spPr>
          <a:xfrm>
            <a:off x="1320800" y="3897868"/>
            <a:ext cx="6597960"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routes have an administrative distance is </a:t>
            </a:r>
            <a:r>
              <a:rPr lang="en-US" b="1" dirty="0">
                <a:latin typeface="Verdana" pitchFamily="34" charset="0"/>
                <a:ea typeface="Verdana" pitchFamily="34" charset="0"/>
                <a:cs typeface="Verdana" pitchFamily="34" charset="0"/>
              </a:rPr>
              <a:t>110</a:t>
            </a:r>
            <a:r>
              <a:rPr lang="en-US" dirty="0">
                <a:latin typeface="Verdana" pitchFamily="34" charset="0"/>
                <a:ea typeface="Verdana" pitchFamily="34" charset="0"/>
                <a:cs typeface="Verdana" pitchFamily="34" charset="0"/>
              </a:rPr>
              <a:t>.</a:t>
            </a:r>
          </a:p>
        </p:txBody>
      </p:sp>
      <p:sp>
        <p:nvSpPr>
          <p:cNvPr id="5" name="TextBox 4"/>
          <p:cNvSpPr txBox="1"/>
          <p:nvPr/>
        </p:nvSpPr>
        <p:spPr>
          <a:xfrm>
            <a:off x="1422401" y="5068670"/>
            <a:ext cx="7736413" cy="646331"/>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OSPF uses </a:t>
            </a:r>
            <a:r>
              <a:rPr lang="en-US" b="1" dirty="0">
                <a:latin typeface="Verdana" pitchFamily="34" charset="0"/>
                <a:ea typeface="Verdana" pitchFamily="34" charset="0"/>
                <a:cs typeface="Verdana" pitchFamily="34" charset="0"/>
              </a:rPr>
              <a:t>cost </a:t>
            </a:r>
            <a:r>
              <a:rPr lang="en-US" dirty="0">
                <a:latin typeface="Verdana" pitchFamily="34" charset="0"/>
                <a:ea typeface="Verdana" pitchFamily="34" charset="0"/>
                <a:cs typeface="Verdana" pitchFamily="34" charset="0"/>
              </a:rPr>
              <a:t>as its metric, which is computed based on the</a:t>
            </a:r>
          </a:p>
          <a:p>
            <a:r>
              <a:rPr lang="en-US" dirty="0">
                <a:latin typeface="Verdana" pitchFamily="34" charset="0"/>
                <a:ea typeface="Verdana" pitchFamily="34" charset="0"/>
                <a:cs typeface="Verdana" pitchFamily="34" charset="0"/>
              </a:rPr>
              <a:t>bandwidth of the link. OSPF has no hop-count limit.</a:t>
            </a:r>
          </a:p>
        </p:txBody>
      </p:sp>
    </p:spTree>
    <p:extLst>
      <p:ext uri="{BB962C8B-B14F-4D97-AF65-F5344CB8AC3E}">
        <p14:creationId xmlns:p14="http://schemas.microsoft.com/office/powerpoint/2010/main" val="24823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00" y="1143000"/>
            <a:ext cx="10566400" cy="400110"/>
          </a:xfrm>
          <a:prstGeom prst="rect">
            <a:avLst/>
          </a:prstGeom>
          <a:noFill/>
        </p:spPr>
        <p:txBody>
          <a:bodyPr wrap="square" rtlCol="0">
            <a:spAutoFit/>
          </a:bodyPr>
          <a:lstStyle/>
          <a:p>
            <a:r>
              <a:rPr lang="en-US" sz="2000" b="1" dirty="0">
                <a:latin typeface="Verdana" pitchFamily="34" charset="0"/>
                <a:ea typeface="Verdana" pitchFamily="34" charset="0"/>
                <a:cs typeface="Verdana" pitchFamily="34" charset="0"/>
              </a:rPr>
              <a:t>The OSPF process builds and maintains three separate tables:</a:t>
            </a:r>
          </a:p>
        </p:txBody>
      </p:sp>
      <p:sp>
        <p:nvSpPr>
          <p:cNvPr id="3" name="TextBox 2"/>
          <p:cNvSpPr txBox="1"/>
          <p:nvPr/>
        </p:nvSpPr>
        <p:spPr>
          <a:xfrm>
            <a:off x="1219201" y="2362200"/>
            <a:ext cx="7620997"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A </a:t>
            </a:r>
            <a:r>
              <a:rPr lang="en-US" b="1" dirty="0">
                <a:latin typeface="Verdana" pitchFamily="34" charset="0"/>
                <a:ea typeface="Verdana" pitchFamily="34" charset="0"/>
                <a:cs typeface="Verdana" pitchFamily="34" charset="0"/>
              </a:rPr>
              <a:t>neighbor table </a:t>
            </a:r>
            <a:r>
              <a:rPr lang="en-US" dirty="0">
                <a:latin typeface="Verdana" pitchFamily="34" charset="0"/>
                <a:ea typeface="Verdana" pitchFamily="34" charset="0"/>
                <a:cs typeface="Verdana" pitchFamily="34" charset="0"/>
              </a:rPr>
              <a:t>– contains a list of all neighboring routers.</a:t>
            </a:r>
          </a:p>
        </p:txBody>
      </p:sp>
      <p:sp>
        <p:nvSpPr>
          <p:cNvPr id="4" name="TextBox 3"/>
          <p:cNvSpPr txBox="1"/>
          <p:nvPr/>
        </p:nvSpPr>
        <p:spPr>
          <a:xfrm>
            <a:off x="1219201" y="3276601"/>
            <a:ext cx="10161329"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A </a:t>
            </a:r>
            <a:r>
              <a:rPr lang="en-US" b="1" dirty="0">
                <a:latin typeface="Verdana" pitchFamily="34" charset="0"/>
                <a:ea typeface="Verdana" pitchFamily="34" charset="0"/>
                <a:cs typeface="Verdana" pitchFamily="34" charset="0"/>
              </a:rPr>
              <a:t>topology table </a:t>
            </a:r>
            <a:r>
              <a:rPr lang="en-US" dirty="0">
                <a:latin typeface="Verdana" pitchFamily="34" charset="0"/>
                <a:ea typeface="Verdana" pitchFamily="34" charset="0"/>
                <a:cs typeface="Verdana" pitchFamily="34" charset="0"/>
              </a:rPr>
              <a:t>– contains a list of </a:t>
            </a:r>
            <a:r>
              <a:rPr lang="en-US" i="1" dirty="0">
                <a:latin typeface="Verdana" pitchFamily="34" charset="0"/>
                <a:ea typeface="Verdana" pitchFamily="34" charset="0"/>
                <a:cs typeface="Verdana" pitchFamily="34" charset="0"/>
              </a:rPr>
              <a:t>all </a:t>
            </a:r>
            <a:r>
              <a:rPr lang="en-US" dirty="0">
                <a:latin typeface="Verdana" pitchFamily="34" charset="0"/>
                <a:ea typeface="Verdana" pitchFamily="34" charset="0"/>
                <a:cs typeface="Verdana" pitchFamily="34" charset="0"/>
              </a:rPr>
              <a:t>possible routes to all known networks within an area.</a:t>
            </a:r>
          </a:p>
        </p:txBody>
      </p:sp>
      <p:sp>
        <p:nvSpPr>
          <p:cNvPr id="5" name="TextBox 4"/>
          <p:cNvSpPr txBox="1"/>
          <p:nvPr/>
        </p:nvSpPr>
        <p:spPr>
          <a:xfrm>
            <a:off x="1219201" y="4343401"/>
            <a:ext cx="10161329" cy="369332"/>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 A </a:t>
            </a:r>
            <a:r>
              <a:rPr lang="en-US" b="1" dirty="0">
                <a:latin typeface="Verdana" pitchFamily="34" charset="0"/>
                <a:ea typeface="Verdana" pitchFamily="34" charset="0"/>
                <a:cs typeface="Verdana" pitchFamily="34" charset="0"/>
              </a:rPr>
              <a:t>routing table </a:t>
            </a:r>
            <a:r>
              <a:rPr lang="en-US" dirty="0">
                <a:latin typeface="Verdana" pitchFamily="34" charset="0"/>
                <a:ea typeface="Verdana" pitchFamily="34" charset="0"/>
                <a:cs typeface="Verdana" pitchFamily="34" charset="0"/>
              </a:rPr>
              <a:t>– contains the </a:t>
            </a:r>
            <a:r>
              <a:rPr lang="en-US" i="1" dirty="0">
                <a:latin typeface="Verdana" pitchFamily="34" charset="0"/>
                <a:ea typeface="Verdana" pitchFamily="34" charset="0"/>
                <a:cs typeface="Verdana" pitchFamily="34" charset="0"/>
              </a:rPr>
              <a:t>best </a:t>
            </a:r>
            <a:r>
              <a:rPr lang="en-US" dirty="0">
                <a:latin typeface="Verdana" pitchFamily="34" charset="0"/>
                <a:ea typeface="Verdana" pitchFamily="34" charset="0"/>
                <a:cs typeface="Verdana" pitchFamily="34" charset="0"/>
              </a:rPr>
              <a:t>route for each known network.</a:t>
            </a:r>
          </a:p>
        </p:txBody>
      </p:sp>
    </p:spTree>
    <p:extLst>
      <p:ext uri="{BB962C8B-B14F-4D97-AF65-F5344CB8AC3E}">
        <p14:creationId xmlns:p14="http://schemas.microsoft.com/office/powerpoint/2010/main" val="417654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2603598" cy="400110"/>
          </a:xfrm>
          <a:prstGeom prst="rect">
            <a:avLst/>
          </a:prstGeom>
          <a:noFill/>
        </p:spPr>
        <p:txBody>
          <a:bodyPr wrap="none" rtlCol="0">
            <a:spAutoFit/>
          </a:bodyPr>
          <a:lstStyle/>
          <a:p>
            <a:r>
              <a:rPr lang="en-US" sz="2000" b="1" dirty="0">
                <a:latin typeface="Verdana" pitchFamily="34" charset="0"/>
                <a:ea typeface="Verdana" pitchFamily="34" charset="0"/>
                <a:cs typeface="Verdana" pitchFamily="34" charset="0"/>
              </a:rPr>
              <a:t>OSPF Neighbors:</a:t>
            </a:r>
            <a:endParaRPr lang="en-US" sz="2000" dirty="0">
              <a:latin typeface="Verdana" pitchFamily="34" charset="0"/>
              <a:ea typeface="Verdana" pitchFamily="34" charset="0"/>
              <a:cs typeface="Verdana" pitchFamily="34" charset="0"/>
            </a:endParaRPr>
          </a:p>
        </p:txBody>
      </p:sp>
      <p:sp>
        <p:nvSpPr>
          <p:cNvPr id="3" name="TextBox 2"/>
          <p:cNvSpPr txBox="1"/>
          <p:nvPr/>
        </p:nvSpPr>
        <p:spPr>
          <a:xfrm>
            <a:off x="914401" y="1752600"/>
            <a:ext cx="7345601"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Exchanging </a:t>
            </a:r>
            <a:r>
              <a:rPr lang="en-US" b="1" dirty="0">
                <a:latin typeface="Verdana" pitchFamily="34" charset="0"/>
                <a:ea typeface="Verdana" pitchFamily="34" charset="0"/>
                <a:cs typeface="Verdana" pitchFamily="34" charset="0"/>
              </a:rPr>
              <a:t>Hello </a:t>
            </a:r>
            <a:r>
              <a:rPr lang="en-US" dirty="0">
                <a:latin typeface="Verdana" pitchFamily="34" charset="0"/>
                <a:ea typeface="Verdana" pitchFamily="34" charset="0"/>
                <a:cs typeface="Verdana" pitchFamily="34" charset="0"/>
              </a:rPr>
              <a:t>packets to multicast address </a:t>
            </a:r>
            <a:r>
              <a:rPr lang="en-US" b="1" dirty="0">
                <a:latin typeface="Verdana" pitchFamily="34" charset="0"/>
                <a:ea typeface="Verdana" pitchFamily="34" charset="0"/>
                <a:cs typeface="Verdana" pitchFamily="34" charset="0"/>
              </a:rPr>
              <a:t>224.0.0.5</a:t>
            </a:r>
            <a:r>
              <a:rPr lang="en-US" dirty="0">
                <a:latin typeface="Verdana" pitchFamily="34" charset="0"/>
                <a:ea typeface="Verdana" pitchFamily="34" charset="0"/>
                <a:cs typeface="Verdana" pitchFamily="34" charset="0"/>
              </a:rPr>
              <a:t>.</a:t>
            </a:r>
          </a:p>
        </p:txBody>
      </p:sp>
      <p:sp>
        <p:nvSpPr>
          <p:cNvPr id="4" name="TextBox 3"/>
          <p:cNvSpPr txBox="1"/>
          <p:nvPr/>
        </p:nvSpPr>
        <p:spPr>
          <a:xfrm>
            <a:off x="914401" y="2286000"/>
            <a:ext cx="6820521" cy="369332"/>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Each OSPF router is identified by a unique </a:t>
            </a:r>
            <a:r>
              <a:rPr lang="en-US" b="1" dirty="0">
                <a:latin typeface="Verdana" pitchFamily="34" charset="0"/>
                <a:ea typeface="Verdana" pitchFamily="34" charset="0"/>
                <a:cs typeface="Verdana" pitchFamily="34" charset="0"/>
              </a:rPr>
              <a:t>Router ID.</a:t>
            </a:r>
            <a:endParaRPr lang="en-US" dirty="0">
              <a:latin typeface="Verdana" pitchFamily="34" charset="0"/>
              <a:ea typeface="Verdana" pitchFamily="34" charset="0"/>
              <a:cs typeface="Verdana" pitchFamily="34" charset="0"/>
            </a:endParaRPr>
          </a:p>
        </p:txBody>
      </p:sp>
      <p:sp>
        <p:nvSpPr>
          <p:cNvPr id="5" name="TextBox 4"/>
          <p:cNvSpPr txBox="1"/>
          <p:nvPr/>
        </p:nvSpPr>
        <p:spPr>
          <a:xfrm>
            <a:off x="914400" y="2706470"/>
            <a:ext cx="10464800"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By default, the dead interval timer is four times the</a:t>
            </a:r>
          </a:p>
          <a:p>
            <a:r>
              <a:rPr lang="en-US" dirty="0">
                <a:latin typeface="Verdana" pitchFamily="34" charset="0"/>
                <a:ea typeface="Verdana" pitchFamily="34" charset="0"/>
                <a:cs typeface="Verdana" pitchFamily="34" charset="0"/>
              </a:rPr>
              <a:t>Hello interval.</a:t>
            </a:r>
          </a:p>
        </p:txBody>
      </p:sp>
      <p:sp>
        <p:nvSpPr>
          <p:cNvPr id="6" name="TextBox 5"/>
          <p:cNvSpPr txBox="1"/>
          <p:nvPr/>
        </p:nvSpPr>
        <p:spPr>
          <a:xfrm>
            <a:off x="914400" y="3429000"/>
            <a:ext cx="10464800" cy="923330"/>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Hello packets are sent out OSPF-enabled interfaces every </a:t>
            </a:r>
            <a:r>
              <a:rPr lang="en-US" b="1" dirty="0">
                <a:latin typeface="Verdana" pitchFamily="34" charset="0"/>
                <a:ea typeface="Verdana" pitchFamily="34" charset="0"/>
                <a:cs typeface="Verdana" pitchFamily="34" charset="0"/>
              </a:rPr>
              <a:t>10</a:t>
            </a:r>
          </a:p>
          <a:p>
            <a:r>
              <a:rPr lang="en-US" b="1" dirty="0">
                <a:latin typeface="Verdana" pitchFamily="34" charset="0"/>
                <a:ea typeface="Verdana" pitchFamily="34" charset="0"/>
                <a:cs typeface="Verdana" pitchFamily="34" charset="0"/>
              </a:rPr>
              <a:t>seconds </a:t>
            </a:r>
            <a:r>
              <a:rPr lang="en-US" dirty="0">
                <a:latin typeface="Verdana" pitchFamily="34" charset="0"/>
                <a:ea typeface="Verdana" pitchFamily="34" charset="0"/>
                <a:cs typeface="Verdana" pitchFamily="34" charset="0"/>
              </a:rPr>
              <a:t>for broadcast and point-to-point interfaces, and </a:t>
            </a:r>
            <a:r>
              <a:rPr lang="en-US" b="1" dirty="0">
                <a:latin typeface="Verdana" pitchFamily="34" charset="0"/>
                <a:ea typeface="Verdana" pitchFamily="34" charset="0"/>
                <a:cs typeface="Verdana" pitchFamily="34" charset="0"/>
              </a:rPr>
              <a:t>30 seconds </a:t>
            </a:r>
            <a:r>
              <a:rPr lang="en-US" dirty="0">
                <a:latin typeface="Verdana" pitchFamily="34" charset="0"/>
                <a:ea typeface="Verdana" pitchFamily="34" charset="0"/>
                <a:cs typeface="Verdana" pitchFamily="34" charset="0"/>
              </a:rPr>
              <a:t>for nonbroadcast and point-to-multipoint interfaces.</a:t>
            </a:r>
          </a:p>
        </p:txBody>
      </p:sp>
      <p:sp>
        <p:nvSpPr>
          <p:cNvPr id="7" name="TextBox 6"/>
          <p:cNvSpPr txBox="1"/>
          <p:nvPr/>
        </p:nvSpPr>
        <p:spPr>
          <a:xfrm>
            <a:off x="914400" y="4343400"/>
            <a:ext cx="10668000" cy="1200329"/>
          </a:xfrm>
          <a:prstGeom prst="rect">
            <a:avLst/>
          </a:prstGeom>
          <a:noFill/>
        </p:spPr>
        <p:txBody>
          <a:bodyPr wrap="square" rtlCol="0">
            <a:spAutoFit/>
          </a:bodyPr>
          <a:lstStyle/>
          <a:p>
            <a:pPr marL="285750" indent="-285750">
              <a:buFont typeface="Wingdings" pitchFamily="2" charset="2"/>
              <a:buChar char="Ø"/>
            </a:pPr>
            <a:r>
              <a:rPr lang="en-US" b="1" dirty="0">
                <a:latin typeface="Verdana" pitchFamily="34" charset="0"/>
                <a:ea typeface="Verdana" pitchFamily="34" charset="0"/>
                <a:cs typeface="Verdana" pitchFamily="34" charset="0"/>
              </a:rPr>
              <a:t>Dead Interval</a:t>
            </a:r>
            <a:r>
              <a:rPr lang="en-US" dirty="0">
                <a:latin typeface="Verdana" pitchFamily="34" charset="0"/>
                <a:ea typeface="Verdana" pitchFamily="34" charset="0"/>
                <a:cs typeface="Verdana" pitchFamily="34" charset="0"/>
              </a:rPr>
              <a:t>, which indicates how long a router will wait</a:t>
            </a:r>
          </a:p>
          <a:p>
            <a:r>
              <a:rPr lang="en-US" dirty="0">
                <a:latin typeface="Verdana" pitchFamily="34" charset="0"/>
                <a:ea typeface="Verdana" pitchFamily="34" charset="0"/>
                <a:cs typeface="Verdana" pitchFamily="34" charset="0"/>
              </a:rPr>
              <a:t>without hearing any hellos before announcing a neighbor as “down.” Default for the Dead Interval is </a:t>
            </a:r>
            <a:r>
              <a:rPr lang="en-US" b="1" dirty="0">
                <a:latin typeface="Verdana" pitchFamily="34" charset="0"/>
                <a:ea typeface="Verdana" pitchFamily="34" charset="0"/>
                <a:cs typeface="Verdana" pitchFamily="34" charset="0"/>
              </a:rPr>
              <a:t>40 seconds </a:t>
            </a:r>
            <a:r>
              <a:rPr lang="en-US" dirty="0">
                <a:latin typeface="Verdana" pitchFamily="34" charset="0"/>
                <a:ea typeface="Verdana" pitchFamily="34" charset="0"/>
                <a:cs typeface="Verdana" pitchFamily="34" charset="0"/>
              </a:rPr>
              <a:t>for broadcast and point-to-point interfaces, and </a:t>
            </a:r>
            <a:r>
              <a:rPr lang="en-US" b="1" dirty="0">
                <a:latin typeface="Verdana" pitchFamily="34" charset="0"/>
                <a:ea typeface="Verdana" pitchFamily="34" charset="0"/>
                <a:cs typeface="Verdana" pitchFamily="34" charset="0"/>
              </a:rPr>
              <a:t>120 </a:t>
            </a:r>
            <a:r>
              <a:rPr lang="en-US" dirty="0">
                <a:latin typeface="Verdana" pitchFamily="34" charset="0"/>
                <a:ea typeface="Verdana" pitchFamily="34" charset="0"/>
                <a:cs typeface="Verdana" pitchFamily="34" charset="0"/>
              </a:rPr>
              <a:t>seconds for non-broadcast and point-to-multipoint interfaces.</a:t>
            </a:r>
          </a:p>
        </p:txBody>
      </p:sp>
    </p:spTree>
    <p:extLst>
      <p:ext uri="{BB962C8B-B14F-4D97-AF65-F5344CB8AC3E}">
        <p14:creationId xmlns:p14="http://schemas.microsoft.com/office/powerpoint/2010/main" val="112944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1" y="1066800"/>
            <a:ext cx="4297971" cy="400110"/>
          </a:xfrm>
          <a:prstGeom prst="rect">
            <a:avLst/>
          </a:prstGeom>
          <a:noFill/>
        </p:spPr>
        <p:txBody>
          <a:bodyPr wrap="none" rtlCol="0">
            <a:spAutoFit/>
          </a:bodyPr>
          <a:lstStyle/>
          <a:p>
            <a:r>
              <a:rPr lang="en-US" sz="2000" b="1" dirty="0">
                <a:latin typeface="Verdana" pitchFamily="34" charset="0"/>
                <a:ea typeface="Verdana" pitchFamily="34" charset="0"/>
                <a:cs typeface="Verdana" pitchFamily="34" charset="0"/>
              </a:rPr>
              <a:t>OSPF Neighbors (continued)</a:t>
            </a:r>
          </a:p>
        </p:txBody>
      </p:sp>
      <p:sp>
        <p:nvSpPr>
          <p:cNvPr id="3" name="TextBox 2"/>
          <p:cNvSpPr txBox="1"/>
          <p:nvPr/>
        </p:nvSpPr>
        <p:spPr>
          <a:xfrm>
            <a:off x="1016001" y="1828801"/>
            <a:ext cx="10363200" cy="646331"/>
          </a:xfrm>
          <a:prstGeom prst="rect">
            <a:avLst/>
          </a:prstGeom>
          <a:noFill/>
        </p:spPr>
        <p:txBody>
          <a:bodyPr wrap="square" rtlCol="0">
            <a:spAutoFit/>
          </a:bodyPr>
          <a:lstStyle/>
          <a:p>
            <a:r>
              <a:rPr lang="en-US" dirty="0">
                <a:latin typeface="Verdana" pitchFamily="34" charset="0"/>
                <a:ea typeface="Verdana" pitchFamily="34" charset="0"/>
                <a:cs typeface="Verdana" pitchFamily="34" charset="0"/>
              </a:rPr>
              <a:t>OSPF routers will only become neighbors if the following parameters within a Hello packet are identical on each router:</a:t>
            </a:r>
          </a:p>
        </p:txBody>
      </p:sp>
      <p:sp>
        <p:nvSpPr>
          <p:cNvPr id="4" name="TextBox 3"/>
          <p:cNvSpPr txBox="1"/>
          <p:nvPr/>
        </p:nvSpPr>
        <p:spPr>
          <a:xfrm>
            <a:off x="1524001" y="2667000"/>
            <a:ext cx="5769721" cy="2308324"/>
          </a:xfrm>
          <a:prstGeom prst="rect">
            <a:avLst/>
          </a:prstGeom>
          <a:noFill/>
        </p:spPr>
        <p:txBody>
          <a:bodyPr wrap="none" rtlCol="0">
            <a:spAutoFit/>
          </a:bodyPr>
          <a:lstStyle/>
          <a:p>
            <a:r>
              <a:rPr lang="en-US" dirty="0">
                <a:latin typeface="Verdana" pitchFamily="34" charset="0"/>
                <a:ea typeface="Verdana" pitchFamily="34" charset="0"/>
                <a:cs typeface="Verdana" pitchFamily="34" charset="0"/>
              </a:rPr>
              <a:t>• Area ID</a:t>
            </a:r>
          </a:p>
          <a:p>
            <a:r>
              <a:rPr lang="nb-NO" dirty="0">
                <a:latin typeface="Verdana" pitchFamily="34" charset="0"/>
                <a:ea typeface="Verdana" pitchFamily="34" charset="0"/>
                <a:cs typeface="Verdana" pitchFamily="34" charset="0"/>
              </a:rPr>
              <a:t>• Area Type (stub, NSSA, etc.)</a:t>
            </a:r>
          </a:p>
          <a:p>
            <a:r>
              <a:rPr lang="en-US" dirty="0">
                <a:latin typeface="Verdana" pitchFamily="34" charset="0"/>
                <a:ea typeface="Verdana" pitchFamily="34" charset="0"/>
                <a:cs typeface="Verdana" pitchFamily="34" charset="0"/>
              </a:rPr>
              <a:t>• Prefix</a:t>
            </a:r>
          </a:p>
          <a:p>
            <a:r>
              <a:rPr lang="en-US" dirty="0">
                <a:latin typeface="Verdana" pitchFamily="34" charset="0"/>
                <a:ea typeface="Verdana" pitchFamily="34" charset="0"/>
                <a:cs typeface="Verdana" pitchFamily="34" charset="0"/>
              </a:rPr>
              <a:t>• Subnet Mask</a:t>
            </a:r>
          </a:p>
          <a:p>
            <a:r>
              <a:rPr lang="en-US" dirty="0">
                <a:latin typeface="Verdana" pitchFamily="34" charset="0"/>
                <a:ea typeface="Verdana" pitchFamily="34" charset="0"/>
                <a:cs typeface="Verdana" pitchFamily="34" charset="0"/>
              </a:rPr>
              <a:t>• Hello Interval</a:t>
            </a:r>
          </a:p>
          <a:p>
            <a:r>
              <a:rPr lang="en-US" dirty="0">
                <a:latin typeface="Verdana" pitchFamily="34" charset="0"/>
                <a:ea typeface="Verdana" pitchFamily="34" charset="0"/>
                <a:cs typeface="Verdana" pitchFamily="34" charset="0"/>
              </a:rPr>
              <a:t>• Dead Interval</a:t>
            </a:r>
          </a:p>
          <a:p>
            <a:r>
              <a:rPr lang="en-US" dirty="0">
                <a:latin typeface="Verdana" pitchFamily="34" charset="0"/>
                <a:ea typeface="Verdana" pitchFamily="34" charset="0"/>
                <a:cs typeface="Verdana" pitchFamily="34" charset="0"/>
              </a:rPr>
              <a:t>• Network Type (broadcast, point-to-point, etc.)</a:t>
            </a:r>
          </a:p>
          <a:p>
            <a:r>
              <a:rPr lang="en-US" dirty="0">
                <a:latin typeface="Verdana" pitchFamily="34" charset="0"/>
                <a:ea typeface="Verdana" pitchFamily="34" charset="0"/>
                <a:cs typeface="Verdana" pitchFamily="34" charset="0"/>
              </a:rPr>
              <a:t>• Authentication</a:t>
            </a:r>
          </a:p>
        </p:txBody>
      </p:sp>
    </p:spTree>
    <p:extLst>
      <p:ext uri="{BB962C8B-B14F-4D97-AF65-F5344CB8AC3E}">
        <p14:creationId xmlns:p14="http://schemas.microsoft.com/office/powerpoint/2010/main" val="215611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2400" y="1219200"/>
            <a:ext cx="9855200" cy="707886"/>
          </a:xfrm>
          <a:prstGeom prst="rect">
            <a:avLst/>
          </a:prstGeom>
        </p:spPr>
        <p:txBody>
          <a:bodyPr wrap="square">
            <a:spAutoFit/>
          </a:bodyPr>
          <a:lstStyle/>
          <a:p>
            <a:r>
              <a:rPr lang="en-US" sz="2000" dirty="0">
                <a:latin typeface="Verdana" pitchFamily="34" charset="0"/>
                <a:ea typeface="Verdana" pitchFamily="34" charset="0"/>
                <a:cs typeface="Verdana" pitchFamily="34" charset="0"/>
              </a:rPr>
              <a:t>A </a:t>
            </a:r>
            <a:r>
              <a:rPr lang="en-US" sz="2000" b="1" dirty="0">
                <a:latin typeface="Verdana" pitchFamily="34" charset="0"/>
                <a:ea typeface="Verdana" pitchFamily="34" charset="0"/>
                <a:cs typeface="Verdana" pitchFamily="34" charset="0"/>
              </a:rPr>
              <a:t>neighbor table </a:t>
            </a:r>
            <a:r>
              <a:rPr lang="en-US" sz="2000" dirty="0">
                <a:latin typeface="Verdana" pitchFamily="34" charset="0"/>
                <a:ea typeface="Verdana" pitchFamily="34" charset="0"/>
                <a:cs typeface="Verdana" pitchFamily="34" charset="0"/>
              </a:rPr>
              <a:t>is constructed from the OSPF Hello packets, which includes the following information:</a:t>
            </a:r>
          </a:p>
        </p:txBody>
      </p:sp>
      <p:sp>
        <p:nvSpPr>
          <p:cNvPr id="3" name="TextBox 2"/>
          <p:cNvSpPr txBox="1"/>
          <p:nvPr/>
        </p:nvSpPr>
        <p:spPr>
          <a:xfrm>
            <a:off x="1727200" y="2590800"/>
            <a:ext cx="6917278" cy="1477328"/>
          </a:xfrm>
          <a:prstGeom prst="rect">
            <a:avLst/>
          </a:prstGeom>
          <a:noFill/>
        </p:spPr>
        <p:txBody>
          <a:bodyPr wrap="none" rtlCol="0">
            <a:spAutoFit/>
          </a:bodyPr>
          <a:lstStyle/>
          <a:p>
            <a:r>
              <a:rPr lang="en-US" dirty="0">
                <a:latin typeface="Verdana" pitchFamily="34" charset="0"/>
                <a:ea typeface="Verdana" pitchFamily="34" charset="0"/>
                <a:cs typeface="Verdana" pitchFamily="34" charset="0"/>
              </a:rPr>
              <a:t>• The </a:t>
            </a:r>
            <a:r>
              <a:rPr lang="en-US" b="1" dirty="0">
                <a:latin typeface="Verdana" pitchFamily="34" charset="0"/>
                <a:ea typeface="Verdana" pitchFamily="34" charset="0"/>
                <a:cs typeface="Verdana" pitchFamily="34" charset="0"/>
              </a:rPr>
              <a:t>Router ID </a:t>
            </a:r>
            <a:r>
              <a:rPr lang="en-US" dirty="0">
                <a:latin typeface="Verdana" pitchFamily="34" charset="0"/>
                <a:ea typeface="Verdana" pitchFamily="34" charset="0"/>
                <a:cs typeface="Verdana" pitchFamily="34" charset="0"/>
              </a:rPr>
              <a:t>of each neighboring router</a:t>
            </a:r>
          </a:p>
          <a:p>
            <a:r>
              <a:rPr lang="en-US" dirty="0">
                <a:latin typeface="Verdana" pitchFamily="34" charset="0"/>
                <a:ea typeface="Verdana" pitchFamily="34" charset="0"/>
                <a:cs typeface="Verdana" pitchFamily="34" charset="0"/>
              </a:rPr>
              <a:t>• The current “state” of each neighboring router</a:t>
            </a:r>
          </a:p>
          <a:p>
            <a:r>
              <a:rPr lang="en-US" dirty="0">
                <a:latin typeface="Verdana" pitchFamily="34" charset="0"/>
                <a:ea typeface="Verdana" pitchFamily="34" charset="0"/>
                <a:cs typeface="Verdana" pitchFamily="34" charset="0"/>
              </a:rPr>
              <a:t>• The interface directly connecting to each neighbor</a:t>
            </a:r>
          </a:p>
          <a:p>
            <a:r>
              <a:rPr lang="en-US" dirty="0">
                <a:latin typeface="Verdana" pitchFamily="34" charset="0"/>
                <a:ea typeface="Verdana" pitchFamily="34" charset="0"/>
                <a:cs typeface="Verdana" pitchFamily="34" charset="0"/>
              </a:rPr>
              <a:t>• The IP address of the remote interface of each neighbor</a:t>
            </a:r>
          </a:p>
          <a:p>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997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525" y="1066800"/>
            <a:ext cx="3969356" cy="400110"/>
          </a:xfrm>
          <a:prstGeom prst="rect">
            <a:avLst/>
          </a:prstGeom>
        </p:spPr>
        <p:txBody>
          <a:bodyPr wrap="none">
            <a:spAutoFit/>
          </a:bodyPr>
          <a:lstStyle/>
          <a:p>
            <a:r>
              <a:rPr lang="en-US" sz="2000" b="1" dirty="0">
                <a:latin typeface="Verdana" pitchFamily="34" charset="0"/>
                <a:ea typeface="Verdana" pitchFamily="34" charset="0"/>
                <a:cs typeface="Verdana" pitchFamily="34" charset="0"/>
              </a:rPr>
              <a:t>OSPF Designated Routers:</a:t>
            </a:r>
            <a:endParaRPr lang="en-US" sz="2000" dirty="0">
              <a:latin typeface="Verdana" pitchFamily="34" charset="0"/>
              <a:ea typeface="Verdana" pitchFamily="34" charset="0"/>
              <a:cs typeface="Verdana" pitchFamily="34" charset="0"/>
            </a:endParaRPr>
          </a:p>
        </p:txBody>
      </p:sp>
      <p:sp>
        <p:nvSpPr>
          <p:cNvPr id="3" name="TextBox 2"/>
          <p:cNvSpPr txBox="1"/>
          <p:nvPr/>
        </p:nvSpPr>
        <p:spPr>
          <a:xfrm>
            <a:off x="812800" y="1524001"/>
            <a:ext cx="10566400" cy="830997"/>
          </a:xfrm>
          <a:prstGeom prst="rect">
            <a:avLst/>
          </a:prstGeom>
          <a:noFill/>
        </p:spPr>
        <p:txBody>
          <a:bodyPr wrap="square" rtlCol="0">
            <a:spAutoFit/>
          </a:bodyPr>
          <a:lstStyle/>
          <a:p>
            <a:pPr marL="285750" indent="-285750">
              <a:buFont typeface="Wingdings" pitchFamily="2" charset="2"/>
              <a:buChar char="Ø"/>
            </a:pPr>
            <a:r>
              <a:rPr lang="en-US" sz="1600" dirty="0">
                <a:latin typeface="Verdana" pitchFamily="34" charset="0"/>
                <a:ea typeface="Verdana" pitchFamily="34" charset="0"/>
                <a:cs typeface="Verdana" pitchFamily="34" charset="0"/>
              </a:rPr>
              <a:t>OSPF will elect a </a:t>
            </a:r>
            <a:r>
              <a:rPr lang="en-US" sz="1600" b="1" dirty="0">
                <a:latin typeface="Verdana" pitchFamily="34" charset="0"/>
                <a:ea typeface="Verdana" pitchFamily="34" charset="0"/>
                <a:cs typeface="Verdana" pitchFamily="34" charset="0"/>
              </a:rPr>
              <a:t>Designated Router (DR) </a:t>
            </a:r>
            <a:r>
              <a:rPr lang="en-US" sz="1600" dirty="0">
                <a:latin typeface="Verdana" pitchFamily="34" charset="0"/>
                <a:ea typeface="Verdana" pitchFamily="34" charset="0"/>
                <a:cs typeface="Verdana" pitchFamily="34" charset="0"/>
              </a:rPr>
              <a:t>for each multi access</a:t>
            </a:r>
          </a:p>
          <a:p>
            <a:r>
              <a:rPr lang="en-US" sz="1600" dirty="0">
                <a:latin typeface="Verdana" pitchFamily="34" charset="0"/>
                <a:ea typeface="Verdana" pitchFamily="34" charset="0"/>
                <a:cs typeface="Verdana" pitchFamily="34" charset="0"/>
              </a:rPr>
              <a:t>networks, accessed via multicast address </a:t>
            </a:r>
            <a:r>
              <a:rPr lang="en-US" sz="1600" b="1" dirty="0">
                <a:latin typeface="Verdana" pitchFamily="34" charset="0"/>
                <a:ea typeface="Verdana" pitchFamily="34" charset="0"/>
                <a:cs typeface="Verdana" pitchFamily="34" charset="0"/>
              </a:rPr>
              <a:t>224.0.0.6</a:t>
            </a:r>
            <a:r>
              <a:rPr lang="en-US" sz="1600" dirty="0">
                <a:latin typeface="Verdana" pitchFamily="34" charset="0"/>
                <a:ea typeface="Verdana" pitchFamily="34" charset="0"/>
                <a:cs typeface="Verdana" pitchFamily="34" charset="0"/>
              </a:rPr>
              <a:t>. For redundancy</a:t>
            </a:r>
          </a:p>
          <a:p>
            <a:r>
              <a:rPr lang="en-US" sz="1600" dirty="0">
                <a:latin typeface="Verdana" pitchFamily="34" charset="0"/>
                <a:ea typeface="Verdana" pitchFamily="34" charset="0"/>
                <a:cs typeface="Verdana" pitchFamily="34" charset="0"/>
              </a:rPr>
              <a:t>purposes, a </a:t>
            </a:r>
            <a:r>
              <a:rPr lang="en-US" sz="1600" b="1" dirty="0">
                <a:latin typeface="Verdana" pitchFamily="34" charset="0"/>
                <a:ea typeface="Verdana" pitchFamily="34" charset="0"/>
                <a:cs typeface="Verdana" pitchFamily="34" charset="0"/>
              </a:rPr>
              <a:t>Backup Designated Router (BDR) </a:t>
            </a:r>
            <a:r>
              <a:rPr lang="en-US" sz="1600" dirty="0">
                <a:latin typeface="Verdana" pitchFamily="34" charset="0"/>
                <a:ea typeface="Verdana" pitchFamily="34" charset="0"/>
                <a:cs typeface="Verdana" pitchFamily="34" charset="0"/>
              </a:rPr>
              <a:t>is also elected.</a:t>
            </a:r>
          </a:p>
        </p:txBody>
      </p:sp>
      <p:sp>
        <p:nvSpPr>
          <p:cNvPr id="4" name="TextBox 3"/>
          <p:cNvSpPr txBox="1"/>
          <p:nvPr/>
        </p:nvSpPr>
        <p:spPr>
          <a:xfrm>
            <a:off x="812800" y="2438401"/>
            <a:ext cx="7758086" cy="830997"/>
          </a:xfrm>
          <a:prstGeom prst="rect">
            <a:avLst/>
          </a:prstGeom>
          <a:noFill/>
        </p:spPr>
        <p:txBody>
          <a:bodyPr wrap="none" rtlCol="0">
            <a:spAutoFit/>
          </a:bodyPr>
          <a:lstStyle/>
          <a:p>
            <a:pPr marL="285750" indent="-285750">
              <a:buFont typeface="Wingdings" pitchFamily="2" charset="2"/>
              <a:buChar char="Ø"/>
            </a:pPr>
            <a:r>
              <a:rPr lang="en-US" sz="1600" dirty="0">
                <a:latin typeface="Verdana" pitchFamily="34" charset="0"/>
                <a:ea typeface="Verdana" pitchFamily="34" charset="0"/>
                <a:cs typeface="Verdana" pitchFamily="34" charset="0"/>
              </a:rPr>
              <a:t>OSPF routers will form adjacencies with the DR and BDR. If a change</a:t>
            </a:r>
          </a:p>
          <a:p>
            <a:r>
              <a:rPr lang="en-US" sz="1600" dirty="0">
                <a:latin typeface="Verdana" pitchFamily="34" charset="0"/>
                <a:ea typeface="Verdana" pitchFamily="34" charset="0"/>
                <a:cs typeface="Verdana" pitchFamily="34" charset="0"/>
              </a:rPr>
              <a:t>occurs to a link, the update is forwarded only to the DR, which then</a:t>
            </a:r>
          </a:p>
          <a:p>
            <a:r>
              <a:rPr lang="en-US" sz="1600" dirty="0">
                <a:latin typeface="Verdana" pitchFamily="34" charset="0"/>
                <a:ea typeface="Verdana" pitchFamily="34" charset="0"/>
                <a:cs typeface="Verdana" pitchFamily="34" charset="0"/>
              </a:rPr>
              <a:t>forwards it to all other routers. This greatly reduces the flooding of LSAs.</a:t>
            </a:r>
          </a:p>
        </p:txBody>
      </p:sp>
      <p:sp>
        <p:nvSpPr>
          <p:cNvPr id="5" name="TextBox 4"/>
          <p:cNvSpPr txBox="1"/>
          <p:nvPr/>
        </p:nvSpPr>
        <p:spPr>
          <a:xfrm>
            <a:off x="812800" y="3330476"/>
            <a:ext cx="8099012" cy="2308324"/>
          </a:xfrm>
          <a:prstGeom prst="rect">
            <a:avLst/>
          </a:prstGeom>
          <a:noFill/>
        </p:spPr>
        <p:txBody>
          <a:bodyPr wrap="none" rtlCol="0">
            <a:spAutoFit/>
          </a:bodyPr>
          <a:lstStyle/>
          <a:p>
            <a:pPr marL="285750" indent="-285750">
              <a:buFont typeface="Wingdings" pitchFamily="2" charset="2"/>
              <a:buChar char="Ø"/>
            </a:pPr>
            <a:r>
              <a:rPr lang="en-US" sz="1600" dirty="0">
                <a:latin typeface="Verdana" pitchFamily="34" charset="0"/>
                <a:ea typeface="Verdana" pitchFamily="34" charset="0"/>
                <a:cs typeface="Verdana" pitchFamily="34" charset="0"/>
              </a:rPr>
              <a:t>DR and BDR elections are determined by a router’s </a:t>
            </a:r>
            <a:r>
              <a:rPr lang="en-US" sz="1600" b="1" dirty="0">
                <a:latin typeface="Verdana" pitchFamily="34" charset="0"/>
                <a:ea typeface="Verdana" pitchFamily="34" charset="0"/>
                <a:cs typeface="Verdana" pitchFamily="34" charset="0"/>
              </a:rPr>
              <a:t>OSPF priority</a:t>
            </a:r>
            <a:r>
              <a:rPr lang="en-US" sz="1600" dirty="0">
                <a:latin typeface="Verdana" pitchFamily="34" charset="0"/>
                <a:ea typeface="Verdana" pitchFamily="34" charset="0"/>
                <a:cs typeface="Verdana" pitchFamily="34" charset="0"/>
              </a:rPr>
              <a:t>, which</a:t>
            </a:r>
          </a:p>
          <a:p>
            <a:r>
              <a:rPr lang="en-US" sz="1600" dirty="0">
                <a:latin typeface="Verdana" pitchFamily="34" charset="0"/>
                <a:ea typeface="Verdana" pitchFamily="34" charset="0"/>
                <a:cs typeface="Verdana" pitchFamily="34" charset="0"/>
              </a:rPr>
              <a:t>is configured on a per-interface basis (a router can have interfaces in</a:t>
            </a:r>
          </a:p>
          <a:p>
            <a:r>
              <a:rPr lang="en-US" sz="1600" dirty="0">
                <a:latin typeface="Verdana" pitchFamily="34" charset="0"/>
                <a:ea typeface="Verdana" pitchFamily="34" charset="0"/>
                <a:cs typeface="Verdana" pitchFamily="34" charset="0"/>
              </a:rPr>
              <a:t>multiple multi-access networks). The router with the </a:t>
            </a:r>
            <a:r>
              <a:rPr lang="en-US" sz="1600" b="1" dirty="0">
                <a:latin typeface="Verdana" pitchFamily="34" charset="0"/>
                <a:ea typeface="Verdana" pitchFamily="34" charset="0"/>
                <a:cs typeface="Verdana" pitchFamily="34" charset="0"/>
              </a:rPr>
              <a:t>highest priority</a:t>
            </a:r>
          </a:p>
          <a:p>
            <a:r>
              <a:rPr lang="en-US" sz="1600" dirty="0">
                <a:latin typeface="Verdana" pitchFamily="34" charset="0"/>
                <a:ea typeface="Verdana" pitchFamily="34" charset="0"/>
                <a:cs typeface="Verdana" pitchFamily="34" charset="0"/>
              </a:rPr>
              <a:t>becomes the DR; second highest becomes the BDR. If there is a tie in</a:t>
            </a:r>
          </a:p>
          <a:p>
            <a:r>
              <a:rPr lang="en-US" sz="1600" dirty="0">
                <a:latin typeface="Verdana" pitchFamily="34" charset="0"/>
                <a:ea typeface="Verdana" pitchFamily="34" charset="0"/>
                <a:cs typeface="Verdana" pitchFamily="34" charset="0"/>
              </a:rPr>
              <a:t>priority, whichever router has the </a:t>
            </a:r>
            <a:r>
              <a:rPr lang="en-US" sz="1600" b="1" dirty="0">
                <a:latin typeface="Verdana" pitchFamily="34" charset="0"/>
                <a:ea typeface="Verdana" pitchFamily="34" charset="0"/>
                <a:cs typeface="Verdana" pitchFamily="34" charset="0"/>
              </a:rPr>
              <a:t>highest Router ID </a:t>
            </a:r>
            <a:r>
              <a:rPr lang="en-US" sz="1600" dirty="0">
                <a:latin typeface="Verdana" pitchFamily="34" charset="0"/>
                <a:ea typeface="Verdana" pitchFamily="34" charset="0"/>
                <a:cs typeface="Verdana" pitchFamily="34" charset="0"/>
              </a:rPr>
              <a:t>will become the DR.</a:t>
            </a:r>
          </a:p>
          <a:p>
            <a:r>
              <a:rPr lang="en-US" sz="1600" dirty="0">
                <a:latin typeface="Verdana" pitchFamily="34" charset="0"/>
                <a:ea typeface="Verdana" pitchFamily="34" charset="0"/>
                <a:cs typeface="Verdana" pitchFamily="34" charset="0"/>
              </a:rPr>
              <a:t>To change the priority on an interface:</a:t>
            </a:r>
          </a:p>
          <a:p>
            <a:endParaRPr lang="en-US" sz="1600"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-if)# </a:t>
            </a:r>
            <a:r>
              <a:rPr lang="en-US" sz="1600" i="1" dirty="0" err="1">
                <a:latin typeface="Verdana" pitchFamily="34" charset="0"/>
                <a:ea typeface="Verdana" pitchFamily="34" charset="0"/>
                <a:cs typeface="Verdana" pitchFamily="34" charset="0"/>
              </a:rPr>
              <a:t>ip</a:t>
            </a:r>
            <a:r>
              <a:rPr lang="en-US" sz="1600" i="1" dirty="0">
                <a:latin typeface="Verdana" pitchFamily="34" charset="0"/>
                <a:ea typeface="Verdana" pitchFamily="34" charset="0"/>
                <a:cs typeface="Verdana" pitchFamily="34" charset="0"/>
              </a:rPr>
              <a:t> ospf priority 125</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9406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wipe(down)">
                                      <p:cBhvr>
                                        <p:cTn id="61" dur="580">
                                          <p:stCondLst>
                                            <p:cond delay="0"/>
                                          </p:stCondLst>
                                        </p:cTn>
                                        <p:tgtEl>
                                          <p:spTgt spid="5"/>
                                        </p:tgtEl>
                                      </p:cBhvr>
                                    </p:animEffect>
                                    <p:anim calcmode="lin" valueType="num">
                                      <p:cBhvr>
                                        <p:cTn id="6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gtEl>
                                      </p:cBhvr>
                                      <p:to x="100000" y="60000"/>
                                    </p:animScale>
                                    <p:animScale>
                                      <p:cBhvr>
                                        <p:cTn id="68" dur="166" decel="50000">
                                          <p:stCondLst>
                                            <p:cond delay="676"/>
                                          </p:stCondLst>
                                        </p:cTn>
                                        <p:tgtEl>
                                          <p:spTgt spid="5"/>
                                        </p:tgtEl>
                                      </p:cBhvr>
                                      <p:to x="100000" y="100000"/>
                                    </p:animScale>
                                    <p:animScale>
                                      <p:cBhvr>
                                        <p:cTn id="69" dur="26">
                                          <p:stCondLst>
                                            <p:cond delay="1312"/>
                                          </p:stCondLst>
                                        </p:cTn>
                                        <p:tgtEl>
                                          <p:spTgt spid="5"/>
                                        </p:tgtEl>
                                      </p:cBhvr>
                                      <p:to x="100000" y="80000"/>
                                    </p:animScale>
                                    <p:animScale>
                                      <p:cBhvr>
                                        <p:cTn id="70" dur="166" decel="50000">
                                          <p:stCondLst>
                                            <p:cond delay="1338"/>
                                          </p:stCondLst>
                                        </p:cTn>
                                        <p:tgtEl>
                                          <p:spTgt spid="5"/>
                                        </p:tgtEl>
                                      </p:cBhvr>
                                      <p:to x="100000" y="100000"/>
                                    </p:animScale>
                                    <p:animScale>
                                      <p:cBhvr>
                                        <p:cTn id="71" dur="26">
                                          <p:stCondLst>
                                            <p:cond delay="1642"/>
                                          </p:stCondLst>
                                        </p:cTn>
                                        <p:tgtEl>
                                          <p:spTgt spid="5"/>
                                        </p:tgtEl>
                                      </p:cBhvr>
                                      <p:to x="100000" y="90000"/>
                                    </p:animScale>
                                    <p:animScale>
                                      <p:cBhvr>
                                        <p:cTn id="72" dur="166" decel="50000">
                                          <p:stCondLst>
                                            <p:cond delay="1668"/>
                                          </p:stCondLst>
                                        </p:cTn>
                                        <p:tgtEl>
                                          <p:spTgt spid="5"/>
                                        </p:tgtEl>
                                      </p:cBhvr>
                                      <p:to x="100000" y="100000"/>
                                    </p:animScale>
                                    <p:animScale>
                                      <p:cBhvr>
                                        <p:cTn id="73" dur="26">
                                          <p:stCondLst>
                                            <p:cond delay="1808"/>
                                          </p:stCondLst>
                                        </p:cTn>
                                        <p:tgtEl>
                                          <p:spTgt spid="5"/>
                                        </p:tgtEl>
                                      </p:cBhvr>
                                      <p:to x="100000" y="95000"/>
                                    </p:animScale>
                                    <p:animScale>
                                      <p:cBhvr>
                                        <p:cTn id="7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162883"/>
            <a:ext cx="11277600" cy="369332"/>
          </a:xfrm>
          <a:prstGeom prst="rect">
            <a:avLst/>
          </a:prstGeom>
        </p:spPr>
        <p:txBody>
          <a:bodyPr wrap="square">
            <a:spAutoFit/>
          </a:bodyPr>
          <a:lstStyle/>
          <a:p>
            <a:r>
              <a:rPr lang="en-US" b="1" dirty="0">
                <a:latin typeface="Verdana" pitchFamily="34" charset="0"/>
                <a:ea typeface="Verdana" pitchFamily="34" charset="0"/>
                <a:cs typeface="Verdana" pitchFamily="34" charset="0"/>
              </a:rPr>
              <a:t>OSPF Neighbor States </a:t>
            </a:r>
          </a:p>
        </p:txBody>
      </p:sp>
      <p:sp>
        <p:nvSpPr>
          <p:cNvPr id="3" name="TextBox 2"/>
          <p:cNvSpPr txBox="1"/>
          <p:nvPr/>
        </p:nvSpPr>
        <p:spPr>
          <a:xfrm>
            <a:off x="812800" y="1600200"/>
            <a:ext cx="8288166" cy="369332"/>
          </a:xfrm>
          <a:prstGeom prst="rect">
            <a:avLst/>
          </a:prstGeom>
          <a:noFill/>
        </p:spPr>
        <p:txBody>
          <a:bodyPr wrap="none" rtlCol="0">
            <a:spAutoFit/>
          </a:bodyPr>
          <a:lstStyle/>
          <a:p>
            <a:r>
              <a:rPr lang="en-US" dirty="0">
                <a:latin typeface="Verdana" pitchFamily="34" charset="0"/>
                <a:ea typeface="Verdana" pitchFamily="34" charset="0"/>
                <a:cs typeface="Verdana" pitchFamily="34" charset="0"/>
              </a:rPr>
              <a:t>Neighbor adjacencies will progress through several </a:t>
            </a:r>
            <a:r>
              <a:rPr lang="en-US" b="1" dirty="0">
                <a:latin typeface="Verdana" pitchFamily="34" charset="0"/>
                <a:ea typeface="Verdana" pitchFamily="34" charset="0"/>
                <a:cs typeface="Verdana" pitchFamily="34" charset="0"/>
              </a:rPr>
              <a:t>states</a:t>
            </a:r>
            <a:r>
              <a:rPr lang="en-US" dirty="0">
                <a:latin typeface="Verdana" pitchFamily="34" charset="0"/>
                <a:ea typeface="Verdana" pitchFamily="34" charset="0"/>
                <a:cs typeface="Verdana" pitchFamily="34" charset="0"/>
              </a:rPr>
              <a:t>, including:</a:t>
            </a:r>
          </a:p>
        </p:txBody>
      </p:sp>
      <p:sp>
        <p:nvSpPr>
          <p:cNvPr id="4" name="TextBox 3"/>
          <p:cNvSpPr txBox="1"/>
          <p:nvPr/>
        </p:nvSpPr>
        <p:spPr>
          <a:xfrm>
            <a:off x="914401" y="2209801"/>
            <a:ext cx="10769600" cy="3416320"/>
          </a:xfrm>
          <a:prstGeom prst="rect">
            <a:avLst/>
          </a:prstGeom>
          <a:noFill/>
        </p:spPr>
        <p:txBody>
          <a:bodyPr wrap="square" rtlCol="0">
            <a:spAutoFit/>
          </a:bodyPr>
          <a:lstStyle/>
          <a:p>
            <a:pPr marL="285750" indent="-285750">
              <a:buFont typeface="Wingdings" pitchFamily="2" charset="2"/>
              <a:buChar char="Ø"/>
            </a:pPr>
            <a:r>
              <a:rPr lang="en-US" b="1" dirty="0">
                <a:latin typeface="Verdana" pitchFamily="34" charset="0"/>
                <a:ea typeface="Verdana" pitchFamily="34" charset="0"/>
                <a:cs typeface="Verdana" pitchFamily="34" charset="0"/>
              </a:rPr>
              <a:t>Down </a:t>
            </a:r>
            <a:r>
              <a:rPr lang="en-US" dirty="0">
                <a:latin typeface="Verdana" pitchFamily="34" charset="0"/>
                <a:ea typeface="Verdana" pitchFamily="34" charset="0"/>
                <a:cs typeface="Verdana" pitchFamily="34" charset="0"/>
              </a:rPr>
              <a:t>-- no Hellos</a:t>
            </a:r>
          </a:p>
          <a:p>
            <a:pPr marL="285750" indent="-285750">
              <a:buFont typeface="Wingdings" pitchFamily="2" charset="2"/>
              <a:buChar char="Ø"/>
            </a:pPr>
            <a:r>
              <a:rPr lang="en-US" b="1" dirty="0">
                <a:latin typeface="Verdana" pitchFamily="34" charset="0"/>
                <a:ea typeface="Verdana" pitchFamily="34" charset="0"/>
                <a:cs typeface="Verdana" pitchFamily="34" charset="0"/>
              </a:rPr>
              <a:t>Init </a:t>
            </a:r>
            <a:r>
              <a:rPr lang="en-US" dirty="0">
                <a:latin typeface="Verdana" pitchFamily="34" charset="0"/>
                <a:ea typeface="Verdana" pitchFamily="34" charset="0"/>
                <a:cs typeface="Verdana" pitchFamily="34" charset="0"/>
              </a:rPr>
              <a:t>-- Hello packet has been heard</a:t>
            </a:r>
          </a:p>
          <a:p>
            <a:pPr marL="285750" indent="-285750">
              <a:buFont typeface="Wingdings" pitchFamily="2" charset="2"/>
              <a:buChar char="Ø"/>
            </a:pPr>
            <a:r>
              <a:rPr lang="en-US" b="1" dirty="0">
                <a:latin typeface="Verdana" pitchFamily="34" charset="0"/>
                <a:ea typeface="Verdana" pitchFamily="34" charset="0"/>
                <a:cs typeface="Verdana" pitchFamily="34" charset="0"/>
              </a:rPr>
              <a:t>2</a:t>
            </a:r>
            <a:r>
              <a:rPr lang="en-US" dirty="0">
                <a:latin typeface="Verdana" pitchFamily="34" charset="0"/>
                <a:ea typeface="Verdana" pitchFamily="34" charset="0"/>
                <a:cs typeface="Verdana" pitchFamily="34" charset="0"/>
              </a:rPr>
              <a:t>-</a:t>
            </a:r>
            <a:r>
              <a:rPr lang="en-US" b="1" dirty="0">
                <a:latin typeface="Verdana" pitchFamily="34" charset="0"/>
                <a:ea typeface="Verdana" pitchFamily="34" charset="0"/>
                <a:cs typeface="Verdana" pitchFamily="34" charset="0"/>
              </a:rPr>
              <a:t>Way </a:t>
            </a:r>
            <a:r>
              <a:rPr lang="en-US" dirty="0">
                <a:latin typeface="Verdana" pitchFamily="34" charset="0"/>
                <a:ea typeface="Verdana" pitchFamily="34" charset="0"/>
                <a:cs typeface="Verdana" pitchFamily="34" charset="0"/>
              </a:rPr>
              <a:t>–Designated and Backup Designated Routers are elected at this stage.</a:t>
            </a:r>
          </a:p>
          <a:p>
            <a:pPr marL="285750" indent="-285750">
              <a:buFont typeface="Wingdings" pitchFamily="2" charset="2"/>
              <a:buChar char="Ø"/>
            </a:pPr>
            <a:r>
              <a:rPr lang="en-US" b="1" dirty="0">
                <a:latin typeface="Verdana" pitchFamily="34" charset="0"/>
                <a:ea typeface="Verdana" pitchFamily="34" charset="0"/>
                <a:cs typeface="Verdana" pitchFamily="34" charset="0"/>
              </a:rPr>
              <a:t>ExStart  </a:t>
            </a:r>
            <a:r>
              <a:rPr lang="en-US" dirty="0">
                <a:latin typeface="Verdana" pitchFamily="34" charset="0"/>
                <a:ea typeface="Verdana" pitchFamily="34" charset="0"/>
                <a:cs typeface="Verdana" pitchFamily="34" charset="0"/>
              </a:rPr>
              <a:t>-- Master/slave relationships</a:t>
            </a:r>
          </a:p>
          <a:p>
            <a:pPr marL="285750" indent="-285750">
              <a:buFont typeface="Wingdings" pitchFamily="2" charset="2"/>
              <a:buChar char="Ø"/>
            </a:pPr>
            <a:r>
              <a:rPr lang="en-US" b="1" dirty="0">
                <a:latin typeface="Verdana" pitchFamily="34" charset="0"/>
                <a:ea typeface="Verdana" pitchFamily="34" charset="0"/>
                <a:cs typeface="Verdana" pitchFamily="34" charset="0"/>
              </a:rPr>
              <a:t>Exchange </a:t>
            </a:r>
            <a:r>
              <a:rPr lang="en-US" dirty="0">
                <a:latin typeface="Verdana" pitchFamily="34" charset="0"/>
                <a:ea typeface="Verdana" pitchFamily="34" charset="0"/>
                <a:cs typeface="Verdana" pitchFamily="34" charset="0"/>
              </a:rPr>
              <a:t>-- Database Descriptors (DBDs).</a:t>
            </a:r>
          </a:p>
          <a:p>
            <a:pPr marL="285750" indent="-285750">
              <a:buFont typeface="Wingdings" pitchFamily="2" charset="2"/>
              <a:buChar char="Ø"/>
            </a:pPr>
            <a:r>
              <a:rPr lang="en-US" b="1" dirty="0">
                <a:latin typeface="Verdana" pitchFamily="34" charset="0"/>
                <a:ea typeface="Verdana" pitchFamily="34" charset="0"/>
                <a:cs typeface="Verdana" pitchFamily="34" charset="0"/>
              </a:rPr>
              <a:t>Loading -- </a:t>
            </a:r>
            <a:r>
              <a:rPr lang="en-US" dirty="0">
                <a:latin typeface="Verdana" pitchFamily="34" charset="0"/>
                <a:ea typeface="Verdana" pitchFamily="34" charset="0"/>
                <a:cs typeface="Verdana" pitchFamily="34" charset="0"/>
              </a:rPr>
              <a:t>exchanging </a:t>
            </a:r>
            <a:r>
              <a:rPr lang="en-US" b="1" dirty="0">
                <a:latin typeface="Verdana" pitchFamily="34" charset="0"/>
                <a:ea typeface="Verdana" pitchFamily="34" charset="0"/>
                <a:cs typeface="Verdana" pitchFamily="34" charset="0"/>
              </a:rPr>
              <a:t>Link State Advertisements</a:t>
            </a:r>
          </a:p>
          <a:p>
            <a:pPr marL="285750" indent="-285750">
              <a:buFont typeface="Wingdings" pitchFamily="2" charset="2"/>
              <a:buChar char="Ø"/>
            </a:pPr>
            <a:r>
              <a:rPr lang="en-US" b="1" dirty="0">
                <a:latin typeface="Verdana" pitchFamily="34" charset="0"/>
                <a:ea typeface="Verdana" pitchFamily="34" charset="0"/>
                <a:cs typeface="Verdana" pitchFamily="34" charset="0"/>
              </a:rPr>
              <a:t>Full </a:t>
            </a:r>
            <a:r>
              <a:rPr lang="en-US" dirty="0">
                <a:latin typeface="Verdana" pitchFamily="34" charset="0"/>
                <a:ea typeface="Verdana" pitchFamily="34" charset="0"/>
                <a:cs typeface="Verdana" pitchFamily="34" charset="0"/>
              </a:rPr>
              <a:t>: Fully synchronized</a:t>
            </a:r>
          </a:p>
          <a:p>
            <a:r>
              <a:rPr lang="en-US" dirty="0">
                <a:latin typeface="Verdana" pitchFamily="34" charset="0"/>
                <a:ea typeface="Verdana" pitchFamily="34" charset="0"/>
                <a:cs typeface="Verdana" pitchFamily="34" charset="0"/>
              </a:rPr>
              <a:t>   • </a:t>
            </a:r>
            <a:r>
              <a:rPr lang="en-US" b="1" dirty="0">
                <a:latin typeface="Verdana" pitchFamily="34" charset="0"/>
                <a:ea typeface="Verdana" pitchFamily="34" charset="0"/>
                <a:cs typeface="Verdana" pitchFamily="34" charset="0"/>
              </a:rPr>
              <a:t>Full/DR </a:t>
            </a:r>
            <a:r>
              <a:rPr lang="en-US" dirty="0">
                <a:latin typeface="Verdana" pitchFamily="34" charset="0"/>
                <a:ea typeface="Verdana" pitchFamily="34" charset="0"/>
                <a:cs typeface="Verdana" pitchFamily="34" charset="0"/>
              </a:rPr>
              <a:t>– indicating that the neighbor is a Designated Router (DR)</a:t>
            </a:r>
          </a:p>
          <a:p>
            <a:r>
              <a:rPr lang="en-US" dirty="0">
                <a:latin typeface="Verdana" pitchFamily="34" charset="0"/>
                <a:ea typeface="Verdana" pitchFamily="34" charset="0"/>
                <a:cs typeface="Verdana" pitchFamily="34" charset="0"/>
              </a:rPr>
              <a:t>   • </a:t>
            </a:r>
            <a:r>
              <a:rPr lang="en-US" b="1" dirty="0">
                <a:latin typeface="Verdana" pitchFamily="34" charset="0"/>
                <a:ea typeface="Verdana" pitchFamily="34" charset="0"/>
                <a:cs typeface="Verdana" pitchFamily="34" charset="0"/>
              </a:rPr>
              <a:t>Full/BDR </a:t>
            </a:r>
            <a:r>
              <a:rPr lang="en-US" dirty="0">
                <a:latin typeface="Verdana" pitchFamily="34" charset="0"/>
                <a:ea typeface="Verdana" pitchFamily="34" charset="0"/>
                <a:cs typeface="Verdana" pitchFamily="34" charset="0"/>
              </a:rPr>
              <a:t>– indicating that the neighbor is a Backup Designated</a:t>
            </a:r>
          </a:p>
          <a:p>
            <a:r>
              <a:rPr lang="en-US" dirty="0">
                <a:latin typeface="Verdana" pitchFamily="34" charset="0"/>
                <a:ea typeface="Verdana" pitchFamily="34" charset="0"/>
                <a:cs typeface="Verdana" pitchFamily="34" charset="0"/>
              </a:rPr>
              <a:t>Router (BDR)</a:t>
            </a:r>
          </a:p>
          <a:p>
            <a:r>
              <a:rPr lang="en-US" dirty="0">
                <a:latin typeface="Verdana" pitchFamily="34" charset="0"/>
                <a:ea typeface="Verdana" pitchFamily="34" charset="0"/>
                <a:cs typeface="Verdana" pitchFamily="34" charset="0"/>
              </a:rPr>
              <a:t>   • </a:t>
            </a:r>
            <a:r>
              <a:rPr lang="en-US" b="1" dirty="0">
                <a:latin typeface="Verdana" pitchFamily="34" charset="0"/>
                <a:ea typeface="Verdana" pitchFamily="34" charset="0"/>
                <a:cs typeface="Verdana" pitchFamily="34" charset="0"/>
              </a:rPr>
              <a:t>Full/</a:t>
            </a:r>
            <a:r>
              <a:rPr lang="en-US" b="1" dirty="0" err="1">
                <a:latin typeface="Verdana" pitchFamily="34" charset="0"/>
                <a:ea typeface="Verdana" pitchFamily="34" charset="0"/>
                <a:cs typeface="Verdana" pitchFamily="34" charset="0"/>
              </a:rPr>
              <a:t>DROther</a:t>
            </a:r>
            <a:r>
              <a:rPr lang="en-US" b="1" dirty="0">
                <a:latin typeface="Verdana" pitchFamily="34" charset="0"/>
                <a:ea typeface="Verdana" pitchFamily="34" charset="0"/>
                <a:cs typeface="Verdana" pitchFamily="34" charset="0"/>
              </a:rPr>
              <a:t> – </a:t>
            </a:r>
            <a:r>
              <a:rPr lang="en-US" dirty="0">
                <a:latin typeface="Verdana" pitchFamily="34" charset="0"/>
                <a:ea typeface="Verdana" pitchFamily="34" charset="0"/>
                <a:cs typeface="Verdana" pitchFamily="34" charset="0"/>
              </a:rPr>
              <a:t>indicating that the neighbor is neither the DR or BDR</a:t>
            </a:r>
          </a:p>
          <a:p>
            <a:endParaRPr lang="en-US" dirty="0"/>
          </a:p>
        </p:txBody>
      </p:sp>
    </p:spTree>
    <p:extLst>
      <p:ext uri="{BB962C8B-B14F-4D97-AF65-F5344CB8AC3E}">
        <p14:creationId xmlns:p14="http://schemas.microsoft.com/office/powerpoint/2010/main" val="25962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426557" y="4715183"/>
            <a:ext cx="7349067" cy="276999"/>
          </a:xfrm>
        </p:spPr>
        <p:txBody>
          <a:bodyPr/>
          <a:lstStyle/>
          <a:p>
            <a:r>
              <a:rPr lang="en-US" dirty="0"/>
              <a:t>It is a unique address stored in NICs</a:t>
            </a:r>
          </a:p>
          <a:p>
            <a:r>
              <a:rPr lang="en-US" dirty="0"/>
              <a:t>Hardware address or Physical address</a:t>
            </a:r>
          </a:p>
          <a:p>
            <a:r>
              <a:rPr lang="en-US" dirty="0"/>
              <a:t>48 bit hexadecimal address</a:t>
            </a:r>
          </a:p>
          <a:p>
            <a:r>
              <a:rPr lang="en-US" dirty="0"/>
              <a:t>Eg- 00-0c-76-5e-c3-06</a:t>
            </a:r>
          </a:p>
          <a:p>
            <a:r>
              <a:rPr lang="en-US" dirty="0"/>
              <a:t>To find MAC address- </a:t>
            </a:r>
          </a:p>
          <a:p>
            <a:pPr marL="0" indent="0">
              <a:buNone/>
            </a:pPr>
            <a:r>
              <a:rPr lang="en-US" dirty="0"/>
              <a:t>	start- run- cmd- getmac</a:t>
            </a:r>
          </a:p>
          <a:p>
            <a:pPr marL="0" indent="0">
              <a:buNone/>
            </a:pPr>
            <a:r>
              <a:rPr lang="en-US" dirty="0"/>
              <a:t>			or</a:t>
            </a:r>
          </a:p>
          <a:p>
            <a:pPr marL="0" indent="0">
              <a:buNone/>
            </a:pPr>
            <a:r>
              <a:rPr lang="en-US" dirty="0"/>
              <a:t>	start- run- cmd- ipconfig /all</a:t>
            </a:r>
          </a:p>
        </p:txBody>
      </p:sp>
      <p:sp>
        <p:nvSpPr>
          <p:cNvPr id="2" name="Title 1"/>
          <p:cNvSpPr>
            <a:spLocks noGrp="1"/>
          </p:cNvSpPr>
          <p:nvPr>
            <p:ph type="title"/>
          </p:nvPr>
        </p:nvSpPr>
        <p:spPr>
          <a:xfrm>
            <a:off x="2173638" y="1493736"/>
            <a:ext cx="7349067" cy="615553"/>
          </a:xfrm>
        </p:spPr>
        <p:txBody>
          <a:bodyPr/>
          <a:lstStyle/>
          <a:p>
            <a:r>
              <a:rPr lang="en-US" dirty="0"/>
              <a:t>MAC (Media Access Control)</a:t>
            </a:r>
          </a:p>
        </p:txBody>
      </p:sp>
    </p:spTree>
    <p:extLst>
      <p:ext uri="{BB962C8B-B14F-4D97-AF65-F5344CB8AC3E}">
        <p14:creationId xmlns:p14="http://schemas.microsoft.com/office/powerpoint/2010/main" val="25496223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5745484" cy="400110"/>
          </a:xfrm>
          <a:prstGeom prst="rect">
            <a:avLst/>
          </a:prstGeom>
          <a:noFill/>
        </p:spPr>
        <p:txBody>
          <a:bodyPr wrap="none" rtlCol="0">
            <a:spAutoFit/>
          </a:bodyPr>
          <a:lstStyle/>
          <a:p>
            <a:r>
              <a:rPr lang="en-US" sz="2000" b="1" dirty="0">
                <a:latin typeface="Verdana" pitchFamily="34" charset="0"/>
                <a:ea typeface="Verdana" pitchFamily="34" charset="0"/>
                <a:cs typeface="Verdana" pitchFamily="34" charset="0"/>
              </a:rPr>
              <a:t>LSAs and the OSPF Topology Database</a:t>
            </a:r>
            <a:endParaRPr lang="en-US" sz="2000" dirty="0">
              <a:latin typeface="Verdana" pitchFamily="34" charset="0"/>
              <a:ea typeface="Verdana" pitchFamily="34" charset="0"/>
              <a:cs typeface="Verdana" pitchFamily="34" charset="0"/>
            </a:endParaRPr>
          </a:p>
        </p:txBody>
      </p:sp>
      <p:sp>
        <p:nvSpPr>
          <p:cNvPr id="3" name="TextBox 2"/>
          <p:cNvSpPr txBox="1"/>
          <p:nvPr/>
        </p:nvSpPr>
        <p:spPr>
          <a:xfrm>
            <a:off x="914400" y="1752601"/>
            <a:ext cx="8064452" cy="1323439"/>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OSPF routers keep track of the status of </a:t>
            </a:r>
            <a:r>
              <a:rPr lang="en-US" sz="1600" b="1" dirty="0">
                <a:latin typeface="Verdana" pitchFamily="34" charset="0"/>
                <a:ea typeface="Verdana" pitchFamily="34" charset="0"/>
                <a:cs typeface="Verdana" pitchFamily="34" charset="0"/>
              </a:rPr>
              <a:t>links </a:t>
            </a:r>
            <a:r>
              <a:rPr lang="en-US" sz="1600" dirty="0">
                <a:latin typeface="Verdana" pitchFamily="34" charset="0"/>
                <a:ea typeface="Verdana" pitchFamily="34" charset="0"/>
                <a:cs typeface="Verdana" pitchFamily="34" charset="0"/>
              </a:rPr>
              <a:t>within their respective</a:t>
            </a:r>
          </a:p>
          <a:p>
            <a:r>
              <a:rPr lang="en-US" sz="1600" dirty="0">
                <a:latin typeface="Verdana" pitchFamily="34" charset="0"/>
                <a:ea typeface="Verdana" pitchFamily="34" charset="0"/>
                <a:cs typeface="Verdana" pitchFamily="34" charset="0"/>
              </a:rPr>
              <a:t>areas. A link is simply a router interface. From these lists of links and their</a:t>
            </a:r>
          </a:p>
          <a:p>
            <a:r>
              <a:rPr lang="en-US" sz="1600" dirty="0">
                <a:latin typeface="Verdana" pitchFamily="34" charset="0"/>
                <a:ea typeface="Verdana" pitchFamily="34" charset="0"/>
                <a:cs typeface="Verdana" pitchFamily="34" charset="0"/>
              </a:rPr>
              <a:t>respective statuses, the topology database is created. OSPF routers forward</a:t>
            </a:r>
          </a:p>
          <a:p>
            <a:r>
              <a:rPr lang="en-US" sz="1600" b="1" dirty="0">
                <a:latin typeface="Verdana" pitchFamily="34" charset="0"/>
                <a:ea typeface="Verdana" pitchFamily="34" charset="0"/>
                <a:cs typeface="Verdana" pitchFamily="34" charset="0"/>
              </a:rPr>
              <a:t>link-state advertisements (LSAs) </a:t>
            </a:r>
            <a:r>
              <a:rPr lang="en-US" sz="1600" dirty="0">
                <a:latin typeface="Verdana" pitchFamily="34" charset="0"/>
                <a:ea typeface="Verdana" pitchFamily="34" charset="0"/>
                <a:cs typeface="Verdana" pitchFamily="34" charset="0"/>
              </a:rPr>
              <a:t>to ensure the topology database is</a:t>
            </a:r>
          </a:p>
          <a:p>
            <a:r>
              <a:rPr lang="en-US" sz="1600" dirty="0">
                <a:latin typeface="Verdana" pitchFamily="34" charset="0"/>
                <a:ea typeface="Verdana" pitchFamily="34" charset="0"/>
                <a:cs typeface="Verdana" pitchFamily="34" charset="0"/>
              </a:rPr>
              <a:t>consistent on each router within an area.</a:t>
            </a:r>
          </a:p>
        </p:txBody>
      </p:sp>
      <p:sp>
        <p:nvSpPr>
          <p:cNvPr id="4" name="TextBox 3"/>
          <p:cNvSpPr txBox="1"/>
          <p:nvPr/>
        </p:nvSpPr>
        <p:spPr>
          <a:xfrm>
            <a:off x="914400" y="3048000"/>
            <a:ext cx="10752603" cy="2308324"/>
          </a:xfrm>
          <a:prstGeom prst="rect">
            <a:avLst/>
          </a:prstGeom>
          <a:noFill/>
        </p:spPr>
        <p:txBody>
          <a:bodyPr wrap="square" rtlCol="0">
            <a:spAutoFit/>
          </a:bodyPr>
          <a:lstStyle/>
          <a:p>
            <a:r>
              <a:rPr lang="en-US" sz="1600" dirty="0">
                <a:latin typeface="Verdana" pitchFamily="34" charset="0"/>
                <a:ea typeface="Verdana" pitchFamily="34" charset="0"/>
                <a:cs typeface="Verdana" pitchFamily="34" charset="0"/>
              </a:rPr>
              <a:t>Several LSA types exist:</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Router LSA (Type 1) – </a:t>
            </a:r>
            <a:r>
              <a:rPr lang="en-US" sz="1600" dirty="0">
                <a:latin typeface="Verdana" pitchFamily="34" charset="0"/>
                <a:ea typeface="Verdana" pitchFamily="34" charset="0"/>
                <a:cs typeface="Verdana" pitchFamily="34" charset="0"/>
              </a:rPr>
              <a:t>Contains a list of all links local to the router, and</a:t>
            </a:r>
          </a:p>
          <a:p>
            <a:r>
              <a:rPr lang="en-US" sz="1600" dirty="0">
                <a:latin typeface="Verdana" pitchFamily="34" charset="0"/>
                <a:ea typeface="Verdana" pitchFamily="34" charset="0"/>
                <a:cs typeface="Verdana" pitchFamily="34" charset="0"/>
              </a:rPr>
              <a:t>the status and “cost” of those links. Type 1 LSAs are generated by all</a:t>
            </a:r>
          </a:p>
          <a:p>
            <a:r>
              <a:rPr lang="en-US" sz="1600" dirty="0">
                <a:latin typeface="Verdana" pitchFamily="34" charset="0"/>
                <a:ea typeface="Verdana" pitchFamily="34" charset="0"/>
                <a:cs typeface="Verdana" pitchFamily="34" charset="0"/>
              </a:rPr>
              <a:t>routers in OSPF, and are flooded to all other routers within the local area.</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Network LSA (Type 2) – </a:t>
            </a:r>
            <a:r>
              <a:rPr lang="en-US" sz="1600" dirty="0">
                <a:latin typeface="Verdana" pitchFamily="34" charset="0"/>
                <a:ea typeface="Verdana" pitchFamily="34" charset="0"/>
                <a:cs typeface="Verdana" pitchFamily="34" charset="0"/>
              </a:rPr>
              <a:t>Generated by all Designated Routers in OSPF,</a:t>
            </a:r>
          </a:p>
          <a:p>
            <a:r>
              <a:rPr lang="en-US" sz="1600" dirty="0">
                <a:latin typeface="Verdana" pitchFamily="34" charset="0"/>
                <a:ea typeface="Verdana" pitchFamily="34" charset="0"/>
                <a:cs typeface="Verdana" pitchFamily="34" charset="0"/>
              </a:rPr>
              <a:t>and contains a list of all routers attached to the Designated Router.</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Network Summary LSA (Type 3) </a:t>
            </a:r>
            <a:r>
              <a:rPr lang="en-US" sz="1600" dirty="0">
                <a:latin typeface="Verdana" pitchFamily="34" charset="0"/>
                <a:ea typeface="Verdana" pitchFamily="34" charset="0"/>
                <a:cs typeface="Verdana" pitchFamily="34" charset="0"/>
              </a:rPr>
              <a:t>– Generated by all ABRs in OSPF,</a:t>
            </a:r>
          </a:p>
          <a:p>
            <a:r>
              <a:rPr lang="en-US" sz="1600" dirty="0">
                <a:latin typeface="Verdana" pitchFamily="34" charset="0"/>
                <a:ea typeface="Verdana" pitchFamily="34" charset="0"/>
                <a:cs typeface="Verdana" pitchFamily="34" charset="0"/>
              </a:rPr>
              <a:t>and contains a list of all destination networks within an area. Type 3</a:t>
            </a:r>
          </a:p>
          <a:p>
            <a:r>
              <a:rPr lang="en-US" sz="1600" dirty="0">
                <a:latin typeface="Verdana" pitchFamily="34" charset="0"/>
                <a:ea typeface="Verdana" pitchFamily="34" charset="0"/>
                <a:cs typeface="Verdana" pitchFamily="34" charset="0"/>
              </a:rPr>
              <a:t>LSAs are sent between areas to allow inter-area communication to occur.</a:t>
            </a:r>
          </a:p>
        </p:txBody>
      </p:sp>
    </p:spTree>
    <p:extLst>
      <p:ext uri="{BB962C8B-B14F-4D97-AF65-F5344CB8AC3E}">
        <p14:creationId xmlns:p14="http://schemas.microsoft.com/office/powerpoint/2010/main" val="377387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2062877"/>
            <a:ext cx="9855200" cy="1077218"/>
          </a:xfrm>
          <a:prstGeom prst="rect">
            <a:avLst/>
          </a:prstGeom>
        </p:spPr>
        <p:txBody>
          <a:bodyPr wrap="square">
            <a:spAutoFit/>
          </a:bodyPr>
          <a:lstStyle/>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ASBR Summary LSA (Type 4) </a:t>
            </a:r>
            <a:r>
              <a:rPr lang="en-US" sz="1600" dirty="0">
                <a:latin typeface="Verdana" pitchFamily="34" charset="0"/>
                <a:ea typeface="Verdana" pitchFamily="34" charset="0"/>
                <a:cs typeface="Verdana" pitchFamily="34" charset="0"/>
              </a:rPr>
              <a:t>– Generated by ABRs in OSPF, and</a:t>
            </a:r>
          </a:p>
          <a:p>
            <a:r>
              <a:rPr lang="en-US" sz="1600" dirty="0">
                <a:latin typeface="Verdana" pitchFamily="34" charset="0"/>
                <a:ea typeface="Verdana" pitchFamily="34" charset="0"/>
                <a:cs typeface="Verdana" pitchFamily="34" charset="0"/>
              </a:rPr>
              <a:t>contains a </a:t>
            </a:r>
            <a:r>
              <a:rPr lang="en-US" sz="1600" i="1" dirty="0">
                <a:latin typeface="Verdana" pitchFamily="34" charset="0"/>
                <a:ea typeface="Verdana" pitchFamily="34" charset="0"/>
                <a:cs typeface="Verdana" pitchFamily="34" charset="0"/>
              </a:rPr>
              <a:t>route </a:t>
            </a:r>
            <a:r>
              <a:rPr lang="en-US" sz="1600" dirty="0">
                <a:latin typeface="Verdana" pitchFamily="34" charset="0"/>
                <a:ea typeface="Verdana" pitchFamily="34" charset="0"/>
                <a:cs typeface="Verdana" pitchFamily="34" charset="0"/>
              </a:rPr>
              <a:t>to any ASBRs in the OSPF system. Type 4 LSAs are</a:t>
            </a:r>
          </a:p>
          <a:p>
            <a:r>
              <a:rPr lang="en-US" sz="1600" dirty="0">
                <a:latin typeface="Verdana" pitchFamily="34" charset="0"/>
                <a:ea typeface="Verdana" pitchFamily="34" charset="0"/>
                <a:cs typeface="Verdana" pitchFamily="34" charset="0"/>
              </a:rPr>
              <a:t>sent from an ABR into its local area, so that Internal routers know how to exit the Autonomous System.</a:t>
            </a:r>
          </a:p>
        </p:txBody>
      </p:sp>
      <p:sp>
        <p:nvSpPr>
          <p:cNvPr id="3" name="TextBox 2"/>
          <p:cNvSpPr txBox="1"/>
          <p:nvPr/>
        </p:nvSpPr>
        <p:spPr>
          <a:xfrm>
            <a:off x="1219200" y="3581400"/>
            <a:ext cx="7510454" cy="1569660"/>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External LSA (Type 5) </a:t>
            </a:r>
            <a:r>
              <a:rPr lang="en-US" sz="1600" dirty="0">
                <a:latin typeface="Verdana" pitchFamily="34" charset="0"/>
                <a:ea typeface="Verdana" pitchFamily="34" charset="0"/>
                <a:cs typeface="Verdana" pitchFamily="34" charset="0"/>
              </a:rPr>
              <a:t>– Generated by ASBRs in OSPF, and contain</a:t>
            </a:r>
          </a:p>
          <a:p>
            <a:r>
              <a:rPr lang="en-US" sz="1600" dirty="0">
                <a:latin typeface="Verdana" pitchFamily="34" charset="0"/>
                <a:ea typeface="Verdana" pitchFamily="34" charset="0"/>
                <a:cs typeface="Verdana" pitchFamily="34" charset="0"/>
              </a:rPr>
              <a:t>routes to destination networks </a:t>
            </a:r>
            <a:r>
              <a:rPr lang="en-US" sz="1600" i="1" dirty="0">
                <a:latin typeface="Verdana" pitchFamily="34" charset="0"/>
                <a:ea typeface="Verdana" pitchFamily="34" charset="0"/>
                <a:cs typeface="Verdana" pitchFamily="34" charset="0"/>
              </a:rPr>
              <a:t>outside </a:t>
            </a:r>
            <a:r>
              <a:rPr lang="en-US" sz="1600" dirty="0">
                <a:latin typeface="Verdana" pitchFamily="34" charset="0"/>
                <a:ea typeface="Verdana" pitchFamily="34" charset="0"/>
                <a:cs typeface="Verdana" pitchFamily="34" charset="0"/>
              </a:rPr>
              <a:t>the local Autonomous System.</a:t>
            </a:r>
          </a:p>
          <a:p>
            <a:r>
              <a:rPr lang="en-US" sz="1600" dirty="0">
                <a:latin typeface="Verdana" pitchFamily="34" charset="0"/>
                <a:ea typeface="Verdana" pitchFamily="34" charset="0"/>
                <a:cs typeface="Verdana" pitchFamily="34" charset="0"/>
              </a:rPr>
              <a:t>Type 5 LSAs can also take the form of a </a:t>
            </a:r>
            <a:r>
              <a:rPr lang="en-US" sz="1600" b="1" dirty="0">
                <a:latin typeface="Verdana" pitchFamily="34" charset="0"/>
                <a:ea typeface="Verdana" pitchFamily="34" charset="0"/>
                <a:cs typeface="Verdana" pitchFamily="34" charset="0"/>
              </a:rPr>
              <a:t>default route </a:t>
            </a:r>
            <a:r>
              <a:rPr lang="en-US" sz="1600" dirty="0">
                <a:latin typeface="Verdana" pitchFamily="34" charset="0"/>
                <a:ea typeface="Verdana" pitchFamily="34" charset="0"/>
                <a:cs typeface="Verdana" pitchFamily="34" charset="0"/>
              </a:rPr>
              <a:t>to all networks</a:t>
            </a:r>
          </a:p>
          <a:p>
            <a:r>
              <a:rPr lang="en-US" sz="1600" dirty="0">
                <a:latin typeface="Verdana" pitchFamily="34" charset="0"/>
                <a:ea typeface="Verdana" pitchFamily="34" charset="0"/>
                <a:cs typeface="Verdana" pitchFamily="34" charset="0"/>
              </a:rPr>
              <a:t>outside the local AS. Type 5 LSAs are flooded to all areas in the OSPF</a:t>
            </a:r>
          </a:p>
          <a:p>
            <a:r>
              <a:rPr lang="en-US" sz="1600" dirty="0">
                <a:latin typeface="Verdana" pitchFamily="34" charset="0"/>
                <a:ea typeface="Verdana" pitchFamily="34" charset="0"/>
                <a:cs typeface="Verdana" pitchFamily="34" charset="0"/>
              </a:rPr>
              <a:t>system.</a:t>
            </a:r>
          </a:p>
          <a:p>
            <a:endParaRPr lang="en-US" sz="1600" dirty="0"/>
          </a:p>
        </p:txBody>
      </p:sp>
    </p:spTree>
    <p:extLst>
      <p:ext uri="{BB962C8B-B14F-4D97-AF65-F5344CB8AC3E}">
        <p14:creationId xmlns:p14="http://schemas.microsoft.com/office/powerpoint/2010/main" val="12359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10464800" cy="369332"/>
          </a:xfrm>
          <a:prstGeom prst="rect">
            <a:avLst/>
          </a:prstGeom>
        </p:spPr>
        <p:txBody>
          <a:bodyPr wrap="square">
            <a:spAutoFit/>
          </a:bodyPr>
          <a:lstStyle/>
          <a:p>
            <a:r>
              <a:rPr lang="en-US" b="1" dirty="0">
                <a:latin typeface="Verdana" pitchFamily="34" charset="0"/>
                <a:ea typeface="Verdana" pitchFamily="34" charset="0"/>
                <a:cs typeface="Verdana" pitchFamily="34" charset="0"/>
              </a:rPr>
              <a:t>OSPF defines two “types” of external routes:</a:t>
            </a:r>
          </a:p>
        </p:txBody>
      </p:sp>
      <p:sp>
        <p:nvSpPr>
          <p:cNvPr id="3" name="TextBox 2"/>
          <p:cNvSpPr txBox="1"/>
          <p:nvPr/>
        </p:nvSpPr>
        <p:spPr>
          <a:xfrm>
            <a:off x="1117600" y="1676400"/>
            <a:ext cx="7747634" cy="1815882"/>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Type 2 (E2</a:t>
            </a:r>
            <a:r>
              <a:rPr lang="en-US" sz="1600" dirty="0">
                <a:latin typeface="Verdana" pitchFamily="34" charset="0"/>
                <a:ea typeface="Verdana" pitchFamily="34" charset="0"/>
                <a:cs typeface="Verdana" pitchFamily="34" charset="0"/>
              </a:rPr>
              <a:t>) – Includes only the external cost to the destination</a:t>
            </a:r>
          </a:p>
          <a:p>
            <a:r>
              <a:rPr lang="en-US" sz="1600" dirty="0">
                <a:latin typeface="Verdana" pitchFamily="34" charset="0"/>
                <a:ea typeface="Verdana" pitchFamily="34" charset="0"/>
                <a:cs typeface="Verdana" pitchFamily="34" charset="0"/>
              </a:rPr>
              <a:t>network. External cost is the metric being advertised from outside the</a:t>
            </a:r>
          </a:p>
          <a:p>
            <a:r>
              <a:rPr lang="en-US" sz="1600" dirty="0">
                <a:latin typeface="Verdana" pitchFamily="34" charset="0"/>
                <a:ea typeface="Verdana" pitchFamily="34" charset="0"/>
                <a:cs typeface="Verdana" pitchFamily="34" charset="0"/>
              </a:rPr>
              <a:t>OSPF domain. This is the default type assigned to external routes.</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Type 1 (E1</a:t>
            </a:r>
            <a:r>
              <a:rPr lang="en-US" sz="1600" dirty="0">
                <a:latin typeface="Verdana" pitchFamily="34" charset="0"/>
                <a:ea typeface="Verdana" pitchFamily="34" charset="0"/>
                <a:cs typeface="Verdana" pitchFamily="34" charset="0"/>
              </a:rPr>
              <a:t>) – Includes both the external cost, and the internal cost to</a:t>
            </a:r>
          </a:p>
          <a:p>
            <a:r>
              <a:rPr lang="en-US" sz="1600" dirty="0">
                <a:latin typeface="Verdana" pitchFamily="34" charset="0"/>
                <a:ea typeface="Verdana" pitchFamily="34" charset="0"/>
                <a:cs typeface="Verdana" pitchFamily="34" charset="0"/>
              </a:rPr>
              <a:t>reach the ASBR, to determine the total metric to reach the destination</a:t>
            </a:r>
          </a:p>
          <a:p>
            <a:r>
              <a:rPr lang="en-US" sz="1600" dirty="0">
                <a:latin typeface="Verdana" pitchFamily="34" charset="0"/>
                <a:ea typeface="Verdana" pitchFamily="34" charset="0"/>
                <a:cs typeface="Verdana" pitchFamily="34" charset="0"/>
              </a:rPr>
              <a:t>network. Type 1 routes are always </a:t>
            </a:r>
            <a:r>
              <a:rPr lang="en-US" sz="1600" i="1" dirty="0">
                <a:latin typeface="Verdana" pitchFamily="34" charset="0"/>
                <a:ea typeface="Verdana" pitchFamily="34" charset="0"/>
                <a:cs typeface="Verdana" pitchFamily="34" charset="0"/>
              </a:rPr>
              <a:t>preferred </a:t>
            </a:r>
            <a:r>
              <a:rPr lang="en-US" sz="1600" dirty="0">
                <a:latin typeface="Verdana" pitchFamily="34" charset="0"/>
                <a:ea typeface="Verdana" pitchFamily="34" charset="0"/>
                <a:cs typeface="Verdana" pitchFamily="34" charset="0"/>
              </a:rPr>
              <a:t>over Type 2 routes to the</a:t>
            </a:r>
          </a:p>
          <a:p>
            <a:r>
              <a:rPr lang="en-US" sz="1600" dirty="0">
                <a:latin typeface="Verdana" pitchFamily="34" charset="0"/>
                <a:ea typeface="Verdana" pitchFamily="34" charset="0"/>
                <a:cs typeface="Verdana" pitchFamily="34" charset="0"/>
              </a:rPr>
              <a:t>same destination.</a:t>
            </a:r>
          </a:p>
        </p:txBody>
      </p:sp>
      <p:sp>
        <p:nvSpPr>
          <p:cNvPr id="4" name="TextBox 3"/>
          <p:cNvSpPr txBox="1"/>
          <p:nvPr/>
        </p:nvSpPr>
        <p:spPr>
          <a:xfrm>
            <a:off x="1195412" y="3810001"/>
            <a:ext cx="7390165" cy="2062103"/>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Four separate OSPF router types are as follows:</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Internal Routers – </a:t>
            </a:r>
            <a:r>
              <a:rPr lang="en-US" sz="1600" dirty="0">
                <a:latin typeface="Verdana" pitchFamily="34" charset="0"/>
                <a:ea typeface="Verdana" pitchFamily="34" charset="0"/>
                <a:cs typeface="Verdana" pitchFamily="34" charset="0"/>
              </a:rPr>
              <a:t>all router interfaces belong to only one Area.</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Area Border Routers (ABRs) – </a:t>
            </a:r>
            <a:r>
              <a:rPr lang="en-US" sz="1600" dirty="0">
                <a:latin typeface="Verdana" pitchFamily="34" charset="0"/>
                <a:ea typeface="Verdana" pitchFamily="34" charset="0"/>
                <a:cs typeface="Verdana" pitchFamily="34" charset="0"/>
              </a:rPr>
              <a:t>contains interfaces in at least two</a:t>
            </a:r>
          </a:p>
          <a:p>
            <a:r>
              <a:rPr lang="en-US" sz="1600" dirty="0">
                <a:latin typeface="Verdana" pitchFamily="34" charset="0"/>
                <a:ea typeface="Verdana" pitchFamily="34" charset="0"/>
                <a:cs typeface="Verdana" pitchFamily="34" charset="0"/>
              </a:rPr>
              <a:t>separate areas</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Backbone Routers – </a:t>
            </a:r>
            <a:r>
              <a:rPr lang="en-US" sz="1600" dirty="0">
                <a:latin typeface="Verdana" pitchFamily="34" charset="0"/>
                <a:ea typeface="Verdana" pitchFamily="34" charset="0"/>
                <a:cs typeface="Verdana" pitchFamily="34" charset="0"/>
              </a:rPr>
              <a:t>contain at least one interface in Area 0</a:t>
            </a:r>
          </a:p>
          <a:p>
            <a:r>
              <a:rPr lang="en-US" sz="1600" dirty="0">
                <a:latin typeface="Verdana" pitchFamily="34" charset="0"/>
                <a:ea typeface="Verdana" pitchFamily="34" charset="0"/>
                <a:cs typeface="Verdana" pitchFamily="34" charset="0"/>
              </a:rPr>
              <a:t>• </a:t>
            </a:r>
            <a:r>
              <a:rPr lang="en-US" sz="1600" b="1" dirty="0">
                <a:latin typeface="Verdana" pitchFamily="34" charset="0"/>
                <a:ea typeface="Verdana" pitchFamily="34" charset="0"/>
                <a:cs typeface="Verdana" pitchFamily="34" charset="0"/>
              </a:rPr>
              <a:t>Autonomous System Border Routers (ASBRs) – </a:t>
            </a:r>
            <a:r>
              <a:rPr lang="en-US" sz="1600" dirty="0">
                <a:latin typeface="Verdana" pitchFamily="34" charset="0"/>
                <a:ea typeface="Verdana" pitchFamily="34" charset="0"/>
                <a:cs typeface="Verdana" pitchFamily="34" charset="0"/>
              </a:rPr>
              <a:t>contain a</a:t>
            </a:r>
          </a:p>
          <a:p>
            <a:r>
              <a:rPr lang="en-US" sz="1600" dirty="0">
                <a:latin typeface="Verdana" pitchFamily="34" charset="0"/>
                <a:ea typeface="Verdana" pitchFamily="34" charset="0"/>
                <a:cs typeface="Verdana" pitchFamily="34" charset="0"/>
              </a:rPr>
              <a:t>connection to a separate Autonomous System</a:t>
            </a: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352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028343"/>
            <a:ext cx="10261600" cy="400110"/>
          </a:xfrm>
          <a:prstGeom prst="rect">
            <a:avLst/>
          </a:prstGeom>
        </p:spPr>
        <p:txBody>
          <a:bodyPr wrap="square">
            <a:spAutoFit/>
          </a:bodyPr>
          <a:lstStyle/>
          <a:p>
            <a:r>
              <a:rPr lang="en-US" sz="2000" b="1" dirty="0">
                <a:latin typeface="Verdana" pitchFamily="34" charset="0"/>
                <a:ea typeface="Verdana" pitchFamily="34" charset="0"/>
                <a:cs typeface="Verdana" pitchFamily="34" charset="0"/>
              </a:rPr>
              <a:t>The OSPF Metric</a:t>
            </a:r>
          </a:p>
        </p:txBody>
      </p:sp>
      <p:sp>
        <p:nvSpPr>
          <p:cNvPr id="3" name="TextBox 2"/>
          <p:cNvSpPr txBox="1"/>
          <p:nvPr/>
        </p:nvSpPr>
        <p:spPr>
          <a:xfrm>
            <a:off x="1219200" y="1676401"/>
            <a:ext cx="8198078" cy="1323439"/>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OSPF determines the best (or </a:t>
            </a:r>
            <a:r>
              <a:rPr lang="en-US" sz="1600" i="1" dirty="0">
                <a:latin typeface="Verdana" pitchFamily="34" charset="0"/>
                <a:ea typeface="Verdana" pitchFamily="34" charset="0"/>
                <a:cs typeface="Verdana" pitchFamily="34" charset="0"/>
              </a:rPr>
              <a:t>shortest) </a:t>
            </a:r>
            <a:r>
              <a:rPr lang="en-US" sz="1600" dirty="0">
                <a:latin typeface="Verdana" pitchFamily="34" charset="0"/>
                <a:ea typeface="Verdana" pitchFamily="34" charset="0"/>
                <a:cs typeface="Verdana" pitchFamily="34" charset="0"/>
              </a:rPr>
              <a:t>path to a destination network using a</a:t>
            </a:r>
          </a:p>
          <a:p>
            <a:r>
              <a:rPr lang="en-US" sz="1600" b="1" dirty="0">
                <a:latin typeface="Verdana" pitchFamily="34" charset="0"/>
                <a:ea typeface="Verdana" pitchFamily="34" charset="0"/>
                <a:cs typeface="Verdana" pitchFamily="34" charset="0"/>
              </a:rPr>
              <a:t>cost </a:t>
            </a:r>
            <a:r>
              <a:rPr lang="en-US" sz="1600" dirty="0">
                <a:latin typeface="Verdana" pitchFamily="34" charset="0"/>
                <a:ea typeface="Verdana" pitchFamily="34" charset="0"/>
                <a:cs typeface="Verdana" pitchFamily="34" charset="0"/>
              </a:rPr>
              <a:t>metric, which is based on the bandwidth of interfaces. The </a:t>
            </a:r>
            <a:r>
              <a:rPr lang="en-US" sz="1600" i="1" dirty="0">
                <a:latin typeface="Verdana" pitchFamily="34" charset="0"/>
                <a:ea typeface="Verdana" pitchFamily="34" charset="0"/>
                <a:cs typeface="Verdana" pitchFamily="34" charset="0"/>
              </a:rPr>
              <a:t>total </a:t>
            </a:r>
            <a:r>
              <a:rPr lang="en-US" sz="1600" dirty="0">
                <a:latin typeface="Verdana" pitchFamily="34" charset="0"/>
                <a:ea typeface="Verdana" pitchFamily="34" charset="0"/>
                <a:cs typeface="Verdana" pitchFamily="34" charset="0"/>
              </a:rPr>
              <a:t>cost of</a:t>
            </a:r>
          </a:p>
          <a:p>
            <a:r>
              <a:rPr lang="en-US" sz="1600" dirty="0">
                <a:latin typeface="Verdana" pitchFamily="34" charset="0"/>
                <a:ea typeface="Verdana" pitchFamily="34" charset="0"/>
                <a:cs typeface="Verdana" pitchFamily="34" charset="0"/>
              </a:rPr>
              <a:t>a route is the sum of all </a:t>
            </a:r>
            <a:r>
              <a:rPr lang="en-US" sz="1600" i="1" dirty="0">
                <a:latin typeface="Verdana" pitchFamily="34" charset="0"/>
                <a:ea typeface="Verdana" pitchFamily="34" charset="0"/>
                <a:cs typeface="Verdana" pitchFamily="34" charset="0"/>
              </a:rPr>
              <a:t>outgoing </a:t>
            </a:r>
            <a:r>
              <a:rPr lang="en-US" sz="1600" dirty="0">
                <a:latin typeface="Verdana" pitchFamily="34" charset="0"/>
                <a:ea typeface="Verdana" pitchFamily="34" charset="0"/>
                <a:cs typeface="Verdana" pitchFamily="34" charset="0"/>
              </a:rPr>
              <a:t>interface costs. Lowest cost is preferred.</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Cisco applies default costs to specific interface types:</a:t>
            </a:r>
          </a:p>
        </p:txBody>
      </p:sp>
      <p:sp>
        <p:nvSpPr>
          <p:cNvPr id="4" name="TextBox 3"/>
          <p:cNvSpPr txBox="1"/>
          <p:nvPr/>
        </p:nvSpPr>
        <p:spPr>
          <a:xfrm>
            <a:off x="1320799" y="3352800"/>
            <a:ext cx="4810428" cy="2308324"/>
          </a:xfrm>
          <a:prstGeom prst="rect">
            <a:avLst/>
          </a:prstGeom>
          <a:noFill/>
        </p:spPr>
        <p:txBody>
          <a:bodyPr wrap="square" rtlCol="0">
            <a:spAutoFit/>
          </a:bodyPr>
          <a:lstStyle/>
          <a:p>
            <a:r>
              <a:rPr lang="en-US" sz="1600" b="1" dirty="0">
                <a:latin typeface="Verdana" pitchFamily="34" charset="0"/>
                <a:ea typeface="Verdana" pitchFamily="34" charset="0"/>
                <a:cs typeface="Verdana" pitchFamily="34" charset="0"/>
              </a:rPr>
              <a:t>Type Cost</a:t>
            </a:r>
          </a:p>
          <a:p>
            <a:r>
              <a:rPr lang="en-US" sz="1600" dirty="0">
                <a:latin typeface="Verdana" pitchFamily="34" charset="0"/>
                <a:ea typeface="Verdana" pitchFamily="34" charset="0"/>
                <a:cs typeface="Verdana" pitchFamily="34" charset="0"/>
              </a:rPr>
              <a:t>Serial (56K) 1785</a:t>
            </a:r>
          </a:p>
          <a:p>
            <a:r>
              <a:rPr lang="en-US" sz="1600" dirty="0">
                <a:latin typeface="Verdana" pitchFamily="34" charset="0"/>
                <a:ea typeface="Verdana" pitchFamily="34" charset="0"/>
                <a:cs typeface="Verdana" pitchFamily="34" charset="0"/>
              </a:rPr>
              <a:t>Serial (64K) 1562</a:t>
            </a:r>
          </a:p>
          <a:p>
            <a:r>
              <a:rPr lang="en-US" sz="1600" dirty="0">
                <a:latin typeface="Verdana" pitchFamily="34" charset="0"/>
                <a:ea typeface="Verdana" pitchFamily="34" charset="0"/>
                <a:cs typeface="Verdana" pitchFamily="34" charset="0"/>
              </a:rPr>
              <a:t>T1 (1.544Mbps) 64</a:t>
            </a:r>
          </a:p>
          <a:p>
            <a:r>
              <a:rPr lang="en-US" sz="1600" dirty="0">
                <a:latin typeface="Verdana" pitchFamily="34" charset="0"/>
                <a:ea typeface="Verdana" pitchFamily="34" charset="0"/>
                <a:cs typeface="Verdana" pitchFamily="34" charset="0"/>
              </a:rPr>
              <a:t>Token Ring (4Mbps) 25</a:t>
            </a:r>
          </a:p>
          <a:p>
            <a:r>
              <a:rPr lang="en-US" sz="1600" dirty="0">
                <a:latin typeface="Verdana" pitchFamily="34" charset="0"/>
                <a:ea typeface="Verdana" pitchFamily="34" charset="0"/>
                <a:cs typeface="Verdana" pitchFamily="34" charset="0"/>
              </a:rPr>
              <a:t>Ethernet (10 Mbps) 10</a:t>
            </a:r>
          </a:p>
          <a:p>
            <a:r>
              <a:rPr lang="nb-NO" sz="1600" dirty="0">
                <a:latin typeface="Verdana" pitchFamily="34" charset="0"/>
                <a:ea typeface="Verdana" pitchFamily="34" charset="0"/>
                <a:cs typeface="Verdana" pitchFamily="34" charset="0"/>
              </a:rPr>
              <a:t>Token Ring (16 Mbps) 6</a:t>
            </a:r>
          </a:p>
          <a:p>
            <a:r>
              <a:rPr lang="en-US" sz="1600" dirty="0">
                <a:latin typeface="Verdana" pitchFamily="34" charset="0"/>
                <a:ea typeface="Verdana" pitchFamily="34" charset="0"/>
                <a:cs typeface="Verdana" pitchFamily="34" charset="0"/>
              </a:rPr>
              <a:t>Fast Ethernet 1</a:t>
            </a: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848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143000"/>
            <a:ext cx="3557384" cy="400110"/>
          </a:xfrm>
          <a:prstGeom prst="rect">
            <a:avLst/>
          </a:prstGeom>
        </p:spPr>
        <p:txBody>
          <a:bodyPr wrap="none">
            <a:spAutoFit/>
          </a:bodyPr>
          <a:lstStyle/>
          <a:p>
            <a:r>
              <a:rPr lang="en-US" sz="2000" b="1" dirty="0">
                <a:latin typeface="Verdana" pitchFamily="34" charset="0"/>
                <a:ea typeface="Verdana" pitchFamily="34" charset="0"/>
                <a:cs typeface="Verdana" pitchFamily="34" charset="0"/>
              </a:rPr>
              <a:t>Configuring Basic OSPF</a:t>
            </a:r>
            <a:endParaRPr lang="en-US" sz="2000" dirty="0">
              <a:latin typeface="Verdana" pitchFamily="34" charset="0"/>
              <a:ea typeface="Verdana" pitchFamily="34" charset="0"/>
              <a:cs typeface="Verdana"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981200"/>
            <a:ext cx="1096645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3358277"/>
            <a:ext cx="10864851" cy="1323439"/>
          </a:xfrm>
          <a:prstGeom prst="rect">
            <a:avLst/>
          </a:prstGeom>
        </p:spPr>
        <p:txBody>
          <a:bodyPr wrap="square">
            <a:spAutoFit/>
          </a:bodyPr>
          <a:lstStyle/>
          <a:p>
            <a:r>
              <a:rPr lang="en-US" sz="1600" dirty="0">
                <a:latin typeface="Verdana" pitchFamily="34" charset="0"/>
                <a:ea typeface="Verdana" pitchFamily="34" charset="0"/>
                <a:cs typeface="Verdana" pitchFamily="34" charset="0"/>
              </a:rPr>
              <a:t>Routing protocol configuration occurs in Global Configuration mode. On Router A, to configure OSPF:</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router ospf 1</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dirty="0">
                <a:latin typeface="Verdana" pitchFamily="34" charset="0"/>
                <a:ea typeface="Verdana" pitchFamily="34" charset="0"/>
                <a:cs typeface="Verdana" pitchFamily="34" charset="0"/>
              </a:rPr>
              <a:t>router-id 1.1.1.1</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dirty="0">
                <a:latin typeface="Verdana" pitchFamily="34" charset="0"/>
                <a:ea typeface="Verdana" pitchFamily="34" charset="0"/>
                <a:cs typeface="Verdana" pitchFamily="34" charset="0"/>
              </a:rPr>
              <a:t>network 172.16.0.0 0.0.255.255 area 1</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dirty="0">
                <a:latin typeface="Verdana" pitchFamily="34" charset="0"/>
                <a:ea typeface="Verdana" pitchFamily="34" charset="0"/>
                <a:cs typeface="Verdana" pitchFamily="34" charset="0"/>
              </a:rPr>
              <a:t>network 172.17.0.0 0.0.255.255 area 0</a:t>
            </a:r>
          </a:p>
        </p:txBody>
      </p:sp>
    </p:spTree>
    <p:extLst>
      <p:ext uri="{BB962C8B-B14F-4D97-AF65-F5344CB8AC3E}">
        <p14:creationId xmlns:p14="http://schemas.microsoft.com/office/powerpoint/2010/main" val="396285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1" y="1143000"/>
            <a:ext cx="3377848" cy="369332"/>
          </a:xfrm>
          <a:prstGeom prst="rect">
            <a:avLst/>
          </a:prstGeom>
        </p:spPr>
        <p:txBody>
          <a:bodyPr wrap="none">
            <a:spAutoFit/>
          </a:bodyPr>
          <a:lstStyle/>
          <a:p>
            <a:r>
              <a:rPr lang="en-US" b="1" dirty="0">
                <a:latin typeface="Verdana" pitchFamily="34" charset="0"/>
                <a:ea typeface="Verdana" pitchFamily="34" charset="0"/>
                <a:cs typeface="Verdana" pitchFamily="34" charset="0"/>
              </a:rPr>
              <a:t>OSPF Passive-Interfaces</a:t>
            </a:r>
            <a:endParaRPr lang="en-US" dirty="0">
              <a:latin typeface="Verdana" pitchFamily="34" charset="0"/>
              <a:ea typeface="Verdana" pitchFamily="34" charset="0"/>
              <a:cs typeface="Verdana"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752601"/>
            <a:ext cx="10160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16000" y="4114800"/>
            <a:ext cx="10160000" cy="1077218"/>
          </a:xfrm>
          <a:prstGeom prst="rect">
            <a:avLst/>
          </a:prstGeom>
        </p:spPr>
        <p:txBody>
          <a:bodyPr wrap="square">
            <a:spAutoFit/>
          </a:bodyPr>
          <a:lstStyle/>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router ospf 1</a:t>
            </a:r>
          </a:p>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network 10.4.0.0 0.0.255.255 area 0</a:t>
            </a:r>
          </a:p>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network 10.2.0.0 0.0.255.255 area 0</a:t>
            </a:r>
          </a:p>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passive-interface s0</a:t>
            </a:r>
            <a:endParaRPr lang="en-US" sz="1600" dirty="0">
              <a:latin typeface="Verdana" pitchFamily="34" charset="0"/>
              <a:ea typeface="Verdana" pitchFamily="34" charset="0"/>
              <a:cs typeface="Verdana" pitchFamily="34" charset="0"/>
            </a:endParaRPr>
          </a:p>
        </p:txBody>
      </p:sp>
      <p:sp>
        <p:nvSpPr>
          <p:cNvPr id="5" name="Rectangle 4"/>
          <p:cNvSpPr/>
          <p:nvPr/>
        </p:nvSpPr>
        <p:spPr>
          <a:xfrm>
            <a:off x="1016000" y="5410200"/>
            <a:ext cx="7924800" cy="1077218"/>
          </a:xfrm>
          <a:prstGeom prst="rect">
            <a:avLst/>
          </a:prstGeom>
        </p:spPr>
        <p:txBody>
          <a:bodyPr wrap="square">
            <a:spAutoFit/>
          </a:bodyPr>
          <a:lstStyle/>
          <a:p>
            <a:r>
              <a:rPr lang="en-US" sz="1600" b="1" dirty="0">
                <a:latin typeface="Verdana" pitchFamily="34" charset="0"/>
                <a:ea typeface="Verdana" pitchFamily="34" charset="0"/>
                <a:cs typeface="Verdana" pitchFamily="34" charset="0"/>
              </a:rPr>
              <a:t>OR</a:t>
            </a:r>
          </a:p>
          <a:p>
            <a:endParaRPr lang="en-US" sz="1600" b="1"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passive-interface default</a:t>
            </a:r>
          </a:p>
          <a:p>
            <a:r>
              <a:rPr lang="en-US" sz="1600" b="1" dirty="0">
                <a:latin typeface="Verdana" pitchFamily="34" charset="0"/>
                <a:ea typeface="Verdana" pitchFamily="34" charset="0"/>
                <a:cs typeface="Verdana" pitchFamily="34" charset="0"/>
              </a:rPr>
              <a:t>RouterC(</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no passive-interface e0</a:t>
            </a:r>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9056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54668"/>
            <a:ext cx="2860078" cy="369332"/>
          </a:xfrm>
          <a:prstGeom prst="rect">
            <a:avLst/>
          </a:prstGeom>
        </p:spPr>
        <p:txBody>
          <a:bodyPr wrap="none">
            <a:spAutoFit/>
          </a:bodyPr>
          <a:lstStyle/>
          <a:p>
            <a:r>
              <a:rPr lang="en-US" b="1" dirty="0">
                <a:latin typeface="Verdana" pitchFamily="34" charset="0"/>
                <a:ea typeface="Verdana" pitchFamily="34" charset="0"/>
                <a:cs typeface="Verdana" pitchFamily="34" charset="0"/>
              </a:rPr>
              <a:t>OSPF Authentication</a:t>
            </a:r>
            <a:endParaRPr lang="en-US" dirty="0">
              <a:latin typeface="Verdana" pitchFamily="34" charset="0"/>
              <a:ea typeface="Verdana" pitchFamily="34" charset="0"/>
              <a:cs typeface="Verdana"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800226"/>
            <a:ext cx="10185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1200" y="3265944"/>
            <a:ext cx="10871200" cy="2462213"/>
          </a:xfrm>
          <a:prstGeom prst="rect">
            <a:avLst/>
          </a:prstGeom>
        </p:spPr>
        <p:txBody>
          <a:bodyPr wrap="square">
            <a:spAutoFit/>
          </a:bodyPr>
          <a:lstStyle/>
          <a:p>
            <a:r>
              <a:rPr lang="en-US" sz="1400" dirty="0">
                <a:latin typeface="Verdana" pitchFamily="34" charset="0"/>
                <a:ea typeface="Verdana" pitchFamily="34" charset="0"/>
                <a:cs typeface="Verdana" pitchFamily="34" charset="0"/>
              </a:rPr>
              <a:t>Two forms of OSPF authentication exist, using either </a:t>
            </a:r>
            <a:r>
              <a:rPr lang="en-US" sz="1400" b="1" dirty="0">
                <a:latin typeface="Verdana" pitchFamily="34" charset="0"/>
                <a:ea typeface="Verdana" pitchFamily="34" charset="0"/>
                <a:cs typeface="Verdana" pitchFamily="34" charset="0"/>
              </a:rPr>
              <a:t>clear-text </a:t>
            </a:r>
            <a:r>
              <a:rPr lang="en-US" sz="1400" dirty="0">
                <a:latin typeface="Verdana" pitchFamily="34" charset="0"/>
                <a:ea typeface="Verdana" pitchFamily="34" charset="0"/>
                <a:cs typeface="Verdana" pitchFamily="34" charset="0"/>
              </a:rPr>
              <a:t>or an </a:t>
            </a:r>
            <a:r>
              <a:rPr lang="en-US" sz="1400" b="1" dirty="0">
                <a:latin typeface="Verdana" pitchFamily="34" charset="0"/>
                <a:ea typeface="Verdana" pitchFamily="34" charset="0"/>
                <a:cs typeface="Verdana" pitchFamily="34" charset="0"/>
              </a:rPr>
              <a:t>MD5 hash. </a:t>
            </a:r>
            <a:r>
              <a:rPr lang="en-US" sz="1400" dirty="0">
                <a:latin typeface="Verdana" pitchFamily="34" charset="0"/>
                <a:ea typeface="Verdana" pitchFamily="34" charset="0"/>
                <a:cs typeface="Verdana" pitchFamily="34" charset="0"/>
              </a:rPr>
              <a:t>To configure clear-text authentication, the first step is to enable authentication for the area, under the OSPF routing process:</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i="1" dirty="0">
                <a:latin typeface="Verdana" pitchFamily="34" charset="0"/>
                <a:ea typeface="Verdana" pitchFamily="34" charset="0"/>
                <a:cs typeface="Verdana" pitchFamily="34" charset="0"/>
              </a:rPr>
              <a:t>router ospf 1</a:t>
            </a: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network 172.17.0.0 0.0.255.255 area 0</a:t>
            </a: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area 0 authentication</a:t>
            </a:r>
          </a:p>
          <a:p>
            <a:endParaRPr lang="en-US" sz="1400" i="1"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Then, the authentication </a:t>
            </a:r>
            <a:r>
              <a:rPr lang="en-US" sz="1400" i="1" dirty="0">
                <a:latin typeface="Verdana" pitchFamily="34" charset="0"/>
                <a:ea typeface="Verdana" pitchFamily="34" charset="0"/>
                <a:cs typeface="Verdana" pitchFamily="34" charset="0"/>
              </a:rPr>
              <a:t>key </a:t>
            </a:r>
            <a:r>
              <a:rPr lang="en-US" sz="1400" dirty="0">
                <a:latin typeface="Verdana" pitchFamily="34" charset="0"/>
                <a:ea typeface="Verdana" pitchFamily="34" charset="0"/>
                <a:cs typeface="Verdana" pitchFamily="34" charset="0"/>
              </a:rPr>
              <a:t>must be configured on the interface:</a:t>
            </a: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i="1" dirty="0">
                <a:latin typeface="Verdana" pitchFamily="34" charset="0"/>
                <a:ea typeface="Verdana" pitchFamily="34" charset="0"/>
                <a:cs typeface="Verdana" pitchFamily="34" charset="0"/>
              </a:rPr>
              <a:t>interface s0</a:t>
            </a: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-if)# </a:t>
            </a:r>
            <a:r>
              <a:rPr lang="en-US" sz="1400" i="1" dirty="0" err="1">
                <a:latin typeface="Verdana" pitchFamily="34" charset="0"/>
                <a:ea typeface="Verdana" pitchFamily="34" charset="0"/>
                <a:cs typeface="Verdana" pitchFamily="34" charset="0"/>
              </a:rPr>
              <a:t>ip</a:t>
            </a:r>
            <a:r>
              <a:rPr lang="en-US" sz="1400" i="1" dirty="0">
                <a:latin typeface="Verdana" pitchFamily="34" charset="0"/>
                <a:ea typeface="Verdana" pitchFamily="34" charset="0"/>
                <a:cs typeface="Verdana" pitchFamily="34" charset="0"/>
              </a:rPr>
              <a:t> ospf authentication</a:t>
            </a:r>
          </a:p>
          <a:p>
            <a:r>
              <a:rPr lang="en-US" sz="1400" b="1" dirty="0">
                <a:latin typeface="Verdana" pitchFamily="34" charset="0"/>
                <a:ea typeface="Verdana" pitchFamily="34" charset="0"/>
                <a:cs typeface="Verdana" pitchFamily="34" charset="0"/>
              </a:rPr>
              <a:t>RouterA(</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-if)# </a:t>
            </a:r>
            <a:r>
              <a:rPr lang="en-US" sz="1400" i="1" dirty="0" err="1">
                <a:latin typeface="Verdana" pitchFamily="34" charset="0"/>
                <a:ea typeface="Verdana" pitchFamily="34" charset="0"/>
                <a:cs typeface="Verdana" pitchFamily="34" charset="0"/>
              </a:rPr>
              <a:t>ip</a:t>
            </a:r>
            <a:r>
              <a:rPr lang="en-US" sz="1400" i="1" dirty="0">
                <a:latin typeface="Verdana" pitchFamily="34" charset="0"/>
                <a:ea typeface="Verdana" pitchFamily="34" charset="0"/>
                <a:cs typeface="Verdana" pitchFamily="34" charset="0"/>
              </a:rPr>
              <a:t> ospf authentication-key MYKEY</a:t>
            </a:r>
          </a:p>
        </p:txBody>
      </p:sp>
    </p:spTree>
    <p:extLst>
      <p:ext uri="{BB962C8B-B14F-4D97-AF65-F5344CB8AC3E}">
        <p14:creationId xmlns:p14="http://schemas.microsoft.com/office/powerpoint/2010/main" val="95024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371600"/>
            <a:ext cx="10871200" cy="1569660"/>
          </a:xfrm>
          <a:prstGeom prst="rect">
            <a:avLst/>
          </a:prstGeom>
        </p:spPr>
        <p:txBody>
          <a:bodyPr wrap="square">
            <a:spAutoFit/>
          </a:bodyPr>
          <a:lstStyle/>
          <a:p>
            <a:r>
              <a:rPr lang="en-US" sz="1600" dirty="0">
                <a:latin typeface="Verdana" pitchFamily="34" charset="0"/>
                <a:ea typeface="Verdana" pitchFamily="34" charset="0"/>
                <a:cs typeface="Verdana" pitchFamily="34" charset="0"/>
              </a:rPr>
              <a:t>To configure MD5-hashed authentication, the first step is also to enable authentication for the area under the OSPF process:</a:t>
            </a:r>
          </a:p>
          <a:p>
            <a:endParaRPr lang="en-US" sz="1600"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router ospf 1</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network 172.17.0.0 0.0.255.255 area 0</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area 0 authentication message-digest</a:t>
            </a:r>
          </a:p>
        </p:txBody>
      </p:sp>
      <p:sp>
        <p:nvSpPr>
          <p:cNvPr id="3" name="TextBox 2"/>
          <p:cNvSpPr txBox="1"/>
          <p:nvPr/>
        </p:nvSpPr>
        <p:spPr>
          <a:xfrm>
            <a:off x="812801" y="3352800"/>
            <a:ext cx="7724807" cy="1815882"/>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Notice the additional parameter </a:t>
            </a:r>
            <a:r>
              <a:rPr lang="en-US" sz="1600" i="1" dirty="0">
                <a:latin typeface="Verdana" pitchFamily="34" charset="0"/>
                <a:ea typeface="Verdana" pitchFamily="34" charset="0"/>
                <a:cs typeface="Verdana" pitchFamily="34" charset="0"/>
              </a:rPr>
              <a:t>message-digest </a:t>
            </a:r>
            <a:r>
              <a:rPr lang="en-US" sz="1600" dirty="0">
                <a:latin typeface="Verdana" pitchFamily="34" charset="0"/>
                <a:ea typeface="Verdana" pitchFamily="34" charset="0"/>
                <a:cs typeface="Verdana" pitchFamily="34" charset="0"/>
              </a:rPr>
              <a:t>included with the </a:t>
            </a:r>
            <a:r>
              <a:rPr lang="en-US" sz="1600" i="1" dirty="0">
                <a:latin typeface="Verdana" pitchFamily="34" charset="0"/>
                <a:ea typeface="Verdana" pitchFamily="34" charset="0"/>
                <a:cs typeface="Verdana" pitchFamily="34" charset="0"/>
              </a:rPr>
              <a:t>area 0</a:t>
            </a:r>
          </a:p>
          <a:p>
            <a:r>
              <a:rPr lang="en-US" sz="1600" i="1" dirty="0">
                <a:latin typeface="Verdana" pitchFamily="34" charset="0"/>
                <a:ea typeface="Verdana" pitchFamily="34" charset="0"/>
                <a:cs typeface="Verdana" pitchFamily="34" charset="0"/>
              </a:rPr>
              <a:t>authentication </a:t>
            </a:r>
            <a:r>
              <a:rPr lang="en-US" sz="1600" dirty="0">
                <a:latin typeface="Verdana" pitchFamily="34" charset="0"/>
                <a:ea typeface="Verdana" pitchFamily="34" charset="0"/>
                <a:cs typeface="Verdana" pitchFamily="34" charset="0"/>
              </a:rPr>
              <a:t>command. Next, the hashed authentication key must be</a:t>
            </a:r>
          </a:p>
          <a:p>
            <a:r>
              <a:rPr lang="en-US" sz="1600" dirty="0">
                <a:latin typeface="Verdana" pitchFamily="34" charset="0"/>
                <a:ea typeface="Verdana" pitchFamily="34" charset="0"/>
                <a:cs typeface="Verdana" pitchFamily="34" charset="0"/>
              </a:rPr>
              <a:t>configured on the interface:</a:t>
            </a:r>
          </a:p>
          <a:p>
            <a:endParaRPr lang="en-US" sz="1600"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interface s0</a:t>
            </a:r>
          </a:p>
          <a:p>
            <a:r>
              <a:rPr lang="en-US" sz="1600" b="1" dirty="0">
                <a:latin typeface="Verdana" pitchFamily="34" charset="0"/>
                <a:ea typeface="Verdana" pitchFamily="34" charset="0"/>
                <a:cs typeface="Verdana" pitchFamily="34" charset="0"/>
              </a:rPr>
              <a:t>RouterA(</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err="1">
                <a:latin typeface="Verdana" pitchFamily="34" charset="0"/>
                <a:ea typeface="Verdana" pitchFamily="34" charset="0"/>
                <a:cs typeface="Verdana" pitchFamily="34" charset="0"/>
              </a:rPr>
              <a:t>ip</a:t>
            </a:r>
            <a:r>
              <a:rPr lang="en-US" sz="1600" i="1" dirty="0">
                <a:latin typeface="Verdana" pitchFamily="34" charset="0"/>
                <a:ea typeface="Verdana" pitchFamily="34" charset="0"/>
                <a:cs typeface="Verdana" pitchFamily="34" charset="0"/>
              </a:rPr>
              <a:t> ospf message-digest-key 10 md5 MYKEY</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8662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8295" y="1066800"/>
            <a:ext cx="2577950" cy="369332"/>
          </a:xfrm>
          <a:prstGeom prst="rect">
            <a:avLst/>
          </a:prstGeom>
        </p:spPr>
        <p:txBody>
          <a:bodyPr wrap="none">
            <a:spAutoFit/>
          </a:bodyPr>
          <a:lstStyle/>
          <a:p>
            <a:r>
              <a:rPr lang="en-US" b="1" dirty="0">
                <a:latin typeface="Verdana" pitchFamily="34" charset="0"/>
                <a:ea typeface="Verdana" pitchFamily="34" charset="0"/>
                <a:cs typeface="Verdana" pitchFamily="34" charset="0"/>
              </a:rPr>
              <a:t>OSPF Virtual Links</a:t>
            </a:r>
            <a:endParaRPr lang="en-US" dirty="0">
              <a:latin typeface="Verdana" pitchFamily="34" charset="0"/>
              <a:ea typeface="Verdana" pitchFamily="34" charset="0"/>
              <a:cs typeface="Verdana"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676400"/>
            <a:ext cx="10134600"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08296" y="3962400"/>
            <a:ext cx="8338905" cy="738664"/>
          </a:xfrm>
          <a:prstGeom prst="rect">
            <a:avLst/>
          </a:prstGeom>
          <a:noFill/>
        </p:spPr>
        <p:txBody>
          <a:bodyPr wrap="square" rtlCol="0">
            <a:spAutoFit/>
          </a:bodyPr>
          <a:lstStyle/>
          <a:p>
            <a:r>
              <a:rPr lang="en-US" sz="1400" b="1" dirty="0" err="1">
                <a:latin typeface="Verdana" pitchFamily="34" charset="0"/>
                <a:ea typeface="Verdana" pitchFamily="34" charset="0"/>
                <a:cs typeface="Verdana" pitchFamily="34" charset="0"/>
              </a:rPr>
              <a:t>RouterB</a:t>
            </a:r>
            <a:r>
              <a:rPr lang="en-US" sz="1400" b="1" dirty="0">
                <a:latin typeface="Verdana" pitchFamily="34" charset="0"/>
                <a:ea typeface="Verdana" pitchFamily="34" charset="0"/>
                <a:cs typeface="Verdana" pitchFamily="34" charset="0"/>
              </a:rPr>
              <a:t>(</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i="1" dirty="0">
                <a:latin typeface="Verdana" pitchFamily="34" charset="0"/>
                <a:ea typeface="Verdana" pitchFamily="34" charset="0"/>
                <a:cs typeface="Verdana" pitchFamily="34" charset="0"/>
              </a:rPr>
              <a:t>router ospf 1</a:t>
            </a:r>
          </a:p>
          <a:p>
            <a:r>
              <a:rPr lang="en-US" sz="1400" b="1" dirty="0" err="1">
                <a:latin typeface="Verdana" pitchFamily="34" charset="0"/>
                <a:ea typeface="Verdana" pitchFamily="34" charset="0"/>
                <a:cs typeface="Verdana" pitchFamily="34" charset="0"/>
              </a:rPr>
              <a:t>RouterB</a:t>
            </a:r>
            <a:r>
              <a:rPr lang="en-US" sz="1400" b="1" dirty="0">
                <a:latin typeface="Verdana" pitchFamily="34" charset="0"/>
                <a:ea typeface="Verdana" pitchFamily="34" charset="0"/>
                <a:cs typeface="Verdana" pitchFamily="34" charset="0"/>
              </a:rPr>
              <a:t>(</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router-id 2.2.2.2</a:t>
            </a:r>
          </a:p>
          <a:p>
            <a:r>
              <a:rPr lang="en-US" sz="1400" b="1" dirty="0" err="1">
                <a:latin typeface="Verdana" pitchFamily="34" charset="0"/>
                <a:ea typeface="Verdana" pitchFamily="34" charset="0"/>
                <a:cs typeface="Verdana" pitchFamily="34" charset="0"/>
              </a:rPr>
              <a:t>RouterB</a:t>
            </a:r>
            <a:r>
              <a:rPr lang="en-US" sz="1400" b="1" dirty="0">
                <a:latin typeface="Verdana" pitchFamily="34" charset="0"/>
                <a:ea typeface="Verdana" pitchFamily="34" charset="0"/>
                <a:cs typeface="Verdana" pitchFamily="34" charset="0"/>
              </a:rPr>
              <a:t>(</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area 1 virtual-link 3.3.3.3</a:t>
            </a:r>
            <a:endParaRPr lang="en-US" sz="1400" dirty="0">
              <a:latin typeface="Verdana" pitchFamily="34" charset="0"/>
              <a:ea typeface="Verdana" pitchFamily="34" charset="0"/>
              <a:cs typeface="Verdana" pitchFamily="34" charset="0"/>
            </a:endParaRPr>
          </a:p>
        </p:txBody>
      </p:sp>
      <p:sp>
        <p:nvSpPr>
          <p:cNvPr id="4" name="TextBox 3"/>
          <p:cNvSpPr txBox="1"/>
          <p:nvPr/>
        </p:nvSpPr>
        <p:spPr>
          <a:xfrm>
            <a:off x="1016001" y="5105400"/>
            <a:ext cx="5073825" cy="738664"/>
          </a:xfrm>
          <a:prstGeom prst="rect">
            <a:avLst/>
          </a:prstGeom>
          <a:noFill/>
        </p:spPr>
        <p:txBody>
          <a:bodyPr wrap="none" rtlCol="0">
            <a:spAutoFit/>
          </a:bodyPr>
          <a:lstStyle/>
          <a:p>
            <a:r>
              <a:rPr lang="en-US" sz="1400" b="1" dirty="0">
                <a:latin typeface="Verdana" pitchFamily="34" charset="0"/>
                <a:ea typeface="Verdana" pitchFamily="34" charset="0"/>
                <a:cs typeface="Verdana" pitchFamily="34" charset="0"/>
              </a:rPr>
              <a:t>RouterC(</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i="1" dirty="0">
                <a:latin typeface="Verdana" pitchFamily="34" charset="0"/>
                <a:ea typeface="Verdana" pitchFamily="34" charset="0"/>
                <a:cs typeface="Verdana" pitchFamily="34" charset="0"/>
              </a:rPr>
              <a:t>router ospf 1</a:t>
            </a:r>
          </a:p>
          <a:p>
            <a:r>
              <a:rPr lang="en-US" sz="1400" b="1" dirty="0">
                <a:latin typeface="Verdana" pitchFamily="34" charset="0"/>
                <a:ea typeface="Verdana" pitchFamily="34" charset="0"/>
                <a:cs typeface="Verdana" pitchFamily="34" charset="0"/>
              </a:rPr>
              <a:t>RouterC(</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router-id 3.3.3.3</a:t>
            </a:r>
          </a:p>
          <a:p>
            <a:r>
              <a:rPr lang="en-US" sz="1400" b="1" dirty="0">
                <a:latin typeface="Verdana" pitchFamily="34" charset="0"/>
                <a:ea typeface="Verdana" pitchFamily="34" charset="0"/>
                <a:cs typeface="Verdana" pitchFamily="34" charset="0"/>
              </a:rPr>
              <a:t>RouterC(</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area 1 virtual-link 2.2.2.2</a:t>
            </a:r>
            <a:endParaRPr lang="en-US" sz="14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870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circle(in)">
                                      <p:cBhvr>
                                        <p:cTn id="12" dur="20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23890"/>
            <a:ext cx="2627642" cy="400110"/>
          </a:xfrm>
          <a:prstGeom prst="rect">
            <a:avLst/>
          </a:prstGeom>
        </p:spPr>
        <p:txBody>
          <a:bodyPr wrap="none">
            <a:spAutoFit/>
          </a:bodyPr>
          <a:lstStyle/>
          <a:p>
            <a:r>
              <a:rPr lang="en-US" sz="2000" b="1" dirty="0">
                <a:latin typeface="Verdana" pitchFamily="34" charset="0"/>
                <a:ea typeface="Verdana" pitchFamily="34" charset="0"/>
                <a:cs typeface="Verdana" pitchFamily="34" charset="0"/>
              </a:rPr>
              <a:t>OSPF Area Types</a:t>
            </a:r>
            <a:endParaRPr lang="en-US" sz="2000" dirty="0">
              <a:latin typeface="Verdana" pitchFamily="34" charset="0"/>
              <a:ea typeface="Verdana" pitchFamily="34" charset="0"/>
              <a:cs typeface="Verdana" pitchFamily="34" charset="0"/>
            </a:endParaRPr>
          </a:p>
        </p:txBody>
      </p:sp>
      <p:sp>
        <p:nvSpPr>
          <p:cNvPr id="3" name="TextBox 2"/>
          <p:cNvSpPr txBox="1"/>
          <p:nvPr/>
        </p:nvSpPr>
        <p:spPr>
          <a:xfrm>
            <a:off x="914401" y="1752600"/>
            <a:ext cx="9549481" cy="338554"/>
          </a:xfrm>
          <a:prstGeom prst="rect">
            <a:avLst/>
          </a:prstGeom>
          <a:noFill/>
        </p:spPr>
        <p:txBody>
          <a:bodyPr wrap="square" rtlCol="0">
            <a:spAutoFit/>
          </a:bodyPr>
          <a:lstStyle/>
          <a:p>
            <a:pPr marL="285750" indent="-285750">
              <a:buFont typeface="Wingdings" pitchFamily="2" charset="2"/>
              <a:buChar char="Ø"/>
            </a:pPr>
            <a:r>
              <a:rPr lang="en-US" sz="1600" b="1" i="1" dirty="0">
                <a:latin typeface="Verdana" pitchFamily="34" charset="0"/>
                <a:ea typeface="Verdana" pitchFamily="34" charset="0"/>
                <a:cs typeface="Verdana" pitchFamily="34" charset="0"/>
              </a:rPr>
              <a:t>Standard Area </a:t>
            </a:r>
            <a:r>
              <a:rPr lang="en-US" sz="1600" b="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A “normal” OSPF area.</a:t>
            </a:r>
          </a:p>
        </p:txBody>
      </p:sp>
      <p:sp>
        <p:nvSpPr>
          <p:cNvPr id="4" name="TextBox 3"/>
          <p:cNvSpPr txBox="1"/>
          <p:nvPr/>
        </p:nvSpPr>
        <p:spPr>
          <a:xfrm>
            <a:off x="1470112" y="2362200"/>
            <a:ext cx="7231210" cy="3046988"/>
          </a:xfrm>
          <a:prstGeom prst="rect">
            <a:avLst/>
          </a:prstGeom>
          <a:noFill/>
        </p:spPr>
        <p:txBody>
          <a:bodyPr wrap="none" rtlCol="0">
            <a:spAutoFit/>
          </a:bodyPr>
          <a:lstStyle/>
          <a:p>
            <a:pPr marL="285750" indent="-285750">
              <a:buFont typeface="Wingdings" pitchFamily="2" charset="2"/>
              <a:buChar char="§"/>
            </a:pPr>
            <a:r>
              <a:rPr lang="en-US" sz="1600" dirty="0">
                <a:latin typeface="Verdana" pitchFamily="34" charset="0"/>
                <a:ea typeface="Verdana" pitchFamily="34" charset="0"/>
                <a:cs typeface="Verdana" pitchFamily="34" charset="0"/>
              </a:rPr>
              <a:t>Routers within a standard area will share Router (Type 1) and</a:t>
            </a:r>
          </a:p>
          <a:p>
            <a:r>
              <a:rPr lang="en-US" sz="1600" dirty="0">
                <a:latin typeface="Verdana" pitchFamily="34" charset="0"/>
                <a:ea typeface="Verdana" pitchFamily="34" charset="0"/>
                <a:cs typeface="Verdana" pitchFamily="34" charset="0"/>
              </a:rPr>
              <a:t>Network (Type 2) LSAs to build their topology tables. Once fully</a:t>
            </a:r>
          </a:p>
          <a:p>
            <a:r>
              <a:rPr lang="en-US" sz="1600" dirty="0">
                <a:latin typeface="Verdana" pitchFamily="34" charset="0"/>
                <a:ea typeface="Verdana" pitchFamily="34" charset="0"/>
                <a:cs typeface="Verdana" pitchFamily="34" charset="0"/>
              </a:rPr>
              <a:t>synchronized, routers within an area will all have </a:t>
            </a:r>
            <a:r>
              <a:rPr lang="en-US" sz="1600" i="1" dirty="0">
                <a:latin typeface="Verdana" pitchFamily="34" charset="0"/>
                <a:ea typeface="Verdana" pitchFamily="34" charset="0"/>
                <a:cs typeface="Verdana" pitchFamily="34" charset="0"/>
              </a:rPr>
              <a:t>identical</a:t>
            </a:r>
          </a:p>
          <a:p>
            <a:r>
              <a:rPr lang="en-US" sz="1600" dirty="0">
                <a:latin typeface="Verdana" pitchFamily="34" charset="0"/>
                <a:ea typeface="Verdana" pitchFamily="34" charset="0"/>
                <a:cs typeface="Verdana" pitchFamily="34" charset="0"/>
              </a:rPr>
              <a:t>topology tables.</a:t>
            </a:r>
          </a:p>
          <a:p>
            <a:endParaRPr lang="en-US" sz="1600" dirty="0">
              <a:latin typeface="Verdana" pitchFamily="34" charset="0"/>
              <a:ea typeface="Verdana" pitchFamily="34" charset="0"/>
              <a:cs typeface="Verdana" pitchFamily="34" charset="0"/>
            </a:endParaRPr>
          </a:p>
          <a:p>
            <a:pPr marL="285750" indent="-285750">
              <a:buFont typeface="Wingdings" pitchFamily="2" charset="2"/>
              <a:buChar char="§"/>
            </a:pPr>
            <a:r>
              <a:rPr lang="en-US" sz="1600" dirty="0">
                <a:latin typeface="Verdana" pitchFamily="34" charset="0"/>
                <a:ea typeface="Verdana" pitchFamily="34" charset="0"/>
                <a:cs typeface="Verdana" pitchFamily="34" charset="0"/>
              </a:rPr>
              <a:t>Standard areas will accept Network Summary (Type 3) LSAs,</a:t>
            </a:r>
          </a:p>
          <a:p>
            <a:r>
              <a:rPr lang="en-US" sz="1600" dirty="0">
                <a:latin typeface="Verdana" pitchFamily="34" charset="0"/>
                <a:ea typeface="Verdana" pitchFamily="34" charset="0"/>
                <a:cs typeface="Verdana" pitchFamily="34" charset="0"/>
              </a:rPr>
              <a:t>which contain the routes to reach networks in all other areas.</a:t>
            </a:r>
          </a:p>
          <a:p>
            <a:endParaRPr lang="en-US" sz="1600" dirty="0">
              <a:latin typeface="Verdana" pitchFamily="34" charset="0"/>
              <a:ea typeface="Verdana" pitchFamily="34" charset="0"/>
              <a:cs typeface="Verdana" pitchFamily="34" charset="0"/>
            </a:endParaRPr>
          </a:p>
          <a:p>
            <a:pPr marL="285750" indent="-285750">
              <a:buFont typeface="Wingdings" pitchFamily="2" charset="2"/>
              <a:buChar char="§"/>
            </a:pPr>
            <a:r>
              <a:rPr lang="en-US" sz="1600" dirty="0">
                <a:latin typeface="Verdana" pitchFamily="34" charset="0"/>
                <a:ea typeface="Verdana" pitchFamily="34" charset="0"/>
                <a:cs typeface="Verdana" pitchFamily="34" charset="0"/>
              </a:rPr>
              <a:t>Standard areas will accept ASBR Summary (Type 4) and External</a:t>
            </a:r>
          </a:p>
          <a:p>
            <a:r>
              <a:rPr lang="en-US" sz="1600" dirty="0">
                <a:latin typeface="Verdana" pitchFamily="34" charset="0"/>
                <a:ea typeface="Verdana" pitchFamily="34" charset="0"/>
                <a:cs typeface="Verdana" pitchFamily="34" charset="0"/>
              </a:rPr>
              <a:t>(Type 5) LSAs, which contain the route to the ASBR and routes to</a:t>
            </a:r>
          </a:p>
          <a:p>
            <a:r>
              <a:rPr lang="en-US" sz="1600" dirty="0">
                <a:latin typeface="Verdana" pitchFamily="34" charset="0"/>
                <a:ea typeface="Verdana" pitchFamily="34" charset="0"/>
                <a:cs typeface="Verdana" pitchFamily="34" charset="0"/>
              </a:rPr>
              <a:t>external networks, respectively.</a:t>
            </a:r>
          </a:p>
          <a:p>
            <a:endParaRPr lang="en-US" sz="1600" dirty="0"/>
          </a:p>
        </p:txBody>
      </p:sp>
    </p:spTree>
    <p:extLst>
      <p:ext uri="{BB962C8B-B14F-4D97-AF65-F5344CB8AC3E}">
        <p14:creationId xmlns:p14="http://schemas.microsoft.com/office/powerpoint/2010/main" val="368614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type="subTitle" idx="1"/>
          </p:nvPr>
        </p:nvSpPr>
        <p:spPr/>
        <p:txBody>
          <a:bodyPr/>
          <a:lstStyle/>
          <a:p>
            <a:r>
              <a:rPr lang="en-US" dirty="0"/>
              <a:t>Hub is used to connect multiple devices</a:t>
            </a:r>
          </a:p>
          <a:p>
            <a:r>
              <a:rPr lang="en-US" dirty="0"/>
              <a:t>Each port broadcast to find its device every time for communication. Due to this heavy traffic occurs. All time this process is repeated to find  MAC address.</a:t>
            </a:r>
          </a:p>
          <a:p>
            <a:r>
              <a:rPr lang="en-US" dirty="0"/>
              <a:t>Slow communication</a:t>
            </a:r>
          </a:p>
          <a:p>
            <a:r>
              <a:rPr lang="en-US" dirty="0"/>
              <a:t>Also known as multiport repeater</a:t>
            </a:r>
          </a:p>
          <a:p>
            <a:r>
              <a:rPr lang="en-US" dirty="0"/>
              <a:t>Multiple communication is not possible at a time.</a:t>
            </a:r>
          </a:p>
          <a:p>
            <a:r>
              <a:rPr lang="en-US" dirty="0"/>
              <a:t>Other wise collision occurs.</a:t>
            </a:r>
          </a:p>
          <a:p>
            <a:r>
              <a:rPr lang="en-US" dirty="0"/>
              <a:t>Normally works only on 10 mbps.</a:t>
            </a:r>
          </a:p>
        </p:txBody>
      </p:sp>
      <p:sp>
        <p:nvSpPr>
          <p:cNvPr id="9" name="Title 8"/>
          <p:cNvSpPr>
            <a:spLocks noGrp="1"/>
          </p:cNvSpPr>
          <p:nvPr>
            <p:ph type="title"/>
          </p:nvPr>
        </p:nvSpPr>
        <p:spPr>
          <a:xfrm>
            <a:off x="2066633" y="1143540"/>
            <a:ext cx="7349067" cy="615553"/>
          </a:xfrm>
        </p:spPr>
        <p:txBody>
          <a:bodyPr/>
          <a:lstStyle/>
          <a:p>
            <a:r>
              <a:rPr lang="en-US" dirty="0"/>
              <a:t>Hub</a:t>
            </a:r>
          </a:p>
        </p:txBody>
      </p:sp>
      <p:pic>
        <p:nvPicPr>
          <p:cNvPr id="11" name="Picture 10"/>
          <p:cNvPicPr>
            <a:picLocks noChangeAspect="1"/>
          </p:cNvPicPr>
          <p:nvPr/>
        </p:nvPicPr>
        <p:blipFill>
          <a:blip r:embed="rId2"/>
          <a:stretch>
            <a:fillRect/>
          </a:stretch>
        </p:blipFill>
        <p:spPr>
          <a:xfrm>
            <a:off x="8368984" y="2760720"/>
            <a:ext cx="3559779" cy="3869645"/>
          </a:xfrm>
          <a:prstGeom prst="rect">
            <a:avLst/>
          </a:prstGeom>
        </p:spPr>
      </p:pic>
    </p:spTree>
    <p:extLst>
      <p:ext uri="{BB962C8B-B14F-4D97-AF65-F5344CB8AC3E}">
        <p14:creationId xmlns:p14="http://schemas.microsoft.com/office/powerpoint/2010/main" val="40093568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143000"/>
            <a:ext cx="10160000" cy="338554"/>
          </a:xfrm>
          <a:prstGeom prst="rect">
            <a:avLst/>
          </a:prstGeom>
        </p:spPr>
        <p:txBody>
          <a:bodyPr wrap="square">
            <a:spAutoFit/>
          </a:bodyPr>
          <a:lstStyle/>
          <a:p>
            <a:pPr marL="285750" indent="-285750">
              <a:buFont typeface="Wingdings" pitchFamily="2" charset="2"/>
              <a:buChar char="Ø"/>
            </a:pPr>
            <a:r>
              <a:rPr lang="en-US" sz="1600" b="1" dirty="0">
                <a:latin typeface="Verdana" pitchFamily="34" charset="0"/>
                <a:ea typeface="Verdana" pitchFamily="34" charset="0"/>
                <a:cs typeface="Verdana" pitchFamily="34" charset="0"/>
              </a:rPr>
              <a:t>Stub Area – </a:t>
            </a:r>
            <a:r>
              <a:rPr lang="en-US" sz="1600" dirty="0">
                <a:latin typeface="Verdana" pitchFamily="34" charset="0"/>
                <a:ea typeface="Verdana" pitchFamily="34" charset="0"/>
                <a:cs typeface="Verdana" pitchFamily="34" charset="0"/>
              </a:rPr>
              <a:t>Prevents external routes from flooding into an area.</a:t>
            </a:r>
          </a:p>
        </p:txBody>
      </p:sp>
      <p:sp>
        <p:nvSpPr>
          <p:cNvPr id="4" name="TextBox 3"/>
          <p:cNvSpPr txBox="1"/>
          <p:nvPr/>
        </p:nvSpPr>
        <p:spPr>
          <a:xfrm>
            <a:off x="896659" y="1676401"/>
            <a:ext cx="6388416" cy="1384995"/>
          </a:xfrm>
          <a:prstGeom prst="rect">
            <a:avLst/>
          </a:prstGeom>
          <a:noFill/>
        </p:spPr>
        <p:txBody>
          <a:bodyPr wrap="none" rtlCol="0">
            <a:spAutoFit/>
          </a:bodyPr>
          <a:lstStyle/>
          <a:p>
            <a:r>
              <a:rPr lang="en-US" sz="1400" dirty="0">
                <a:latin typeface="Verdana" pitchFamily="34" charset="0"/>
                <a:ea typeface="Verdana" pitchFamily="34" charset="0"/>
                <a:cs typeface="Verdana" pitchFamily="34" charset="0"/>
              </a:rPr>
              <a:t>• Like Standard areas, Stub area routers will share Type 1 and Type</a:t>
            </a:r>
          </a:p>
          <a:p>
            <a:r>
              <a:rPr lang="en-US" sz="1400" dirty="0">
                <a:latin typeface="Verdana" pitchFamily="34" charset="0"/>
                <a:ea typeface="Verdana" pitchFamily="34" charset="0"/>
                <a:cs typeface="Verdana" pitchFamily="34" charset="0"/>
              </a:rPr>
              <a:t>2 LSAs to build their topology tables.</a:t>
            </a:r>
          </a:p>
          <a:p>
            <a:endParaRPr lang="en-US" sz="1400" dirty="0">
              <a:latin typeface="Verdana" pitchFamily="34" charset="0"/>
              <a:ea typeface="Verdana" pitchFamily="34" charset="0"/>
              <a:cs typeface="Verdana" pitchFamily="34" charset="0"/>
            </a:endParaRPr>
          </a:p>
          <a:p>
            <a:r>
              <a:rPr lang="en-US" sz="1400" dirty="0">
                <a:latin typeface="Verdana" pitchFamily="34" charset="0"/>
                <a:ea typeface="Verdana" pitchFamily="34" charset="0"/>
                <a:cs typeface="Verdana" pitchFamily="34" charset="0"/>
              </a:rPr>
              <a:t>• Stub areas will also accept Type 3 LSAs to reach other areas.</a:t>
            </a:r>
          </a:p>
          <a:p>
            <a:r>
              <a:rPr lang="en-US" sz="1400" dirty="0">
                <a:latin typeface="Verdana" pitchFamily="34" charset="0"/>
                <a:ea typeface="Verdana" pitchFamily="34" charset="0"/>
                <a:cs typeface="Verdana" pitchFamily="34" charset="0"/>
              </a:rPr>
              <a:t>• Stub areas will </a:t>
            </a:r>
            <a:r>
              <a:rPr lang="en-US" sz="1400" b="1" dirty="0">
                <a:latin typeface="Verdana" pitchFamily="34" charset="0"/>
                <a:ea typeface="Verdana" pitchFamily="34" charset="0"/>
                <a:cs typeface="Verdana" pitchFamily="34" charset="0"/>
              </a:rPr>
              <a:t>not accept </a:t>
            </a:r>
            <a:r>
              <a:rPr lang="en-US" sz="1400" dirty="0">
                <a:latin typeface="Verdana" pitchFamily="34" charset="0"/>
                <a:ea typeface="Verdana" pitchFamily="34" charset="0"/>
                <a:cs typeface="Verdana" pitchFamily="34" charset="0"/>
              </a:rPr>
              <a:t>Type 4 or Type 5 LSAs, detailing routes</a:t>
            </a:r>
          </a:p>
          <a:p>
            <a:r>
              <a:rPr lang="en-US" sz="1400" dirty="0">
                <a:latin typeface="Verdana" pitchFamily="34" charset="0"/>
                <a:ea typeface="Verdana" pitchFamily="34" charset="0"/>
                <a:cs typeface="Verdana" pitchFamily="34" charset="0"/>
              </a:rPr>
              <a:t>to external networks.</a:t>
            </a:r>
          </a:p>
        </p:txBody>
      </p:sp>
      <p:sp>
        <p:nvSpPr>
          <p:cNvPr id="5" name="TextBox 4"/>
          <p:cNvSpPr txBox="1"/>
          <p:nvPr/>
        </p:nvSpPr>
        <p:spPr>
          <a:xfrm>
            <a:off x="998259" y="3124201"/>
            <a:ext cx="7221849" cy="1169551"/>
          </a:xfrm>
          <a:prstGeom prst="rect">
            <a:avLst/>
          </a:prstGeom>
          <a:noFill/>
        </p:spPr>
        <p:txBody>
          <a:bodyPr wrap="none" rtlCol="0">
            <a:spAutoFit/>
          </a:bodyPr>
          <a:lstStyle/>
          <a:p>
            <a:r>
              <a:rPr lang="en-US" sz="1400" dirty="0">
                <a:latin typeface="Verdana" pitchFamily="34" charset="0"/>
                <a:ea typeface="Verdana" pitchFamily="34" charset="0"/>
                <a:cs typeface="Verdana" pitchFamily="34" charset="0"/>
              </a:rPr>
              <a:t>The purpose of Stub areas is to limit the number of LSAs flooded into the</a:t>
            </a:r>
          </a:p>
          <a:p>
            <a:r>
              <a:rPr lang="en-US" sz="1400" dirty="0">
                <a:latin typeface="Verdana" pitchFamily="34" charset="0"/>
                <a:ea typeface="Verdana" pitchFamily="34" charset="0"/>
                <a:cs typeface="Verdana" pitchFamily="34" charset="0"/>
              </a:rPr>
              <a:t>area, to conserve bandwidth and router CPUs. The Stub’s ABR will</a:t>
            </a:r>
          </a:p>
          <a:p>
            <a:r>
              <a:rPr lang="en-US" sz="1400" dirty="0">
                <a:latin typeface="Verdana" pitchFamily="34" charset="0"/>
                <a:ea typeface="Verdana" pitchFamily="34" charset="0"/>
                <a:cs typeface="Verdana" pitchFamily="34" charset="0"/>
              </a:rPr>
              <a:t>automatically inject a </a:t>
            </a:r>
            <a:r>
              <a:rPr lang="en-US" sz="1400" b="1" dirty="0">
                <a:latin typeface="Verdana" pitchFamily="34" charset="0"/>
                <a:ea typeface="Verdana" pitchFamily="34" charset="0"/>
                <a:cs typeface="Verdana" pitchFamily="34" charset="0"/>
              </a:rPr>
              <a:t>default route </a:t>
            </a:r>
            <a:r>
              <a:rPr lang="en-US" sz="1400" dirty="0">
                <a:latin typeface="Verdana" pitchFamily="34" charset="0"/>
                <a:ea typeface="Verdana" pitchFamily="34" charset="0"/>
                <a:cs typeface="Verdana" pitchFamily="34" charset="0"/>
              </a:rPr>
              <a:t>into the Stub area, so that those routers</a:t>
            </a:r>
          </a:p>
          <a:p>
            <a:r>
              <a:rPr lang="en-US" sz="1400" dirty="0">
                <a:latin typeface="Verdana" pitchFamily="34" charset="0"/>
                <a:ea typeface="Verdana" pitchFamily="34" charset="0"/>
                <a:cs typeface="Verdana" pitchFamily="34" charset="0"/>
              </a:rPr>
              <a:t>can reach the external networks. The ABR will be the next-hop for the</a:t>
            </a:r>
          </a:p>
          <a:p>
            <a:r>
              <a:rPr lang="en-US" sz="1400" dirty="0">
                <a:latin typeface="Verdana" pitchFamily="34" charset="0"/>
                <a:ea typeface="Verdana" pitchFamily="34" charset="0"/>
                <a:cs typeface="Verdana" pitchFamily="34" charset="0"/>
              </a:rPr>
              <a:t>default route.</a:t>
            </a:r>
          </a:p>
        </p:txBody>
      </p:sp>
      <p:sp>
        <p:nvSpPr>
          <p:cNvPr id="6" name="TextBox 5"/>
          <p:cNvSpPr txBox="1"/>
          <p:nvPr/>
        </p:nvSpPr>
        <p:spPr>
          <a:xfrm>
            <a:off x="1016000" y="4343400"/>
            <a:ext cx="7252306" cy="1600438"/>
          </a:xfrm>
          <a:prstGeom prst="rect">
            <a:avLst/>
          </a:prstGeom>
          <a:noFill/>
        </p:spPr>
        <p:txBody>
          <a:bodyPr wrap="none" rtlCol="0">
            <a:spAutoFit/>
          </a:bodyPr>
          <a:lstStyle/>
          <a:p>
            <a:r>
              <a:rPr lang="en-US" sz="1400" dirty="0">
                <a:latin typeface="Verdana" pitchFamily="34" charset="0"/>
                <a:ea typeface="Verdana" pitchFamily="34" charset="0"/>
                <a:cs typeface="Verdana" pitchFamily="34" charset="0"/>
              </a:rPr>
              <a:t>Configuration of stub areas is relatively simple:</a:t>
            </a: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dirty="0">
                <a:latin typeface="Verdana" pitchFamily="34" charset="0"/>
                <a:ea typeface="Verdana" pitchFamily="34" charset="0"/>
                <a:cs typeface="Verdana" pitchFamily="34" charset="0"/>
              </a:rPr>
              <a:t>router ospf 1</a:t>
            </a: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dirty="0">
                <a:latin typeface="Verdana" pitchFamily="34" charset="0"/>
                <a:ea typeface="Verdana" pitchFamily="34" charset="0"/>
                <a:cs typeface="Verdana" pitchFamily="34" charset="0"/>
              </a:rPr>
              <a:t>network 10.1.0.0 0.0.7.255 area 1</a:t>
            </a: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dirty="0">
                <a:latin typeface="Verdana" pitchFamily="34" charset="0"/>
                <a:ea typeface="Verdana" pitchFamily="34" charset="0"/>
                <a:cs typeface="Verdana" pitchFamily="34" charset="0"/>
              </a:rPr>
              <a:t>area 1 stub</a:t>
            </a:r>
          </a:p>
          <a:p>
            <a:r>
              <a:rPr lang="en-US" sz="1400" dirty="0">
                <a:latin typeface="Verdana" pitchFamily="34" charset="0"/>
                <a:ea typeface="Verdana" pitchFamily="34" charset="0"/>
                <a:cs typeface="Verdana" pitchFamily="34" charset="0"/>
              </a:rPr>
              <a:t>The area 1 stub command must be configured on </a:t>
            </a:r>
            <a:r>
              <a:rPr lang="en-US" sz="1400" b="1" dirty="0">
                <a:latin typeface="Verdana" pitchFamily="34" charset="0"/>
                <a:ea typeface="Verdana" pitchFamily="34" charset="0"/>
                <a:cs typeface="Verdana" pitchFamily="34" charset="0"/>
              </a:rPr>
              <a:t>all </a:t>
            </a:r>
            <a:r>
              <a:rPr lang="en-US" sz="1400" dirty="0">
                <a:latin typeface="Verdana" pitchFamily="34" charset="0"/>
                <a:ea typeface="Verdana" pitchFamily="34" charset="0"/>
                <a:cs typeface="Verdana" pitchFamily="34" charset="0"/>
              </a:rPr>
              <a:t>routers in the Stub area.</a:t>
            </a:r>
          </a:p>
          <a:p>
            <a:r>
              <a:rPr lang="en-US" sz="1400" dirty="0">
                <a:latin typeface="Verdana" pitchFamily="34" charset="0"/>
                <a:ea typeface="Verdana" pitchFamily="34" charset="0"/>
                <a:cs typeface="Verdana" pitchFamily="34" charset="0"/>
              </a:rPr>
              <a:t>No ASBRs are allowed in a Stub area.</a:t>
            </a:r>
          </a:p>
          <a:p>
            <a:endParaRPr lang="en-US" sz="1400" dirty="0"/>
          </a:p>
        </p:txBody>
      </p:sp>
    </p:spTree>
    <p:extLst>
      <p:ext uri="{BB962C8B-B14F-4D97-AF65-F5344CB8AC3E}">
        <p14:creationId xmlns:p14="http://schemas.microsoft.com/office/powerpoint/2010/main" val="592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21689"/>
            <a:ext cx="10668000" cy="338554"/>
          </a:xfrm>
          <a:prstGeom prst="rect">
            <a:avLst/>
          </a:prstGeom>
        </p:spPr>
        <p:txBody>
          <a:bodyPr wrap="square">
            <a:spAutoFit/>
          </a:bodyPr>
          <a:lstStyle/>
          <a:p>
            <a:pPr marL="285750" indent="-285750">
              <a:buFont typeface="Wingdings" pitchFamily="2" charset="2"/>
              <a:buChar char="Ø"/>
            </a:pPr>
            <a:r>
              <a:rPr lang="en-US" sz="1600" b="1" dirty="0">
                <a:latin typeface="Verdana" pitchFamily="34" charset="0"/>
                <a:ea typeface="Verdana" pitchFamily="34" charset="0"/>
                <a:cs typeface="Verdana" pitchFamily="34" charset="0"/>
              </a:rPr>
              <a:t>Totally Stubby Area – </a:t>
            </a:r>
            <a:r>
              <a:rPr lang="en-US" sz="1600" dirty="0">
                <a:latin typeface="Verdana" pitchFamily="34" charset="0"/>
                <a:ea typeface="Verdana" pitchFamily="34" charset="0"/>
                <a:cs typeface="Verdana" pitchFamily="34" charset="0"/>
              </a:rPr>
              <a:t>Prevents both inter-area and external routes from flooding into an area.</a:t>
            </a:r>
          </a:p>
        </p:txBody>
      </p:sp>
      <p:sp>
        <p:nvSpPr>
          <p:cNvPr id="3" name="TextBox 2"/>
          <p:cNvSpPr txBox="1"/>
          <p:nvPr/>
        </p:nvSpPr>
        <p:spPr>
          <a:xfrm>
            <a:off x="914400" y="1878450"/>
            <a:ext cx="10403872" cy="1169551"/>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 Like Standard and Stub areas, Totally Stubby area routers will</a:t>
            </a:r>
          </a:p>
          <a:p>
            <a:r>
              <a:rPr lang="en-US" sz="1400" dirty="0">
                <a:latin typeface="Verdana" pitchFamily="34" charset="0"/>
                <a:ea typeface="Verdana" pitchFamily="34" charset="0"/>
                <a:cs typeface="Verdana" pitchFamily="34" charset="0"/>
              </a:rPr>
              <a:t>share Type 1 and Type 2 LSAs to build their topology tables.</a:t>
            </a:r>
          </a:p>
          <a:p>
            <a:r>
              <a:rPr lang="en-US" sz="1400" dirty="0">
                <a:latin typeface="Verdana" pitchFamily="34" charset="0"/>
                <a:ea typeface="Verdana" pitchFamily="34" charset="0"/>
                <a:cs typeface="Verdana" pitchFamily="34" charset="0"/>
              </a:rPr>
              <a:t>• Totally Stubby areas will </a:t>
            </a:r>
            <a:r>
              <a:rPr lang="en-US" sz="1400" b="1" i="1" dirty="0">
                <a:latin typeface="Verdana" pitchFamily="34" charset="0"/>
                <a:ea typeface="Verdana" pitchFamily="34" charset="0"/>
                <a:cs typeface="Verdana" pitchFamily="34" charset="0"/>
              </a:rPr>
              <a:t>not accept </a:t>
            </a:r>
            <a:r>
              <a:rPr lang="en-US" sz="1400" dirty="0">
                <a:latin typeface="Verdana" pitchFamily="34" charset="0"/>
                <a:ea typeface="Verdana" pitchFamily="34" charset="0"/>
                <a:cs typeface="Verdana" pitchFamily="34" charset="0"/>
              </a:rPr>
              <a:t>Type 3 LSAs to other areas.</a:t>
            </a:r>
          </a:p>
          <a:p>
            <a:r>
              <a:rPr lang="en-US" sz="1400" dirty="0">
                <a:latin typeface="Verdana" pitchFamily="34" charset="0"/>
                <a:ea typeface="Verdana" pitchFamily="34" charset="0"/>
                <a:cs typeface="Verdana" pitchFamily="34" charset="0"/>
              </a:rPr>
              <a:t>• Totally Stubby areas will also </a:t>
            </a:r>
            <a:r>
              <a:rPr lang="en-US" sz="1400" b="1" i="1" dirty="0">
                <a:latin typeface="Verdana" pitchFamily="34" charset="0"/>
                <a:ea typeface="Verdana" pitchFamily="34" charset="0"/>
                <a:cs typeface="Verdana" pitchFamily="34" charset="0"/>
              </a:rPr>
              <a:t>not accept </a:t>
            </a:r>
            <a:r>
              <a:rPr lang="en-US" sz="1400" dirty="0">
                <a:latin typeface="Verdana" pitchFamily="34" charset="0"/>
                <a:ea typeface="Verdana" pitchFamily="34" charset="0"/>
                <a:cs typeface="Verdana" pitchFamily="34" charset="0"/>
              </a:rPr>
              <a:t>Type 4 or Type 5 LSAs,</a:t>
            </a:r>
          </a:p>
          <a:p>
            <a:r>
              <a:rPr lang="en-US" sz="1400" dirty="0">
                <a:latin typeface="Verdana" pitchFamily="34" charset="0"/>
                <a:ea typeface="Verdana" pitchFamily="34" charset="0"/>
                <a:cs typeface="Verdana" pitchFamily="34" charset="0"/>
              </a:rPr>
              <a:t>detailing routes to external networks.</a:t>
            </a:r>
          </a:p>
        </p:txBody>
      </p:sp>
      <p:sp>
        <p:nvSpPr>
          <p:cNvPr id="4" name="TextBox 3"/>
          <p:cNvSpPr txBox="1"/>
          <p:nvPr/>
        </p:nvSpPr>
        <p:spPr>
          <a:xfrm>
            <a:off x="1016000" y="3048001"/>
            <a:ext cx="10302272" cy="954107"/>
          </a:xfrm>
          <a:prstGeom prst="rect">
            <a:avLst/>
          </a:prstGeom>
          <a:noFill/>
        </p:spPr>
        <p:txBody>
          <a:bodyPr wrap="square" rtlCol="0">
            <a:spAutoFit/>
          </a:bodyPr>
          <a:lstStyle/>
          <a:p>
            <a:r>
              <a:rPr lang="en-US" sz="1400" dirty="0">
                <a:latin typeface="Verdana" pitchFamily="34" charset="0"/>
                <a:ea typeface="Verdana" pitchFamily="34" charset="0"/>
                <a:cs typeface="Verdana" pitchFamily="34" charset="0"/>
              </a:rPr>
              <a:t>Again, the purpose of Totally Stubby areas is to limit the number of LSAs flooded into the area, to conserve bandwidth and router CPUs. The Stub’s ABR will instead </a:t>
            </a:r>
            <a:r>
              <a:rPr lang="en-US" sz="1400" i="1" dirty="0">
                <a:latin typeface="Verdana" pitchFamily="34" charset="0"/>
                <a:ea typeface="Verdana" pitchFamily="34" charset="0"/>
                <a:cs typeface="Verdana" pitchFamily="34" charset="0"/>
              </a:rPr>
              <a:t>automatically </a:t>
            </a:r>
            <a:r>
              <a:rPr lang="en-US" sz="1400" dirty="0">
                <a:latin typeface="Verdana" pitchFamily="34" charset="0"/>
                <a:ea typeface="Verdana" pitchFamily="34" charset="0"/>
                <a:cs typeface="Verdana" pitchFamily="34" charset="0"/>
              </a:rPr>
              <a:t>inject a </a:t>
            </a:r>
            <a:r>
              <a:rPr lang="en-US" sz="1400" b="1" dirty="0">
                <a:latin typeface="Verdana" pitchFamily="34" charset="0"/>
                <a:ea typeface="Verdana" pitchFamily="34" charset="0"/>
                <a:cs typeface="Verdana" pitchFamily="34" charset="0"/>
              </a:rPr>
              <a:t>default route </a:t>
            </a:r>
            <a:r>
              <a:rPr lang="en-US" sz="1400" dirty="0">
                <a:latin typeface="Verdana" pitchFamily="34" charset="0"/>
                <a:ea typeface="Verdana" pitchFamily="34" charset="0"/>
                <a:cs typeface="Verdana" pitchFamily="34" charset="0"/>
              </a:rPr>
              <a:t>into the Totally Stubby area, so that those routers can reach both inter-area networks and external networks. The ABR will be the </a:t>
            </a:r>
            <a:r>
              <a:rPr lang="en-US" sz="1400" i="1" dirty="0">
                <a:latin typeface="Verdana" pitchFamily="34" charset="0"/>
                <a:ea typeface="Verdana" pitchFamily="34" charset="0"/>
                <a:cs typeface="Verdana" pitchFamily="34" charset="0"/>
              </a:rPr>
              <a:t>next-hop </a:t>
            </a:r>
            <a:r>
              <a:rPr lang="en-US" sz="1400" dirty="0">
                <a:latin typeface="Verdana" pitchFamily="34" charset="0"/>
                <a:ea typeface="Verdana" pitchFamily="34" charset="0"/>
                <a:cs typeface="Verdana" pitchFamily="34" charset="0"/>
              </a:rPr>
              <a:t>for the default route.</a:t>
            </a:r>
          </a:p>
        </p:txBody>
      </p:sp>
      <p:sp>
        <p:nvSpPr>
          <p:cNvPr id="5" name="TextBox 4"/>
          <p:cNvSpPr txBox="1"/>
          <p:nvPr/>
        </p:nvSpPr>
        <p:spPr>
          <a:xfrm>
            <a:off x="1117600" y="4267200"/>
            <a:ext cx="7205306" cy="1815882"/>
          </a:xfrm>
          <a:prstGeom prst="rect">
            <a:avLst/>
          </a:prstGeom>
          <a:noFill/>
        </p:spPr>
        <p:txBody>
          <a:bodyPr wrap="none" rtlCol="0">
            <a:spAutoFit/>
          </a:bodyPr>
          <a:lstStyle/>
          <a:p>
            <a:r>
              <a:rPr lang="en-US" sz="1400" dirty="0">
                <a:latin typeface="Verdana" pitchFamily="34" charset="0"/>
                <a:ea typeface="Verdana" pitchFamily="34" charset="0"/>
                <a:cs typeface="Verdana" pitchFamily="34" charset="0"/>
              </a:rPr>
              <a:t>Configuration of totally stubby areas is relatively simple:</a:t>
            </a:r>
          </a:p>
          <a:p>
            <a:endParaRPr lang="en-US" sz="1400" dirty="0">
              <a:latin typeface="Verdana" pitchFamily="34" charset="0"/>
              <a:ea typeface="Verdana" pitchFamily="34" charset="0"/>
              <a:cs typeface="Verdana" pitchFamily="34" charset="0"/>
            </a:endParaRP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 </a:t>
            </a:r>
            <a:r>
              <a:rPr lang="en-US" sz="1400" i="1" dirty="0">
                <a:latin typeface="Verdana" pitchFamily="34" charset="0"/>
                <a:ea typeface="Verdana" pitchFamily="34" charset="0"/>
                <a:cs typeface="Verdana" pitchFamily="34" charset="0"/>
              </a:rPr>
              <a:t>router ospf 1</a:t>
            </a: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network 10.1.0.0 0.0.7.255 area 1</a:t>
            </a:r>
          </a:p>
          <a:p>
            <a:r>
              <a:rPr lang="en-US" sz="1400" b="1" dirty="0">
                <a:latin typeface="Verdana" pitchFamily="34" charset="0"/>
                <a:ea typeface="Verdana" pitchFamily="34" charset="0"/>
                <a:cs typeface="Verdana" pitchFamily="34" charset="0"/>
              </a:rPr>
              <a:t>Router(</a:t>
            </a:r>
            <a:r>
              <a:rPr lang="en-US" sz="1400" b="1" dirty="0" err="1">
                <a:latin typeface="Verdana" pitchFamily="34" charset="0"/>
                <a:ea typeface="Verdana" pitchFamily="34" charset="0"/>
                <a:cs typeface="Verdana" pitchFamily="34" charset="0"/>
              </a:rPr>
              <a:t>config</a:t>
            </a:r>
            <a:r>
              <a:rPr lang="en-US" sz="1400" b="1" dirty="0">
                <a:latin typeface="Verdana" pitchFamily="34" charset="0"/>
                <a:ea typeface="Verdana" pitchFamily="34" charset="0"/>
                <a:cs typeface="Verdana" pitchFamily="34" charset="0"/>
              </a:rPr>
              <a:t>-router)# </a:t>
            </a:r>
            <a:r>
              <a:rPr lang="en-US" sz="1400" i="1" dirty="0">
                <a:latin typeface="Verdana" pitchFamily="34" charset="0"/>
                <a:ea typeface="Verdana" pitchFamily="34" charset="0"/>
                <a:cs typeface="Verdana" pitchFamily="34" charset="0"/>
              </a:rPr>
              <a:t>area 1 stub no-summary</a:t>
            </a:r>
          </a:p>
          <a:p>
            <a:r>
              <a:rPr lang="en-US" sz="1400" dirty="0">
                <a:latin typeface="Verdana" pitchFamily="34" charset="0"/>
                <a:ea typeface="Verdana" pitchFamily="34" charset="0"/>
                <a:cs typeface="Verdana" pitchFamily="34" charset="0"/>
              </a:rPr>
              <a:t>The </a:t>
            </a:r>
            <a:r>
              <a:rPr lang="en-US" sz="1400" i="1" dirty="0">
                <a:latin typeface="Verdana" pitchFamily="34" charset="0"/>
                <a:ea typeface="Verdana" pitchFamily="34" charset="0"/>
                <a:cs typeface="Verdana" pitchFamily="34" charset="0"/>
              </a:rPr>
              <a:t>area 1 stub no-summary </a:t>
            </a:r>
            <a:r>
              <a:rPr lang="en-US" sz="1400" dirty="0">
                <a:latin typeface="Verdana" pitchFamily="34" charset="0"/>
                <a:ea typeface="Verdana" pitchFamily="34" charset="0"/>
                <a:cs typeface="Verdana" pitchFamily="34" charset="0"/>
              </a:rPr>
              <a:t>command is configured only on the </a:t>
            </a:r>
            <a:r>
              <a:rPr lang="en-US" sz="1400" b="1" dirty="0">
                <a:latin typeface="Verdana" pitchFamily="34" charset="0"/>
                <a:ea typeface="Verdana" pitchFamily="34" charset="0"/>
                <a:cs typeface="Verdana" pitchFamily="34" charset="0"/>
              </a:rPr>
              <a:t>ABR </a:t>
            </a:r>
            <a:r>
              <a:rPr lang="en-US" sz="1400" dirty="0">
                <a:latin typeface="Verdana" pitchFamily="34" charset="0"/>
                <a:ea typeface="Verdana" pitchFamily="34" charset="0"/>
                <a:cs typeface="Verdana" pitchFamily="34" charset="0"/>
              </a:rPr>
              <a:t>of</a:t>
            </a:r>
          </a:p>
          <a:p>
            <a:r>
              <a:rPr lang="en-US" sz="1400" dirty="0">
                <a:latin typeface="Verdana" pitchFamily="34" charset="0"/>
                <a:ea typeface="Verdana" pitchFamily="34" charset="0"/>
                <a:cs typeface="Verdana" pitchFamily="34" charset="0"/>
              </a:rPr>
              <a:t>the Totally Stubby area; other routers within the area are configured with the</a:t>
            </a:r>
          </a:p>
          <a:p>
            <a:r>
              <a:rPr lang="en-US" sz="1400" i="1" dirty="0">
                <a:latin typeface="Verdana" pitchFamily="34" charset="0"/>
                <a:ea typeface="Verdana" pitchFamily="34" charset="0"/>
                <a:cs typeface="Verdana" pitchFamily="34" charset="0"/>
              </a:rPr>
              <a:t>area 1 stub </a:t>
            </a:r>
            <a:r>
              <a:rPr lang="en-US" sz="1400" dirty="0">
                <a:latin typeface="Verdana" pitchFamily="34" charset="0"/>
                <a:ea typeface="Verdana" pitchFamily="34" charset="0"/>
                <a:cs typeface="Verdana" pitchFamily="34" charset="0"/>
              </a:rPr>
              <a:t>command. No ASBRs are allowed in a Totally Stubby area.</a:t>
            </a:r>
          </a:p>
        </p:txBody>
      </p:sp>
    </p:spTree>
    <p:extLst>
      <p:ext uri="{BB962C8B-B14F-4D97-AF65-F5344CB8AC3E}">
        <p14:creationId xmlns:p14="http://schemas.microsoft.com/office/powerpoint/2010/main" val="35116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11074400" cy="830997"/>
          </a:xfrm>
          <a:prstGeom prst="rect">
            <a:avLst/>
          </a:prstGeom>
        </p:spPr>
        <p:txBody>
          <a:bodyPr wrap="square">
            <a:spAutoFit/>
          </a:bodyPr>
          <a:lstStyle/>
          <a:p>
            <a:pPr marL="285750" indent="-285750">
              <a:buFont typeface="Wingdings" pitchFamily="2" charset="2"/>
              <a:buChar char="Ø"/>
            </a:pPr>
            <a:r>
              <a:rPr lang="en-US" sz="1600" b="1" dirty="0">
                <a:latin typeface="Verdana" pitchFamily="34" charset="0"/>
                <a:ea typeface="Verdana" pitchFamily="34" charset="0"/>
                <a:cs typeface="Verdana" pitchFamily="34" charset="0"/>
              </a:rPr>
              <a:t>Not So Stubby Area (NSSA) – </a:t>
            </a:r>
            <a:r>
              <a:rPr lang="en-US" sz="1600" dirty="0">
                <a:latin typeface="Verdana" pitchFamily="34" charset="0"/>
                <a:ea typeface="Verdana" pitchFamily="34" charset="0"/>
                <a:cs typeface="Verdana" pitchFamily="34" charset="0"/>
              </a:rPr>
              <a:t>Similar to a Stub area; prevents external</a:t>
            </a:r>
          </a:p>
          <a:p>
            <a:r>
              <a:rPr lang="en-US" sz="1600" dirty="0">
                <a:latin typeface="Verdana" pitchFamily="34" charset="0"/>
                <a:ea typeface="Verdana" pitchFamily="34" charset="0"/>
                <a:cs typeface="Verdana" pitchFamily="34" charset="0"/>
              </a:rPr>
              <a:t>routes from flooding into an area, unless those external routes originated</a:t>
            </a:r>
          </a:p>
          <a:p>
            <a:r>
              <a:rPr lang="en-US" sz="1600" dirty="0">
                <a:latin typeface="Verdana" pitchFamily="34" charset="0"/>
                <a:ea typeface="Verdana" pitchFamily="34" charset="0"/>
                <a:cs typeface="Verdana" pitchFamily="34" charset="0"/>
              </a:rPr>
              <a:t>from an ASBR within the NSSA area.</a:t>
            </a:r>
          </a:p>
        </p:txBody>
      </p:sp>
      <p:sp>
        <p:nvSpPr>
          <p:cNvPr id="3" name="TextBox 2"/>
          <p:cNvSpPr txBox="1"/>
          <p:nvPr/>
        </p:nvSpPr>
        <p:spPr>
          <a:xfrm>
            <a:off x="1016001" y="2590801"/>
            <a:ext cx="7303025" cy="2800767"/>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 Like Standard and Stub areas, NSSA area routers will share Type 1</a:t>
            </a:r>
          </a:p>
          <a:p>
            <a:r>
              <a:rPr lang="en-US" sz="1600" dirty="0">
                <a:latin typeface="Verdana" pitchFamily="34" charset="0"/>
                <a:ea typeface="Verdana" pitchFamily="34" charset="0"/>
                <a:cs typeface="Verdana" pitchFamily="34" charset="0"/>
              </a:rPr>
              <a:t>and Type 2 LSAs to build their topology tables.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 NSSA areas will also accept Network Summary (Type 3) LSAs,</a:t>
            </a:r>
          </a:p>
          <a:p>
            <a:r>
              <a:rPr lang="en-US" sz="1600" dirty="0">
                <a:latin typeface="Verdana" pitchFamily="34" charset="0"/>
                <a:ea typeface="Verdana" pitchFamily="34" charset="0"/>
                <a:cs typeface="Verdana" pitchFamily="34" charset="0"/>
              </a:rPr>
              <a:t>which contain the routes to reach networks in all other areas.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 NSSA areas will </a:t>
            </a:r>
            <a:r>
              <a:rPr lang="en-US" sz="1600" b="1" i="1" dirty="0">
                <a:latin typeface="Verdana" pitchFamily="34" charset="0"/>
                <a:ea typeface="Verdana" pitchFamily="34" charset="0"/>
                <a:cs typeface="Verdana" pitchFamily="34" charset="0"/>
              </a:rPr>
              <a:t>not accept </a:t>
            </a:r>
            <a:r>
              <a:rPr lang="en-US" sz="1600" dirty="0">
                <a:latin typeface="Verdana" pitchFamily="34" charset="0"/>
                <a:ea typeface="Verdana" pitchFamily="34" charset="0"/>
                <a:cs typeface="Verdana" pitchFamily="34" charset="0"/>
              </a:rPr>
              <a:t>Type 4 or Type 5 LSAs, detailing</a:t>
            </a:r>
          </a:p>
          <a:p>
            <a:r>
              <a:rPr lang="en-US" sz="1600" dirty="0">
                <a:latin typeface="Verdana" pitchFamily="34" charset="0"/>
                <a:ea typeface="Verdana" pitchFamily="34" charset="0"/>
                <a:cs typeface="Verdana" pitchFamily="34" charset="0"/>
              </a:rPr>
              <a:t>routes to external networks.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 If an ASBR exists </a:t>
            </a:r>
            <a:r>
              <a:rPr lang="en-US" sz="1600" i="1" dirty="0">
                <a:latin typeface="Verdana" pitchFamily="34" charset="0"/>
                <a:ea typeface="Verdana" pitchFamily="34" charset="0"/>
                <a:cs typeface="Verdana" pitchFamily="34" charset="0"/>
              </a:rPr>
              <a:t>within </a:t>
            </a:r>
            <a:r>
              <a:rPr lang="en-US" sz="1600" dirty="0">
                <a:latin typeface="Verdana" pitchFamily="34" charset="0"/>
                <a:ea typeface="Verdana" pitchFamily="34" charset="0"/>
                <a:cs typeface="Verdana" pitchFamily="34" charset="0"/>
              </a:rPr>
              <a:t>the NSSA area, that ASBR will generate</a:t>
            </a:r>
          </a:p>
          <a:p>
            <a:r>
              <a:rPr lang="en-US" sz="1600" b="1" dirty="0">
                <a:latin typeface="Verdana" pitchFamily="34" charset="0"/>
                <a:ea typeface="Verdana" pitchFamily="34" charset="0"/>
                <a:cs typeface="Verdana" pitchFamily="34" charset="0"/>
              </a:rPr>
              <a:t>Type 7 LSAs</a:t>
            </a:r>
            <a:r>
              <a:rPr lang="en-US" sz="1600" dirty="0">
                <a:latin typeface="Verdana" pitchFamily="34" charset="0"/>
                <a:ea typeface="Verdana" pitchFamily="34" charset="0"/>
                <a:cs typeface="Verdana" pitchFamily="34" charset="0"/>
              </a:rPr>
              <a:t>.</a:t>
            </a:r>
          </a:p>
        </p:txBody>
      </p:sp>
    </p:spTree>
    <p:extLst>
      <p:ext uri="{BB962C8B-B14F-4D97-AF65-F5344CB8AC3E}">
        <p14:creationId xmlns:p14="http://schemas.microsoft.com/office/powerpoint/2010/main" val="27343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7600" y="1190685"/>
            <a:ext cx="10363200" cy="1815882"/>
          </a:xfrm>
          <a:prstGeom prst="rect">
            <a:avLst/>
          </a:prstGeom>
        </p:spPr>
        <p:txBody>
          <a:bodyPr wrap="square">
            <a:spAutoFit/>
          </a:bodyPr>
          <a:lstStyle/>
          <a:p>
            <a:r>
              <a:rPr lang="en-US" sz="1600" dirty="0">
                <a:latin typeface="Verdana" pitchFamily="34" charset="0"/>
                <a:ea typeface="Verdana" pitchFamily="34" charset="0"/>
                <a:cs typeface="Verdana" pitchFamily="34" charset="0"/>
              </a:rPr>
              <a:t>Again, NSSA areas are almost identical to Stub areas. If Area 1 was</a:t>
            </a:r>
          </a:p>
          <a:p>
            <a:r>
              <a:rPr lang="en-US" sz="1600" dirty="0">
                <a:latin typeface="Verdana" pitchFamily="34" charset="0"/>
                <a:ea typeface="Verdana" pitchFamily="34" charset="0"/>
                <a:cs typeface="Verdana" pitchFamily="34" charset="0"/>
              </a:rPr>
              <a:t>configured as an NSSA, it would not accept any external routes originating</a:t>
            </a:r>
          </a:p>
          <a:p>
            <a:r>
              <a:rPr lang="en-US" sz="1600" dirty="0">
                <a:latin typeface="Verdana" pitchFamily="34" charset="0"/>
                <a:ea typeface="Verdana" pitchFamily="34" charset="0"/>
                <a:cs typeface="Verdana" pitchFamily="34" charset="0"/>
              </a:rPr>
              <a:t>from Router G (an ASBR </a:t>
            </a:r>
            <a:r>
              <a:rPr lang="en-US" sz="1600" i="1" dirty="0">
                <a:latin typeface="Verdana" pitchFamily="34" charset="0"/>
                <a:ea typeface="Verdana" pitchFamily="34" charset="0"/>
                <a:cs typeface="Verdana" pitchFamily="34" charset="0"/>
              </a:rPr>
              <a:t>outside </a:t>
            </a:r>
            <a:r>
              <a:rPr lang="en-US" sz="1600" dirty="0">
                <a:latin typeface="Verdana" pitchFamily="34" charset="0"/>
                <a:ea typeface="Verdana" pitchFamily="34" charset="0"/>
                <a:cs typeface="Verdana" pitchFamily="34" charset="0"/>
              </a:rPr>
              <a:t>Area 1).</a:t>
            </a:r>
          </a:p>
          <a:p>
            <a:r>
              <a:rPr lang="en-US" sz="1600" dirty="0">
                <a:latin typeface="Verdana" pitchFamily="34" charset="0"/>
                <a:ea typeface="Verdana" pitchFamily="34" charset="0"/>
                <a:cs typeface="Verdana" pitchFamily="34" charset="0"/>
              </a:rPr>
              <a:t>However, Area 1 also has an ASBR </a:t>
            </a:r>
            <a:r>
              <a:rPr lang="en-US" sz="1600" i="1" dirty="0">
                <a:latin typeface="Verdana" pitchFamily="34" charset="0"/>
                <a:ea typeface="Verdana" pitchFamily="34" charset="0"/>
                <a:cs typeface="Verdana" pitchFamily="34" charset="0"/>
              </a:rPr>
              <a:t>within </a:t>
            </a:r>
            <a:r>
              <a:rPr lang="en-US" sz="1600" dirty="0">
                <a:latin typeface="Verdana" pitchFamily="34" charset="0"/>
                <a:ea typeface="Verdana" pitchFamily="34" charset="0"/>
                <a:cs typeface="Verdana" pitchFamily="34" charset="0"/>
              </a:rPr>
              <a:t>the area (Router A). Those</a:t>
            </a:r>
          </a:p>
          <a:p>
            <a:r>
              <a:rPr lang="en-US" sz="1600" dirty="0">
                <a:latin typeface="Verdana" pitchFamily="34" charset="0"/>
                <a:ea typeface="Verdana" pitchFamily="34" charset="0"/>
                <a:cs typeface="Verdana" pitchFamily="34" charset="0"/>
              </a:rPr>
              <a:t>external routes will be flooded into Area 1 as </a:t>
            </a:r>
            <a:r>
              <a:rPr lang="en-US" sz="1600" b="1" dirty="0">
                <a:latin typeface="Verdana" pitchFamily="34" charset="0"/>
                <a:ea typeface="Verdana" pitchFamily="34" charset="0"/>
                <a:cs typeface="Verdana" pitchFamily="34" charset="0"/>
              </a:rPr>
              <a:t>Type 7 LSAs</a:t>
            </a:r>
            <a:r>
              <a:rPr lang="en-US" sz="1600" dirty="0">
                <a:latin typeface="Verdana" pitchFamily="34" charset="0"/>
                <a:ea typeface="Verdana" pitchFamily="34" charset="0"/>
                <a:cs typeface="Verdana" pitchFamily="34" charset="0"/>
              </a:rPr>
              <a:t>. These external</a:t>
            </a:r>
          </a:p>
          <a:p>
            <a:r>
              <a:rPr lang="en-US" sz="1600" dirty="0">
                <a:latin typeface="Verdana" pitchFamily="34" charset="0"/>
                <a:ea typeface="Verdana" pitchFamily="34" charset="0"/>
                <a:cs typeface="Verdana" pitchFamily="34" charset="0"/>
              </a:rPr>
              <a:t>routes </a:t>
            </a:r>
            <a:r>
              <a:rPr lang="en-US" sz="1600" i="1" dirty="0">
                <a:latin typeface="Verdana" pitchFamily="34" charset="0"/>
                <a:ea typeface="Verdana" pitchFamily="34" charset="0"/>
                <a:cs typeface="Verdana" pitchFamily="34" charset="0"/>
              </a:rPr>
              <a:t>will not </a:t>
            </a:r>
            <a:r>
              <a:rPr lang="en-US" sz="1600" dirty="0">
                <a:latin typeface="Verdana" pitchFamily="34" charset="0"/>
                <a:ea typeface="Verdana" pitchFamily="34" charset="0"/>
                <a:cs typeface="Verdana" pitchFamily="34" charset="0"/>
              </a:rPr>
              <a:t>be forwarded to other areas as Type 7 LSAs; instead, they</a:t>
            </a:r>
          </a:p>
          <a:p>
            <a:r>
              <a:rPr lang="en-US" sz="1600" dirty="0">
                <a:latin typeface="Verdana" pitchFamily="34" charset="0"/>
                <a:ea typeface="Verdana" pitchFamily="34" charset="0"/>
                <a:cs typeface="Verdana" pitchFamily="34" charset="0"/>
              </a:rPr>
              <a:t>will be converted into Type 5 LSAs by Area 1’s ABR (Router C).</a:t>
            </a:r>
          </a:p>
        </p:txBody>
      </p:sp>
      <p:sp>
        <p:nvSpPr>
          <p:cNvPr id="3" name="TextBox 2"/>
          <p:cNvSpPr txBox="1"/>
          <p:nvPr/>
        </p:nvSpPr>
        <p:spPr>
          <a:xfrm>
            <a:off x="1117601" y="3733801"/>
            <a:ext cx="7923003" cy="2062103"/>
          </a:xfrm>
          <a:prstGeom prst="rect">
            <a:avLst/>
          </a:prstGeom>
          <a:noFill/>
        </p:spPr>
        <p:txBody>
          <a:bodyPr wrap="none" rtlCol="0">
            <a:spAutoFit/>
          </a:bodyPr>
          <a:lstStyle/>
          <a:p>
            <a:r>
              <a:rPr lang="en-US" sz="1600" dirty="0">
                <a:latin typeface="Verdana" pitchFamily="34" charset="0"/>
                <a:ea typeface="Verdana" pitchFamily="34" charset="0"/>
                <a:cs typeface="Verdana" pitchFamily="34" charset="0"/>
              </a:rPr>
              <a:t>Configuration of NSSA areas is relatively simple:</a:t>
            </a:r>
          </a:p>
          <a:p>
            <a:endParaRPr lang="en-US" sz="1600"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router ospf 1</a:t>
            </a: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network 10.1.0.0 0.0.7.255 area 1</a:t>
            </a: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area 1 </a:t>
            </a:r>
            <a:r>
              <a:rPr lang="en-US" sz="1600" i="1" dirty="0" err="1">
                <a:latin typeface="Verdana" pitchFamily="34" charset="0"/>
                <a:ea typeface="Verdana" pitchFamily="34" charset="0"/>
                <a:cs typeface="Verdana" pitchFamily="34" charset="0"/>
              </a:rPr>
              <a:t>nssa</a:t>
            </a:r>
            <a:endParaRPr lang="en-US" sz="1600" i="1" dirty="0">
              <a:latin typeface="Verdana" pitchFamily="34" charset="0"/>
              <a:ea typeface="Verdana" pitchFamily="34" charset="0"/>
              <a:cs typeface="Verdana" pitchFamily="34" charset="0"/>
            </a:endParaRPr>
          </a:p>
          <a:p>
            <a:endParaRPr lang="en-US" sz="1600" i="1"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The </a:t>
            </a:r>
            <a:r>
              <a:rPr lang="en-US" sz="1600" i="1" dirty="0">
                <a:latin typeface="Verdana" pitchFamily="34" charset="0"/>
                <a:ea typeface="Verdana" pitchFamily="34" charset="0"/>
                <a:cs typeface="Verdana" pitchFamily="34" charset="0"/>
              </a:rPr>
              <a:t>area 1 </a:t>
            </a:r>
            <a:r>
              <a:rPr lang="en-US" sz="1600" i="1" dirty="0" err="1">
                <a:latin typeface="Verdana" pitchFamily="34" charset="0"/>
                <a:ea typeface="Verdana" pitchFamily="34" charset="0"/>
                <a:cs typeface="Verdana" pitchFamily="34" charset="0"/>
              </a:rPr>
              <a:t>nssa</a:t>
            </a:r>
            <a:r>
              <a:rPr lang="en-US" sz="1600" i="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command must be applied to </a:t>
            </a:r>
            <a:r>
              <a:rPr lang="en-US" sz="1600" b="1" dirty="0">
                <a:latin typeface="Verdana" pitchFamily="34" charset="0"/>
                <a:ea typeface="Verdana" pitchFamily="34" charset="0"/>
                <a:cs typeface="Verdana" pitchFamily="34" charset="0"/>
              </a:rPr>
              <a:t>all </a:t>
            </a:r>
            <a:r>
              <a:rPr lang="en-US" sz="1600" dirty="0">
                <a:latin typeface="Verdana" pitchFamily="34" charset="0"/>
                <a:ea typeface="Verdana" pitchFamily="34" charset="0"/>
                <a:cs typeface="Verdana" pitchFamily="34" charset="0"/>
              </a:rPr>
              <a:t>routers in the NSSA area</a:t>
            </a: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2110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21689"/>
            <a:ext cx="11176000" cy="830997"/>
          </a:xfrm>
          <a:prstGeom prst="rect">
            <a:avLst/>
          </a:prstGeom>
        </p:spPr>
        <p:txBody>
          <a:bodyPr wrap="square">
            <a:spAutoFit/>
          </a:bodyPr>
          <a:lstStyle/>
          <a:p>
            <a:pPr marL="285750" indent="-285750">
              <a:buFont typeface="Wingdings" pitchFamily="2" charset="2"/>
              <a:buChar char="Ø"/>
            </a:pPr>
            <a:r>
              <a:rPr lang="en-US" sz="1600" b="1" dirty="0">
                <a:latin typeface="Verdana" pitchFamily="34" charset="0"/>
                <a:ea typeface="Verdana" pitchFamily="34" charset="0"/>
                <a:cs typeface="Verdana" pitchFamily="34" charset="0"/>
              </a:rPr>
              <a:t>Totally Not So Stubby Area (TNSSA) – </a:t>
            </a:r>
            <a:r>
              <a:rPr lang="en-US" sz="1600" dirty="0">
                <a:latin typeface="Verdana" pitchFamily="34" charset="0"/>
                <a:ea typeface="Verdana" pitchFamily="34" charset="0"/>
                <a:cs typeface="Verdana" pitchFamily="34" charset="0"/>
              </a:rPr>
              <a:t>Similar to a Totally Stubby area; prevents both inter-area and external routes from flooding into an area, unless those external routes originated from an ASBR within the NSSA area.</a:t>
            </a:r>
          </a:p>
        </p:txBody>
      </p:sp>
      <p:sp>
        <p:nvSpPr>
          <p:cNvPr id="3" name="TextBox 2"/>
          <p:cNvSpPr txBox="1"/>
          <p:nvPr/>
        </p:nvSpPr>
        <p:spPr>
          <a:xfrm>
            <a:off x="711200" y="1981200"/>
            <a:ext cx="11074400" cy="1200329"/>
          </a:xfrm>
          <a:prstGeom prst="rect">
            <a:avLst/>
          </a:prstGeom>
          <a:noFill/>
        </p:spPr>
        <p:txBody>
          <a:bodyPr wrap="square" rtlCol="0">
            <a:spAutoFit/>
          </a:bodyPr>
          <a:lstStyle/>
          <a:p>
            <a:r>
              <a:rPr lang="en-US" dirty="0"/>
              <a:t>• Like Standard and Stub areas, TNSSA area routers will share Type 1 and Type 2 LSAs to build their topology tables.</a:t>
            </a:r>
          </a:p>
          <a:p>
            <a:r>
              <a:rPr lang="en-US" dirty="0"/>
              <a:t>• TNSSA areas will </a:t>
            </a:r>
            <a:r>
              <a:rPr lang="en-US" b="1" i="1" dirty="0"/>
              <a:t>not accept </a:t>
            </a:r>
            <a:r>
              <a:rPr lang="en-US" dirty="0"/>
              <a:t>Type 3 LSAs to other areas.</a:t>
            </a:r>
          </a:p>
          <a:p>
            <a:r>
              <a:rPr lang="en-US" dirty="0"/>
              <a:t>• TNSSA areas will </a:t>
            </a:r>
            <a:r>
              <a:rPr lang="en-US" b="1" i="1" dirty="0"/>
              <a:t>not accept </a:t>
            </a:r>
            <a:r>
              <a:rPr lang="en-US" dirty="0"/>
              <a:t>Type 4 or Type 5 LSAs, detailing routes to external networks.</a:t>
            </a:r>
          </a:p>
          <a:p>
            <a:r>
              <a:rPr lang="en-US" dirty="0"/>
              <a:t>• If an ASBR exists </a:t>
            </a:r>
            <a:r>
              <a:rPr lang="en-US" i="1" dirty="0"/>
              <a:t>within </a:t>
            </a:r>
            <a:r>
              <a:rPr lang="en-US" dirty="0"/>
              <a:t>the TNSSA area, that ASBR will generate </a:t>
            </a:r>
            <a:r>
              <a:rPr lang="en-US" b="1" dirty="0"/>
              <a:t>Type 7 LSAs</a:t>
            </a:r>
            <a:r>
              <a:rPr lang="en-US" dirty="0"/>
              <a:t>.</a:t>
            </a:r>
          </a:p>
        </p:txBody>
      </p:sp>
      <p:sp>
        <p:nvSpPr>
          <p:cNvPr id="4" name="TextBox 3"/>
          <p:cNvSpPr txBox="1"/>
          <p:nvPr/>
        </p:nvSpPr>
        <p:spPr>
          <a:xfrm>
            <a:off x="711200" y="3733801"/>
            <a:ext cx="10972800" cy="2800767"/>
          </a:xfrm>
          <a:prstGeom prst="rect">
            <a:avLst/>
          </a:prstGeom>
          <a:noFill/>
        </p:spPr>
        <p:txBody>
          <a:bodyPr wrap="square" rtlCol="0">
            <a:spAutoFit/>
          </a:bodyPr>
          <a:lstStyle/>
          <a:p>
            <a:r>
              <a:rPr lang="en-US" sz="1600" dirty="0">
                <a:latin typeface="Verdana" pitchFamily="34" charset="0"/>
                <a:ea typeface="Verdana" pitchFamily="34" charset="0"/>
                <a:cs typeface="Verdana" pitchFamily="34" charset="0"/>
              </a:rPr>
              <a:t>With the exception of not accepting inter-area routes, TNSSA areas are identical in function to NSSA areas.</a:t>
            </a:r>
          </a:p>
          <a:p>
            <a:r>
              <a:rPr lang="en-US" sz="1600" dirty="0">
                <a:latin typeface="Verdana" pitchFamily="34" charset="0"/>
                <a:ea typeface="Verdana" pitchFamily="34" charset="0"/>
                <a:cs typeface="Verdana" pitchFamily="34" charset="0"/>
              </a:rPr>
              <a:t>Configuration of TNSSA areas is relatively simple:</a:t>
            </a:r>
          </a:p>
          <a:p>
            <a:endParaRPr lang="en-US" sz="1600"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 </a:t>
            </a:r>
            <a:r>
              <a:rPr lang="en-US" sz="1600" i="1" dirty="0">
                <a:latin typeface="Verdana" pitchFamily="34" charset="0"/>
                <a:ea typeface="Verdana" pitchFamily="34" charset="0"/>
                <a:cs typeface="Verdana" pitchFamily="34" charset="0"/>
              </a:rPr>
              <a:t>router ospf 1</a:t>
            </a: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network 10.1.0.0 0.0.7.255 area 1</a:t>
            </a:r>
          </a:p>
          <a:p>
            <a:r>
              <a:rPr lang="en-US" sz="1600" b="1" dirty="0">
                <a:latin typeface="Verdana" pitchFamily="34" charset="0"/>
                <a:ea typeface="Verdana" pitchFamily="34" charset="0"/>
                <a:cs typeface="Verdana" pitchFamily="34" charset="0"/>
              </a:rPr>
              <a:t>Router(</a:t>
            </a:r>
            <a:r>
              <a:rPr lang="en-US" sz="1600" b="1" dirty="0" err="1">
                <a:latin typeface="Verdana" pitchFamily="34" charset="0"/>
                <a:ea typeface="Verdana" pitchFamily="34" charset="0"/>
                <a:cs typeface="Verdana" pitchFamily="34" charset="0"/>
              </a:rPr>
              <a:t>config</a:t>
            </a:r>
            <a:r>
              <a:rPr lang="en-US" sz="1600" b="1" dirty="0">
                <a:latin typeface="Verdana" pitchFamily="34" charset="0"/>
                <a:ea typeface="Verdana" pitchFamily="34" charset="0"/>
                <a:cs typeface="Verdana" pitchFamily="34" charset="0"/>
              </a:rPr>
              <a:t>-router)# </a:t>
            </a:r>
            <a:r>
              <a:rPr lang="en-US" sz="1600" i="1" dirty="0">
                <a:latin typeface="Verdana" pitchFamily="34" charset="0"/>
                <a:ea typeface="Verdana" pitchFamily="34" charset="0"/>
                <a:cs typeface="Verdana" pitchFamily="34" charset="0"/>
              </a:rPr>
              <a:t>area 1 </a:t>
            </a:r>
            <a:r>
              <a:rPr lang="en-US" sz="1600" i="1" dirty="0" err="1">
                <a:latin typeface="Verdana" pitchFamily="34" charset="0"/>
                <a:ea typeface="Verdana" pitchFamily="34" charset="0"/>
                <a:cs typeface="Verdana" pitchFamily="34" charset="0"/>
              </a:rPr>
              <a:t>nssa</a:t>
            </a:r>
            <a:r>
              <a:rPr lang="en-US" sz="1600" i="1" dirty="0">
                <a:latin typeface="Verdana" pitchFamily="34" charset="0"/>
                <a:ea typeface="Verdana" pitchFamily="34" charset="0"/>
                <a:cs typeface="Verdana" pitchFamily="34" charset="0"/>
              </a:rPr>
              <a:t> no-summary</a:t>
            </a:r>
          </a:p>
          <a:p>
            <a:endParaRPr lang="en-US" sz="1600" i="1"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The </a:t>
            </a:r>
            <a:r>
              <a:rPr lang="en-US" sz="1600" i="1" dirty="0">
                <a:latin typeface="Verdana" pitchFamily="34" charset="0"/>
                <a:ea typeface="Verdana" pitchFamily="34" charset="0"/>
                <a:cs typeface="Verdana" pitchFamily="34" charset="0"/>
              </a:rPr>
              <a:t>area 1 </a:t>
            </a:r>
            <a:r>
              <a:rPr lang="en-US" sz="1600" i="1" dirty="0" err="1">
                <a:latin typeface="Verdana" pitchFamily="34" charset="0"/>
                <a:ea typeface="Verdana" pitchFamily="34" charset="0"/>
                <a:cs typeface="Verdana" pitchFamily="34" charset="0"/>
              </a:rPr>
              <a:t>nssa</a:t>
            </a:r>
            <a:r>
              <a:rPr lang="en-US" sz="1600" i="1" dirty="0">
                <a:latin typeface="Verdana" pitchFamily="34" charset="0"/>
                <a:ea typeface="Verdana" pitchFamily="34" charset="0"/>
                <a:cs typeface="Verdana" pitchFamily="34" charset="0"/>
              </a:rPr>
              <a:t> no-summary </a:t>
            </a:r>
            <a:r>
              <a:rPr lang="en-US" sz="1600" dirty="0">
                <a:latin typeface="Verdana" pitchFamily="34" charset="0"/>
                <a:ea typeface="Verdana" pitchFamily="34" charset="0"/>
                <a:cs typeface="Verdana" pitchFamily="34" charset="0"/>
              </a:rPr>
              <a:t>command is configured only on the </a:t>
            </a:r>
            <a:r>
              <a:rPr lang="en-US" sz="1600" b="1" dirty="0">
                <a:latin typeface="Verdana" pitchFamily="34" charset="0"/>
                <a:ea typeface="Verdana" pitchFamily="34" charset="0"/>
                <a:cs typeface="Verdana" pitchFamily="34" charset="0"/>
              </a:rPr>
              <a:t>ABR </a:t>
            </a:r>
            <a:r>
              <a:rPr lang="en-US" sz="1600" dirty="0">
                <a:latin typeface="Verdana" pitchFamily="34" charset="0"/>
                <a:ea typeface="Verdana" pitchFamily="34" charset="0"/>
                <a:cs typeface="Verdana" pitchFamily="34" charset="0"/>
              </a:rPr>
              <a:t>of</a:t>
            </a:r>
          </a:p>
          <a:p>
            <a:r>
              <a:rPr lang="en-US" sz="1600" dirty="0">
                <a:latin typeface="Verdana" pitchFamily="34" charset="0"/>
                <a:ea typeface="Verdana" pitchFamily="34" charset="0"/>
                <a:cs typeface="Verdana" pitchFamily="34" charset="0"/>
              </a:rPr>
              <a:t>the TNSSA area; other routers within the area are configured with the </a:t>
            </a:r>
            <a:r>
              <a:rPr lang="en-US" sz="1600" i="1" dirty="0">
                <a:latin typeface="Verdana" pitchFamily="34" charset="0"/>
                <a:ea typeface="Verdana" pitchFamily="34" charset="0"/>
                <a:cs typeface="Verdana" pitchFamily="34" charset="0"/>
              </a:rPr>
              <a:t>area 1</a:t>
            </a:r>
          </a:p>
          <a:p>
            <a:r>
              <a:rPr lang="en-US" sz="1600" i="1" dirty="0" err="1">
                <a:latin typeface="Verdana" pitchFamily="34" charset="0"/>
                <a:ea typeface="Verdana" pitchFamily="34" charset="0"/>
                <a:cs typeface="Verdana" pitchFamily="34" charset="0"/>
              </a:rPr>
              <a:t>nssa</a:t>
            </a:r>
            <a:r>
              <a:rPr lang="en-US" sz="1600" i="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command.</a:t>
            </a:r>
          </a:p>
        </p:txBody>
      </p:sp>
    </p:spTree>
    <p:extLst>
      <p:ext uri="{BB962C8B-B14F-4D97-AF65-F5344CB8AC3E}">
        <p14:creationId xmlns:p14="http://schemas.microsoft.com/office/powerpoint/2010/main" val="241066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1" y="1143000"/>
            <a:ext cx="3063659" cy="369332"/>
          </a:xfrm>
          <a:prstGeom prst="rect">
            <a:avLst/>
          </a:prstGeom>
        </p:spPr>
        <p:txBody>
          <a:bodyPr wrap="none">
            <a:spAutoFit/>
          </a:bodyPr>
          <a:lstStyle/>
          <a:p>
            <a:r>
              <a:rPr lang="en-US" b="1" dirty="0">
                <a:latin typeface="Verdana" pitchFamily="34" charset="0"/>
                <a:ea typeface="Verdana" pitchFamily="34" charset="0"/>
                <a:cs typeface="Verdana" pitchFamily="34" charset="0"/>
              </a:rPr>
              <a:t>Troubleshooting OSPF</a:t>
            </a:r>
            <a:endParaRPr lang="en-US" dirty="0">
              <a:latin typeface="Verdana" pitchFamily="34" charset="0"/>
              <a:ea typeface="Verdana" pitchFamily="34" charset="0"/>
              <a:cs typeface="Verdana" pitchFamily="34" charset="0"/>
            </a:endParaRPr>
          </a:p>
        </p:txBody>
      </p:sp>
      <p:sp>
        <p:nvSpPr>
          <p:cNvPr id="3" name="TextBox 2"/>
          <p:cNvSpPr txBox="1"/>
          <p:nvPr/>
        </p:nvSpPr>
        <p:spPr>
          <a:xfrm>
            <a:off x="1320800" y="1752600"/>
            <a:ext cx="7112000"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view the OSPF Neighbor Table:</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neighbor</a:t>
            </a:r>
            <a:endParaRPr lang="en-US" dirty="0">
              <a:latin typeface="Verdana" pitchFamily="34" charset="0"/>
              <a:ea typeface="Verdana" pitchFamily="34" charset="0"/>
              <a:cs typeface="Verdana" pitchFamily="34" charset="0"/>
            </a:endParaRPr>
          </a:p>
        </p:txBody>
      </p:sp>
      <p:sp>
        <p:nvSpPr>
          <p:cNvPr id="4" name="TextBox 3"/>
          <p:cNvSpPr txBox="1"/>
          <p:nvPr/>
        </p:nvSpPr>
        <p:spPr>
          <a:xfrm>
            <a:off x="1320800" y="2590801"/>
            <a:ext cx="4330866" cy="646331"/>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view the OSPF topology table:</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database</a:t>
            </a:r>
            <a:endParaRPr lang="en-US" dirty="0">
              <a:latin typeface="Verdana" pitchFamily="34" charset="0"/>
              <a:ea typeface="Verdana" pitchFamily="34" charset="0"/>
              <a:cs typeface="Verdana" pitchFamily="34" charset="0"/>
            </a:endParaRPr>
          </a:p>
        </p:txBody>
      </p:sp>
      <p:sp>
        <p:nvSpPr>
          <p:cNvPr id="5" name="TextBox 4"/>
          <p:cNvSpPr txBox="1"/>
          <p:nvPr/>
        </p:nvSpPr>
        <p:spPr>
          <a:xfrm>
            <a:off x="1320801" y="3429001"/>
            <a:ext cx="7009483" cy="646331"/>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view the specific information about an OSPF process:</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1</a:t>
            </a:r>
            <a:endParaRPr lang="en-US" dirty="0">
              <a:latin typeface="Verdana" pitchFamily="34" charset="0"/>
              <a:ea typeface="Verdana" pitchFamily="34" charset="0"/>
              <a:cs typeface="Verdana" pitchFamily="34" charset="0"/>
            </a:endParaRPr>
          </a:p>
        </p:txBody>
      </p:sp>
      <p:sp>
        <p:nvSpPr>
          <p:cNvPr id="6" name="TextBox 5"/>
          <p:cNvSpPr txBox="1"/>
          <p:nvPr/>
        </p:nvSpPr>
        <p:spPr>
          <a:xfrm>
            <a:off x="1320800" y="4191001"/>
            <a:ext cx="6336222" cy="646331"/>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view OSPF-specific information on an interface:</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interface s0</a:t>
            </a:r>
            <a:endParaRPr lang="en-US" dirty="0">
              <a:latin typeface="Verdana" pitchFamily="34" charset="0"/>
              <a:ea typeface="Verdana" pitchFamily="34" charset="0"/>
              <a:cs typeface="Verdana" pitchFamily="34" charset="0"/>
            </a:endParaRPr>
          </a:p>
        </p:txBody>
      </p:sp>
      <p:sp>
        <p:nvSpPr>
          <p:cNvPr id="7" name="TextBox 6"/>
          <p:cNvSpPr txBox="1"/>
          <p:nvPr/>
        </p:nvSpPr>
        <p:spPr>
          <a:xfrm>
            <a:off x="1320801" y="4953001"/>
            <a:ext cx="6807185" cy="646331"/>
          </a:xfrm>
          <a:prstGeom prst="rect">
            <a:avLst/>
          </a:prstGeom>
          <a:noFill/>
        </p:spPr>
        <p:txBody>
          <a:bodyPr wrap="non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view routing protocol specific information for OSPF:</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protocols</a:t>
            </a:r>
            <a:endParaRPr lang="en-US"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397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800" y="1524001"/>
            <a:ext cx="10566400" cy="646331"/>
          </a:xfrm>
          <a:prstGeom prst="rect">
            <a:avLst/>
          </a:prstGeom>
        </p:spPr>
        <p:txBody>
          <a:bodyPr wrap="square">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reset an OSPF process, including neighbor adjacencies:</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clear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process</a:t>
            </a:r>
          </a:p>
        </p:txBody>
      </p:sp>
      <p:sp>
        <p:nvSpPr>
          <p:cNvPr id="3" name="TextBox 2"/>
          <p:cNvSpPr txBox="1"/>
          <p:nvPr/>
        </p:nvSpPr>
        <p:spPr>
          <a:xfrm>
            <a:off x="812800" y="2514601"/>
            <a:ext cx="9550400"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display information about OSPF virtual-links:</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virtual-links</a:t>
            </a:r>
          </a:p>
        </p:txBody>
      </p:sp>
      <p:sp>
        <p:nvSpPr>
          <p:cNvPr id="4" name="TextBox 3"/>
          <p:cNvSpPr txBox="1"/>
          <p:nvPr/>
        </p:nvSpPr>
        <p:spPr>
          <a:xfrm>
            <a:off x="812800" y="3505200"/>
            <a:ext cx="10363200" cy="646331"/>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display routes to both ABRs and ASBRs:</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show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border-routers</a:t>
            </a:r>
          </a:p>
        </p:txBody>
      </p:sp>
      <p:sp>
        <p:nvSpPr>
          <p:cNvPr id="5" name="TextBox 4"/>
          <p:cNvSpPr txBox="1"/>
          <p:nvPr/>
        </p:nvSpPr>
        <p:spPr>
          <a:xfrm>
            <a:off x="812800" y="4419600"/>
            <a:ext cx="8839200" cy="1477328"/>
          </a:xfrm>
          <a:prstGeom prst="rect">
            <a:avLst/>
          </a:prstGeom>
          <a:noFill/>
        </p:spPr>
        <p:txBody>
          <a:bodyPr wrap="square" rtlCol="0">
            <a:spAutoFit/>
          </a:bodyPr>
          <a:lstStyle/>
          <a:p>
            <a:pPr marL="285750" indent="-285750">
              <a:buFont typeface="Wingdings" pitchFamily="2" charset="2"/>
              <a:buChar char="Ø"/>
            </a:pPr>
            <a:r>
              <a:rPr lang="en-US" dirty="0">
                <a:latin typeface="Verdana" pitchFamily="34" charset="0"/>
                <a:ea typeface="Verdana" pitchFamily="34" charset="0"/>
                <a:cs typeface="Verdana" pitchFamily="34" charset="0"/>
              </a:rPr>
              <a:t>To debug OSPF in </a:t>
            </a:r>
            <a:r>
              <a:rPr lang="en-US" dirty="0" err="1">
                <a:latin typeface="Verdana" pitchFamily="34" charset="0"/>
                <a:ea typeface="Verdana" pitchFamily="34" charset="0"/>
                <a:cs typeface="Verdana" pitchFamily="34" charset="0"/>
              </a:rPr>
              <a:t>realtime</a:t>
            </a:r>
            <a:r>
              <a:rPr lang="en-US" dirty="0">
                <a:latin typeface="Verdana" pitchFamily="34" charset="0"/>
                <a:ea typeface="Verdana" pitchFamily="34" charset="0"/>
                <a:cs typeface="Verdana" pitchFamily="34" charset="0"/>
              </a:rPr>
              <a:t>:</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debug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a:t>
            </a:r>
            <a:r>
              <a:rPr lang="en-US" i="1" dirty="0" err="1">
                <a:latin typeface="Verdana" pitchFamily="34" charset="0"/>
                <a:ea typeface="Verdana" pitchFamily="34" charset="0"/>
                <a:cs typeface="Verdana" pitchFamily="34" charset="0"/>
              </a:rPr>
              <a:t>adj</a:t>
            </a:r>
            <a:endParaRPr lang="en-US" i="1" dirty="0">
              <a:latin typeface="Verdana" pitchFamily="34" charset="0"/>
              <a:ea typeface="Verdana" pitchFamily="34" charset="0"/>
              <a:cs typeface="Verdana" pitchFamily="34" charset="0"/>
            </a:endParaRP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debug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events</a:t>
            </a:r>
          </a:p>
          <a:p>
            <a:r>
              <a:rPr lang="en-US" b="1" dirty="0">
                <a:latin typeface="Verdana" pitchFamily="34" charset="0"/>
                <a:ea typeface="Verdana" pitchFamily="34" charset="0"/>
                <a:cs typeface="Verdana" pitchFamily="34" charset="0"/>
              </a:rPr>
              <a:t>    Router# </a:t>
            </a:r>
            <a:r>
              <a:rPr lang="en-US" i="1" dirty="0">
                <a:latin typeface="Verdana" pitchFamily="34" charset="0"/>
                <a:ea typeface="Verdana" pitchFamily="34" charset="0"/>
                <a:cs typeface="Verdana" pitchFamily="34" charset="0"/>
              </a:rPr>
              <a:t>debug </a:t>
            </a:r>
            <a:r>
              <a:rPr lang="en-US" i="1" dirty="0" err="1">
                <a:latin typeface="Verdana" pitchFamily="34" charset="0"/>
                <a:ea typeface="Verdana" pitchFamily="34" charset="0"/>
                <a:cs typeface="Verdana" pitchFamily="34" charset="0"/>
              </a:rPr>
              <a:t>ip</a:t>
            </a:r>
            <a:r>
              <a:rPr lang="en-US" i="1" dirty="0">
                <a:latin typeface="Verdana" pitchFamily="34" charset="0"/>
                <a:ea typeface="Verdana" pitchFamily="34" charset="0"/>
                <a:cs typeface="Verdana" pitchFamily="34" charset="0"/>
              </a:rPr>
              <a:t> ospf hello</a:t>
            </a:r>
            <a:endParaRPr lang="en-US" dirty="0">
              <a:latin typeface="Verdana" pitchFamily="34" charset="0"/>
              <a:ea typeface="Verdana" pitchFamily="34" charset="0"/>
              <a:cs typeface="Verdana" pitchFamily="34" charset="0"/>
            </a:endParaRPr>
          </a:p>
          <a:p>
            <a:endParaRPr lang="en-US" dirty="0"/>
          </a:p>
        </p:txBody>
      </p:sp>
    </p:spTree>
    <p:extLst>
      <p:ext uri="{BB962C8B-B14F-4D97-AF65-F5344CB8AC3E}">
        <p14:creationId xmlns:p14="http://schemas.microsoft.com/office/powerpoint/2010/main" val="5688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98509" y="2989431"/>
            <a:ext cx="1204176" cy="584775"/>
          </a:xfrm>
          <a:prstGeom prst="rect">
            <a:avLst/>
          </a:prstGeom>
          <a:noFill/>
        </p:spPr>
        <p:txBody>
          <a:bodyPr wrap="none" rtlCol="0">
            <a:spAutoFit/>
          </a:bodyPr>
          <a:lstStyle/>
          <a:p>
            <a:r>
              <a:rPr lang="en-IN" sz="3200" b="1" dirty="0">
                <a:solidFill>
                  <a:srgbClr val="E31837"/>
                </a:solidFill>
              </a:rPr>
              <a:t>EIGRP</a:t>
            </a:r>
            <a:endParaRPr lang="en-IN" b="1" dirty="0">
              <a:solidFill>
                <a:srgbClr val="E31837"/>
              </a:solidFill>
            </a:endParaRPr>
          </a:p>
        </p:txBody>
      </p:sp>
    </p:spTree>
    <p:extLst>
      <p:ext uri="{BB962C8B-B14F-4D97-AF65-F5344CB8AC3E}">
        <p14:creationId xmlns:p14="http://schemas.microsoft.com/office/powerpoint/2010/main" val="14743791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0728" y="1248879"/>
            <a:ext cx="11841272" cy="5447645"/>
          </a:xfrm>
          <a:prstGeom prst="rect">
            <a:avLst/>
          </a:prstGeom>
        </p:spPr>
        <p:txBody>
          <a:bodyPr wrap="square">
            <a:spAutoFit/>
          </a:bodyPr>
          <a:lstStyle/>
          <a:p>
            <a:r>
              <a:rPr lang="en-US" sz="2400" b="1" u="sng" dirty="0"/>
              <a:t>EIGRP</a:t>
            </a:r>
            <a:endParaRPr lang="en-IN" dirty="0"/>
          </a:p>
          <a:p>
            <a:r>
              <a:rPr lang="en-US" b="1" dirty="0"/>
              <a:t> </a:t>
            </a:r>
            <a:endParaRPr lang="en-IN" dirty="0"/>
          </a:p>
          <a:p>
            <a:pPr marL="285750" lvl="0" indent="-285750">
              <a:buFont typeface="Arial" pitchFamily="34" charset="0"/>
              <a:buChar char="•"/>
            </a:pPr>
            <a:r>
              <a:rPr lang="en-GB" dirty="0"/>
              <a:t>EIGRP stands for Extended Interior Gateway Routing Protocol.</a:t>
            </a:r>
            <a:endParaRPr lang="en-IN" dirty="0"/>
          </a:p>
          <a:p>
            <a:endParaRPr lang="en-IN" dirty="0"/>
          </a:p>
          <a:p>
            <a:pPr marL="285750" lvl="0" indent="-285750">
              <a:buFont typeface="Arial" pitchFamily="34" charset="0"/>
              <a:buChar char="•"/>
            </a:pPr>
            <a:r>
              <a:rPr lang="en-GB" dirty="0"/>
              <a:t>EIGRP is a Dynamic Routing Protocol.</a:t>
            </a:r>
            <a:endParaRPr lang="en-IN" dirty="0"/>
          </a:p>
          <a:p>
            <a:pPr marL="285750" lvl="0" indent="-285750">
              <a:buFont typeface="Arial" pitchFamily="34" charset="0"/>
              <a:buChar char="•"/>
            </a:pPr>
            <a:endParaRPr lang="en-IN" dirty="0"/>
          </a:p>
          <a:p>
            <a:pPr marL="285750" lvl="0" indent="-285750">
              <a:buFont typeface="Arial" pitchFamily="34" charset="0"/>
              <a:buChar char="•"/>
            </a:pPr>
            <a:r>
              <a:rPr lang="en-GB" dirty="0"/>
              <a:t>EIGRP uses Diffusing Update Algorithm (DUAL) to determine the best path among all “feasible” paths. DUAL also helps ensure a </a:t>
            </a:r>
            <a:r>
              <a:rPr lang="en-GB" dirty="0" err="1"/>
              <a:t>loopfree</a:t>
            </a:r>
            <a:r>
              <a:rPr lang="en-GB" dirty="0"/>
              <a:t> routing environment.</a:t>
            </a:r>
            <a:endParaRPr lang="en-IN" dirty="0"/>
          </a:p>
          <a:p>
            <a:r>
              <a:rPr lang="en-GB" dirty="0"/>
              <a:t> </a:t>
            </a:r>
            <a:endParaRPr lang="en-IN" dirty="0"/>
          </a:p>
          <a:p>
            <a:pPr marL="285750" lvl="0" indent="-285750">
              <a:buFont typeface="Arial" pitchFamily="34" charset="0"/>
              <a:buChar char="•"/>
            </a:pPr>
            <a:r>
              <a:rPr lang="en-GB" dirty="0"/>
              <a:t>EIGRP will form </a:t>
            </a:r>
            <a:r>
              <a:rPr lang="en-GB" dirty="0" err="1"/>
              <a:t>neighbor</a:t>
            </a:r>
            <a:r>
              <a:rPr lang="en-GB" dirty="0"/>
              <a:t> relationships with adjacent routers in the same Autonomous System (AS).</a:t>
            </a:r>
            <a:endParaRPr lang="en-IN" dirty="0"/>
          </a:p>
          <a:p>
            <a:r>
              <a:rPr lang="en-GB" dirty="0"/>
              <a:t> </a:t>
            </a:r>
            <a:endParaRPr lang="en-IN" dirty="0"/>
          </a:p>
          <a:p>
            <a:pPr marL="285750" lvl="0" indent="-285750">
              <a:buFont typeface="Arial" pitchFamily="34" charset="0"/>
              <a:buChar char="•"/>
            </a:pPr>
            <a:r>
              <a:rPr lang="en-GB" dirty="0"/>
              <a:t>EIGRP traffic is either sent as unicasts, or as multicasts on address 224.0.0.10, depending on the EIGRP packet type.</a:t>
            </a:r>
            <a:endParaRPr lang="en-IN" dirty="0"/>
          </a:p>
          <a:p>
            <a:endParaRPr lang="en-IN" dirty="0"/>
          </a:p>
          <a:p>
            <a:pPr marL="285750" lvl="0" indent="-285750">
              <a:buFont typeface="Arial" pitchFamily="34" charset="0"/>
              <a:buChar char="•"/>
            </a:pPr>
            <a:r>
              <a:rPr lang="en-GB" dirty="0"/>
              <a:t>EIGRP uses Bandwidth and Delay of the Line, by default, to calculate its metric.</a:t>
            </a:r>
            <a:endParaRPr lang="en-IN" dirty="0"/>
          </a:p>
          <a:p>
            <a:endParaRPr lang="en-IN" dirty="0"/>
          </a:p>
          <a:p>
            <a:pPr marL="285750" lvl="0" indent="-285750">
              <a:buFont typeface="Arial" pitchFamily="34" charset="0"/>
              <a:buChar char="•"/>
            </a:pPr>
            <a:r>
              <a:rPr lang="en-GB" dirty="0"/>
              <a:t>EIGRP forms </a:t>
            </a:r>
            <a:r>
              <a:rPr lang="en-GB" dirty="0" err="1"/>
              <a:t>neighbor</a:t>
            </a:r>
            <a:r>
              <a:rPr lang="en-GB" dirty="0"/>
              <a:t> relationships, called adjacencies, with other routers in the same AS by exchanging Hello packets.</a:t>
            </a:r>
            <a:endParaRPr lang="en-IN" dirty="0"/>
          </a:p>
          <a:p>
            <a:endParaRPr lang="en-IN" dirty="0"/>
          </a:p>
          <a:p>
            <a:pPr marL="285750" lvl="0" indent="-285750">
              <a:buFont typeface="Arial" pitchFamily="34" charset="0"/>
              <a:buChar char="•"/>
            </a:pPr>
            <a:r>
              <a:rPr lang="en-GB" dirty="0"/>
              <a:t>Only after an adjacency is formed can routers share routing information. Hello packets are sent as multicasts to address 224.0.0.10.</a:t>
            </a:r>
            <a:endParaRPr lang="en-IN" dirty="0"/>
          </a:p>
        </p:txBody>
      </p:sp>
    </p:spTree>
    <p:extLst>
      <p:ext uri="{BB962C8B-B14F-4D97-AF65-F5344CB8AC3E}">
        <p14:creationId xmlns:p14="http://schemas.microsoft.com/office/powerpoint/2010/main" val="390871423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5952733" y="1732280"/>
            <a:ext cx="5372100" cy="3393440"/>
          </a:xfrm>
          <a:prstGeom prst="rect">
            <a:avLst/>
          </a:prstGeom>
        </p:spPr>
      </p:pic>
      <p:sp>
        <p:nvSpPr>
          <p:cNvPr id="7" name="TextBox 6"/>
          <p:cNvSpPr txBox="1"/>
          <p:nvPr/>
        </p:nvSpPr>
        <p:spPr>
          <a:xfrm>
            <a:off x="8517699" y="5361140"/>
            <a:ext cx="1046377" cy="369332"/>
          </a:xfrm>
          <a:prstGeom prst="rect">
            <a:avLst/>
          </a:prstGeom>
          <a:noFill/>
        </p:spPr>
        <p:txBody>
          <a:bodyPr wrap="none" rtlCol="0">
            <a:spAutoFit/>
          </a:bodyPr>
          <a:lstStyle/>
          <a:p>
            <a:r>
              <a:rPr lang="en-IN" b="1" dirty="0"/>
              <a:t>Topology</a:t>
            </a:r>
          </a:p>
        </p:txBody>
      </p:sp>
      <p:sp>
        <p:nvSpPr>
          <p:cNvPr id="9" name="Rectangle 8"/>
          <p:cNvSpPr/>
          <p:nvPr/>
        </p:nvSpPr>
        <p:spPr>
          <a:xfrm>
            <a:off x="200415" y="2130727"/>
            <a:ext cx="5752317" cy="2585323"/>
          </a:xfrm>
          <a:prstGeom prst="rect">
            <a:avLst/>
          </a:prstGeom>
        </p:spPr>
        <p:txBody>
          <a:bodyPr wrap="square">
            <a:spAutoFit/>
          </a:bodyPr>
          <a:lstStyle/>
          <a:p>
            <a:pPr marL="285750" indent="-285750">
              <a:buFont typeface="Arial" pitchFamily="34" charset="0"/>
              <a:buChar char="•"/>
            </a:pPr>
            <a:r>
              <a:rPr lang="en-US" dirty="0"/>
              <a:t>Here we will share the routing tables of routers among the routers using EIGRP.</a:t>
            </a:r>
            <a:endParaRPr lang="en-IN" dirty="0"/>
          </a:p>
          <a:p>
            <a:r>
              <a:rPr lang="en-US" dirty="0"/>
              <a:t> </a:t>
            </a:r>
            <a:endParaRPr lang="en-IN" dirty="0"/>
          </a:p>
          <a:p>
            <a:pPr marL="285750" indent="-285750">
              <a:buFont typeface="Arial" pitchFamily="34" charset="0"/>
              <a:buChar char="•"/>
            </a:pPr>
            <a:r>
              <a:rPr lang="en-US" dirty="0"/>
              <a:t>To make use of EIGRP, routers must be in same autonomous system.</a:t>
            </a:r>
            <a:endParaRPr lang="en-IN" dirty="0"/>
          </a:p>
          <a:p>
            <a:r>
              <a:rPr lang="en-US" dirty="0"/>
              <a:t> </a:t>
            </a:r>
            <a:endParaRPr lang="en-IN" dirty="0"/>
          </a:p>
          <a:p>
            <a:pPr marL="285750" indent="-285750">
              <a:buFont typeface="Arial" pitchFamily="34" charset="0"/>
              <a:buChar char="•"/>
            </a:pPr>
            <a:r>
              <a:rPr lang="en-US" dirty="0"/>
              <a:t>So, here in this scenario we will create the autonomous system 1 and then routers will share their routing tables in this same autonomous system.</a:t>
            </a:r>
            <a:endParaRPr lang="en-IN" dirty="0"/>
          </a:p>
        </p:txBody>
      </p:sp>
    </p:spTree>
    <p:extLst>
      <p:ext uri="{BB962C8B-B14F-4D97-AF65-F5344CB8AC3E}">
        <p14:creationId xmlns:p14="http://schemas.microsoft.com/office/powerpoint/2010/main" val="2432374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619161" y="2526459"/>
            <a:ext cx="7349067" cy="2142818"/>
          </a:xfrm>
        </p:spPr>
        <p:txBody>
          <a:bodyPr>
            <a:normAutofit fontScale="92500" lnSpcReduction="20000"/>
          </a:bodyPr>
          <a:lstStyle/>
          <a:p>
            <a:r>
              <a:rPr lang="en-US" dirty="0"/>
              <a:t>It is also used to connect multiple devices</a:t>
            </a:r>
          </a:p>
          <a:p>
            <a:r>
              <a:rPr lang="en-US" dirty="0"/>
              <a:t>There is a MAC address table in switch, in that it will save MAC addresses of all connected devices and its corresponding ports. These information are saved on the first time of broadcasting from a port. This process is not repeated for the next time of communication.</a:t>
            </a:r>
          </a:p>
          <a:p>
            <a:r>
              <a:rPr lang="en-US" dirty="0"/>
              <a:t>More faster</a:t>
            </a:r>
          </a:p>
          <a:p>
            <a:r>
              <a:rPr lang="en-US" dirty="0"/>
              <a:t>Also known as Multiport Repeater or Intelligent Hub.</a:t>
            </a:r>
          </a:p>
          <a:p>
            <a:r>
              <a:rPr lang="en-US" dirty="0"/>
              <a:t>Multiple communication is possible at a time.</a:t>
            </a:r>
          </a:p>
          <a:p>
            <a:r>
              <a:rPr lang="en-US" dirty="0"/>
              <a:t>Therefore reduces collision.</a:t>
            </a:r>
          </a:p>
          <a:p>
            <a:r>
              <a:rPr lang="en-US" dirty="0"/>
              <a:t>Normally works on 10/100/100/10000 .. mbps</a:t>
            </a:r>
          </a:p>
        </p:txBody>
      </p:sp>
      <p:sp>
        <p:nvSpPr>
          <p:cNvPr id="2" name="Title 1"/>
          <p:cNvSpPr>
            <a:spLocks noGrp="1"/>
          </p:cNvSpPr>
          <p:nvPr>
            <p:ph type="title"/>
          </p:nvPr>
        </p:nvSpPr>
        <p:spPr>
          <a:xfrm>
            <a:off x="1988812" y="1513192"/>
            <a:ext cx="7349067" cy="615553"/>
          </a:xfrm>
        </p:spPr>
        <p:txBody>
          <a:bodyPr/>
          <a:lstStyle/>
          <a:p>
            <a:r>
              <a:rPr lang="en-US" dirty="0"/>
              <a:t>Switch	</a:t>
            </a:r>
          </a:p>
        </p:txBody>
      </p:sp>
      <p:pic>
        <p:nvPicPr>
          <p:cNvPr id="4" name="Picture 3"/>
          <p:cNvPicPr>
            <a:picLocks noChangeAspect="1"/>
          </p:cNvPicPr>
          <p:nvPr/>
        </p:nvPicPr>
        <p:blipFill>
          <a:blip r:embed="rId2"/>
          <a:stretch>
            <a:fillRect/>
          </a:stretch>
        </p:blipFill>
        <p:spPr>
          <a:xfrm>
            <a:off x="9027464" y="3891064"/>
            <a:ext cx="2979148" cy="2546832"/>
          </a:xfrm>
          <a:prstGeom prst="rect">
            <a:avLst/>
          </a:prstGeom>
        </p:spPr>
      </p:pic>
    </p:spTree>
    <p:extLst>
      <p:ext uri="{BB962C8B-B14F-4D97-AF65-F5344CB8AC3E}">
        <p14:creationId xmlns:p14="http://schemas.microsoft.com/office/powerpoint/2010/main" val="239212598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7326" y="1495371"/>
            <a:ext cx="10855890" cy="2862322"/>
          </a:xfrm>
          <a:prstGeom prst="rect">
            <a:avLst/>
          </a:prstGeom>
        </p:spPr>
        <p:txBody>
          <a:bodyPr wrap="square">
            <a:spAutoFit/>
          </a:bodyPr>
          <a:lstStyle/>
          <a:p>
            <a:r>
              <a:rPr lang="en-US" b="1" u="sng" dirty="0"/>
              <a:t>Command:-</a:t>
            </a:r>
            <a:endParaRPr lang="en-IN" dirty="0"/>
          </a:p>
          <a:p>
            <a:r>
              <a:rPr lang="en-US" b="1" dirty="0"/>
              <a:t> </a:t>
            </a:r>
            <a:endParaRPr lang="en-IN" dirty="0"/>
          </a:p>
          <a:p>
            <a:r>
              <a:rPr lang="en-US" b="1" dirty="0"/>
              <a:t>Router(</a:t>
            </a:r>
            <a:r>
              <a:rPr lang="en-US" b="1" dirty="0" err="1"/>
              <a:t>conf</a:t>
            </a:r>
            <a:r>
              <a:rPr lang="en-US" b="1" dirty="0"/>
              <a:t> </a:t>
            </a:r>
            <a:r>
              <a:rPr lang="en-US" b="1" dirty="0" err="1"/>
              <a:t>ig</a:t>
            </a:r>
            <a:r>
              <a:rPr lang="en-US" b="1" dirty="0"/>
              <a:t>)#</a:t>
            </a:r>
            <a:r>
              <a:rPr lang="en-US" dirty="0"/>
              <a:t>router </a:t>
            </a:r>
            <a:r>
              <a:rPr lang="en-US" dirty="0" err="1"/>
              <a:t>eigrp</a:t>
            </a:r>
            <a:r>
              <a:rPr lang="en-US" dirty="0"/>
              <a:t> 1             </a:t>
            </a:r>
            <a:endParaRPr lang="en-IN" dirty="0"/>
          </a:p>
          <a:p>
            <a:r>
              <a:rPr lang="en-US" dirty="0"/>
              <a:t> </a:t>
            </a:r>
            <a:endParaRPr lang="en-IN" dirty="0"/>
          </a:p>
          <a:p>
            <a:r>
              <a:rPr lang="en-US" dirty="0"/>
              <a:t>(Here 1 is the autonomous system no.)</a:t>
            </a:r>
            <a:endParaRPr lang="en-IN" dirty="0"/>
          </a:p>
          <a:p>
            <a:r>
              <a:rPr lang="en-US" dirty="0"/>
              <a:t> </a:t>
            </a:r>
            <a:endParaRPr lang="en-IN" dirty="0"/>
          </a:p>
          <a:p>
            <a:r>
              <a:rPr lang="en-US" dirty="0"/>
              <a:t>So for routers to share their tables they must have same AS number.</a:t>
            </a:r>
            <a:endParaRPr lang="en-IN" dirty="0"/>
          </a:p>
          <a:p>
            <a:r>
              <a:rPr lang="en-US" dirty="0"/>
              <a:t> </a:t>
            </a:r>
            <a:endParaRPr lang="en-IN" dirty="0"/>
          </a:p>
          <a:p>
            <a:r>
              <a:rPr lang="en-US" dirty="0"/>
              <a:t>After this, routers will multicast the network information present in their routing table.</a:t>
            </a:r>
            <a:endParaRPr lang="en-IN" dirty="0"/>
          </a:p>
          <a:p>
            <a:r>
              <a:rPr lang="en-US" dirty="0"/>
              <a:t> </a:t>
            </a:r>
            <a:endParaRPr lang="en-IN" dirty="0"/>
          </a:p>
        </p:txBody>
      </p:sp>
      <p:sp>
        <p:nvSpPr>
          <p:cNvPr id="5" name="Rectangle 4"/>
          <p:cNvSpPr/>
          <p:nvPr/>
        </p:nvSpPr>
        <p:spPr>
          <a:xfrm>
            <a:off x="317325" y="4088259"/>
            <a:ext cx="11006203" cy="2862322"/>
          </a:xfrm>
          <a:prstGeom prst="rect">
            <a:avLst/>
          </a:prstGeom>
        </p:spPr>
        <p:txBody>
          <a:bodyPr wrap="square">
            <a:spAutoFit/>
          </a:bodyPr>
          <a:lstStyle/>
          <a:p>
            <a:r>
              <a:rPr lang="en-US" b="1" dirty="0"/>
              <a:t>Router(router-</a:t>
            </a:r>
            <a:r>
              <a:rPr lang="en-US" b="1" dirty="0" err="1"/>
              <a:t>config</a:t>
            </a:r>
            <a:r>
              <a:rPr lang="en-US" b="1" dirty="0"/>
              <a:t>)#</a:t>
            </a:r>
            <a:r>
              <a:rPr lang="en-US" dirty="0"/>
              <a:t>network  [subnet </a:t>
            </a:r>
            <a:r>
              <a:rPr lang="en-US" dirty="0" err="1"/>
              <a:t>ip</a:t>
            </a:r>
            <a:r>
              <a:rPr lang="en-US" dirty="0"/>
              <a:t>] [</a:t>
            </a:r>
            <a:r>
              <a:rPr lang="en-US" dirty="0" err="1"/>
              <a:t>wildmask</a:t>
            </a:r>
            <a:r>
              <a:rPr lang="en-US" dirty="0"/>
              <a:t>]</a:t>
            </a:r>
            <a:endParaRPr lang="en-IN" dirty="0"/>
          </a:p>
          <a:p>
            <a:r>
              <a:rPr lang="en-US" dirty="0"/>
              <a:t> </a:t>
            </a:r>
            <a:endParaRPr lang="en-IN" dirty="0"/>
          </a:p>
          <a:p>
            <a:r>
              <a:rPr lang="en-US" dirty="0"/>
              <a:t>Here subnet </a:t>
            </a:r>
            <a:r>
              <a:rPr lang="en-US" dirty="0" err="1"/>
              <a:t>ip</a:t>
            </a:r>
            <a:r>
              <a:rPr lang="en-US" dirty="0"/>
              <a:t> is the network </a:t>
            </a:r>
            <a:r>
              <a:rPr lang="en-US" dirty="0" err="1"/>
              <a:t>ip</a:t>
            </a:r>
            <a:r>
              <a:rPr lang="en-US" dirty="0"/>
              <a:t> which router wants to share with other </a:t>
            </a:r>
            <a:r>
              <a:rPr lang="en-US" dirty="0" err="1"/>
              <a:t>routers.Wildmask</a:t>
            </a:r>
            <a:r>
              <a:rPr lang="en-US" dirty="0"/>
              <a:t> is the opposite of subnet mask.</a:t>
            </a:r>
            <a:endParaRPr lang="en-IN" dirty="0"/>
          </a:p>
          <a:p>
            <a:r>
              <a:rPr lang="en-US" dirty="0"/>
              <a:t>If subnet mask is 255.255.255.0 then </a:t>
            </a:r>
            <a:r>
              <a:rPr lang="en-US" dirty="0" err="1"/>
              <a:t>wildmask</a:t>
            </a:r>
            <a:r>
              <a:rPr lang="en-US" dirty="0"/>
              <a:t> will be 0.0.0.255</a:t>
            </a:r>
            <a:endParaRPr lang="en-IN" dirty="0"/>
          </a:p>
          <a:p>
            <a:r>
              <a:rPr lang="en-US" dirty="0"/>
              <a:t> </a:t>
            </a:r>
            <a:endParaRPr lang="en-IN" dirty="0"/>
          </a:p>
          <a:p>
            <a:r>
              <a:rPr lang="en-US" b="1" dirty="0"/>
              <a:t>Router(router-</a:t>
            </a:r>
            <a:r>
              <a:rPr lang="en-US" b="1" dirty="0" err="1"/>
              <a:t>config</a:t>
            </a:r>
            <a:r>
              <a:rPr lang="en-US" b="1" dirty="0"/>
              <a:t>)#</a:t>
            </a:r>
            <a:r>
              <a:rPr lang="en-US" dirty="0"/>
              <a:t>no auto summary</a:t>
            </a:r>
            <a:endParaRPr lang="en-IN" dirty="0"/>
          </a:p>
          <a:p>
            <a:r>
              <a:rPr lang="en-US" dirty="0"/>
              <a:t> </a:t>
            </a:r>
            <a:endParaRPr lang="en-IN" dirty="0"/>
          </a:p>
          <a:p>
            <a:r>
              <a:rPr lang="en-US" dirty="0"/>
              <a:t>By default, EIGRP is </a:t>
            </a:r>
            <a:r>
              <a:rPr lang="en-US" dirty="0" err="1"/>
              <a:t>classfull</a:t>
            </a:r>
            <a:r>
              <a:rPr lang="en-US" dirty="0"/>
              <a:t> protocol so we use this command to make it classless protocol.</a:t>
            </a:r>
            <a:endParaRPr lang="en-IN" dirty="0"/>
          </a:p>
          <a:p>
            <a:r>
              <a:rPr lang="en-US" dirty="0"/>
              <a:t> </a:t>
            </a:r>
            <a:endParaRPr lang="en-IN" dirty="0"/>
          </a:p>
        </p:txBody>
      </p:sp>
    </p:spTree>
    <p:extLst>
      <p:ext uri="{BB962C8B-B14F-4D97-AF65-F5344CB8AC3E}">
        <p14:creationId xmlns:p14="http://schemas.microsoft.com/office/powerpoint/2010/main" val="27458615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59633" y="1302706"/>
            <a:ext cx="6116748" cy="5204563"/>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039628" y="2891434"/>
            <a:ext cx="5248405" cy="3872620"/>
          </a:xfrm>
          <a:prstGeom prst="rect">
            <a:avLst/>
          </a:prstGeom>
        </p:spPr>
      </p:pic>
      <p:sp>
        <p:nvSpPr>
          <p:cNvPr id="6" name="Rectangle 5"/>
          <p:cNvSpPr/>
          <p:nvPr/>
        </p:nvSpPr>
        <p:spPr>
          <a:xfrm>
            <a:off x="7039628" y="1362576"/>
            <a:ext cx="4835832" cy="1477328"/>
          </a:xfrm>
          <a:prstGeom prst="rect">
            <a:avLst/>
          </a:prstGeom>
        </p:spPr>
        <p:txBody>
          <a:bodyPr wrap="square">
            <a:spAutoFit/>
          </a:bodyPr>
          <a:lstStyle/>
          <a:p>
            <a:r>
              <a:rPr lang="en-US" dirty="0"/>
              <a:t> </a:t>
            </a:r>
            <a:endParaRPr lang="en-IN" dirty="0"/>
          </a:p>
          <a:p>
            <a:r>
              <a:rPr lang="en-US" b="1" dirty="0" err="1"/>
              <a:t>Router#</a:t>
            </a:r>
            <a:r>
              <a:rPr lang="en-US" dirty="0" err="1"/>
              <a:t>sh</a:t>
            </a:r>
            <a:r>
              <a:rPr lang="en-US" dirty="0"/>
              <a:t> </a:t>
            </a:r>
            <a:r>
              <a:rPr lang="en-US" dirty="0" err="1"/>
              <a:t>ip</a:t>
            </a:r>
            <a:r>
              <a:rPr lang="en-US" dirty="0"/>
              <a:t> route </a:t>
            </a:r>
            <a:r>
              <a:rPr lang="en-US" dirty="0" err="1"/>
              <a:t>eigrp</a:t>
            </a:r>
            <a:r>
              <a:rPr lang="en-US" b="1" dirty="0"/>
              <a:t> </a:t>
            </a:r>
            <a:endParaRPr lang="en-IN" dirty="0"/>
          </a:p>
          <a:p>
            <a:r>
              <a:rPr lang="en-US" b="1" dirty="0"/>
              <a:t> </a:t>
            </a:r>
            <a:endParaRPr lang="en-IN" dirty="0"/>
          </a:p>
          <a:p>
            <a:r>
              <a:rPr lang="en-US" dirty="0"/>
              <a:t>This command shows the information about all the networks which are learned through </a:t>
            </a:r>
            <a:r>
              <a:rPr lang="en-US" dirty="0" err="1"/>
              <a:t>eigrp</a:t>
            </a:r>
            <a:r>
              <a:rPr lang="en-US" dirty="0"/>
              <a:t>.</a:t>
            </a:r>
            <a:endParaRPr lang="en-IN" dirty="0"/>
          </a:p>
        </p:txBody>
      </p:sp>
    </p:spTree>
    <p:extLst>
      <p:ext uri="{BB962C8B-B14F-4D97-AF65-F5344CB8AC3E}">
        <p14:creationId xmlns:p14="http://schemas.microsoft.com/office/powerpoint/2010/main" val="391488304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33074" y="1102290"/>
            <a:ext cx="5821993" cy="5487443"/>
          </a:xfrm>
          <a:prstGeom prst="rect">
            <a:avLst/>
          </a:prstGeom>
        </p:spPr>
      </p:pic>
    </p:spTree>
    <p:extLst>
      <p:ext uri="{BB962C8B-B14F-4D97-AF65-F5344CB8AC3E}">
        <p14:creationId xmlns:p14="http://schemas.microsoft.com/office/powerpoint/2010/main" val="11408943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36022" y="1444864"/>
            <a:ext cx="5057775" cy="461962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799551" y="1444864"/>
            <a:ext cx="5307317" cy="5371186"/>
          </a:xfrm>
          <a:prstGeom prst="rect">
            <a:avLst/>
          </a:prstGeom>
        </p:spPr>
      </p:pic>
    </p:spTree>
    <p:extLst>
      <p:ext uri="{BB962C8B-B14F-4D97-AF65-F5344CB8AC3E}">
        <p14:creationId xmlns:p14="http://schemas.microsoft.com/office/powerpoint/2010/main" val="33703719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279738" y="1109662"/>
            <a:ext cx="6307050" cy="5178404"/>
          </a:xfrm>
          <a:prstGeom prst="rect">
            <a:avLst/>
          </a:prstGeom>
        </p:spPr>
      </p:pic>
    </p:spTree>
    <p:extLst>
      <p:ext uri="{BB962C8B-B14F-4D97-AF65-F5344CB8AC3E}">
        <p14:creationId xmlns:p14="http://schemas.microsoft.com/office/powerpoint/2010/main" val="365603942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7989" y="3006247"/>
            <a:ext cx="1889556" cy="523220"/>
          </a:xfrm>
          <a:prstGeom prst="rect">
            <a:avLst/>
          </a:prstGeom>
          <a:noFill/>
        </p:spPr>
        <p:txBody>
          <a:bodyPr wrap="none" rtlCol="0">
            <a:spAutoFit/>
          </a:bodyPr>
          <a:lstStyle/>
          <a:p>
            <a:r>
              <a:rPr lang="en-IN" sz="2800" b="1" dirty="0">
                <a:solidFill>
                  <a:srgbClr val="E31837"/>
                </a:solidFill>
              </a:rPr>
              <a:t>THANKYOU</a:t>
            </a:r>
          </a:p>
        </p:txBody>
      </p:sp>
    </p:spTree>
    <p:extLst>
      <p:ext uri="{BB962C8B-B14F-4D97-AF65-F5344CB8AC3E}">
        <p14:creationId xmlns:p14="http://schemas.microsoft.com/office/powerpoint/2010/main" val="417209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Provide connections between LANs.</a:t>
            </a:r>
          </a:p>
          <a:p>
            <a:r>
              <a:rPr lang="en-US" dirty="0"/>
              <a:t>Not only do bridges connect LANs, but they also perform a check on the data to determine whether it should cross the bridge or not.</a:t>
            </a:r>
          </a:p>
          <a:p>
            <a:r>
              <a:rPr lang="en-US" dirty="0"/>
              <a:t>This makes each part of the network more efficient.</a:t>
            </a:r>
          </a:p>
        </p:txBody>
      </p:sp>
      <p:sp>
        <p:nvSpPr>
          <p:cNvPr id="2" name="Title 1"/>
          <p:cNvSpPr>
            <a:spLocks noGrp="1"/>
          </p:cNvSpPr>
          <p:nvPr>
            <p:ph type="title"/>
          </p:nvPr>
        </p:nvSpPr>
        <p:spPr>
          <a:xfrm>
            <a:off x="2436284" y="2184400"/>
            <a:ext cx="7349067" cy="615553"/>
          </a:xfrm>
        </p:spPr>
        <p:txBody>
          <a:bodyPr/>
          <a:lstStyle/>
          <a:p>
            <a:r>
              <a:rPr lang="en-US" dirty="0"/>
              <a:t>Bridge</a:t>
            </a:r>
          </a:p>
        </p:txBody>
      </p:sp>
      <p:pic>
        <p:nvPicPr>
          <p:cNvPr id="4" name="Picture 3"/>
          <p:cNvPicPr>
            <a:picLocks noChangeAspect="1"/>
          </p:cNvPicPr>
          <p:nvPr/>
        </p:nvPicPr>
        <p:blipFill>
          <a:blip r:embed="rId2"/>
          <a:stretch>
            <a:fillRect/>
          </a:stretch>
        </p:blipFill>
        <p:spPr>
          <a:xfrm>
            <a:off x="4987665" y="4941651"/>
            <a:ext cx="3981387" cy="1669016"/>
          </a:xfrm>
          <a:prstGeom prst="rect">
            <a:avLst/>
          </a:prstGeom>
        </p:spPr>
      </p:pic>
    </p:spTree>
    <p:extLst>
      <p:ext uri="{BB962C8B-B14F-4D97-AF65-F5344CB8AC3E}">
        <p14:creationId xmlns:p14="http://schemas.microsoft.com/office/powerpoint/2010/main" val="2615188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93092" y="3401949"/>
            <a:ext cx="7349067" cy="276999"/>
          </a:xfrm>
        </p:spPr>
        <p:txBody>
          <a:bodyPr/>
          <a:lstStyle/>
          <a:p>
            <a:r>
              <a:rPr lang="en-US" dirty="0"/>
              <a:t>Routers are used to connect multiple networks.</a:t>
            </a:r>
          </a:p>
          <a:p>
            <a:r>
              <a:rPr lang="en-US" dirty="0"/>
              <a:t>Router is first found by CISCO in 1984.</a:t>
            </a:r>
          </a:p>
          <a:p>
            <a:r>
              <a:rPr lang="en-US" dirty="0"/>
              <a:t>Further more companies like </a:t>
            </a:r>
            <a:r>
              <a:rPr lang="en-US" dirty="0" err="1"/>
              <a:t>Enframe</a:t>
            </a:r>
            <a:r>
              <a:rPr lang="en-US" dirty="0"/>
              <a:t>, Checkpoint, Juniper, Huawei, etc. started manufacturing routers. </a:t>
            </a:r>
          </a:p>
        </p:txBody>
      </p:sp>
      <p:sp>
        <p:nvSpPr>
          <p:cNvPr id="2" name="Title 1"/>
          <p:cNvSpPr>
            <a:spLocks noGrp="1"/>
          </p:cNvSpPr>
          <p:nvPr>
            <p:ph type="title"/>
          </p:nvPr>
        </p:nvSpPr>
        <p:spPr>
          <a:xfrm>
            <a:off x="2095816" y="1571558"/>
            <a:ext cx="7349067" cy="615553"/>
          </a:xfrm>
        </p:spPr>
        <p:txBody>
          <a:bodyPr/>
          <a:lstStyle/>
          <a:p>
            <a:r>
              <a:rPr lang="en-US" dirty="0"/>
              <a:t>Router </a:t>
            </a:r>
          </a:p>
        </p:txBody>
      </p:sp>
      <p:pic>
        <p:nvPicPr>
          <p:cNvPr id="6" name="Picture 5"/>
          <p:cNvPicPr>
            <a:picLocks noChangeAspect="1"/>
          </p:cNvPicPr>
          <p:nvPr/>
        </p:nvPicPr>
        <p:blipFill>
          <a:blip r:embed="rId2"/>
          <a:stretch>
            <a:fillRect/>
          </a:stretch>
        </p:blipFill>
        <p:spPr>
          <a:xfrm>
            <a:off x="8667345" y="3942837"/>
            <a:ext cx="3261418" cy="2742253"/>
          </a:xfrm>
          <a:prstGeom prst="rect">
            <a:avLst/>
          </a:prstGeom>
        </p:spPr>
      </p:pic>
    </p:spTree>
    <p:extLst>
      <p:ext uri="{BB962C8B-B14F-4D97-AF65-F5344CB8AC3E}">
        <p14:creationId xmlns:p14="http://schemas.microsoft.com/office/powerpoint/2010/main" val="335103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949901" y="2769651"/>
            <a:ext cx="7349067" cy="276999"/>
          </a:xfrm>
        </p:spPr>
        <p:txBody>
          <a:bodyPr/>
          <a:lstStyle/>
          <a:p>
            <a:r>
              <a:rPr lang="en-US" dirty="0"/>
              <a:t>The cloud is used in diagrams to represent where the connection to the internet is.  </a:t>
            </a:r>
            <a:endParaRPr lang="en-US" sz="1200" dirty="0"/>
          </a:p>
          <a:p>
            <a:r>
              <a:rPr lang="en-US" dirty="0"/>
              <a:t>It also represents all of the devices on the internet.</a:t>
            </a:r>
          </a:p>
        </p:txBody>
      </p:sp>
      <p:sp>
        <p:nvSpPr>
          <p:cNvPr id="2" name="Title 1"/>
          <p:cNvSpPr>
            <a:spLocks noGrp="1"/>
          </p:cNvSpPr>
          <p:nvPr>
            <p:ph type="title"/>
          </p:nvPr>
        </p:nvSpPr>
        <p:spPr>
          <a:xfrm>
            <a:off x="2047178" y="1270000"/>
            <a:ext cx="7349067" cy="615553"/>
          </a:xfrm>
        </p:spPr>
        <p:txBody>
          <a:bodyPr/>
          <a:lstStyle/>
          <a:p>
            <a:r>
              <a:rPr lang="en-US" dirty="0"/>
              <a:t>Cloud</a:t>
            </a:r>
          </a:p>
        </p:txBody>
      </p:sp>
      <p:pic>
        <p:nvPicPr>
          <p:cNvPr id="6" name="Picture 5"/>
          <p:cNvPicPr>
            <a:picLocks noChangeAspect="1"/>
          </p:cNvPicPr>
          <p:nvPr/>
        </p:nvPicPr>
        <p:blipFill>
          <a:blip r:embed="rId2"/>
          <a:stretch>
            <a:fillRect/>
          </a:stretch>
        </p:blipFill>
        <p:spPr>
          <a:xfrm>
            <a:off x="8871625" y="3731185"/>
            <a:ext cx="2894073" cy="2716884"/>
          </a:xfrm>
          <a:prstGeom prst="rect">
            <a:avLst/>
          </a:prstGeom>
        </p:spPr>
      </p:pic>
    </p:spTree>
    <p:extLst>
      <p:ext uri="{BB962C8B-B14F-4D97-AF65-F5344CB8AC3E}">
        <p14:creationId xmlns:p14="http://schemas.microsoft.com/office/powerpoint/2010/main" val="11194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Topology in which coaxial cable network is used</a:t>
            </a:r>
          </a:p>
          <a:p>
            <a:r>
              <a:rPr lang="en-US" dirty="0"/>
              <a:t>Configuration is very easy</a:t>
            </a:r>
          </a:p>
          <a:p>
            <a:r>
              <a:rPr lang="en-US" dirty="0"/>
              <a:t>High cost for implementation</a:t>
            </a:r>
          </a:p>
          <a:p>
            <a:r>
              <a:rPr lang="en-US" dirty="0"/>
              <a:t>Less speed</a:t>
            </a:r>
          </a:p>
          <a:p>
            <a:r>
              <a:rPr lang="en-US" dirty="0"/>
              <a:t>Entire network will be down if any damage occurs in the back bone of the cable</a:t>
            </a:r>
          </a:p>
          <a:p>
            <a:r>
              <a:rPr lang="en-US" dirty="0"/>
              <a:t>Network will be down if additional node is added.</a:t>
            </a:r>
          </a:p>
        </p:txBody>
      </p:sp>
      <p:sp>
        <p:nvSpPr>
          <p:cNvPr id="2" name="Title 1"/>
          <p:cNvSpPr>
            <a:spLocks noGrp="1"/>
          </p:cNvSpPr>
          <p:nvPr>
            <p:ph type="title"/>
          </p:nvPr>
        </p:nvSpPr>
        <p:spPr>
          <a:xfrm>
            <a:off x="1741251" y="1192179"/>
            <a:ext cx="7567445" cy="615553"/>
          </a:xfrm>
        </p:spPr>
        <p:txBody>
          <a:bodyPr/>
          <a:lstStyle/>
          <a:p>
            <a:r>
              <a:rPr lang="en-US" dirty="0"/>
              <a:t>Topology</a:t>
            </a:r>
            <a:br>
              <a:rPr lang="en-US" dirty="0"/>
            </a:br>
            <a:r>
              <a:rPr lang="en-US" sz="3600" dirty="0"/>
              <a:t>Bus</a:t>
            </a:r>
          </a:p>
        </p:txBody>
      </p:sp>
      <p:pic>
        <p:nvPicPr>
          <p:cNvPr id="4" name="Picture 3"/>
          <p:cNvPicPr>
            <a:picLocks noChangeAspect="1"/>
          </p:cNvPicPr>
          <p:nvPr/>
        </p:nvPicPr>
        <p:blipFill>
          <a:blip r:embed="rId2"/>
          <a:stretch>
            <a:fillRect/>
          </a:stretch>
        </p:blipFill>
        <p:spPr>
          <a:xfrm>
            <a:off x="7046537" y="4870477"/>
            <a:ext cx="4175729" cy="1569233"/>
          </a:xfrm>
          <a:prstGeom prst="rect">
            <a:avLst/>
          </a:prstGeom>
        </p:spPr>
      </p:pic>
    </p:spTree>
    <p:extLst>
      <p:ext uri="{BB962C8B-B14F-4D97-AF65-F5344CB8AC3E}">
        <p14:creationId xmlns:p14="http://schemas.microsoft.com/office/powerpoint/2010/main" val="2962163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A network type called </a:t>
            </a:r>
            <a:r>
              <a:rPr lang="en-US" dirty="0" err="1"/>
              <a:t>Arcnet</a:t>
            </a:r>
            <a:r>
              <a:rPr lang="en-US" dirty="0"/>
              <a:t> implemented by IBM is used in Ring topology.</a:t>
            </a:r>
          </a:p>
          <a:p>
            <a:r>
              <a:rPr lang="en-US" dirty="0"/>
              <a:t>A token which acts as data carrier in the cable passes information clockwise direction through the network.</a:t>
            </a:r>
          </a:p>
          <a:p>
            <a:r>
              <a:rPr lang="en-US" dirty="0"/>
              <a:t>It transfers data from a device to another according to device priority base.</a:t>
            </a:r>
          </a:p>
          <a:p>
            <a:r>
              <a:rPr lang="en-US" dirty="0"/>
              <a:t>MSAU (Multi station access unit) connects all devices into it.</a:t>
            </a:r>
          </a:p>
          <a:p>
            <a:r>
              <a:rPr lang="en-US" dirty="0"/>
              <a:t>If individual device is down the whole network will be down</a:t>
            </a:r>
          </a:p>
        </p:txBody>
      </p:sp>
      <p:sp>
        <p:nvSpPr>
          <p:cNvPr id="2" name="Title 1"/>
          <p:cNvSpPr>
            <a:spLocks noGrp="1"/>
          </p:cNvSpPr>
          <p:nvPr>
            <p:ph type="title"/>
          </p:nvPr>
        </p:nvSpPr>
        <p:spPr>
          <a:xfrm>
            <a:off x="2280641" y="1328366"/>
            <a:ext cx="7349067" cy="615553"/>
          </a:xfrm>
        </p:spPr>
        <p:txBody>
          <a:bodyPr/>
          <a:lstStyle/>
          <a:p>
            <a:r>
              <a:rPr lang="en-US" dirty="0"/>
              <a:t>Ring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4271" y="4110012"/>
            <a:ext cx="2390879" cy="2552615"/>
          </a:xfrm>
          <a:prstGeom prst="rect">
            <a:avLst/>
          </a:prstGeom>
        </p:spPr>
      </p:pic>
    </p:spTree>
    <p:extLst>
      <p:ext uri="{BB962C8B-B14F-4D97-AF65-F5344CB8AC3E}">
        <p14:creationId xmlns:p14="http://schemas.microsoft.com/office/powerpoint/2010/main" val="826397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833" y="692725"/>
            <a:ext cx="2883862" cy="652489"/>
          </a:xfrm>
        </p:spPr>
        <p:txBody>
          <a:bodyPr/>
          <a:lstStyle/>
          <a:p>
            <a:r>
              <a:rPr lang="en-IN" dirty="0"/>
              <a:t>Contents</a:t>
            </a:r>
          </a:p>
        </p:txBody>
      </p:sp>
      <p:sp>
        <p:nvSpPr>
          <p:cNvPr id="6" name="Rectangle 5"/>
          <p:cNvSpPr/>
          <p:nvPr/>
        </p:nvSpPr>
        <p:spPr>
          <a:xfrm>
            <a:off x="429491" y="2128933"/>
            <a:ext cx="3796146" cy="4770537"/>
          </a:xfrm>
          <a:prstGeom prst="rect">
            <a:avLst/>
          </a:prstGeom>
        </p:spPr>
        <p:txBody>
          <a:bodyPr wrap="square">
            <a:spAutoFit/>
          </a:bodyPr>
          <a:lstStyle/>
          <a:p>
            <a:pPr marL="285750" indent="-285750" fontAlgn="base">
              <a:buClr>
                <a:schemeClr val="tx2"/>
              </a:buClr>
              <a:buFont typeface="Arial" pitchFamily="34" charset="0"/>
              <a:buChar char="•"/>
            </a:pPr>
            <a:r>
              <a:rPr lang="en-IN" sz="1600" b="1" dirty="0"/>
              <a:t>Network Basics</a:t>
            </a:r>
          </a:p>
          <a:p>
            <a:pPr marL="285750" indent="-285750" fontAlgn="base">
              <a:buClr>
                <a:schemeClr val="tx2"/>
              </a:buClr>
              <a:buFont typeface="Arial" pitchFamily="34" charset="0"/>
              <a:buChar char="•"/>
            </a:pPr>
            <a:r>
              <a:rPr lang="en-IN" sz="1600" b="1" dirty="0"/>
              <a:t>Types of network</a:t>
            </a:r>
          </a:p>
          <a:p>
            <a:pPr marL="285750" indent="-285750" fontAlgn="base">
              <a:buClr>
                <a:schemeClr val="tx2"/>
              </a:buClr>
              <a:buFont typeface="Arial" pitchFamily="34" charset="0"/>
              <a:buChar char="•"/>
            </a:pPr>
            <a:r>
              <a:rPr lang="en-IN" sz="1600" b="1" dirty="0"/>
              <a:t>HUB </a:t>
            </a:r>
          </a:p>
          <a:p>
            <a:pPr marL="285750" indent="-285750" fontAlgn="base">
              <a:buClr>
                <a:schemeClr val="tx2"/>
              </a:buClr>
              <a:buFont typeface="Arial" pitchFamily="34" charset="0"/>
              <a:buChar char="•"/>
            </a:pPr>
            <a:r>
              <a:rPr lang="en-IN" sz="1600" b="1" dirty="0"/>
              <a:t>Switch </a:t>
            </a:r>
          </a:p>
          <a:p>
            <a:pPr marL="285750" indent="-285750" fontAlgn="base">
              <a:buClr>
                <a:schemeClr val="tx2"/>
              </a:buClr>
              <a:buFont typeface="Arial" pitchFamily="34" charset="0"/>
              <a:buChar char="•"/>
            </a:pPr>
            <a:r>
              <a:rPr lang="en-IN" sz="1600" b="1" dirty="0"/>
              <a:t>Bridge </a:t>
            </a:r>
          </a:p>
          <a:p>
            <a:pPr marL="285750" indent="-285750" fontAlgn="base">
              <a:buClr>
                <a:schemeClr val="tx2"/>
              </a:buClr>
              <a:buFont typeface="Arial" pitchFamily="34" charset="0"/>
              <a:buChar char="•"/>
            </a:pPr>
            <a:r>
              <a:rPr lang="en-IN" sz="1600" b="1" dirty="0"/>
              <a:t>Router</a:t>
            </a:r>
          </a:p>
          <a:p>
            <a:pPr marL="285750" indent="-285750" fontAlgn="base">
              <a:buClr>
                <a:schemeClr val="tx2"/>
              </a:buClr>
              <a:buFont typeface="Arial" pitchFamily="34" charset="0"/>
              <a:buChar char="•"/>
            </a:pPr>
            <a:r>
              <a:rPr lang="en-IN" sz="1600" b="1" dirty="0"/>
              <a:t>Cloud</a:t>
            </a:r>
          </a:p>
          <a:p>
            <a:pPr marL="285750" indent="-285750" fontAlgn="base">
              <a:buClr>
                <a:schemeClr val="tx2"/>
              </a:buClr>
              <a:buFont typeface="Arial" pitchFamily="34" charset="0"/>
              <a:buChar char="•"/>
            </a:pPr>
            <a:r>
              <a:rPr lang="en-IN" sz="1600" b="1" dirty="0"/>
              <a:t>Topology</a:t>
            </a:r>
          </a:p>
          <a:p>
            <a:pPr marL="285750" indent="-285750" fontAlgn="base">
              <a:buClr>
                <a:schemeClr val="tx2"/>
              </a:buClr>
              <a:buFont typeface="Arial" pitchFamily="34" charset="0"/>
              <a:buChar char="•"/>
            </a:pPr>
            <a:r>
              <a:rPr lang="en-IN" sz="1600" b="1" dirty="0"/>
              <a:t>Cables and connectors</a:t>
            </a:r>
          </a:p>
          <a:p>
            <a:pPr marL="285750" indent="-285750" fontAlgn="base">
              <a:buClr>
                <a:schemeClr val="tx2"/>
              </a:buClr>
              <a:buFont typeface="Arial" pitchFamily="34" charset="0"/>
              <a:buChar char="•"/>
            </a:pPr>
            <a:r>
              <a:rPr lang="en-IN" sz="1600" b="1" dirty="0"/>
              <a:t>OSI Model</a:t>
            </a:r>
          </a:p>
          <a:p>
            <a:pPr marL="285750" indent="-285750" fontAlgn="base">
              <a:buClr>
                <a:schemeClr val="tx2"/>
              </a:buClr>
              <a:buFont typeface="Arial" pitchFamily="34" charset="0"/>
              <a:buChar char="•"/>
            </a:pPr>
            <a:r>
              <a:rPr lang="en-IN" sz="1600" b="1" dirty="0"/>
              <a:t>TCP/IP Model</a:t>
            </a:r>
          </a:p>
          <a:p>
            <a:pPr marL="285750" indent="-285750" fontAlgn="base">
              <a:buClr>
                <a:schemeClr val="tx2"/>
              </a:buClr>
              <a:buFont typeface="Arial" pitchFamily="34" charset="0"/>
              <a:buChar char="•"/>
            </a:pPr>
            <a:r>
              <a:rPr lang="en-IN" sz="1600" b="1" dirty="0"/>
              <a:t>IP Addressing</a:t>
            </a:r>
          </a:p>
          <a:p>
            <a:pPr marL="285750" indent="-285750" fontAlgn="base">
              <a:buClr>
                <a:schemeClr val="tx2"/>
              </a:buClr>
              <a:buFont typeface="Arial" pitchFamily="34" charset="0"/>
              <a:buChar char="•"/>
            </a:pPr>
            <a:r>
              <a:rPr lang="en-IN" sz="1600" b="1" dirty="0"/>
              <a:t>Classification of IPs</a:t>
            </a:r>
          </a:p>
          <a:p>
            <a:pPr marL="285750" indent="-285750" fontAlgn="base">
              <a:buClr>
                <a:schemeClr val="tx2"/>
              </a:buClr>
              <a:buFont typeface="Arial" pitchFamily="34" charset="0"/>
              <a:buChar char="•"/>
            </a:pPr>
            <a:r>
              <a:rPr lang="en-IN" sz="1600" b="1" dirty="0"/>
              <a:t>Subnet Mask</a:t>
            </a:r>
          </a:p>
          <a:p>
            <a:pPr marL="285750" indent="-285750" fontAlgn="base">
              <a:buClr>
                <a:schemeClr val="tx2"/>
              </a:buClr>
              <a:buFont typeface="Arial" pitchFamily="34" charset="0"/>
              <a:buChar char="•"/>
            </a:pPr>
            <a:r>
              <a:rPr lang="en-IN" sz="1600" b="1" dirty="0"/>
              <a:t>DHCP</a:t>
            </a:r>
          </a:p>
          <a:p>
            <a:pPr marL="285750" indent="-285750" fontAlgn="base">
              <a:buClr>
                <a:schemeClr val="tx2"/>
              </a:buClr>
              <a:buFont typeface="Arial" pitchFamily="34" charset="0"/>
              <a:buChar char="•"/>
            </a:pPr>
            <a:r>
              <a:rPr lang="en-IN" sz="1600" b="1" dirty="0"/>
              <a:t>Gateway</a:t>
            </a:r>
          </a:p>
          <a:p>
            <a:pPr marL="285750" indent="-285750" fontAlgn="base">
              <a:buClr>
                <a:schemeClr val="tx2"/>
              </a:buClr>
              <a:buFont typeface="Arial" pitchFamily="34" charset="0"/>
              <a:buChar char="•"/>
            </a:pPr>
            <a:r>
              <a:rPr lang="en-IN" sz="1600" b="1" dirty="0"/>
              <a:t>DNS</a:t>
            </a:r>
          </a:p>
          <a:p>
            <a:pPr marL="285750" indent="-285750" fontAlgn="base">
              <a:buClr>
                <a:schemeClr val="tx2"/>
              </a:buClr>
              <a:buFont typeface="Arial" pitchFamily="34" charset="0"/>
              <a:buChar char="•"/>
            </a:pPr>
            <a:r>
              <a:rPr lang="en-IN" sz="1600" b="1" dirty="0" err="1"/>
              <a:t>Subnetting</a:t>
            </a:r>
            <a:endParaRPr lang="en-IN" sz="1600" b="1" dirty="0"/>
          </a:p>
          <a:p>
            <a:pPr marL="285750" indent="-285750" fontAlgn="base">
              <a:buClr>
                <a:schemeClr val="tx2"/>
              </a:buClr>
              <a:buFont typeface="Arial" pitchFamily="34" charset="0"/>
              <a:buChar char="•"/>
            </a:pPr>
            <a:endParaRPr lang="en-IN" sz="1600" b="1" dirty="0"/>
          </a:p>
        </p:txBody>
      </p:sp>
      <p:sp>
        <p:nvSpPr>
          <p:cNvPr id="7" name="TextBox 6"/>
          <p:cNvSpPr txBox="1"/>
          <p:nvPr/>
        </p:nvSpPr>
        <p:spPr>
          <a:xfrm>
            <a:off x="7633854" y="2301152"/>
            <a:ext cx="3796146" cy="1415772"/>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285750" indent="-285750" fontAlgn="base">
              <a:buClr>
                <a:schemeClr val="tx2"/>
              </a:buClr>
              <a:buFont typeface="Arial" pitchFamily="34" charset="0"/>
              <a:buChar char="•"/>
            </a:pPr>
            <a:r>
              <a:rPr lang="en-IN" sz="1600" b="1" dirty="0">
                <a:latin typeface="+mj-lt"/>
              </a:rPr>
              <a:t>Routing Basics</a:t>
            </a:r>
          </a:p>
          <a:p>
            <a:pPr marL="285750" indent="-285750" fontAlgn="base">
              <a:buClr>
                <a:schemeClr val="tx2"/>
              </a:buClr>
              <a:buFont typeface="Arial" pitchFamily="34" charset="0"/>
              <a:buChar char="•"/>
            </a:pPr>
            <a:r>
              <a:rPr lang="en-IN" sz="1600" b="1" dirty="0">
                <a:latin typeface="+mj-lt"/>
              </a:rPr>
              <a:t>Comparison between routing protocols</a:t>
            </a:r>
          </a:p>
          <a:p>
            <a:pPr marL="285750" indent="-285750" fontAlgn="base">
              <a:buClr>
                <a:schemeClr val="tx2"/>
              </a:buClr>
              <a:buFont typeface="Arial" pitchFamily="34" charset="0"/>
              <a:buChar char="•"/>
            </a:pPr>
            <a:r>
              <a:rPr lang="en-IN" sz="1600" b="1" dirty="0">
                <a:latin typeface="+mj-lt"/>
              </a:rPr>
              <a:t>OSPF</a:t>
            </a:r>
          </a:p>
          <a:p>
            <a:pPr marL="285750" indent="-285750" fontAlgn="base">
              <a:buClr>
                <a:schemeClr val="tx2"/>
              </a:buClr>
              <a:buFont typeface="Arial" pitchFamily="34" charset="0"/>
              <a:buChar char="•"/>
            </a:pPr>
            <a:r>
              <a:rPr lang="en-IN" sz="1600" b="1" dirty="0">
                <a:latin typeface="+mj-lt"/>
              </a:rPr>
              <a:t>EIGRP</a:t>
            </a:r>
          </a:p>
          <a:p>
            <a:pPr marL="171450" indent="-171450" fontAlgn="base">
              <a:buClr>
                <a:schemeClr val="tx2"/>
              </a:buClr>
              <a:buFont typeface="Arial" pitchFamily="34" charset="0"/>
              <a:buChar char="•"/>
            </a:pPr>
            <a:endParaRPr lang="en-IN" sz="1200" b="1" dirty="0">
              <a:latin typeface="+mj-lt"/>
            </a:endParaRPr>
          </a:p>
        </p:txBody>
      </p:sp>
      <p:sp>
        <p:nvSpPr>
          <p:cNvPr id="8" name="Rectangle 7"/>
          <p:cNvSpPr/>
          <p:nvPr/>
        </p:nvSpPr>
        <p:spPr>
          <a:xfrm>
            <a:off x="3962400" y="2239596"/>
            <a:ext cx="3048000" cy="1477328"/>
          </a:xfrm>
          <a:prstGeom prst="rect">
            <a:avLst/>
          </a:prstGeom>
        </p:spPr>
        <p:txBody>
          <a:bodyPr wrap="square">
            <a:spAutoFit/>
          </a:bodyPr>
          <a:lstStyle/>
          <a:p>
            <a:pPr marL="285750" indent="-285750" fontAlgn="base">
              <a:buClr>
                <a:schemeClr val="tx2"/>
              </a:buClr>
              <a:buFont typeface="Arial" pitchFamily="34" charset="0"/>
              <a:buChar char="•"/>
            </a:pPr>
            <a:r>
              <a:rPr lang="en-IN" b="1" dirty="0"/>
              <a:t>STP</a:t>
            </a:r>
          </a:p>
          <a:p>
            <a:pPr marL="285750" indent="-285750" fontAlgn="base">
              <a:buClr>
                <a:schemeClr val="tx2"/>
              </a:buClr>
              <a:buFont typeface="Arial" pitchFamily="34" charset="0"/>
              <a:buChar char="•"/>
            </a:pPr>
            <a:r>
              <a:rPr lang="en-IN" b="1" dirty="0"/>
              <a:t>Ether-Channel</a:t>
            </a:r>
          </a:p>
          <a:p>
            <a:pPr marL="285750" indent="-285750" fontAlgn="base">
              <a:buClr>
                <a:schemeClr val="tx2"/>
              </a:buClr>
              <a:buFont typeface="Arial" pitchFamily="34" charset="0"/>
              <a:buChar char="•"/>
            </a:pPr>
            <a:r>
              <a:rPr lang="en-IN" b="1" dirty="0"/>
              <a:t>SPAN</a:t>
            </a:r>
          </a:p>
          <a:p>
            <a:pPr marL="285750" indent="-285750" fontAlgn="base">
              <a:buClr>
                <a:schemeClr val="tx2"/>
              </a:buClr>
              <a:buFont typeface="Arial" pitchFamily="34" charset="0"/>
              <a:buChar char="•"/>
            </a:pPr>
            <a:r>
              <a:rPr lang="en-IN" b="1" dirty="0"/>
              <a:t>VTP</a:t>
            </a:r>
          </a:p>
          <a:p>
            <a:pPr marL="285750" indent="-285750" fontAlgn="base">
              <a:buClr>
                <a:schemeClr val="tx2"/>
              </a:buClr>
              <a:buFont typeface="Arial" pitchFamily="34" charset="0"/>
              <a:buChar char="•"/>
            </a:pPr>
            <a:r>
              <a:rPr lang="en-IN" b="1" dirty="0"/>
              <a:t>Static Routing</a:t>
            </a:r>
          </a:p>
        </p:txBody>
      </p:sp>
      <p:sp>
        <p:nvSpPr>
          <p:cNvPr id="9" name="TextBox 8"/>
          <p:cNvSpPr txBox="1"/>
          <p:nvPr/>
        </p:nvSpPr>
        <p:spPr>
          <a:xfrm>
            <a:off x="3962400" y="1717916"/>
            <a:ext cx="1090042"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b="1" dirty="0">
                <a:solidFill>
                  <a:srgbClr val="E31837"/>
                </a:solidFill>
                <a:latin typeface="+mj-lt"/>
              </a:rPr>
              <a:t>Switching</a:t>
            </a:r>
            <a:endParaRPr lang="en-IN" sz="1200" b="1" dirty="0">
              <a:solidFill>
                <a:srgbClr val="E31837"/>
              </a:solidFill>
              <a:latin typeface="+mj-lt"/>
            </a:endParaRPr>
          </a:p>
        </p:txBody>
      </p:sp>
      <p:sp>
        <p:nvSpPr>
          <p:cNvPr id="10" name="TextBox 9"/>
          <p:cNvSpPr txBox="1"/>
          <p:nvPr/>
        </p:nvSpPr>
        <p:spPr>
          <a:xfrm>
            <a:off x="7543398" y="1745578"/>
            <a:ext cx="872034"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b="1" dirty="0">
                <a:solidFill>
                  <a:srgbClr val="E31837"/>
                </a:solidFill>
                <a:latin typeface="+mj-lt"/>
              </a:rPr>
              <a:t>Routing</a:t>
            </a:r>
            <a:endParaRPr lang="en-IN" sz="1200" b="1" dirty="0">
              <a:solidFill>
                <a:srgbClr val="E31837"/>
              </a:solidFill>
              <a:latin typeface="+mj-lt"/>
            </a:endParaRPr>
          </a:p>
        </p:txBody>
      </p:sp>
      <p:sp>
        <p:nvSpPr>
          <p:cNvPr id="11" name="TextBox 10"/>
          <p:cNvSpPr txBox="1"/>
          <p:nvPr/>
        </p:nvSpPr>
        <p:spPr>
          <a:xfrm>
            <a:off x="429491" y="1745578"/>
            <a:ext cx="2000548" cy="276999"/>
          </a:xfrm>
          <a:prstGeom prst="rect">
            <a:avLst/>
          </a:prstGeom>
          <a:noFill/>
          <a:ln w="9525">
            <a:noFill/>
            <a:miter lim="800000"/>
            <a:headEnd/>
            <a:tailEnd/>
          </a:ln>
        </p:spPr>
        <p:txBody>
          <a:bodyPr vert="horz" wrap="none" lIns="0" tIns="0" rIns="0" bIns="0" numCol="1" rtlCol="0" anchor="t" anchorCtr="0" compatLnSpc="1">
            <a:prstTxWarp prst="textNoShape">
              <a:avLst/>
            </a:prstTxWarp>
            <a:spAutoFit/>
          </a:bodyPr>
          <a:lstStyle/>
          <a:p>
            <a:pPr fontAlgn="base">
              <a:buClr>
                <a:schemeClr val="tx2"/>
              </a:buClr>
            </a:pPr>
            <a:r>
              <a:rPr lang="en-IN" b="1" dirty="0">
                <a:solidFill>
                  <a:srgbClr val="E31837"/>
                </a:solidFill>
                <a:latin typeface="+mj-lt"/>
              </a:rPr>
              <a:t>Basic Networking </a:t>
            </a:r>
          </a:p>
        </p:txBody>
      </p:sp>
    </p:spTree>
    <p:extLst>
      <p:ext uri="{BB962C8B-B14F-4D97-AF65-F5344CB8AC3E}">
        <p14:creationId xmlns:p14="http://schemas.microsoft.com/office/powerpoint/2010/main" val="4011245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Multiple machines connected into a Hub or Switch is Star topology.</a:t>
            </a:r>
          </a:p>
          <a:p>
            <a:r>
              <a:rPr lang="en-US" dirty="0"/>
              <a:t>Most commonly used topology</a:t>
            </a:r>
          </a:p>
          <a:p>
            <a:r>
              <a:rPr lang="en-US" dirty="0"/>
              <a:t>Implementation is easy</a:t>
            </a:r>
          </a:p>
          <a:p>
            <a:r>
              <a:rPr lang="en-US" dirty="0"/>
              <a:t>Additional nodes are added without interfering other devices or whole network.</a:t>
            </a:r>
          </a:p>
          <a:p>
            <a:r>
              <a:rPr lang="en-US" dirty="0"/>
              <a:t>If a Hub or Switch is down the entire network is down.</a:t>
            </a:r>
          </a:p>
          <a:p>
            <a:r>
              <a:rPr lang="en-US" dirty="0"/>
              <a:t>Devices are connected through patch panel.</a:t>
            </a:r>
          </a:p>
          <a:p>
            <a:endParaRPr lang="en-US" dirty="0"/>
          </a:p>
        </p:txBody>
      </p:sp>
      <p:sp>
        <p:nvSpPr>
          <p:cNvPr id="2" name="Title 1"/>
          <p:cNvSpPr>
            <a:spLocks noGrp="1"/>
          </p:cNvSpPr>
          <p:nvPr>
            <p:ph type="title"/>
          </p:nvPr>
        </p:nvSpPr>
        <p:spPr>
          <a:xfrm>
            <a:off x="2319552" y="1318639"/>
            <a:ext cx="7349067" cy="615553"/>
          </a:xfrm>
        </p:spPr>
        <p:txBody>
          <a:bodyPr/>
          <a:lstStyle/>
          <a:p>
            <a:r>
              <a:rPr lang="en-US" dirty="0"/>
              <a:t>Star or Ethernet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560" y="3956849"/>
            <a:ext cx="3181350" cy="2657475"/>
          </a:xfrm>
          <a:prstGeom prst="rect">
            <a:avLst/>
          </a:prstGeom>
        </p:spPr>
      </p:pic>
    </p:spTree>
    <p:extLst>
      <p:ext uri="{BB962C8B-B14F-4D97-AF65-F5344CB8AC3E}">
        <p14:creationId xmlns:p14="http://schemas.microsoft.com/office/powerpoint/2010/main" val="218948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The combined Star and Bus topology is called Hybrid topology</a:t>
            </a:r>
          </a:p>
          <a:p>
            <a:endParaRPr lang="en-US" dirty="0"/>
          </a:p>
        </p:txBody>
      </p:sp>
      <p:sp>
        <p:nvSpPr>
          <p:cNvPr id="2" name="Title 1"/>
          <p:cNvSpPr>
            <a:spLocks noGrp="1"/>
          </p:cNvSpPr>
          <p:nvPr>
            <p:ph type="title"/>
          </p:nvPr>
        </p:nvSpPr>
        <p:spPr>
          <a:xfrm>
            <a:off x="2154182" y="1639651"/>
            <a:ext cx="7349067" cy="615553"/>
          </a:xfrm>
        </p:spPr>
        <p:txBody>
          <a:bodyPr/>
          <a:lstStyle/>
          <a:p>
            <a:r>
              <a:rPr lang="en-US" dirty="0"/>
              <a:t>Hybrid </a:t>
            </a:r>
          </a:p>
        </p:txBody>
      </p:sp>
      <p:pic>
        <p:nvPicPr>
          <p:cNvPr id="4" name="Picture 3"/>
          <p:cNvPicPr>
            <a:picLocks noChangeAspect="1"/>
          </p:cNvPicPr>
          <p:nvPr/>
        </p:nvPicPr>
        <p:blipFill>
          <a:blip r:embed="rId2"/>
          <a:stretch>
            <a:fillRect/>
          </a:stretch>
        </p:blipFill>
        <p:spPr>
          <a:xfrm>
            <a:off x="1976582" y="2705068"/>
            <a:ext cx="7200000" cy="3913971"/>
          </a:xfrm>
          <a:prstGeom prst="rect">
            <a:avLst/>
          </a:prstGeom>
        </p:spPr>
      </p:pic>
    </p:spTree>
    <p:extLst>
      <p:ext uri="{BB962C8B-B14F-4D97-AF65-F5344CB8AC3E}">
        <p14:creationId xmlns:p14="http://schemas.microsoft.com/office/powerpoint/2010/main" val="205344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Most commonly used topology.</a:t>
            </a:r>
          </a:p>
          <a:p>
            <a:r>
              <a:rPr lang="en-US" dirty="0"/>
              <a:t>It consist of multiple links.</a:t>
            </a:r>
          </a:p>
          <a:p>
            <a:r>
              <a:rPr lang="en-US" dirty="0"/>
              <a:t>If any one of them gets down, the router finds another link to communicate.</a:t>
            </a:r>
          </a:p>
          <a:p>
            <a:r>
              <a:rPr lang="en-US" dirty="0"/>
              <a:t>High expensive.</a:t>
            </a:r>
          </a:p>
          <a:p>
            <a:r>
              <a:rPr lang="en-US" dirty="0"/>
              <a:t>Difficult to implement</a:t>
            </a:r>
          </a:p>
        </p:txBody>
      </p:sp>
      <p:sp>
        <p:nvSpPr>
          <p:cNvPr id="2" name="Title 1"/>
          <p:cNvSpPr>
            <a:spLocks noGrp="1"/>
          </p:cNvSpPr>
          <p:nvPr>
            <p:ph type="title"/>
          </p:nvPr>
        </p:nvSpPr>
        <p:spPr>
          <a:xfrm>
            <a:off x="2280641" y="1367276"/>
            <a:ext cx="7349067" cy="615553"/>
          </a:xfrm>
        </p:spPr>
        <p:txBody>
          <a:bodyPr/>
          <a:lstStyle/>
          <a:p>
            <a:r>
              <a:rPr lang="en-US" dirty="0"/>
              <a:t>Mesh </a:t>
            </a:r>
          </a:p>
        </p:txBody>
      </p:sp>
      <p:pic>
        <p:nvPicPr>
          <p:cNvPr id="4" name="Picture 3"/>
          <p:cNvPicPr>
            <a:picLocks noChangeAspect="1"/>
          </p:cNvPicPr>
          <p:nvPr/>
        </p:nvPicPr>
        <p:blipFill>
          <a:blip r:embed="rId2"/>
          <a:stretch>
            <a:fillRect/>
          </a:stretch>
        </p:blipFill>
        <p:spPr>
          <a:xfrm>
            <a:off x="7069013" y="4815191"/>
            <a:ext cx="3641892" cy="1632878"/>
          </a:xfrm>
          <a:prstGeom prst="rect">
            <a:avLst/>
          </a:prstGeom>
        </p:spPr>
      </p:pic>
    </p:spTree>
    <p:extLst>
      <p:ext uri="{BB962C8B-B14F-4D97-AF65-F5344CB8AC3E}">
        <p14:creationId xmlns:p14="http://schemas.microsoft.com/office/powerpoint/2010/main" val="2672818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70000" lnSpcReduction="20000"/>
          </a:bodyPr>
          <a:lstStyle/>
          <a:p>
            <a:pPr marL="0" indent="0">
              <a:buNone/>
            </a:pPr>
            <a:r>
              <a:rPr lang="en-US" sz="3200" dirty="0"/>
              <a:t>Coaxial Cable</a:t>
            </a:r>
          </a:p>
          <a:p>
            <a:endParaRPr lang="en-US" dirty="0"/>
          </a:p>
        </p:txBody>
      </p:sp>
      <p:sp>
        <p:nvSpPr>
          <p:cNvPr id="2" name="Title 1"/>
          <p:cNvSpPr>
            <a:spLocks noGrp="1"/>
          </p:cNvSpPr>
          <p:nvPr>
            <p:ph type="title"/>
          </p:nvPr>
        </p:nvSpPr>
        <p:spPr>
          <a:xfrm>
            <a:off x="2436284" y="2184400"/>
            <a:ext cx="7349067" cy="615553"/>
          </a:xfrm>
        </p:spPr>
        <p:txBody>
          <a:bodyPr/>
          <a:lstStyle/>
          <a:p>
            <a:r>
              <a:rPr lang="en-US" dirty="0"/>
              <a:t>Cables and Connectors</a:t>
            </a:r>
          </a:p>
        </p:txBody>
      </p:sp>
      <p:pic>
        <p:nvPicPr>
          <p:cNvPr id="4" name="Picture 3"/>
          <p:cNvPicPr>
            <a:picLocks noChangeAspect="1"/>
          </p:cNvPicPr>
          <p:nvPr/>
        </p:nvPicPr>
        <p:blipFill>
          <a:blip r:embed="rId2"/>
          <a:stretch>
            <a:fillRect/>
          </a:stretch>
        </p:blipFill>
        <p:spPr>
          <a:xfrm>
            <a:off x="6478621" y="3085673"/>
            <a:ext cx="4926895" cy="2976421"/>
          </a:xfrm>
          <a:prstGeom prst="rect">
            <a:avLst/>
          </a:prstGeom>
        </p:spPr>
      </p:pic>
    </p:spTree>
    <p:extLst>
      <p:ext uri="{BB962C8B-B14F-4D97-AF65-F5344CB8AC3E}">
        <p14:creationId xmlns:p14="http://schemas.microsoft.com/office/powerpoint/2010/main" val="1494041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Network signals are converted into light signals in this cable.</a:t>
            </a:r>
          </a:p>
          <a:p>
            <a:r>
              <a:rPr lang="en-US" dirty="0"/>
              <a:t>It works under ‘Total Internal Reflection’ principle.</a:t>
            </a:r>
          </a:p>
          <a:p>
            <a:r>
              <a:rPr lang="en-US" dirty="0"/>
              <a:t>Used for under sea connection.</a:t>
            </a:r>
          </a:p>
          <a:p>
            <a:r>
              <a:rPr lang="en-US" dirty="0"/>
              <a:t>Transmits at a speed of 3 X 10^8 m/s</a:t>
            </a:r>
          </a:p>
        </p:txBody>
      </p:sp>
      <p:sp>
        <p:nvSpPr>
          <p:cNvPr id="2" name="Title 1"/>
          <p:cNvSpPr>
            <a:spLocks noGrp="1"/>
          </p:cNvSpPr>
          <p:nvPr>
            <p:ph type="title"/>
          </p:nvPr>
        </p:nvSpPr>
        <p:spPr>
          <a:xfrm>
            <a:off x="2436284" y="2184400"/>
            <a:ext cx="7349067" cy="615553"/>
          </a:xfrm>
        </p:spPr>
        <p:txBody>
          <a:bodyPr/>
          <a:lstStyle/>
          <a:p>
            <a:r>
              <a:rPr lang="en-US" dirty="0"/>
              <a:t>OFC (Optical Fiber Cable)</a:t>
            </a:r>
          </a:p>
        </p:txBody>
      </p:sp>
    </p:spTree>
    <p:extLst>
      <p:ext uri="{BB962C8B-B14F-4D97-AF65-F5344CB8AC3E}">
        <p14:creationId xmlns:p14="http://schemas.microsoft.com/office/powerpoint/2010/main" val="217791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Contains 8 colored wires</a:t>
            </a:r>
          </a:p>
          <a:p>
            <a:r>
              <a:rPr lang="en-US" dirty="0"/>
              <a:t>Each twisted as 4 pairs</a:t>
            </a:r>
          </a:p>
          <a:p>
            <a:r>
              <a:rPr lang="en-US" dirty="0"/>
              <a:t>Two types:-</a:t>
            </a:r>
          </a:p>
          <a:p>
            <a:pPr marL="457200" indent="-457200">
              <a:buFont typeface="+mj-lt"/>
              <a:buAutoNum type="arabicPeriod"/>
            </a:pPr>
            <a:r>
              <a:rPr lang="en-US" dirty="0"/>
              <a:t>Shielded Twisted Pair</a:t>
            </a:r>
          </a:p>
          <a:p>
            <a:pPr marL="457200" indent="-457200">
              <a:buFont typeface="+mj-lt"/>
              <a:buAutoNum type="arabicPeriod"/>
            </a:pPr>
            <a:r>
              <a:rPr lang="en-US" dirty="0"/>
              <a:t>Unshielded twisted pair</a:t>
            </a:r>
          </a:p>
          <a:p>
            <a:pPr marL="457200" indent="-457200">
              <a:buFont typeface="+mj-lt"/>
              <a:buAutoNum type="arabicPeriod"/>
            </a:pPr>
            <a:endParaRPr lang="en-US" dirty="0"/>
          </a:p>
        </p:txBody>
      </p:sp>
      <p:sp>
        <p:nvSpPr>
          <p:cNvPr id="2" name="Title 1"/>
          <p:cNvSpPr>
            <a:spLocks noGrp="1"/>
          </p:cNvSpPr>
          <p:nvPr>
            <p:ph type="title"/>
          </p:nvPr>
        </p:nvSpPr>
        <p:spPr>
          <a:xfrm>
            <a:off x="2241730" y="1513192"/>
            <a:ext cx="7349067" cy="615553"/>
          </a:xfrm>
        </p:spPr>
        <p:txBody>
          <a:bodyPr/>
          <a:lstStyle/>
          <a:p>
            <a:r>
              <a:rPr lang="en-US" dirty="0"/>
              <a:t>Twisted Pair Cables</a:t>
            </a:r>
          </a:p>
        </p:txBody>
      </p:sp>
    </p:spTree>
    <p:extLst>
      <p:ext uri="{BB962C8B-B14F-4D97-AF65-F5344CB8AC3E}">
        <p14:creationId xmlns:p14="http://schemas.microsoft.com/office/powerpoint/2010/main" val="2912672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436284" y="3693778"/>
            <a:ext cx="7349067" cy="1072775"/>
          </a:xfrm>
        </p:spPr>
        <p:txBody>
          <a:bodyPr/>
          <a:lstStyle/>
          <a:p>
            <a:r>
              <a:rPr lang="en-US" dirty="0"/>
              <a:t>Each pair of cables are shielded.</a:t>
            </a:r>
          </a:p>
          <a:p>
            <a:r>
              <a:rPr lang="en-US" dirty="0"/>
              <a:t>It is used in high level industries or machineries.</a:t>
            </a:r>
          </a:p>
          <a:p>
            <a:r>
              <a:rPr lang="en-US" dirty="0"/>
              <a:t>High expensive.</a:t>
            </a:r>
          </a:p>
          <a:p>
            <a:r>
              <a:rPr lang="en-US" dirty="0"/>
              <a:t>It is shielded due to protect from external signals</a:t>
            </a:r>
          </a:p>
          <a:p>
            <a:endParaRPr lang="en-US" dirty="0"/>
          </a:p>
        </p:txBody>
      </p:sp>
      <p:sp>
        <p:nvSpPr>
          <p:cNvPr id="2" name="Title 1"/>
          <p:cNvSpPr>
            <a:spLocks noGrp="1"/>
          </p:cNvSpPr>
          <p:nvPr>
            <p:ph type="title"/>
          </p:nvPr>
        </p:nvSpPr>
        <p:spPr>
          <a:xfrm>
            <a:off x="2436284" y="2184400"/>
            <a:ext cx="7349067" cy="615553"/>
          </a:xfrm>
        </p:spPr>
        <p:txBody>
          <a:bodyPr/>
          <a:lstStyle/>
          <a:p>
            <a:r>
              <a:rPr lang="en-US" dirty="0"/>
              <a:t>STP (Shielded twisted pair)</a:t>
            </a:r>
          </a:p>
        </p:txBody>
      </p:sp>
    </p:spTree>
    <p:extLst>
      <p:ext uri="{BB962C8B-B14F-4D97-AF65-F5344CB8AC3E}">
        <p14:creationId xmlns:p14="http://schemas.microsoft.com/office/powerpoint/2010/main" val="4235708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844010" y="1998297"/>
            <a:ext cx="5689140" cy="3526412"/>
          </a:xfrm>
          <a:prstGeom prst="rect">
            <a:avLst/>
          </a:prstGeom>
        </p:spPr>
      </p:pic>
    </p:spTree>
    <p:extLst>
      <p:ext uri="{BB962C8B-B14F-4D97-AF65-F5344CB8AC3E}">
        <p14:creationId xmlns:p14="http://schemas.microsoft.com/office/powerpoint/2010/main" val="2334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Contains of 8 twisted wires</a:t>
            </a:r>
          </a:p>
          <a:p>
            <a:r>
              <a:rPr lang="en-US" dirty="0"/>
              <a:t>Theses wires are twisted as pairs to reduce EMI (Electromagnetic Interference)</a:t>
            </a:r>
          </a:p>
          <a:p>
            <a:r>
              <a:rPr lang="en-US" dirty="0"/>
              <a:t>Connectors of UTP are called RJ45 (Registered Jack)</a:t>
            </a:r>
          </a:p>
          <a:p>
            <a:r>
              <a:rPr lang="en-US" dirty="0"/>
              <a:t>Connectors used in telephone cable is called RJ11</a:t>
            </a:r>
          </a:p>
          <a:p>
            <a:r>
              <a:rPr lang="en-US" dirty="0"/>
              <a:t>8 contact legs for RJ45</a:t>
            </a:r>
          </a:p>
          <a:p>
            <a:r>
              <a:rPr lang="en-US" dirty="0"/>
              <a:t>4 contact legs for RJ11</a:t>
            </a:r>
          </a:p>
        </p:txBody>
      </p:sp>
      <p:sp>
        <p:nvSpPr>
          <p:cNvPr id="2" name="Title 1"/>
          <p:cNvSpPr>
            <a:spLocks noGrp="1"/>
          </p:cNvSpPr>
          <p:nvPr>
            <p:ph type="title"/>
          </p:nvPr>
        </p:nvSpPr>
        <p:spPr>
          <a:xfrm>
            <a:off x="1979084" y="1571558"/>
            <a:ext cx="7349067" cy="615553"/>
          </a:xfrm>
        </p:spPr>
        <p:txBody>
          <a:bodyPr/>
          <a:lstStyle/>
          <a:p>
            <a:r>
              <a:rPr lang="en-US" dirty="0"/>
              <a:t>Unshielded Twisted Pair</a:t>
            </a:r>
          </a:p>
        </p:txBody>
      </p:sp>
    </p:spTree>
    <p:extLst>
      <p:ext uri="{BB962C8B-B14F-4D97-AF65-F5344CB8AC3E}">
        <p14:creationId xmlns:p14="http://schemas.microsoft.com/office/powerpoint/2010/main" val="1551419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IN"/>
          </a:p>
        </p:txBody>
      </p:sp>
      <p:sp>
        <p:nvSpPr>
          <p:cNvPr id="3" name="Title 2"/>
          <p:cNvSpPr>
            <a:spLocks noGrp="1"/>
          </p:cNvSpPr>
          <p:nvPr>
            <p:ph type="title"/>
          </p:nvPr>
        </p:nvSpPr>
        <p:spPr>
          <a:xfrm>
            <a:off x="2436284" y="2184400"/>
            <a:ext cx="7349067" cy="615553"/>
          </a:xfrm>
        </p:spPr>
        <p:txBody>
          <a:bodyPr/>
          <a:lstStyle/>
          <a:p>
            <a:endParaRPr lang="en-IN"/>
          </a:p>
        </p:txBody>
      </p:sp>
      <p:pic>
        <p:nvPicPr>
          <p:cNvPr id="4" name="Content Placeholder 3"/>
          <p:cNvPicPr>
            <a:picLocks noGrp="1" noChangeAspect="1"/>
          </p:cNvPicPr>
          <p:nvPr>
            <p:ph idx="4294967295"/>
          </p:nvPr>
        </p:nvPicPr>
        <p:blipFill>
          <a:blip r:embed="rId2"/>
          <a:stretch>
            <a:fillRect/>
          </a:stretch>
        </p:blipFill>
        <p:spPr>
          <a:xfrm>
            <a:off x="505838" y="1565418"/>
            <a:ext cx="6443663" cy="4170363"/>
          </a:xfrm>
          <a:prstGeom prst="rect">
            <a:avLst/>
          </a:prstGeom>
        </p:spPr>
      </p:pic>
      <p:pic>
        <p:nvPicPr>
          <p:cNvPr id="5" name="Picture 4"/>
          <p:cNvPicPr>
            <a:picLocks noChangeAspect="1"/>
          </p:cNvPicPr>
          <p:nvPr/>
        </p:nvPicPr>
        <p:blipFill>
          <a:blip r:embed="rId3"/>
          <a:stretch>
            <a:fillRect/>
          </a:stretch>
        </p:blipFill>
        <p:spPr>
          <a:xfrm>
            <a:off x="6770508" y="1565563"/>
            <a:ext cx="5225223" cy="4170218"/>
          </a:xfrm>
          <a:prstGeom prst="rect">
            <a:avLst/>
          </a:prstGeom>
        </p:spPr>
      </p:pic>
    </p:spTree>
    <p:extLst>
      <p:ext uri="{BB962C8B-B14F-4D97-AF65-F5344CB8AC3E}">
        <p14:creationId xmlns:p14="http://schemas.microsoft.com/office/powerpoint/2010/main" val="1900488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017994" y="2565370"/>
            <a:ext cx="7349067" cy="276999"/>
          </a:xfrm>
        </p:spPr>
        <p:txBody>
          <a:bodyPr/>
          <a:lstStyle/>
          <a:p>
            <a:r>
              <a:rPr lang="en-US" dirty="0"/>
              <a:t>Interconnection of devices for sharing data or for communication is computer networking</a:t>
            </a:r>
          </a:p>
        </p:txBody>
      </p:sp>
      <p:sp>
        <p:nvSpPr>
          <p:cNvPr id="2" name="Title 1"/>
          <p:cNvSpPr>
            <a:spLocks noGrp="1"/>
          </p:cNvSpPr>
          <p:nvPr>
            <p:ph type="title"/>
          </p:nvPr>
        </p:nvSpPr>
        <p:spPr>
          <a:xfrm>
            <a:off x="2183365" y="1357549"/>
            <a:ext cx="7349067" cy="615553"/>
          </a:xfrm>
        </p:spPr>
        <p:txBody>
          <a:bodyPr/>
          <a:lstStyle/>
          <a:p>
            <a:r>
              <a:rPr lang="en-US" dirty="0"/>
              <a:t>Networking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920" y="3028407"/>
            <a:ext cx="4293323" cy="2856827"/>
          </a:xfrm>
          <a:prstGeom prst="rect">
            <a:avLst/>
          </a:prstGeom>
        </p:spPr>
      </p:pic>
    </p:spTree>
    <p:extLst>
      <p:ext uri="{BB962C8B-B14F-4D97-AF65-F5344CB8AC3E}">
        <p14:creationId xmlns:p14="http://schemas.microsoft.com/office/powerpoint/2010/main" val="1188020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3500" y="2184400"/>
            <a:ext cx="7349067" cy="615553"/>
          </a:xfrm>
        </p:spPr>
        <p:txBody>
          <a:bodyPr/>
          <a:lstStyle/>
          <a:p>
            <a:r>
              <a:rPr lang="en-US" dirty="0"/>
              <a:t>Categories of UTP</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5659396"/>
              </p:ext>
            </p:extLst>
          </p:nvPr>
        </p:nvGraphicFramePr>
        <p:xfrm>
          <a:off x="457216" y="2038350"/>
          <a:ext cx="5694220" cy="4265037"/>
        </p:xfrm>
        <a:graphic>
          <a:graphicData uri="http://schemas.openxmlformats.org/drawingml/2006/table">
            <a:tbl>
              <a:tblPr firstRow="1" bandRow="1">
                <a:tableStyleId>{073A0DAA-6AF3-43AB-8588-CEC1D06C72B9}</a:tableStyleId>
              </a:tblPr>
              <a:tblGrid>
                <a:gridCol w="2847110">
                  <a:extLst>
                    <a:ext uri="{9D8B030D-6E8A-4147-A177-3AD203B41FA5}">
                      <a16:colId xmlns:a16="http://schemas.microsoft.com/office/drawing/2014/main" val="20000"/>
                    </a:ext>
                  </a:extLst>
                </a:gridCol>
                <a:gridCol w="2847110">
                  <a:extLst>
                    <a:ext uri="{9D8B030D-6E8A-4147-A177-3AD203B41FA5}">
                      <a16:colId xmlns:a16="http://schemas.microsoft.com/office/drawing/2014/main" val="20001"/>
                    </a:ext>
                  </a:extLst>
                </a:gridCol>
              </a:tblGrid>
              <a:tr h="609291">
                <a:tc>
                  <a:txBody>
                    <a:bodyPr/>
                    <a:lstStyle/>
                    <a:p>
                      <a:pPr algn="ctr"/>
                      <a:r>
                        <a:rPr lang="en-US" b="0" dirty="0">
                          <a:solidFill>
                            <a:schemeClr val="bg1"/>
                          </a:solidFill>
                        </a:rPr>
                        <a:t>Cat 1</a:t>
                      </a:r>
                    </a:p>
                  </a:txBody>
                  <a:tcPr>
                    <a:solidFill>
                      <a:schemeClr val="accent2">
                        <a:lumMod val="60000"/>
                        <a:lumOff val="40000"/>
                      </a:schemeClr>
                    </a:solidFill>
                  </a:tcPr>
                </a:tc>
                <a:tc>
                  <a:txBody>
                    <a:bodyPr/>
                    <a:lstStyle/>
                    <a:p>
                      <a:r>
                        <a:rPr lang="en-US" b="0" dirty="0">
                          <a:solidFill>
                            <a:schemeClr val="bg1"/>
                          </a:solidFill>
                        </a:rPr>
                        <a:t>10 </a:t>
                      </a:r>
                      <a:r>
                        <a:rPr lang="en-US" b="0" dirty="0" err="1">
                          <a:solidFill>
                            <a:schemeClr val="bg1"/>
                          </a:solidFill>
                        </a:rPr>
                        <a:t>MBps</a:t>
                      </a:r>
                      <a:endParaRPr lang="en-US" b="0" dirty="0">
                        <a:solidFill>
                          <a:schemeClr val="bg1"/>
                        </a:solidFill>
                      </a:endParaRPr>
                    </a:p>
                  </a:txBody>
                  <a:tcPr>
                    <a:solidFill>
                      <a:schemeClr val="accent2">
                        <a:lumMod val="60000"/>
                        <a:lumOff val="40000"/>
                      </a:schemeClr>
                    </a:solidFill>
                  </a:tcPr>
                </a:tc>
                <a:extLst>
                  <a:ext uri="{0D108BD9-81ED-4DB2-BD59-A6C34878D82A}">
                    <a16:rowId xmlns:a16="http://schemas.microsoft.com/office/drawing/2014/main" val="10000"/>
                  </a:ext>
                </a:extLst>
              </a:tr>
              <a:tr h="609291">
                <a:tc>
                  <a:txBody>
                    <a:bodyPr/>
                    <a:lstStyle/>
                    <a:p>
                      <a:pPr algn="ctr"/>
                      <a:r>
                        <a:rPr lang="en-US" dirty="0">
                          <a:solidFill>
                            <a:schemeClr val="bg1"/>
                          </a:solidFill>
                        </a:rPr>
                        <a:t>Cat 2</a:t>
                      </a:r>
                    </a:p>
                  </a:txBody>
                  <a:tcPr>
                    <a:solidFill>
                      <a:schemeClr val="accent2">
                        <a:lumMod val="60000"/>
                        <a:lumOff val="40000"/>
                      </a:schemeClr>
                    </a:solidFill>
                  </a:tcPr>
                </a:tc>
                <a:tc>
                  <a:txBody>
                    <a:bodyPr/>
                    <a:lstStyle/>
                    <a:p>
                      <a:r>
                        <a:rPr lang="en-US" dirty="0">
                          <a:solidFill>
                            <a:schemeClr val="bg1"/>
                          </a:solidFill>
                        </a:rPr>
                        <a:t>10 mbps</a:t>
                      </a:r>
                    </a:p>
                  </a:txBody>
                  <a:tcPr>
                    <a:solidFill>
                      <a:schemeClr val="accent2">
                        <a:lumMod val="60000"/>
                        <a:lumOff val="40000"/>
                      </a:schemeClr>
                    </a:solidFill>
                  </a:tcPr>
                </a:tc>
                <a:extLst>
                  <a:ext uri="{0D108BD9-81ED-4DB2-BD59-A6C34878D82A}">
                    <a16:rowId xmlns:a16="http://schemas.microsoft.com/office/drawing/2014/main" val="10001"/>
                  </a:ext>
                </a:extLst>
              </a:tr>
              <a:tr h="609291">
                <a:tc>
                  <a:txBody>
                    <a:bodyPr/>
                    <a:lstStyle/>
                    <a:p>
                      <a:pPr algn="ctr"/>
                      <a:r>
                        <a:rPr lang="en-US" dirty="0">
                          <a:solidFill>
                            <a:schemeClr val="bg1"/>
                          </a:solidFill>
                        </a:rPr>
                        <a:t>Cat 3</a:t>
                      </a:r>
                    </a:p>
                  </a:txBody>
                  <a:tcPr>
                    <a:solidFill>
                      <a:schemeClr val="accent2">
                        <a:lumMod val="60000"/>
                        <a:lumOff val="40000"/>
                      </a:schemeClr>
                    </a:solidFill>
                  </a:tcPr>
                </a:tc>
                <a:tc>
                  <a:txBody>
                    <a:bodyPr/>
                    <a:lstStyle/>
                    <a:p>
                      <a:r>
                        <a:rPr lang="en-US" dirty="0">
                          <a:solidFill>
                            <a:schemeClr val="bg1"/>
                          </a:solidFill>
                        </a:rPr>
                        <a:t>16 mbps</a:t>
                      </a:r>
                    </a:p>
                  </a:txBody>
                  <a:tcPr>
                    <a:solidFill>
                      <a:schemeClr val="accent2">
                        <a:lumMod val="60000"/>
                        <a:lumOff val="40000"/>
                      </a:schemeClr>
                    </a:solidFill>
                  </a:tcPr>
                </a:tc>
                <a:extLst>
                  <a:ext uri="{0D108BD9-81ED-4DB2-BD59-A6C34878D82A}">
                    <a16:rowId xmlns:a16="http://schemas.microsoft.com/office/drawing/2014/main" val="10002"/>
                  </a:ext>
                </a:extLst>
              </a:tr>
              <a:tr h="609291">
                <a:tc>
                  <a:txBody>
                    <a:bodyPr/>
                    <a:lstStyle/>
                    <a:p>
                      <a:pPr algn="ctr"/>
                      <a:r>
                        <a:rPr lang="en-US" dirty="0">
                          <a:solidFill>
                            <a:schemeClr val="bg1"/>
                          </a:solidFill>
                        </a:rPr>
                        <a:t>Cat 4</a:t>
                      </a:r>
                    </a:p>
                  </a:txBody>
                  <a:tcPr>
                    <a:solidFill>
                      <a:schemeClr val="accent2">
                        <a:lumMod val="60000"/>
                        <a:lumOff val="40000"/>
                      </a:schemeClr>
                    </a:solidFill>
                  </a:tcPr>
                </a:tc>
                <a:tc>
                  <a:txBody>
                    <a:bodyPr/>
                    <a:lstStyle/>
                    <a:p>
                      <a:r>
                        <a:rPr lang="en-US" dirty="0">
                          <a:solidFill>
                            <a:schemeClr val="bg1"/>
                          </a:solidFill>
                        </a:rPr>
                        <a:t>100 mbps</a:t>
                      </a:r>
                    </a:p>
                  </a:txBody>
                  <a:tcPr>
                    <a:solidFill>
                      <a:schemeClr val="accent2">
                        <a:lumMod val="60000"/>
                        <a:lumOff val="40000"/>
                      </a:schemeClr>
                    </a:solidFill>
                  </a:tcPr>
                </a:tc>
                <a:extLst>
                  <a:ext uri="{0D108BD9-81ED-4DB2-BD59-A6C34878D82A}">
                    <a16:rowId xmlns:a16="http://schemas.microsoft.com/office/drawing/2014/main" val="10003"/>
                  </a:ext>
                </a:extLst>
              </a:tr>
              <a:tr h="609291">
                <a:tc>
                  <a:txBody>
                    <a:bodyPr/>
                    <a:lstStyle/>
                    <a:p>
                      <a:pPr algn="ctr"/>
                      <a:r>
                        <a:rPr lang="en-US" dirty="0">
                          <a:solidFill>
                            <a:schemeClr val="bg1"/>
                          </a:solidFill>
                        </a:rPr>
                        <a:t>Cat 5</a:t>
                      </a:r>
                    </a:p>
                  </a:txBody>
                  <a:tcPr>
                    <a:solidFill>
                      <a:schemeClr val="accent2">
                        <a:lumMod val="60000"/>
                        <a:lumOff val="40000"/>
                      </a:schemeClr>
                    </a:solidFill>
                  </a:tcPr>
                </a:tc>
                <a:tc>
                  <a:txBody>
                    <a:bodyPr/>
                    <a:lstStyle/>
                    <a:p>
                      <a:r>
                        <a:rPr lang="en-US" dirty="0">
                          <a:solidFill>
                            <a:schemeClr val="bg1"/>
                          </a:solidFill>
                        </a:rPr>
                        <a:t>1000 mbps</a:t>
                      </a:r>
                    </a:p>
                  </a:txBody>
                  <a:tcPr>
                    <a:solidFill>
                      <a:schemeClr val="accent2">
                        <a:lumMod val="60000"/>
                        <a:lumOff val="40000"/>
                      </a:schemeClr>
                    </a:solidFill>
                  </a:tcPr>
                </a:tc>
                <a:extLst>
                  <a:ext uri="{0D108BD9-81ED-4DB2-BD59-A6C34878D82A}">
                    <a16:rowId xmlns:a16="http://schemas.microsoft.com/office/drawing/2014/main" val="10004"/>
                  </a:ext>
                </a:extLst>
              </a:tr>
              <a:tr h="609291">
                <a:tc>
                  <a:txBody>
                    <a:bodyPr/>
                    <a:lstStyle/>
                    <a:p>
                      <a:pPr algn="ctr"/>
                      <a:r>
                        <a:rPr lang="en-US" dirty="0">
                          <a:solidFill>
                            <a:schemeClr val="bg1"/>
                          </a:solidFill>
                        </a:rPr>
                        <a:t>Cat 5e</a:t>
                      </a:r>
                    </a:p>
                  </a:txBody>
                  <a:tcPr>
                    <a:solidFill>
                      <a:schemeClr val="accent2">
                        <a:lumMod val="60000"/>
                        <a:lumOff val="40000"/>
                      </a:schemeClr>
                    </a:solidFill>
                  </a:tcPr>
                </a:tc>
                <a:tc>
                  <a:txBody>
                    <a:bodyPr/>
                    <a:lstStyle/>
                    <a:p>
                      <a:r>
                        <a:rPr lang="en-US" dirty="0">
                          <a:solidFill>
                            <a:schemeClr val="bg1"/>
                          </a:solidFill>
                        </a:rPr>
                        <a:t>1000 mbps</a:t>
                      </a:r>
                    </a:p>
                  </a:txBody>
                  <a:tcPr>
                    <a:solidFill>
                      <a:schemeClr val="accent2">
                        <a:lumMod val="60000"/>
                        <a:lumOff val="40000"/>
                      </a:schemeClr>
                    </a:solidFill>
                  </a:tcPr>
                </a:tc>
                <a:extLst>
                  <a:ext uri="{0D108BD9-81ED-4DB2-BD59-A6C34878D82A}">
                    <a16:rowId xmlns:a16="http://schemas.microsoft.com/office/drawing/2014/main" val="10005"/>
                  </a:ext>
                </a:extLst>
              </a:tr>
              <a:tr h="609291">
                <a:tc>
                  <a:txBody>
                    <a:bodyPr/>
                    <a:lstStyle/>
                    <a:p>
                      <a:pPr algn="ctr"/>
                      <a:r>
                        <a:rPr lang="en-US" dirty="0">
                          <a:solidFill>
                            <a:schemeClr val="bg1"/>
                          </a:solidFill>
                        </a:rPr>
                        <a:t>Cat 6</a:t>
                      </a:r>
                    </a:p>
                  </a:txBody>
                  <a:tcPr>
                    <a:solidFill>
                      <a:schemeClr val="accent2">
                        <a:lumMod val="60000"/>
                        <a:lumOff val="40000"/>
                      </a:schemeClr>
                    </a:solidFill>
                  </a:tcPr>
                </a:tc>
                <a:tc>
                  <a:txBody>
                    <a:bodyPr/>
                    <a:lstStyle/>
                    <a:p>
                      <a:r>
                        <a:rPr lang="en-US" dirty="0">
                          <a:solidFill>
                            <a:schemeClr val="bg1"/>
                          </a:solidFill>
                        </a:rPr>
                        <a:t>10000 mbps</a:t>
                      </a:r>
                    </a:p>
                  </a:txBody>
                  <a:tcPr>
                    <a:solidFill>
                      <a:schemeClr val="accent2">
                        <a:lumMod val="60000"/>
                        <a:lumOff val="40000"/>
                      </a:schemeClr>
                    </a:solidFill>
                  </a:tcPr>
                </a:tc>
                <a:extLst>
                  <a:ext uri="{0D108BD9-81ED-4DB2-BD59-A6C34878D82A}">
                    <a16:rowId xmlns:a16="http://schemas.microsoft.com/office/drawing/2014/main" val="10006"/>
                  </a:ext>
                </a:extLst>
              </a:tr>
            </a:tbl>
          </a:graphicData>
        </a:graphic>
      </p:graphicFrame>
      <p:sp>
        <p:nvSpPr>
          <p:cNvPr id="5" name="Right Brace 4"/>
          <p:cNvSpPr/>
          <p:nvPr/>
        </p:nvSpPr>
        <p:spPr>
          <a:xfrm>
            <a:off x="7439906" y="1910070"/>
            <a:ext cx="526473" cy="1302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7966380" y="2258291"/>
            <a:ext cx="3754581" cy="954107"/>
          </a:xfrm>
          <a:prstGeom prst="rect">
            <a:avLst/>
          </a:prstGeom>
          <a:noFill/>
        </p:spPr>
        <p:txBody>
          <a:bodyPr wrap="square" rtlCol="0">
            <a:spAutoFit/>
          </a:bodyPr>
          <a:lstStyle/>
          <a:p>
            <a:r>
              <a:rPr lang="en-US" sz="2800" dirty="0"/>
              <a:t>Used for voice communication</a:t>
            </a:r>
          </a:p>
        </p:txBody>
      </p:sp>
      <p:sp>
        <p:nvSpPr>
          <p:cNvPr id="7" name="Right Brace 6"/>
          <p:cNvSpPr/>
          <p:nvPr/>
        </p:nvSpPr>
        <p:spPr>
          <a:xfrm>
            <a:off x="7439907" y="3269220"/>
            <a:ext cx="762000" cy="29494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8603689" y="4142509"/>
            <a:ext cx="2978727" cy="1200329"/>
          </a:xfrm>
          <a:prstGeom prst="rect">
            <a:avLst/>
          </a:prstGeom>
          <a:noFill/>
        </p:spPr>
        <p:txBody>
          <a:bodyPr wrap="square" rtlCol="0">
            <a:spAutoFit/>
          </a:bodyPr>
          <a:lstStyle/>
          <a:p>
            <a:r>
              <a:rPr lang="en-US" sz="3600" dirty="0"/>
              <a:t>Used for networking</a:t>
            </a:r>
          </a:p>
        </p:txBody>
      </p:sp>
    </p:spTree>
    <p:extLst>
      <p:ext uri="{BB962C8B-B14F-4D97-AF65-F5344CB8AC3E}">
        <p14:creationId xmlns:p14="http://schemas.microsoft.com/office/powerpoint/2010/main" val="2311553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585610" y="2538919"/>
            <a:ext cx="9581744" cy="3356043"/>
          </a:xfrm>
        </p:spPr>
        <p:txBody>
          <a:bodyPr>
            <a:normAutofit/>
          </a:bodyPr>
          <a:lstStyle/>
          <a:p>
            <a:r>
              <a:rPr lang="en-US" b="1" i="1" dirty="0"/>
              <a:t>10BASE-T</a:t>
            </a:r>
            <a:r>
              <a:rPr lang="en-US" dirty="0"/>
              <a:t> </a:t>
            </a:r>
          </a:p>
          <a:p>
            <a:pPr marL="0" indent="0">
              <a:buNone/>
            </a:pPr>
            <a:r>
              <a:rPr lang="en-US" dirty="0"/>
              <a:t>The T stands for twisted pair.</a:t>
            </a:r>
          </a:p>
          <a:p>
            <a:r>
              <a:rPr lang="en-US" b="1" i="1" dirty="0"/>
              <a:t>10BASE5</a:t>
            </a:r>
            <a:r>
              <a:rPr lang="en-US" dirty="0"/>
              <a:t> </a:t>
            </a:r>
          </a:p>
          <a:p>
            <a:pPr marL="0" indent="0">
              <a:buNone/>
            </a:pPr>
            <a:r>
              <a:rPr lang="en-US" dirty="0"/>
              <a:t>The 5 represents the fact that a signal can travel for approximately 500 meters 10BASE5 is often referred to as Thicknet.</a:t>
            </a:r>
          </a:p>
          <a:p>
            <a:r>
              <a:rPr lang="en-US" b="1" i="1" dirty="0"/>
              <a:t>10BASE2</a:t>
            </a:r>
            <a:r>
              <a:rPr lang="en-US" dirty="0"/>
              <a:t> </a:t>
            </a:r>
          </a:p>
          <a:p>
            <a:pPr marL="0" indent="0">
              <a:buNone/>
            </a:pPr>
            <a:r>
              <a:rPr lang="en-US" dirty="0"/>
              <a:t>The 2 represents the fact that a signal can travel for approximately 200 meters 10BASE2 is often referred to as Thinnet.</a:t>
            </a:r>
          </a:p>
          <a:p>
            <a:endParaRPr lang="en-US" dirty="0"/>
          </a:p>
          <a:p>
            <a:pPr marL="0" indent="0">
              <a:buNone/>
            </a:pPr>
            <a:r>
              <a:rPr lang="en-US" dirty="0"/>
              <a:t>Thinnet and Thicknet are actually a type of networks, while 10BASE2 &amp; 10BASE5 are the types of cabling used in these networks.</a:t>
            </a:r>
          </a:p>
          <a:p>
            <a:endParaRPr lang="en-US" dirty="0"/>
          </a:p>
        </p:txBody>
      </p:sp>
      <p:sp>
        <p:nvSpPr>
          <p:cNvPr id="2" name="Title 1"/>
          <p:cNvSpPr>
            <a:spLocks noGrp="1"/>
          </p:cNvSpPr>
          <p:nvPr>
            <p:ph type="title"/>
          </p:nvPr>
        </p:nvSpPr>
        <p:spPr>
          <a:xfrm>
            <a:off x="1920718" y="1532647"/>
            <a:ext cx="7349067" cy="615553"/>
          </a:xfrm>
        </p:spPr>
        <p:txBody>
          <a:bodyPr/>
          <a:lstStyle/>
          <a:p>
            <a:r>
              <a:rPr lang="en-US" dirty="0"/>
              <a:t>Cable Specifications</a:t>
            </a:r>
          </a:p>
        </p:txBody>
      </p:sp>
    </p:spTree>
    <p:extLst>
      <p:ext uri="{BB962C8B-B14F-4D97-AF65-F5344CB8AC3E}">
        <p14:creationId xmlns:p14="http://schemas.microsoft.com/office/powerpoint/2010/main" val="287740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498060" y="2529192"/>
            <a:ext cx="9931940" cy="2714018"/>
          </a:xfrm>
        </p:spPr>
        <p:txBody>
          <a:bodyPr>
            <a:normAutofit/>
          </a:bodyPr>
          <a:lstStyle/>
          <a:p>
            <a:pPr marL="457200" indent="-457200">
              <a:buFont typeface="+mj-lt"/>
              <a:buAutoNum type="arabicPeriod"/>
            </a:pPr>
            <a:r>
              <a:rPr lang="en-US" dirty="0"/>
              <a:t>Straight through</a:t>
            </a:r>
          </a:p>
          <a:p>
            <a:pPr marL="457200" indent="-457200">
              <a:buFont typeface="+mj-lt"/>
              <a:buAutoNum type="arabicPeriod"/>
            </a:pPr>
            <a:r>
              <a:rPr lang="en-US" dirty="0"/>
              <a:t>Crossover cables</a:t>
            </a:r>
          </a:p>
          <a:p>
            <a:pPr marL="457200" indent="-457200">
              <a:buFont typeface="+mj-lt"/>
              <a:buAutoNum type="arabicPeriod"/>
            </a:pPr>
            <a:r>
              <a:rPr lang="en-US" dirty="0"/>
              <a:t>Rollover or Console</a:t>
            </a:r>
          </a:p>
          <a:p>
            <a:endParaRPr lang="en-US" dirty="0"/>
          </a:p>
          <a:p>
            <a:r>
              <a:rPr lang="en-US" dirty="0"/>
              <a:t>Straight through cables are used to connect dissimilar devices such as PC-Switch, PC- Hub, Router-Switch, etc.</a:t>
            </a:r>
          </a:p>
          <a:p>
            <a:r>
              <a:rPr lang="en-US" dirty="0"/>
              <a:t>Crossover cables are used to connect similar devices such as PC-PC, Switch-Switch, Hub- Hub, PC- Router</a:t>
            </a:r>
          </a:p>
          <a:p>
            <a:r>
              <a:rPr lang="en-US" dirty="0"/>
              <a:t>Rollover or Console cables are used to configure Router and Switch</a:t>
            </a:r>
          </a:p>
        </p:txBody>
      </p:sp>
      <p:sp>
        <p:nvSpPr>
          <p:cNvPr id="2" name="Title 1"/>
          <p:cNvSpPr>
            <a:spLocks noGrp="1"/>
          </p:cNvSpPr>
          <p:nvPr>
            <p:ph type="title"/>
          </p:nvPr>
        </p:nvSpPr>
        <p:spPr>
          <a:xfrm>
            <a:off x="1949901" y="1571558"/>
            <a:ext cx="7349067" cy="615553"/>
          </a:xfrm>
        </p:spPr>
        <p:txBody>
          <a:bodyPr/>
          <a:lstStyle/>
          <a:p>
            <a:r>
              <a:rPr lang="en-US" dirty="0"/>
              <a:t>Types of UTP cables</a:t>
            </a:r>
          </a:p>
        </p:txBody>
      </p:sp>
    </p:spTree>
    <p:extLst>
      <p:ext uri="{BB962C8B-B14F-4D97-AF65-F5344CB8AC3E}">
        <p14:creationId xmlns:p14="http://schemas.microsoft.com/office/powerpoint/2010/main" val="647014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lstStyle/>
          <a:p>
            <a:r>
              <a:rPr lang="en-US" dirty="0"/>
              <a:t>A </a:t>
            </a:r>
            <a:r>
              <a:rPr lang="en-US" b="1" dirty="0"/>
              <a:t>straight-thru cable</a:t>
            </a:r>
            <a:r>
              <a:rPr lang="en-US" dirty="0"/>
              <a:t> has Class B on both ends.  A </a:t>
            </a:r>
            <a:r>
              <a:rPr lang="en-US" b="1" dirty="0"/>
              <a:t>crossover</a:t>
            </a:r>
            <a:r>
              <a:rPr lang="en-US" dirty="0"/>
              <a:t> able has Class B on one end and Class A on the other.  A </a:t>
            </a:r>
            <a:r>
              <a:rPr lang="en-US" b="1" dirty="0"/>
              <a:t>console</a:t>
            </a:r>
            <a:r>
              <a:rPr lang="en-US" dirty="0"/>
              <a:t> cable had Class B on one end and reverse Class B on the other, which is why it is also called a </a:t>
            </a:r>
            <a:r>
              <a:rPr lang="en-US" b="1" dirty="0"/>
              <a:t>rollover</a:t>
            </a:r>
            <a:r>
              <a:rPr lang="en-US" dirty="0"/>
              <a:t> cable. </a:t>
            </a:r>
          </a:p>
          <a:p>
            <a:r>
              <a:rPr lang="en-US" dirty="0"/>
              <a:t>A NIC transmits signals on pins 1 &amp; 2, and it receives signals on pins 3 &amp; 6. Other for ground support.</a:t>
            </a:r>
          </a:p>
          <a:p>
            <a:endParaRPr lang="en-US" dirty="0"/>
          </a:p>
        </p:txBody>
      </p:sp>
      <p:sp>
        <p:nvSpPr>
          <p:cNvPr id="2" name="Title 1"/>
          <p:cNvSpPr>
            <a:spLocks noGrp="1"/>
          </p:cNvSpPr>
          <p:nvPr>
            <p:ph type="title"/>
          </p:nvPr>
        </p:nvSpPr>
        <p:spPr>
          <a:xfrm>
            <a:off x="2181903" y="1299183"/>
            <a:ext cx="7349067" cy="615553"/>
          </a:xfrm>
        </p:spPr>
        <p:txBody>
          <a:bodyPr/>
          <a:lstStyle/>
          <a:p>
            <a:r>
              <a:rPr lang="en-US" dirty="0"/>
              <a:t>Remember..</a:t>
            </a:r>
          </a:p>
        </p:txBody>
      </p:sp>
      <p:pic>
        <p:nvPicPr>
          <p:cNvPr id="4" name="Picture 3"/>
          <p:cNvPicPr>
            <a:picLocks noChangeAspect="1"/>
          </p:cNvPicPr>
          <p:nvPr/>
        </p:nvPicPr>
        <p:blipFill>
          <a:blip r:embed="rId2"/>
          <a:stretch>
            <a:fillRect/>
          </a:stretch>
        </p:blipFill>
        <p:spPr>
          <a:xfrm>
            <a:off x="2181903" y="3458647"/>
            <a:ext cx="2369499" cy="3143044"/>
          </a:xfrm>
          <a:prstGeom prst="rect">
            <a:avLst/>
          </a:prstGeom>
        </p:spPr>
      </p:pic>
      <p:pic>
        <p:nvPicPr>
          <p:cNvPr id="5" name="Picture 4"/>
          <p:cNvPicPr>
            <a:picLocks noChangeAspect="1"/>
          </p:cNvPicPr>
          <p:nvPr/>
        </p:nvPicPr>
        <p:blipFill>
          <a:blip r:embed="rId3"/>
          <a:stretch>
            <a:fillRect/>
          </a:stretch>
        </p:blipFill>
        <p:spPr>
          <a:xfrm>
            <a:off x="6235442" y="3447484"/>
            <a:ext cx="2346281" cy="3154207"/>
          </a:xfrm>
          <a:prstGeom prst="rect">
            <a:avLst/>
          </a:prstGeom>
        </p:spPr>
      </p:pic>
      <p:sp>
        <p:nvSpPr>
          <p:cNvPr id="6" name="TextBox 5"/>
          <p:cNvSpPr txBox="1"/>
          <p:nvPr/>
        </p:nvSpPr>
        <p:spPr>
          <a:xfrm>
            <a:off x="2834891" y="6232359"/>
            <a:ext cx="1063525" cy="369332"/>
          </a:xfrm>
          <a:prstGeom prst="rect">
            <a:avLst/>
          </a:prstGeom>
          <a:solidFill>
            <a:schemeClr val="tx1"/>
          </a:solidFill>
        </p:spPr>
        <p:txBody>
          <a:bodyPr wrap="square" rtlCol="0">
            <a:spAutoFit/>
          </a:bodyPr>
          <a:lstStyle/>
          <a:p>
            <a:r>
              <a:rPr lang="en-US" dirty="0">
                <a:solidFill>
                  <a:schemeClr val="bg1"/>
                </a:solidFill>
              </a:rPr>
              <a:t>Class A</a:t>
            </a:r>
          </a:p>
        </p:txBody>
      </p:sp>
      <p:sp>
        <p:nvSpPr>
          <p:cNvPr id="7" name="TextBox 6"/>
          <p:cNvSpPr txBox="1"/>
          <p:nvPr/>
        </p:nvSpPr>
        <p:spPr>
          <a:xfrm>
            <a:off x="6876821" y="6248639"/>
            <a:ext cx="1063525" cy="369332"/>
          </a:xfrm>
          <a:prstGeom prst="rect">
            <a:avLst/>
          </a:prstGeom>
          <a:solidFill>
            <a:schemeClr val="tx1"/>
          </a:solidFill>
        </p:spPr>
        <p:txBody>
          <a:bodyPr wrap="square" rtlCol="0">
            <a:spAutoFit/>
          </a:bodyPr>
          <a:lstStyle/>
          <a:p>
            <a:r>
              <a:rPr lang="en-US" dirty="0">
                <a:solidFill>
                  <a:schemeClr val="bg1"/>
                </a:solidFill>
              </a:rPr>
              <a:t>Class B</a:t>
            </a:r>
          </a:p>
        </p:txBody>
      </p:sp>
    </p:spTree>
    <p:extLst>
      <p:ext uri="{BB962C8B-B14F-4D97-AF65-F5344CB8AC3E}">
        <p14:creationId xmlns:p14="http://schemas.microsoft.com/office/powerpoint/2010/main" val="3307860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OSI Model</a:t>
            </a:r>
          </a:p>
        </p:txBody>
      </p:sp>
      <p:sp>
        <p:nvSpPr>
          <p:cNvPr id="5" name="Content Placeholder 4"/>
          <p:cNvSpPr>
            <a:spLocks noGrp="1"/>
          </p:cNvSpPr>
          <p:nvPr>
            <p:ph idx="1"/>
          </p:nvPr>
        </p:nvSpPr>
        <p:spPr/>
        <p:txBody>
          <a:bodyPr/>
          <a:lstStyle/>
          <a:p>
            <a:pPr algn="just" eaLnBrk="0" hangingPunct="0"/>
            <a:r>
              <a:rPr lang="en-US" sz="2000" dirty="0"/>
              <a:t>To address the problem of networks increasing in size and in number, the International Organization for Standardization (ISO) researched many network schemes and recognized that there was a need to create a network model </a:t>
            </a:r>
          </a:p>
          <a:p>
            <a:pPr algn="just" eaLnBrk="0" hangingPunct="0"/>
            <a:endParaRPr lang="en-US" sz="2000" dirty="0"/>
          </a:p>
          <a:p>
            <a:pPr algn="just" eaLnBrk="0" hangingPunct="0"/>
            <a:r>
              <a:rPr lang="en-US" sz="2000" dirty="0"/>
              <a:t>This would help network builders implement networks that could communicate and work together </a:t>
            </a:r>
          </a:p>
          <a:p>
            <a:pPr algn="just" eaLnBrk="0" hangingPunct="0"/>
            <a:endParaRPr lang="en-US" sz="2000" dirty="0"/>
          </a:p>
          <a:p>
            <a:pPr algn="just" eaLnBrk="0" hangingPunct="0"/>
            <a:r>
              <a:rPr lang="en-US" sz="2000" dirty="0"/>
              <a:t>ISO therefore, released the OSI reference model in 1984. </a:t>
            </a:r>
          </a:p>
          <a:p>
            <a:pPr marL="0" indent="0">
              <a:buNone/>
            </a:pPr>
            <a:endParaRPr lang="en-US" dirty="0"/>
          </a:p>
        </p:txBody>
      </p:sp>
    </p:spTree>
    <p:extLst>
      <p:ext uri="{BB962C8B-B14F-4D97-AF65-F5344CB8AC3E}">
        <p14:creationId xmlns:p14="http://schemas.microsoft.com/office/powerpoint/2010/main" val="185999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System Interconnect (OSI)</a:t>
            </a:r>
          </a:p>
        </p:txBody>
      </p:sp>
      <p:sp>
        <p:nvSpPr>
          <p:cNvPr id="4" name="Text Box 3"/>
          <p:cNvSpPr txBox="1">
            <a:spLocks noChangeArrowheads="1"/>
          </p:cNvSpPr>
          <p:nvPr/>
        </p:nvSpPr>
        <p:spPr bwMode="auto">
          <a:xfrm>
            <a:off x="3796145" y="16758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a:t>7  Application</a:t>
            </a:r>
            <a:endParaRPr lang="en-US" sz="4000" b="0"/>
          </a:p>
        </p:txBody>
      </p:sp>
      <p:sp>
        <p:nvSpPr>
          <p:cNvPr id="5" name="Text Box 4"/>
          <p:cNvSpPr txBox="1">
            <a:spLocks noChangeArrowheads="1"/>
          </p:cNvSpPr>
          <p:nvPr/>
        </p:nvSpPr>
        <p:spPr bwMode="auto">
          <a:xfrm>
            <a:off x="3796145" y="22854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dirty="0"/>
              <a:t>6  Presentation</a:t>
            </a:r>
          </a:p>
        </p:txBody>
      </p:sp>
      <p:sp>
        <p:nvSpPr>
          <p:cNvPr id="6" name="Text Box 5"/>
          <p:cNvSpPr txBox="1">
            <a:spLocks noChangeArrowheads="1"/>
          </p:cNvSpPr>
          <p:nvPr/>
        </p:nvSpPr>
        <p:spPr bwMode="auto">
          <a:xfrm>
            <a:off x="3796145" y="28950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a:t>5  Session</a:t>
            </a:r>
          </a:p>
        </p:txBody>
      </p:sp>
      <p:sp>
        <p:nvSpPr>
          <p:cNvPr id="7" name="Text Box 6"/>
          <p:cNvSpPr txBox="1">
            <a:spLocks noChangeArrowheads="1"/>
          </p:cNvSpPr>
          <p:nvPr/>
        </p:nvSpPr>
        <p:spPr bwMode="auto">
          <a:xfrm>
            <a:off x="3796145" y="35046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dirty="0"/>
              <a:t>4  Transport</a:t>
            </a:r>
          </a:p>
        </p:txBody>
      </p:sp>
      <p:sp>
        <p:nvSpPr>
          <p:cNvPr id="8" name="Text Box 7"/>
          <p:cNvSpPr txBox="1">
            <a:spLocks noChangeArrowheads="1"/>
          </p:cNvSpPr>
          <p:nvPr/>
        </p:nvSpPr>
        <p:spPr bwMode="auto">
          <a:xfrm>
            <a:off x="3796145" y="41142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a:t>3  Network</a:t>
            </a:r>
          </a:p>
        </p:txBody>
      </p:sp>
      <p:sp>
        <p:nvSpPr>
          <p:cNvPr id="9" name="Text Box 8"/>
          <p:cNvSpPr txBox="1">
            <a:spLocks noChangeArrowheads="1"/>
          </p:cNvSpPr>
          <p:nvPr/>
        </p:nvSpPr>
        <p:spPr bwMode="auto">
          <a:xfrm>
            <a:off x="3796145" y="47238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a:t>2  Data Link</a:t>
            </a:r>
          </a:p>
        </p:txBody>
      </p:sp>
      <p:sp>
        <p:nvSpPr>
          <p:cNvPr id="10" name="Text Box 9"/>
          <p:cNvSpPr txBox="1">
            <a:spLocks noChangeArrowheads="1"/>
          </p:cNvSpPr>
          <p:nvPr/>
        </p:nvSpPr>
        <p:spPr bwMode="auto">
          <a:xfrm>
            <a:off x="3796145" y="5333477"/>
            <a:ext cx="3865418" cy="707886"/>
          </a:xfrm>
          <a:prstGeom prst="rect">
            <a:avLst/>
          </a:prstGeom>
          <a:solidFill>
            <a:schemeClr val="accent4">
              <a:lumMod val="75000"/>
            </a:schemeClr>
          </a:solidFill>
          <a:ln w="57150">
            <a:solidFill>
              <a:schemeClr val="tx1"/>
            </a:solidFill>
            <a:miter lim="800000"/>
            <a:headEnd/>
            <a:tailEnd/>
          </a:ln>
          <a:effectLst/>
        </p:spPr>
        <p:txBody>
          <a:bodyPr wrap="square">
            <a:spAutoFit/>
          </a:bodyPr>
          <a:lstStyle/>
          <a:p>
            <a:pPr algn="l" eaLnBrk="0" hangingPunct="0"/>
            <a:r>
              <a:rPr lang="en-US" sz="4000"/>
              <a:t>1  Physical</a:t>
            </a:r>
          </a:p>
        </p:txBody>
      </p:sp>
    </p:spTree>
    <p:extLst>
      <p:ext uri="{BB962C8B-B14F-4D97-AF65-F5344CB8AC3E}">
        <p14:creationId xmlns:p14="http://schemas.microsoft.com/office/powerpoint/2010/main" val="309079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7- Application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2" name="Text Box 11"/>
          <p:cNvSpPr txBox="1">
            <a:spLocks noChangeArrowheads="1"/>
          </p:cNvSpPr>
          <p:nvPr/>
        </p:nvSpPr>
        <p:spPr bwMode="auto">
          <a:xfrm>
            <a:off x="4752109" y="2109790"/>
            <a:ext cx="6996546" cy="1938992"/>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algn="l" eaLnBrk="0" hangingPunct="0">
              <a:buFont typeface="Arial" panose="020B0604020202020204" pitchFamily="34" charset="0"/>
              <a:buChar char="•"/>
            </a:pPr>
            <a:r>
              <a:rPr lang="en-US" sz="2400" dirty="0"/>
              <a:t>User Interaction Layer</a:t>
            </a:r>
          </a:p>
          <a:p>
            <a:pPr marL="342900" indent="-342900" algn="l" eaLnBrk="0" hangingPunct="0">
              <a:buFont typeface="Arial" panose="020B0604020202020204" pitchFamily="34" charset="0"/>
              <a:buChar char="•"/>
            </a:pPr>
            <a:r>
              <a:rPr lang="en-US" sz="2400" dirty="0"/>
              <a:t>Opens applications such as MS –word, excel, PowerPoint, etc. and networking applications.</a:t>
            </a:r>
          </a:p>
          <a:p>
            <a:pPr marL="342900" indent="-342900" algn="l" eaLnBrk="0" hangingPunct="0">
              <a:buFont typeface="Arial" panose="020B0604020202020204" pitchFamily="34" charset="0"/>
              <a:buChar char="•"/>
            </a:pPr>
            <a:r>
              <a:rPr lang="en-US" sz="2400" dirty="0"/>
              <a:t>PDU (Protocol Data Unit) is in the form of Data</a:t>
            </a:r>
          </a:p>
          <a:p>
            <a:pPr marL="342900" indent="-342900" algn="l" eaLnBrk="0" hangingPunct="0">
              <a:buFont typeface="Arial" panose="020B0604020202020204" pitchFamily="34" charset="0"/>
              <a:buChar char="•"/>
            </a:pPr>
            <a:endParaRPr lang="en-US" sz="2400" dirty="0"/>
          </a:p>
        </p:txBody>
      </p:sp>
      <p:sp>
        <p:nvSpPr>
          <p:cNvPr id="13" name="Line 12"/>
          <p:cNvSpPr>
            <a:spLocks noChangeShapeType="1"/>
          </p:cNvSpPr>
          <p:nvPr/>
        </p:nvSpPr>
        <p:spPr bwMode="auto">
          <a:xfrm flipH="1">
            <a:off x="4066309" y="2248356"/>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918413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6- Presentation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1" name="Text Box 11"/>
          <p:cNvSpPr txBox="1">
            <a:spLocks noChangeArrowheads="1"/>
          </p:cNvSpPr>
          <p:nvPr/>
        </p:nvSpPr>
        <p:spPr bwMode="auto">
          <a:xfrm>
            <a:off x="4752109" y="2063608"/>
            <a:ext cx="6123709" cy="2308324"/>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algn="l" eaLnBrk="0" hangingPunct="0">
              <a:buFont typeface="Arial" panose="020B0604020202020204" pitchFamily="34" charset="0"/>
              <a:buChar char="•"/>
            </a:pPr>
            <a:r>
              <a:rPr lang="en-US" sz="2400" dirty="0"/>
              <a:t>This layer gives file extension.</a:t>
            </a:r>
          </a:p>
          <a:p>
            <a:pPr marL="342900" indent="-342900" algn="l" eaLnBrk="0" hangingPunct="0">
              <a:buFont typeface="Arial" panose="020B0604020202020204" pitchFamily="34" charset="0"/>
              <a:buChar char="•"/>
            </a:pPr>
            <a:r>
              <a:rPr lang="en-US" sz="2400" dirty="0"/>
              <a:t>E.g.- .</a:t>
            </a:r>
            <a:r>
              <a:rPr lang="en-US" sz="2400" dirty="0" err="1"/>
              <a:t>ppt</a:t>
            </a:r>
            <a:r>
              <a:rPr lang="en-US" sz="2400" dirty="0"/>
              <a:t>, .doc, .</a:t>
            </a:r>
            <a:r>
              <a:rPr lang="en-US" sz="2400" dirty="0" err="1"/>
              <a:t>docx</a:t>
            </a:r>
            <a:endParaRPr lang="en-US" sz="2400" dirty="0"/>
          </a:p>
          <a:p>
            <a:pPr marL="342900" indent="-342900" algn="l" eaLnBrk="0" hangingPunct="0">
              <a:buFont typeface="Arial" panose="020B0604020202020204" pitchFamily="34" charset="0"/>
              <a:buChar char="•"/>
            </a:pPr>
            <a:r>
              <a:rPr lang="en-US" sz="2400" dirty="0"/>
              <a:t>Encryption, decryption, compression, decompression are done in this layer</a:t>
            </a:r>
          </a:p>
          <a:p>
            <a:pPr marL="342900" indent="-342900" algn="l" eaLnBrk="0" hangingPunct="0">
              <a:buFont typeface="Arial" panose="020B0604020202020204" pitchFamily="34" charset="0"/>
              <a:buChar char="•"/>
            </a:pPr>
            <a:r>
              <a:rPr lang="en-US" sz="2400" dirty="0"/>
              <a:t>PDU is in Formatted data</a:t>
            </a:r>
          </a:p>
          <a:p>
            <a:pPr marL="342900" indent="-342900" algn="l" eaLnBrk="0" hangingPunct="0">
              <a:buFont typeface="Arial" panose="020B0604020202020204" pitchFamily="34" charset="0"/>
              <a:buChar char="•"/>
            </a:pPr>
            <a:endParaRPr lang="en-US" sz="2400" dirty="0"/>
          </a:p>
        </p:txBody>
      </p:sp>
      <p:sp>
        <p:nvSpPr>
          <p:cNvPr id="12" name="Line 12"/>
          <p:cNvSpPr>
            <a:spLocks noChangeShapeType="1"/>
          </p:cNvSpPr>
          <p:nvPr/>
        </p:nvSpPr>
        <p:spPr bwMode="auto">
          <a:xfrm flipH="1">
            <a:off x="4066309" y="2927948"/>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73177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Layer- 5 Session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1" name="Text Box 11"/>
          <p:cNvSpPr txBox="1">
            <a:spLocks noChangeArrowheads="1"/>
          </p:cNvSpPr>
          <p:nvPr/>
        </p:nvSpPr>
        <p:spPr bwMode="auto">
          <a:xfrm>
            <a:off x="4826666" y="2070655"/>
            <a:ext cx="7157516" cy="2677656"/>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eaLnBrk="0" hangingPunct="0">
              <a:buFont typeface="Arial" panose="020B0604020202020204" pitchFamily="34" charset="0"/>
              <a:buChar char="•"/>
            </a:pPr>
            <a:r>
              <a:rPr lang="en-US" sz="2400" b="0" dirty="0"/>
              <a:t>This layer establishes, manages, and terminates sessions between two communicating hosts.</a:t>
            </a:r>
          </a:p>
          <a:p>
            <a:pPr marL="342900" indent="-342900" eaLnBrk="0" hangingPunct="0">
              <a:buFont typeface="Arial" panose="020B0604020202020204" pitchFamily="34" charset="0"/>
              <a:buChar char="•"/>
            </a:pPr>
            <a:r>
              <a:rPr lang="en-US" sz="2400" dirty="0"/>
              <a:t>Offers three modes of communication</a:t>
            </a:r>
          </a:p>
          <a:p>
            <a:pPr marL="457200" indent="-457200" eaLnBrk="0" hangingPunct="0">
              <a:buFont typeface="+mj-lt"/>
              <a:buAutoNum type="arabicPeriod"/>
            </a:pPr>
            <a:r>
              <a:rPr lang="en-US" sz="2400" b="0" dirty="0"/>
              <a:t>Simplex</a:t>
            </a:r>
          </a:p>
          <a:p>
            <a:pPr marL="457200" indent="-457200" eaLnBrk="0" hangingPunct="0">
              <a:buFont typeface="+mj-lt"/>
              <a:buAutoNum type="arabicPeriod"/>
            </a:pPr>
            <a:r>
              <a:rPr lang="en-US" sz="2400" dirty="0"/>
              <a:t>Half duplex</a:t>
            </a:r>
          </a:p>
          <a:p>
            <a:pPr marL="457200" indent="-457200" eaLnBrk="0" hangingPunct="0">
              <a:buFont typeface="+mj-lt"/>
              <a:buAutoNum type="arabicPeriod"/>
            </a:pPr>
            <a:r>
              <a:rPr lang="en-US" sz="2400" b="0" dirty="0"/>
              <a:t>Full duplex</a:t>
            </a:r>
          </a:p>
          <a:p>
            <a:pPr marL="457200" indent="-457200" eaLnBrk="0" hangingPunct="0">
              <a:buFont typeface="Arial" panose="020B0604020202020204" pitchFamily="34" charset="0"/>
              <a:buChar char="•"/>
            </a:pPr>
            <a:r>
              <a:rPr lang="en-US" sz="2400" dirty="0"/>
              <a:t>PDU is in Formatted Data</a:t>
            </a:r>
            <a:endParaRPr lang="en-US" sz="2400" b="0" dirty="0"/>
          </a:p>
        </p:txBody>
      </p:sp>
      <p:sp>
        <p:nvSpPr>
          <p:cNvPr id="12" name="Line 12"/>
          <p:cNvSpPr>
            <a:spLocks noChangeShapeType="1"/>
          </p:cNvSpPr>
          <p:nvPr/>
        </p:nvSpPr>
        <p:spPr bwMode="auto">
          <a:xfrm flipH="1">
            <a:off x="4066309" y="3537548"/>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0807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Layer- 4 Transport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1" name="Text Box 11"/>
          <p:cNvSpPr txBox="1">
            <a:spLocks noChangeArrowheads="1"/>
          </p:cNvSpPr>
          <p:nvPr/>
        </p:nvSpPr>
        <p:spPr bwMode="auto">
          <a:xfrm>
            <a:off x="4752109" y="2054372"/>
            <a:ext cx="7287491" cy="3785652"/>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eaLnBrk="0" hangingPunct="0">
              <a:buFont typeface="Arial" panose="020B0604020202020204" pitchFamily="34" charset="0"/>
              <a:buChar char="•"/>
            </a:pPr>
            <a:r>
              <a:rPr lang="en-US" sz="2400" b="0" dirty="0"/>
              <a:t>This layer breaks up the data from the sending host and then reassembles it in the receiver.</a:t>
            </a:r>
          </a:p>
          <a:p>
            <a:pPr marL="342900" indent="-342900" eaLnBrk="0" hangingPunct="0">
              <a:buFont typeface="Arial" panose="020B0604020202020204" pitchFamily="34" charset="0"/>
              <a:buChar char="•"/>
            </a:pPr>
            <a:r>
              <a:rPr lang="en-US" sz="2400" b="0" dirty="0"/>
              <a:t>It also is used to insure reliable data transport across the network.</a:t>
            </a:r>
          </a:p>
          <a:p>
            <a:pPr marL="342900" indent="-342900" eaLnBrk="0" hangingPunct="0">
              <a:buFont typeface="Arial" panose="020B0604020202020204" pitchFamily="34" charset="0"/>
              <a:buChar char="•"/>
            </a:pPr>
            <a:r>
              <a:rPr lang="en-US" sz="2400" b="0" dirty="0"/>
              <a:t>Can be reliable or unreliable</a:t>
            </a:r>
          </a:p>
          <a:p>
            <a:pPr marL="342900" indent="-342900" eaLnBrk="0" hangingPunct="0">
              <a:buFont typeface="Arial" panose="020B0604020202020204" pitchFamily="34" charset="0"/>
              <a:buChar char="•"/>
            </a:pPr>
            <a:r>
              <a:rPr lang="en-US" sz="2400" b="0" dirty="0"/>
              <a:t>Sequencing</a:t>
            </a:r>
          </a:p>
          <a:p>
            <a:pPr marL="342900" indent="-342900" eaLnBrk="0" hangingPunct="0">
              <a:buFont typeface="Arial" panose="020B0604020202020204" pitchFamily="34" charset="0"/>
              <a:buChar char="•"/>
            </a:pPr>
            <a:r>
              <a:rPr lang="en-US" sz="2400" b="0" dirty="0"/>
              <a:t>Acknowledgment</a:t>
            </a:r>
          </a:p>
          <a:p>
            <a:pPr marL="342900" indent="-342900" eaLnBrk="0" hangingPunct="0">
              <a:buFont typeface="Arial" panose="020B0604020202020204" pitchFamily="34" charset="0"/>
              <a:buChar char="•"/>
            </a:pPr>
            <a:r>
              <a:rPr lang="en-US" sz="2400" b="0" dirty="0"/>
              <a:t>Retransmission</a:t>
            </a:r>
          </a:p>
          <a:p>
            <a:pPr marL="342900" indent="-342900" eaLnBrk="0" hangingPunct="0">
              <a:buFont typeface="Arial" panose="020B0604020202020204" pitchFamily="34" charset="0"/>
              <a:buChar char="•"/>
            </a:pPr>
            <a:r>
              <a:rPr lang="en-US" sz="2400" b="0" dirty="0"/>
              <a:t>Flow Control</a:t>
            </a:r>
          </a:p>
          <a:p>
            <a:pPr marL="342900" indent="-342900" eaLnBrk="0" hangingPunct="0">
              <a:buFont typeface="Arial" panose="020B0604020202020204" pitchFamily="34" charset="0"/>
              <a:buChar char="•"/>
            </a:pPr>
            <a:r>
              <a:rPr lang="en-US" sz="2400" dirty="0"/>
              <a:t>PDU is in Data segments</a:t>
            </a:r>
            <a:endParaRPr lang="en-US" sz="2400" b="0" dirty="0"/>
          </a:p>
        </p:txBody>
      </p:sp>
      <p:sp>
        <p:nvSpPr>
          <p:cNvPr id="15" name="Line 12"/>
          <p:cNvSpPr>
            <a:spLocks noChangeShapeType="1"/>
          </p:cNvSpPr>
          <p:nvPr/>
        </p:nvSpPr>
        <p:spPr bwMode="auto">
          <a:xfrm flipH="1">
            <a:off x="4066309" y="4161002"/>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20526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01176" y="3268493"/>
            <a:ext cx="7577172" cy="1507788"/>
          </a:xfrm>
        </p:spPr>
        <p:txBody>
          <a:bodyPr/>
          <a:lstStyle/>
          <a:p>
            <a:pPr marL="285750" indent="-285750">
              <a:buFont typeface="Arial" panose="020B0604020202020204" pitchFamily="34" charset="0"/>
              <a:buChar char="•"/>
            </a:pPr>
            <a:r>
              <a:rPr lang="en-US" dirty="0"/>
              <a:t>Resource Sharing- Hardware Resources (sharing devices like printer, scanner, etc.) and Software Resources (sharing data between a network or file sharing. E.g.- email.)</a:t>
            </a:r>
          </a:p>
          <a:p>
            <a:pPr marL="285750" indent="-285750">
              <a:buFont typeface="Arial" panose="020B0604020202020204" pitchFamily="34" charset="0"/>
              <a:buChar char="•"/>
            </a:pPr>
            <a:r>
              <a:rPr lang="en-US" dirty="0"/>
              <a:t>Communication- Communication between two pcs. E.g.- email, chatting, video chatting, etc.</a:t>
            </a:r>
          </a:p>
          <a:p>
            <a:pPr marL="285750" indent="-285750">
              <a:buFont typeface="Arial" panose="020B0604020202020204" pitchFamily="34" charset="0"/>
              <a:buChar char="•"/>
            </a:pPr>
            <a:r>
              <a:rPr lang="en-US" dirty="0"/>
              <a:t>Critical Storage- Storage of data from one machine to another in case of damage of the main machine.</a:t>
            </a:r>
          </a:p>
        </p:txBody>
      </p:sp>
      <p:sp>
        <p:nvSpPr>
          <p:cNvPr id="2" name="Title 1"/>
          <p:cNvSpPr>
            <a:spLocks noGrp="1"/>
          </p:cNvSpPr>
          <p:nvPr>
            <p:ph type="title"/>
          </p:nvPr>
        </p:nvSpPr>
        <p:spPr>
          <a:xfrm>
            <a:off x="2154182" y="1561830"/>
            <a:ext cx="7349067" cy="615553"/>
          </a:xfrm>
        </p:spPr>
        <p:txBody>
          <a:bodyPr/>
          <a:lstStyle/>
          <a:p>
            <a:r>
              <a:rPr lang="en-US" dirty="0"/>
              <a:t>Benefits of Networking	</a:t>
            </a:r>
          </a:p>
        </p:txBody>
      </p:sp>
    </p:spTree>
    <p:extLst>
      <p:ext uri="{BB962C8B-B14F-4D97-AF65-F5344CB8AC3E}">
        <p14:creationId xmlns:p14="http://schemas.microsoft.com/office/powerpoint/2010/main" val="1252714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Layer- 3 Network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1" name="Text Box 11"/>
          <p:cNvSpPr txBox="1">
            <a:spLocks noChangeArrowheads="1"/>
          </p:cNvSpPr>
          <p:nvPr/>
        </p:nvSpPr>
        <p:spPr bwMode="auto">
          <a:xfrm>
            <a:off x="4752109" y="2073932"/>
            <a:ext cx="7126963" cy="4154984"/>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eaLnBrk="0" hangingPunct="0">
              <a:buFont typeface="Arial" panose="020B0604020202020204" pitchFamily="34" charset="0"/>
              <a:buChar char="•"/>
            </a:pPr>
            <a:r>
              <a:rPr lang="en-US" sz="2400" b="0" dirty="0"/>
              <a:t>Sometimes referred to as the “Cisco Layer”.</a:t>
            </a:r>
          </a:p>
          <a:p>
            <a:pPr marL="342900" indent="-342900" eaLnBrk="0" hangingPunct="0">
              <a:buFont typeface="Arial" panose="020B0604020202020204" pitchFamily="34" charset="0"/>
              <a:buChar char="•"/>
            </a:pPr>
            <a:r>
              <a:rPr lang="en-US" sz="2400" b="0" dirty="0"/>
              <a:t>Provide logical addressing that routers use for path determination</a:t>
            </a:r>
          </a:p>
          <a:p>
            <a:pPr marL="342900" indent="-342900" eaLnBrk="0" hangingPunct="0">
              <a:buFont typeface="Arial" panose="020B0604020202020204" pitchFamily="34" charset="0"/>
              <a:buChar char="•"/>
            </a:pPr>
            <a:r>
              <a:rPr lang="en-US" sz="2400" b="0" dirty="0"/>
              <a:t>Segments are encapsulated</a:t>
            </a:r>
          </a:p>
          <a:p>
            <a:pPr marL="342900" indent="-342900" eaLnBrk="0" hangingPunct="0">
              <a:buFont typeface="Arial" panose="020B0604020202020204" pitchFamily="34" charset="0"/>
              <a:buChar char="•"/>
            </a:pPr>
            <a:r>
              <a:rPr lang="en-US" sz="2400" dirty="0"/>
              <a:t>Error Correction</a:t>
            </a:r>
            <a:endParaRPr lang="en-US" sz="2400" b="0" dirty="0"/>
          </a:p>
          <a:p>
            <a:pPr marL="342900" indent="-342900" eaLnBrk="0" hangingPunct="0">
              <a:buFont typeface="Arial" panose="020B0604020202020204" pitchFamily="34" charset="0"/>
              <a:buChar char="•"/>
            </a:pPr>
            <a:r>
              <a:rPr lang="en-US" sz="2400" b="0" dirty="0"/>
              <a:t>Packet forwarding</a:t>
            </a:r>
          </a:p>
          <a:p>
            <a:pPr marL="342900" indent="-342900" eaLnBrk="0" hangingPunct="0">
              <a:buFont typeface="Arial" panose="020B0604020202020204" pitchFamily="34" charset="0"/>
              <a:buChar char="•"/>
            </a:pPr>
            <a:r>
              <a:rPr lang="en-US" sz="2400" b="0" dirty="0"/>
              <a:t>Packet Filtering</a:t>
            </a:r>
          </a:p>
          <a:p>
            <a:pPr marL="342900" indent="-342900" eaLnBrk="0" hangingPunct="0">
              <a:buFont typeface="Arial" panose="020B0604020202020204" pitchFamily="34" charset="0"/>
              <a:buChar char="•"/>
            </a:pPr>
            <a:r>
              <a:rPr lang="en-US" sz="2400" b="0" dirty="0"/>
              <a:t>Makes “Best Path Determination”</a:t>
            </a:r>
          </a:p>
          <a:p>
            <a:pPr marL="342900" indent="-342900" eaLnBrk="0" hangingPunct="0">
              <a:buFont typeface="Arial" panose="020B0604020202020204" pitchFamily="34" charset="0"/>
              <a:buChar char="•"/>
            </a:pPr>
            <a:r>
              <a:rPr lang="en-US" sz="2400" b="0" dirty="0"/>
              <a:t>Fragmentation</a:t>
            </a:r>
          </a:p>
          <a:p>
            <a:pPr marL="342900" indent="-342900" eaLnBrk="0" hangingPunct="0">
              <a:buFont typeface="Arial" panose="020B0604020202020204" pitchFamily="34" charset="0"/>
              <a:buChar char="•"/>
            </a:pPr>
            <a:r>
              <a:rPr lang="en-US" sz="2400" dirty="0"/>
              <a:t>PDU is in Data Packets</a:t>
            </a:r>
            <a:endParaRPr lang="en-US" sz="2400" b="0" dirty="0"/>
          </a:p>
          <a:p>
            <a:pPr marL="342900" indent="-342900" algn="just" eaLnBrk="0" hangingPunct="0">
              <a:buFont typeface="Arial" panose="020B0604020202020204" pitchFamily="34" charset="0"/>
              <a:buChar char="•"/>
            </a:pPr>
            <a:endParaRPr lang="en-US" sz="2400" b="0" dirty="0"/>
          </a:p>
        </p:txBody>
      </p:sp>
      <p:sp>
        <p:nvSpPr>
          <p:cNvPr id="12" name="Line 12"/>
          <p:cNvSpPr>
            <a:spLocks noChangeShapeType="1"/>
          </p:cNvSpPr>
          <p:nvPr/>
        </p:nvSpPr>
        <p:spPr bwMode="auto">
          <a:xfrm flipH="1">
            <a:off x="4066309" y="4784457"/>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38759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Layer- 2 Data Link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11" name="Text Box 11"/>
          <p:cNvSpPr txBox="1">
            <a:spLocks noChangeArrowheads="1"/>
          </p:cNvSpPr>
          <p:nvPr/>
        </p:nvSpPr>
        <p:spPr bwMode="auto">
          <a:xfrm>
            <a:off x="4752108" y="2104694"/>
            <a:ext cx="7135091" cy="4524315"/>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eaLnBrk="0" hangingPunct="0">
              <a:buFont typeface="Arial" panose="020B0604020202020204" pitchFamily="34" charset="0"/>
              <a:buChar char="•"/>
            </a:pPr>
            <a:r>
              <a:rPr lang="en-US" sz="2400" dirty="0"/>
              <a:t>Performs Physical Addressing</a:t>
            </a:r>
          </a:p>
          <a:p>
            <a:pPr marL="342900" indent="-342900" eaLnBrk="0" hangingPunct="0">
              <a:buFont typeface="Arial" panose="020B0604020202020204" pitchFamily="34" charset="0"/>
              <a:buChar char="•"/>
            </a:pPr>
            <a:r>
              <a:rPr lang="en-US" sz="2400" dirty="0"/>
              <a:t>This layer provides reliable transit of data across a physical link.</a:t>
            </a:r>
          </a:p>
          <a:p>
            <a:pPr marL="342900" indent="-342900">
              <a:buFont typeface="Arial" panose="020B0604020202020204" pitchFamily="34" charset="0"/>
              <a:buChar char="•"/>
            </a:pPr>
            <a:r>
              <a:rPr lang="en-US" sz="2400" dirty="0"/>
              <a:t>Combines bits into bytes and </a:t>
            </a:r>
            <a:br>
              <a:rPr lang="en-US" sz="2400" dirty="0"/>
            </a:br>
            <a:r>
              <a:rPr lang="en-US" sz="2400" dirty="0"/>
              <a:t>bytes into frames</a:t>
            </a:r>
          </a:p>
          <a:p>
            <a:pPr marL="342900" indent="-342900">
              <a:buFont typeface="Arial" panose="020B0604020202020204" pitchFamily="34" charset="0"/>
              <a:buChar char="•"/>
            </a:pPr>
            <a:r>
              <a:rPr lang="en-US" sz="2400" dirty="0"/>
              <a:t>Access to media using MAC address</a:t>
            </a:r>
          </a:p>
          <a:p>
            <a:pPr marL="342900" indent="-342900">
              <a:buFont typeface="Arial" panose="020B0604020202020204" pitchFamily="34" charset="0"/>
              <a:buChar char="•"/>
            </a:pPr>
            <a:r>
              <a:rPr lang="en-US" sz="2400" dirty="0"/>
              <a:t>Error detection, not correction</a:t>
            </a:r>
          </a:p>
          <a:p>
            <a:pPr marL="342900" indent="-342900">
              <a:buFont typeface="Arial" panose="020B0604020202020204" pitchFamily="34" charset="0"/>
              <a:buChar char="•"/>
            </a:pPr>
            <a:r>
              <a:rPr lang="en-US" sz="2400" dirty="0"/>
              <a:t>LLC and MAC</a:t>
            </a:r>
          </a:p>
          <a:p>
            <a:pPr marL="342900" indent="-342900">
              <a:buFont typeface="Arial" panose="020B0604020202020204" pitchFamily="34" charset="0"/>
              <a:buChar char="•"/>
            </a:pPr>
            <a:r>
              <a:rPr lang="en-US" sz="2400" dirty="0"/>
              <a:t>Logical Link Control performs Link establishment</a:t>
            </a:r>
          </a:p>
          <a:p>
            <a:pPr marL="342900" indent="-342900">
              <a:buFont typeface="Arial" panose="020B0604020202020204" pitchFamily="34" charset="0"/>
              <a:buChar char="•"/>
            </a:pPr>
            <a:r>
              <a:rPr lang="en-US" sz="2400" dirty="0"/>
              <a:t>MAC Performs Access method</a:t>
            </a:r>
          </a:p>
          <a:p>
            <a:pPr marL="342900" indent="-342900">
              <a:buFont typeface="Arial" panose="020B0604020202020204" pitchFamily="34" charset="0"/>
              <a:buChar char="•"/>
            </a:pPr>
            <a:r>
              <a:rPr lang="en-US" sz="2400" dirty="0"/>
              <a:t>PDU is in Data Frames</a:t>
            </a:r>
          </a:p>
        </p:txBody>
      </p:sp>
      <p:sp>
        <p:nvSpPr>
          <p:cNvPr id="12" name="Line 12"/>
          <p:cNvSpPr>
            <a:spLocks noChangeShapeType="1"/>
          </p:cNvSpPr>
          <p:nvPr/>
        </p:nvSpPr>
        <p:spPr bwMode="auto">
          <a:xfrm flipH="1">
            <a:off x="4066309" y="5380202"/>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821262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Layer- 1 Physical Layer</a:t>
            </a:r>
          </a:p>
        </p:txBody>
      </p:sp>
      <p:sp>
        <p:nvSpPr>
          <p:cNvPr id="4" name="Text Box 3"/>
          <p:cNvSpPr txBox="1">
            <a:spLocks noChangeArrowheads="1"/>
          </p:cNvSpPr>
          <p:nvPr/>
        </p:nvSpPr>
        <p:spPr bwMode="auto">
          <a:xfrm>
            <a:off x="1170709" y="2036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7  Application</a:t>
            </a:r>
            <a:endParaRPr lang="en-US" sz="2800" b="0"/>
          </a:p>
        </p:txBody>
      </p:sp>
      <p:sp>
        <p:nvSpPr>
          <p:cNvPr id="5" name="Text Box 4"/>
          <p:cNvSpPr txBox="1">
            <a:spLocks noChangeArrowheads="1"/>
          </p:cNvSpPr>
          <p:nvPr/>
        </p:nvSpPr>
        <p:spPr bwMode="auto">
          <a:xfrm>
            <a:off x="1170709" y="2646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6  Presentation</a:t>
            </a:r>
          </a:p>
        </p:txBody>
      </p:sp>
      <p:sp>
        <p:nvSpPr>
          <p:cNvPr id="6" name="Text Box 5"/>
          <p:cNvSpPr txBox="1">
            <a:spLocks noChangeArrowheads="1"/>
          </p:cNvSpPr>
          <p:nvPr/>
        </p:nvSpPr>
        <p:spPr bwMode="auto">
          <a:xfrm>
            <a:off x="1170709" y="32558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5  Session</a:t>
            </a:r>
          </a:p>
        </p:txBody>
      </p:sp>
      <p:sp>
        <p:nvSpPr>
          <p:cNvPr id="7" name="Text Box 6"/>
          <p:cNvSpPr txBox="1">
            <a:spLocks noChangeArrowheads="1"/>
          </p:cNvSpPr>
          <p:nvPr/>
        </p:nvSpPr>
        <p:spPr bwMode="auto">
          <a:xfrm>
            <a:off x="1170709" y="38654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dirty="0"/>
              <a:t>4  Transport</a:t>
            </a:r>
          </a:p>
        </p:txBody>
      </p:sp>
      <p:sp>
        <p:nvSpPr>
          <p:cNvPr id="8" name="Text Box 7"/>
          <p:cNvSpPr txBox="1">
            <a:spLocks noChangeArrowheads="1"/>
          </p:cNvSpPr>
          <p:nvPr/>
        </p:nvSpPr>
        <p:spPr bwMode="auto">
          <a:xfrm>
            <a:off x="1170709" y="44750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3  Network</a:t>
            </a:r>
          </a:p>
        </p:txBody>
      </p:sp>
      <p:sp>
        <p:nvSpPr>
          <p:cNvPr id="9" name="Text Box 8"/>
          <p:cNvSpPr txBox="1">
            <a:spLocks noChangeArrowheads="1"/>
          </p:cNvSpPr>
          <p:nvPr/>
        </p:nvSpPr>
        <p:spPr bwMode="auto">
          <a:xfrm>
            <a:off x="1170709" y="50846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2  Data Link</a:t>
            </a:r>
          </a:p>
        </p:txBody>
      </p:sp>
      <p:sp>
        <p:nvSpPr>
          <p:cNvPr id="10" name="Text Box 9"/>
          <p:cNvSpPr txBox="1">
            <a:spLocks noChangeArrowheads="1"/>
          </p:cNvSpPr>
          <p:nvPr/>
        </p:nvSpPr>
        <p:spPr bwMode="auto">
          <a:xfrm>
            <a:off x="1170709" y="5694218"/>
            <a:ext cx="2895600" cy="576263"/>
          </a:xfrm>
          <a:prstGeom prst="rect">
            <a:avLst/>
          </a:prstGeom>
          <a:solidFill>
            <a:schemeClr val="accent5">
              <a:lumMod val="60000"/>
              <a:lumOff val="40000"/>
            </a:schemeClr>
          </a:solidFill>
          <a:ln w="57150">
            <a:solidFill>
              <a:schemeClr val="bg2"/>
            </a:solidFill>
            <a:miter lim="800000"/>
            <a:headEnd/>
            <a:tailEnd/>
          </a:ln>
          <a:effectLst/>
        </p:spPr>
        <p:txBody>
          <a:bodyPr>
            <a:spAutoFit/>
          </a:bodyPr>
          <a:lstStyle/>
          <a:p>
            <a:pPr algn="l" eaLnBrk="0" hangingPunct="0"/>
            <a:r>
              <a:rPr lang="en-US" sz="2800"/>
              <a:t>1  Physical</a:t>
            </a:r>
          </a:p>
        </p:txBody>
      </p:sp>
      <p:sp>
        <p:nvSpPr>
          <p:cNvPr id="26" name="Text Box 11"/>
          <p:cNvSpPr txBox="1">
            <a:spLocks noChangeArrowheads="1"/>
          </p:cNvSpPr>
          <p:nvPr/>
        </p:nvSpPr>
        <p:spPr bwMode="auto">
          <a:xfrm>
            <a:off x="4752109" y="3962157"/>
            <a:ext cx="7176655" cy="2308324"/>
          </a:xfrm>
          <a:prstGeom prst="rect">
            <a:avLst/>
          </a:prstGeom>
          <a:solidFill>
            <a:schemeClr val="accent5">
              <a:lumMod val="60000"/>
              <a:lumOff val="40000"/>
            </a:schemeClr>
          </a:solidFill>
          <a:ln w="57150">
            <a:solidFill>
              <a:schemeClr val="tx1"/>
            </a:solidFill>
            <a:miter lim="800000"/>
            <a:headEnd/>
            <a:tailEnd/>
          </a:ln>
          <a:effectLst/>
        </p:spPr>
        <p:txBody>
          <a:bodyPr wrap="square">
            <a:spAutoFit/>
          </a:bodyPr>
          <a:lstStyle/>
          <a:p>
            <a:pPr marL="342900" indent="-342900" algn="just" eaLnBrk="0" hangingPunct="0">
              <a:buFont typeface="Arial" panose="020B0604020202020204" pitchFamily="34" charset="0"/>
              <a:buChar char="•"/>
            </a:pPr>
            <a:r>
              <a:rPr lang="en-US" sz="2400" b="0" dirty="0"/>
              <a:t>This is the physical media through which the data, represented as electronic signals, is sent  from the source host to the destination host.</a:t>
            </a:r>
          </a:p>
          <a:p>
            <a:pPr marL="342900" indent="-342900" algn="just">
              <a:buFont typeface="Arial" panose="020B0604020202020204" pitchFamily="34" charset="0"/>
              <a:buChar char="•"/>
            </a:pPr>
            <a:r>
              <a:rPr lang="en-US" sz="2400" b="0" dirty="0"/>
              <a:t>Move bits between devices</a:t>
            </a:r>
          </a:p>
          <a:p>
            <a:pPr marL="342900" indent="-342900" algn="just">
              <a:buFont typeface="Arial" panose="020B0604020202020204" pitchFamily="34" charset="0"/>
              <a:buChar char="•"/>
            </a:pPr>
            <a:r>
              <a:rPr lang="en-US" sz="2400" b="0" dirty="0"/>
              <a:t>Encoding</a:t>
            </a:r>
          </a:p>
          <a:p>
            <a:pPr algn="l" eaLnBrk="0" hangingPunct="0"/>
            <a:endParaRPr lang="en-US" sz="2400" dirty="0"/>
          </a:p>
        </p:txBody>
      </p:sp>
      <p:sp>
        <p:nvSpPr>
          <p:cNvPr id="27" name="Line 12"/>
          <p:cNvSpPr>
            <a:spLocks noChangeShapeType="1"/>
          </p:cNvSpPr>
          <p:nvPr/>
        </p:nvSpPr>
        <p:spPr bwMode="auto">
          <a:xfrm flipH="1">
            <a:off x="4066309" y="5934384"/>
            <a:ext cx="685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42774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Data Encapsulation &amp; </a:t>
            </a:r>
            <a:r>
              <a:rPr lang="en-US" sz="4000" dirty="0" err="1"/>
              <a:t>Decapsulation</a:t>
            </a:r>
            <a:endParaRPr lang="en-US" sz="4000" dirty="0"/>
          </a:p>
        </p:txBody>
      </p:sp>
      <p:sp>
        <p:nvSpPr>
          <p:cNvPr id="3" name="Content Placeholder 2"/>
          <p:cNvSpPr>
            <a:spLocks noGrp="1"/>
          </p:cNvSpPr>
          <p:nvPr>
            <p:ph idx="1"/>
          </p:nvPr>
        </p:nvSpPr>
        <p:spPr>
          <a:xfrm>
            <a:off x="677511" y="1758808"/>
            <a:ext cx="8598907" cy="3880773"/>
          </a:xfrm>
        </p:spPr>
        <p:txBody>
          <a:bodyPr>
            <a:normAutofit/>
          </a:bodyPr>
          <a:lstStyle/>
          <a:p>
            <a:r>
              <a:rPr lang="en-US" sz="2000" dirty="0"/>
              <a:t>The process of converting Data into Bits and Bytes is called Encapsulation</a:t>
            </a:r>
          </a:p>
          <a:p>
            <a:r>
              <a:rPr lang="en-US" sz="2000" dirty="0"/>
              <a:t>The process of converting Bits and Bytes into Data is called </a:t>
            </a:r>
            <a:r>
              <a:rPr lang="en-US" sz="2000" dirty="0" err="1"/>
              <a:t>Decapsulation</a:t>
            </a:r>
            <a:endParaRPr lang="en-US" sz="2000" dirty="0"/>
          </a:p>
          <a:p>
            <a:endParaRPr lang="en-US" sz="2000" dirty="0"/>
          </a:p>
          <a:p>
            <a:endParaRPr lang="en-US" sz="2000"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25031" t="41624" r="24844" b="11125"/>
          <a:stretch>
            <a:fillRect/>
          </a:stretch>
        </p:blipFill>
        <p:spPr bwMode="auto">
          <a:xfrm>
            <a:off x="4904507" y="3079608"/>
            <a:ext cx="6625509" cy="367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8845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Layer 1 Devices- Cables and Connectors</a:t>
            </a:r>
          </a:p>
          <a:p>
            <a:r>
              <a:rPr lang="en-US" sz="2400" dirty="0"/>
              <a:t>Layer 2 Devices- Hub, Switch, NIC, Bridge</a:t>
            </a:r>
          </a:p>
          <a:p>
            <a:r>
              <a:rPr lang="en-US" sz="2400" dirty="0"/>
              <a:t>Layer 3 Devices- Router (Also known as CISCO layers)</a:t>
            </a:r>
          </a:p>
        </p:txBody>
      </p:sp>
    </p:spTree>
    <p:extLst>
      <p:ext uri="{BB962C8B-B14F-4D97-AF65-F5344CB8AC3E}">
        <p14:creationId xmlns:p14="http://schemas.microsoft.com/office/powerpoint/2010/main" val="1964947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Collision Domain	</a:t>
            </a:r>
          </a:p>
        </p:txBody>
      </p:sp>
      <p:sp>
        <p:nvSpPr>
          <p:cNvPr id="3" name="Content Placeholder 2"/>
          <p:cNvSpPr>
            <a:spLocks noGrp="1"/>
          </p:cNvSpPr>
          <p:nvPr>
            <p:ph idx="1"/>
          </p:nvPr>
        </p:nvSpPr>
        <p:spPr/>
        <p:txBody>
          <a:bodyPr>
            <a:normAutofit/>
          </a:bodyPr>
          <a:lstStyle/>
          <a:p>
            <a:r>
              <a:rPr lang="en-US" sz="2000" dirty="0"/>
              <a:t>Collision Domain is the place where collision occurs.</a:t>
            </a:r>
          </a:p>
          <a:p>
            <a:r>
              <a:rPr lang="en-US" sz="2000" dirty="0"/>
              <a:t>Hub is a single Collision Domain.</a:t>
            </a:r>
          </a:p>
          <a:p>
            <a:r>
              <a:rPr lang="en-US" sz="2000" dirty="0"/>
              <a:t>In the case of a Switch each port in a switch is a single Collision Domain</a:t>
            </a:r>
          </a:p>
        </p:txBody>
      </p:sp>
    </p:spTree>
    <p:extLst>
      <p:ext uri="{BB962C8B-B14F-4D97-AF65-F5344CB8AC3E}">
        <p14:creationId xmlns:p14="http://schemas.microsoft.com/office/powerpoint/2010/main" val="3261110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Broadcast Domain	</a:t>
            </a:r>
          </a:p>
        </p:txBody>
      </p:sp>
      <p:sp>
        <p:nvSpPr>
          <p:cNvPr id="3" name="Content Placeholder 2"/>
          <p:cNvSpPr>
            <a:spLocks noGrp="1"/>
          </p:cNvSpPr>
          <p:nvPr>
            <p:ph idx="1"/>
          </p:nvPr>
        </p:nvSpPr>
        <p:spPr/>
        <p:txBody>
          <a:bodyPr>
            <a:normAutofit/>
          </a:bodyPr>
          <a:lstStyle/>
          <a:p>
            <a:r>
              <a:rPr lang="en-US" sz="2000" dirty="0"/>
              <a:t>The maximum area in which the broadcast travels is called Broadcast Domain</a:t>
            </a:r>
          </a:p>
          <a:p>
            <a:r>
              <a:rPr lang="en-US" sz="2000" dirty="0"/>
              <a:t>Hub and Switch are single Broadcast Domains.</a:t>
            </a:r>
          </a:p>
          <a:p>
            <a:r>
              <a:rPr lang="en-US" sz="2000" dirty="0"/>
              <a:t>Router will not forward either Collision domains or Broadcast Domains.</a:t>
            </a:r>
          </a:p>
          <a:p>
            <a:endParaRPr lang="en-US" sz="2000" dirty="0"/>
          </a:p>
        </p:txBody>
      </p:sp>
    </p:spTree>
    <p:extLst>
      <p:ext uri="{BB962C8B-B14F-4D97-AF65-F5344CB8AC3E}">
        <p14:creationId xmlns:p14="http://schemas.microsoft.com/office/powerpoint/2010/main" val="4156799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DOD Model or TCP/IP Model</a:t>
            </a:r>
          </a:p>
        </p:txBody>
      </p:sp>
      <p:sp>
        <p:nvSpPr>
          <p:cNvPr id="3" name="Content Placeholder 2"/>
          <p:cNvSpPr>
            <a:spLocks noGrp="1"/>
          </p:cNvSpPr>
          <p:nvPr>
            <p:ph idx="1"/>
          </p:nvPr>
        </p:nvSpPr>
        <p:spPr/>
        <p:txBody>
          <a:bodyPr/>
          <a:lstStyle/>
          <a:p>
            <a:r>
              <a:rPr lang="en-US" sz="2000" dirty="0"/>
              <a:t>Although the OSI reference model is universally recognized, the historical and technical open standard of the Internet is Transmission Control Protocol / Internet Protocol (TCP/IP). </a:t>
            </a:r>
          </a:p>
          <a:p>
            <a:r>
              <a:rPr lang="en-US" sz="2000" dirty="0"/>
              <a:t>The TCP/IP reference model and the TCP/IP protocol stack make data communication possible between any two computers, anywhere in the world, at nearly the speed of light.</a:t>
            </a:r>
          </a:p>
          <a:p>
            <a:r>
              <a:rPr lang="en-US" sz="2000" dirty="0"/>
              <a:t>The U.S. Department of Defense (</a:t>
            </a:r>
            <a:r>
              <a:rPr lang="en-US" sz="2000" dirty="0" err="1"/>
              <a:t>DoD</a:t>
            </a:r>
            <a:r>
              <a:rPr lang="en-US" sz="2000" dirty="0"/>
              <a:t>) created the TCP/IP reference model because it wanted a network that could survive any conditions, even a nuclear war. </a:t>
            </a:r>
          </a:p>
          <a:p>
            <a:endParaRPr lang="en-US" sz="2000" dirty="0">
              <a:latin typeface="Times New Roman" panose="02020603050405020304" pitchFamily="18" charset="0"/>
            </a:endParaRPr>
          </a:p>
          <a:p>
            <a:endParaRPr lang="en-US" dirty="0"/>
          </a:p>
        </p:txBody>
      </p:sp>
    </p:spTree>
    <p:extLst>
      <p:ext uri="{BB962C8B-B14F-4D97-AF65-F5344CB8AC3E}">
        <p14:creationId xmlns:p14="http://schemas.microsoft.com/office/powerpoint/2010/main" val="2947698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Layers</a:t>
            </a:r>
          </a:p>
        </p:txBody>
      </p:sp>
      <p:sp>
        <p:nvSpPr>
          <p:cNvPr id="4" name="Rectangle 2"/>
          <p:cNvSpPr>
            <a:spLocks noChangeArrowheads="1"/>
          </p:cNvSpPr>
          <p:nvPr/>
        </p:nvSpPr>
        <p:spPr bwMode="auto">
          <a:xfrm>
            <a:off x="876300" y="2101850"/>
            <a:ext cx="1992313" cy="3722688"/>
          </a:xfrm>
          <a:prstGeom prst="rect">
            <a:avLst/>
          </a:prstGeom>
          <a:solidFill>
            <a:srgbClr val="FFEFC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5" name="Freeform 4"/>
          <p:cNvSpPr>
            <a:spLocks/>
          </p:cNvSpPr>
          <p:nvPr/>
        </p:nvSpPr>
        <p:spPr bwMode="auto">
          <a:xfrm>
            <a:off x="2882900" y="1946275"/>
            <a:ext cx="155575" cy="3878263"/>
          </a:xfrm>
          <a:custGeom>
            <a:avLst/>
            <a:gdLst>
              <a:gd name="T0" fmla="*/ 86 w 87"/>
              <a:gd name="T1" fmla="*/ 0 h 2204"/>
              <a:gd name="T2" fmla="*/ 86 w 87"/>
              <a:gd name="T3" fmla="*/ 0 h 2204"/>
              <a:gd name="T4" fmla="*/ 0 w 87"/>
              <a:gd name="T5" fmla="*/ 86 h 2204"/>
              <a:gd name="T6" fmla="*/ 0 w 87"/>
              <a:gd name="T7" fmla="*/ 2203 h 2204"/>
              <a:gd name="T8" fmla="*/ 86 w 87"/>
              <a:gd name="T9" fmla="*/ 2117 h 2204"/>
              <a:gd name="T10" fmla="*/ 86 w 87"/>
              <a:gd name="T11" fmla="*/ 0 h 2204"/>
            </a:gdLst>
            <a:ahLst/>
            <a:cxnLst>
              <a:cxn ang="0">
                <a:pos x="T0" y="T1"/>
              </a:cxn>
              <a:cxn ang="0">
                <a:pos x="T2" y="T3"/>
              </a:cxn>
              <a:cxn ang="0">
                <a:pos x="T4" y="T5"/>
              </a:cxn>
              <a:cxn ang="0">
                <a:pos x="T6" y="T7"/>
              </a:cxn>
              <a:cxn ang="0">
                <a:pos x="T8" y="T9"/>
              </a:cxn>
              <a:cxn ang="0">
                <a:pos x="T10" y="T11"/>
              </a:cxn>
            </a:cxnLst>
            <a:rect l="0" t="0" r="r" b="b"/>
            <a:pathLst>
              <a:path w="87" h="2204">
                <a:moveTo>
                  <a:pt x="86" y="0"/>
                </a:moveTo>
                <a:lnTo>
                  <a:pt x="86" y="0"/>
                </a:lnTo>
                <a:lnTo>
                  <a:pt x="0" y="86"/>
                </a:lnTo>
                <a:lnTo>
                  <a:pt x="0" y="2203"/>
                </a:lnTo>
                <a:lnTo>
                  <a:pt x="86" y="2117"/>
                </a:lnTo>
                <a:lnTo>
                  <a:pt x="86" y="0"/>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6" name="Freeform 5"/>
          <p:cNvSpPr>
            <a:spLocks/>
          </p:cNvSpPr>
          <p:nvPr/>
        </p:nvSpPr>
        <p:spPr bwMode="auto">
          <a:xfrm>
            <a:off x="869950" y="1939925"/>
            <a:ext cx="2168525" cy="161925"/>
          </a:xfrm>
          <a:custGeom>
            <a:avLst/>
            <a:gdLst>
              <a:gd name="T0" fmla="*/ 0 w 1211"/>
              <a:gd name="T1" fmla="*/ 86 h 87"/>
              <a:gd name="T2" fmla="*/ 89 w 1211"/>
              <a:gd name="T3" fmla="*/ 0 h 87"/>
              <a:gd name="T4" fmla="*/ 1210 w 1211"/>
              <a:gd name="T5" fmla="*/ 0 h 87"/>
              <a:gd name="T6" fmla="*/ 1124 w 1211"/>
              <a:gd name="T7" fmla="*/ 86 h 87"/>
              <a:gd name="T8" fmla="*/ 0 w 1211"/>
              <a:gd name="T9" fmla="*/ 86 h 87"/>
            </a:gdLst>
            <a:ahLst/>
            <a:cxnLst>
              <a:cxn ang="0">
                <a:pos x="T0" y="T1"/>
              </a:cxn>
              <a:cxn ang="0">
                <a:pos x="T2" y="T3"/>
              </a:cxn>
              <a:cxn ang="0">
                <a:pos x="T4" y="T5"/>
              </a:cxn>
              <a:cxn ang="0">
                <a:pos x="T6" y="T7"/>
              </a:cxn>
              <a:cxn ang="0">
                <a:pos x="T8" y="T9"/>
              </a:cxn>
            </a:cxnLst>
            <a:rect l="0" t="0" r="r" b="b"/>
            <a:pathLst>
              <a:path w="1211" h="87">
                <a:moveTo>
                  <a:pt x="0" y="86"/>
                </a:moveTo>
                <a:lnTo>
                  <a:pt x="89" y="0"/>
                </a:lnTo>
                <a:lnTo>
                  <a:pt x="1210" y="0"/>
                </a:lnTo>
                <a:lnTo>
                  <a:pt x="1124" y="86"/>
                </a:lnTo>
                <a:lnTo>
                  <a:pt x="0" y="86"/>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7" name="Freeform 6"/>
          <p:cNvSpPr>
            <a:spLocks/>
          </p:cNvSpPr>
          <p:nvPr/>
        </p:nvSpPr>
        <p:spPr bwMode="auto">
          <a:xfrm>
            <a:off x="876300" y="356552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8" name="Freeform 7"/>
          <p:cNvSpPr>
            <a:spLocks/>
          </p:cNvSpPr>
          <p:nvPr/>
        </p:nvSpPr>
        <p:spPr bwMode="auto">
          <a:xfrm>
            <a:off x="876300" y="248602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9" name="Freeform 8"/>
          <p:cNvSpPr>
            <a:spLocks/>
          </p:cNvSpPr>
          <p:nvPr/>
        </p:nvSpPr>
        <p:spPr bwMode="auto">
          <a:xfrm>
            <a:off x="876300" y="3027363"/>
            <a:ext cx="2162175" cy="153987"/>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0" name="Freeform 9"/>
          <p:cNvSpPr>
            <a:spLocks/>
          </p:cNvSpPr>
          <p:nvPr/>
        </p:nvSpPr>
        <p:spPr bwMode="auto">
          <a:xfrm>
            <a:off x="876300" y="410527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1" name="Freeform 10"/>
          <p:cNvSpPr>
            <a:spLocks/>
          </p:cNvSpPr>
          <p:nvPr/>
        </p:nvSpPr>
        <p:spPr bwMode="auto">
          <a:xfrm>
            <a:off x="876300" y="4646613"/>
            <a:ext cx="2162175"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2" name="Freeform 11"/>
          <p:cNvSpPr>
            <a:spLocks/>
          </p:cNvSpPr>
          <p:nvPr/>
        </p:nvSpPr>
        <p:spPr bwMode="auto">
          <a:xfrm>
            <a:off x="876300" y="5186363"/>
            <a:ext cx="2162175"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3" name="Freeform 18"/>
          <p:cNvSpPr>
            <a:spLocks/>
          </p:cNvSpPr>
          <p:nvPr/>
        </p:nvSpPr>
        <p:spPr bwMode="auto">
          <a:xfrm>
            <a:off x="6397625" y="1946275"/>
            <a:ext cx="155575" cy="3937000"/>
          </a:xfrm>
          <a:custGeom>
            <a:avLst/>
            <a:gdLst>
              <a:gd name="T0" fmla="*/ 86 w 87"/>
              <a:gd name="T1" fmla="*/ 0 h 2204"/>
              <a:gd name="T2" fmla="*/ 86 w 87"/>
              <a:gd name="T3" fmla="*/ 0 h 2204"/>
              <a:gd name="T4" fmla="*/ 0 w 87"/>
              <a:gd name="T5" fmla="*/ 86 h 2204"/>
              <a:gd name="T6" fmla="*/ 0 w 87"/>
              <a:gd name="T7" fmla="*/ 2203 h 2204"/>
              <a:gd name="T8" fmla="*/ 86 w 87"/>
              <a:gd name="T9" fmla="*/ 2117 h 2204"/>
              <a:gd name="T10" fmla="*/ 86 w 87"/>
              <a:gd name="T11" fmla="*/ 0 h 2204"/>
            </a:gdLst>
            <a:ahLst/>
            <a:cxnLst>
              <a:cxn ang="0">
                <a:pos x="T0" y="T1"/>
              </a:cxn>
              <a:cxn ang="0">
                <a:pos x="T2" y="T3"/>
              </a:cxn>
              <a:cxn ang="0">
                <a:pos x="T4" y="T5"/>
              </a:cxn>
              <a:cxn ang="0">
                <a:pos x="T6" y="T7"/>
              </a:cxn>
              <a:cxn ang="0">
                <a:pos x="T8" y="T9"/>
              </a:cxn>
              <a:cxn ang="0">
                <a:pos x="T10" y="T11"/>
              </a:cxn>
            </a:cxnLst>
            <a:rect l="0" t="0" r="r" b="b"/>
            <a:pathLst>
              <a:path w="87" h="2204">
                <a:moveTo>
                  <a:pt x="86" y="0"/>
                </a:moveTo>
                <a:lnTo>
                  <a:pt x="86" y="0"/>
                </a:lnTo>
                <a:lnTo>
                  <a:pt x="0" y="86"/>
                </a:lnTo>
                <a:lnTo>
                  <a:pt x="0" y="2203"/>
                </a:lnTo>
                <a:lnTo>
                  <a:pt x="86" y="2117"/>
                </a:lnTo>
                <a:lnTo>
                  <a:pt x="86" y="0"/>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4" name="Rectangle 19"/>
          <p:cNvSpPr>
            <a:spLocks noChangeArrowheads="1"/>
          </p:cNvSpPr>
          <p:nvPr/>
        </p:nvSpPr>
        <p:spPr bwMode="auto">
          <a:xfrm>
            <a:off x="4368800" y="2106613"/>
            <a:ext cx="2020888" cy="3767137"/>
          </a:xfrm>
          <a:prstGeom prst="rect">
            <a:avLst/>
          </a:prstGeom>
          <a:solidFill>
            <a:srgbClr val="FFEFC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5" name="Freeform 20"/>
          <p:cNvSpPr>
            <a:spLocks/>
          </p:cNvSpPr>
          <p:nvPr/>
        </p:nvSpPr>
        <p:spPr bwMode="auto">
          <a:xfrm>
            <a:off x="4389438" y="1946275"/>
            <a:ext cx="2163762" cy="155575"/>
          </a:xfrm>
          <a:custGeom>
            <a:avLst/>
            <a:gdLst>
              <a:gd name="T0" fmla="*/ 0 w 1211"/>
              <a:gd name="T1" fmla="*/ 86 h 87"/>
              <a:gd name="T2" fmla="*/ 89 w 1211"/>
              <a:gd name="T3" fmla="*/ 0 h 87"/>
              <a:gd name="T4" fmla="*/ 1210 w 1211"/>
              <a:gd name="T5" fmla="*/ 0 h 87"/>
              <a:gd name="T6" fmla="*/ 1124 w 1211"/>
              <a:gd name="T7" fmla="*/ 86 h 87"/>
              <a:gd name="T8" fmla="*/ 0 w 1211"/>
              <a:gd name="T9" fmla="*/ 86 h 87"/>
            </a:gdLst>
            <a:ahLst/>
            <a:cxnLst>
              <a:cxn ang="0">
                <a:pos x="T0" y="T1"/>
              </a:cxn>
              <a:cxn ang="0">
                <a:pos x="T2" y="T3"/>
              </a:cxn>
              <a:cxn ang="0">
                <a:pos x="T4" y="T5"/>
              </a:cxn>
              <a:cxn ang="0">
                <a:pos x="T6" y="T7"/>
              </a:cxn>
              <a:cxn ang="0">
                <a:pos x="T8" y="T9"/>
              </a:cxn>
            </a:cxnLst>
            <a:rect l="0" t="0" r="r" b="b"/>
            <a:pathLst>
              <a:path w="1211" h="87">
                <a:moveTo>
                  <a:pt x="0" y="86"/>
                </a:moveTo>
                <a:lnTo>
                  <a:pt x="89" y="0"/>
                </a:lnTo>
                <a:lnTo>
                  <a:pt x="1210" y="0"/>
                </a:lnTo>
                <a:lnTo>
                  <a:pt x="1124" y="86"/>
                </a:lnTo>
                <a:lnTo>
                  <a:pt x="0" y="86"/>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6" name="Freeform 21"/>
          <p:cNvSpPr>
            <a:spLocks/>
          </p:cNvSpPr>
          <p:nvPr/>
        </p:nvSpPr>
        <p:spPr bwMode="auto">
          <a:xfrm>
            <a:off x="4389438" y="3565525"/>
            <a:ext cx="2163762"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7" name="Freeform 22"/>
          <p:cNvSpPr>
            <a:spLocks/>
          </p:cNvSpPr>
          <p:nvPr/>
        </p:nvSpPr>
        <p:spPr bwMode="auto">
          <a:xfrm>
            <a:off x="4389438" y="4105275"/>
            <a:ext cx="2163762"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8" name="Freeform 23"/>
          <p:cNvSpPr>
            <a:spLocks/>
          </p:cNvSpPr>
          <p:nvPr/>
        </p:nvSpPr>
        <p:spPr bwMode="auto">
          <a:xfrm>
            <a:off x="4389438" y="4646613"/>
            <a:ext cx="2163762"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19" name="Line 28"/>
          <p:cNvSpPr>
            <a:spLocks noChangeShapeType="1"/>
          </p:cNvSpPr>
          <p:nvPr/>
        </p:nvSpPr>
        <p:spPr bwMode="auto">
          <a:xfrm>
            <a:off x="2930525" y="3957638"/>
            <a:ext cx="1457325" cy="0"/>
          </a:xfrm>
          <a:prstGeom prst="line">
            <a:avLst/>
          </a:prstGeom>
          <a:noFill/>
          <a:ln w="25400">
            <a:solidFill>
              <a:schemeClr val="accent2"/>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20" name="Line 29"/>
          <p:cNvSpPr>
            <a:spLocks noChangeShapeType="1"/>
          </p:cNvSpPr>
          <p:nvPr/>
        </p:nvSpPr>
        <p:spPr bwMode="auto">
          <a:xfrm>
            <a:off x="2930525" y="4471988"/>
            <a:ext cx="1457325" cy="0"/>
          </a:xfrm>
          <a:prstGeom prst="line">
            <a:avLst/>
          </a:prstGeom>
          <a:noFill/>
          <a:ln w="25400">
            <a:solidFill>
              <a:schemeClr val="accent2"/>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21" name="Line 30"/>
          <p:cNvSpPr>
            <a:spLocks noChangeShapeType="1"/>
          </p:cNvSpPr>
          <p:nvPr/>
        </p:nvSpPr>
        <p:spPr bwMode="auto">
          <a:xfrm>
            <a:off x="2930525" y="4986338"/>
            <a:ext cx="1457325" cy="0"/>
          </a:xfrm>
          <a:prstGeom prst="line">
            <a:avLst/>
          </a:prstGeom>
          <a:noFill/>
          <a:ln w="25400">
            <a:solidFill>
              <a:schemeClr val="accent2"/>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22" name="Line 31"/>
          <p:cNvSpPr>
            <a:spLocks noChangeShapeType="1"/>
          </p:cNvSpPr>
          <p:nvPr/>
        </p:nvSpPr>
        <p:spPr bwMode="auto">
          <a:xfrm>
            <a:off x="2930525" y="5500688"/>
            <a:ext cx="1457325" cy="0"/>
          </a:xfrm>
          <a:prstGeom prst="line">
            <a:avLst/>
          </a:prstGeom>
          <a:noFill/>
          <a:ln w="25400">
            <a:solidFill>
              <a:schemeClr val="accent2"/>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23" name="Text Box 32"/>
          <p:cNvSpPr txBox="1">
            <a:spLocks noChangeArrowheads="1"/>
          </p:cNvSpPr>
          <p:nvPr/>
        </p:nvSpPr>
        <p:spPr bwMode="auto">
          <a:xfrm>
            <a:off x="1066800" y="22098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Application</a:t>
            </a:r>
            <a:endParaRPr lang="en-US" sz="2000" dirty="0">
              <a:latin typeface="Helvetica" panose="020B0604020202020204" pitchFamily="34" charset="0"/>
            </a:endParaRPr>
          </a:p>
        </p:txBody>
      </p:sp>
      <p:sp>
        <p:nvSpPr>
          <p:cNvPr id="24" name="Text Box 33"/>
          <p:cNvSpPr txBox="1">
            <a:spLocks noChangeArrowheads="1"/>
          </p:cNvSpPr>
          <p:nvPr/>
        </p:nvSpPr>
        <p:spPr bwMode="auto">
          <a:xfrm>
            <a:off x="1066800" y="27432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Presentation</a:t>
            </a:r>
            <a:endParaRPr lang="en-US" sz="2000" dirty="0">
              <a:latin typeface="Helvetica" panose="020B0604020202020204" pitchFamily="34" charset="0"/>
            </a:endParaRPr>
          </a:p>
        </p:txBody>
      </p:sp>
      <p:sp>
        <p:nvSpPr>
          <p:cNvPr id="25" name="Text Box 34"/>
          <p:cNvSpPr txBox="1">
            <a:spLocks noChangeArrowheads="1"/>
          </p:cNvSpPr>
          <p:nvPr/>
        </p:nvSpPr>
        <p:spPr bwMode="auto">
          <a:xfrm>
            <a:off x="1066800" y="32766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Session</a:t>
            </a:r>
            <a:endParaRPr lang="en-US" sz="2000" dirty="0">
              <a:latin typeface="Helvetica" panose="020B0604020202020204" pitchFamily="34" charset="0"/>
            </a:endParaRPr>
          </a:p>
        </p:txBody>
      </p:sp>
      <p:sp>
        <p:nvSpPr>
          <p:cNvPr id="26" name="Text Box 35"/>
          <p:cNvSpPr txBox="1">
            <a:spLocks noChangeArrowheads="1"/>
          </p:cNvSpPr>
          <p:nvPr/>
        </p:nvSpPr>
        <p:spPr bwMode="auto">
          <a:xfrm>
            <a:off x="1066800" y="38100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Transport</a:t>
            </a:r>
            <a:endParaRPr lang="en-US" sz="2000" dirty="0">
              <a:latin typeface="Helvetica" panose="020B0604020202020204" pitchFamily="34" charset="0"/>
            </a:endParaRPr>
          </a:p>
        </p:txBody>
      </p:sp>
      <p:sp>
        <p:nvSpPr>
          <p:cNvPr id="27" name="Text Box 36"/>
          <p:cNvSpPr txBox="1">
            <a:spLocks noChangeArrowheads="1"/>
          </p:cNvSpPr>
          <p:nvPr/>
        </p:nvSpPr>
        <p:spPr bwMode="auto">
          <a:xfrm>
            <a:off x="1066800" y="43434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Network</a:t>
            </a:r>
            <a:endParaRPr lang="en-US" sz="2000" dirty="0">
              <a:latin typeface="Helvetica" panose="020B0604020202020204" pitchFamily="34" charset="0"/>
            </a:endParaRPr>
          </a:p>
        </p:txBody>
      </p:sp>
      <p:sp>
        <p:nvSpPr>
          <p:cNvPr id="28" name="Text Box 37"/>
          <p:cNvSpPr txBox="1">
            <a:spLocks noChangeArrowheads="1"/>
          </p:cNvSpPr>
          <p:nvPr/>
        </p:nvSpPr>
        <p:spPr bwMode="auto">
          <a:xfrm>
            <a:off x="1066800" y="48768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Data-Link</a:t>
            </a:r>
            <a:endParaRPr lang="en-US" sz="2000" dirty="0">
              <a:latin typeface="Helvetica" panose="020B0604020202020204" pitchFamily="34" charset="0"/>
            </a:endParaRPr>
          </a:p>
        </p:txBody>
      </p:sp>
      <p:sp>
        <p:nvSpPr>
          <p:cNvPr id="29" name="Text Box 38"/>
          <p:cNvSpPr txBox="1">
            <a:spLocks noChangeArrowheads="1"/>
          </p:cNvSpPr>
          <p:nvPr/>
        </p:nvSpPr>
        <p:spPr bwMode="auto">
          <a:xfrm>
            <a:off x="1066800" y="54102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Physical</a:t>
            </a:r>
            <a:endParaRPr lang="en-US" sz="2000" dirty="0">
              <a:latin typeface="Helvetica" panose="020B0604020202020204" pitchFamily="34" charset="0"/>
            </a:endParaRPr>
          </a:p>
        </p:txBody>
      </p:sp>
      <p:sp>
        <p:nvSpPr>
          <p:cNvPr id="30" name="Text Box 40"/>
          <p:cNvSpPr txBox="1">
            <a:spLocks noChangeArrowheads="1"/>
          </p:cNvSpPr>
          <p:nvPr/>
        </p:nvSpPr>
        <p:spPr bwMode="auto">
          <a:xfrm>
            <a:off x="4572000" y="3214688"/>
            <a:ext cx="1577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Application</a:t>
            </a:r>
            <a:endParaRPr lang="en-US" sz="2000" dirty="0">
              <a:latin typeface="Helvetica" panose="020B0604020202020204" pitchFamily="34" charset="0"/>
            </a:endParaRPr>
          </a:p>
        </p:txBody>
      </p:sp>
      <p:sp>
        <p:nvSpPr>
          <p:cNvPr id="31" name="Text Box 41"/>
          <p:cNvSpPr txBox="1">
            <a:spLocks noChangeArrowheads="1"/>
          </p:cNvSpPr>
          <p:nvPr/>
        </p:nvSpPr>
        <p:spPr bwMode="auto">
          <a:xfrm>
            <a:off x="4572000" y="38100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Transport</a:t>
            </a:r>
            <a:endParaRPr lang="en-US" sz="2000" dirty="0">
              <a:latin typeface="Helvetica" panose="020B0604020202020204" pitchFamily="34" charset="0"/>
            </a:endParaRPr>
          </a:p>
        </p:txBody>
      </p:sp>
      <p:sp>
        <p:nvSpPr>
          <p:cNvPr id="32" name="Text Box 42"/>
          <p:cNvSpPr txBox="1">
            <a:spLocks noChangeArrowheads="1"/>
          </p:cNvSpPr>
          <p:nvPr/>
        </p:nvSpPr>
        <p:spPr bwMode="auto">
          <a:xfrm>
            <a:off x="4572000" y="43434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Internet</a:t>
            </a:r>
            <a:endParaRPr lang="en-US" sz="2000" dirty="0">
              <a:latin typeface="Helvetica" panose="020B0604020202020204" pitchFamily="34" charset="0"/>
            </a:endParaRPr>
          </a:p>
        </p:txBody>
      </p:sp>
      <p:sp>
        <p:nvSpPr>
          <p:cNvPr id="33" name="Text Box 43"/>
          <p:cNvSpPr txBox="1">
            <a:spLocks noChangeArrowheads="1"/>
          </p:cNvSpPr>
          <p:nvPr/>
        </p:nvSpPr>
        <p:spPr bwMode="auto">
          <a:xfrm>
            <a:off x="4572000" y="48768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Data-Link</a:t>
            </a:r>
            <a:endParaRPr lang="en-US" sz="2000" dirty="0">
              <a:latin typeface="Helvetica" panose="020B0604020202020204" pitchFamily="34" charset="0"/>
            </a:endParaRPr>
          </a:p>
        </p:txBody>
      </p:sp>
      <p:sp>
        <p:nvSpPr>
          <p:cNvPr id="34" name="Freeform 44"/>
          <p:cNvSpPr>
            <a:spLocks/>
          </p:cNvSpPr>
          <p:nvPr/>
        </p:nvSpPr>
        <p:spPr bwMode="auto">
          <a:xfrm>
            <a:off x="4389438" y="5181600"/>
            <a:ext cx="2163762"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675" tIns="784322" rIns="1568675" bIns="784322">
            <a:spAutoFit/>
          </a:bodyPr>
          <a:lstStyle/>
          <a:p>
            <a:endParaRPr lang="en-US"/>
          </a:p>
        </p:txBody>
      </p:sp>
      <p:sp>
        <p:nvSpPr>
          <p:cNvPr id="35" name="Text Box 45"/>
          <p:cNvSpPr txBox="1">
            <a:spLocks noChangeArrowheads="1"/>
          </p:cNvSpPr>
          <p:nvPr/>
        </p:nvSpPr>
        <p:spPr bwMode="auto">
          <a:xfrm>
            <a:off x="4594225" y="5410200"/>
            <a:ext cx="1577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eaLnBrk="0" hangingPunct="0">
              <a:spcBef>
                <a:spcPct val="50000"/>
              </a:spcBef>
            </a:pPr>
            <a:r>
              <a:rPr lang="en-US" dirty="0">
                <a:latin typeface="Helvetica" panose="020B0604020202020204" pitchFamily="34" charset="0"/>
              </a:rPr>
              <a:t>Physical</a:t>
            </a:r>
            <a:endParaRPr lang="en-US" sz="2000" dirty="0">
              <a:latin typeface="Helvetica" panose="020B0604020202020204" pitchFamily="34" charset="0"/>
            </a:endParaRPr>
          </a:p>
        </p:txBody>
      </p:sp>
    </p:spTree>
    <p:extLst>
      <p:ext uri="{BB962C8B-B14F-4D97-AF65-F5344CB8AC3E}">
        <p14:creationId xmlns:p14="http://schemas.microsoft.com/office/powerpoint/2010/main" val="2371322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Application Layer</a:t>
            </a:r>
          </a:p>
        </p:txBody>
      </p:sp>
      <p:sp>
        <p:nvSpPr>
          <p:cNvPr id="4" name="Rectangle 4"/>
          <p:cNvSpPr>
            <a:spLocks noChangeArrowheads="1"/>
          </p:cNvSpPr>
          <p:nvPr/>
        </p:nvSpPr>
        <p:spPr bwMode="auto">
          <a:xfrm>
            <a:off x="5060950" y="5831330"/>
            <a:ext cx="2541588"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3150"/>
              </a:lnSpc>
            </a:pPr>
            <a:r>
              <a:rPr lang="en-US" dirty="0">
                <a:latin typeface="Helvetica" panose="020B0604020202020204" pitchFamily="34" charset="0"/>
              </a:rPr>
              <a:t>*Used by the Router</a:t>
            </a:r>
          </a:p>
        </p:txBody>
      </p:sp>
      <p:sp>
        <p:nvSpPr>
          <p:cNvPr id="5" name="Freeform 5"/>
          <p:cNvSpPr>
            <a:spLocks/>
          </p:cNvSpPr>
          <p:nvPr/>
        </p:nvSpPr>
        <p:spPr bwMode="auto">
          <a:xfrm>
            <a:off x="3611563" y="2605530"/>
            <a:ext cx="155575" cy="3937000"/>
          </a:xfrm>
          <a:custGeom>
            <a:avLst/>
            <a:gdLst>
              <a:gd name="T0" fmla="*/ 86 w 87"/>
              <a:gd name="T1" fmla="*/ 0 h 2204"/>
              <a:gd name="T2" fmla="*/ 86 w 87"/>
              <a:gd name="T3" fmla="*/ 0 h 2204"/>
              <a:gd name="T4" fmla="*/ 0 w 87"/>
              <a:gd name="T5" fmla="*/ 86 h 2204"/>
              <a:gd name="T6" fmla="*/ 0 w 87"/>
              <a:gd name="T7" fmla="*/ 2203 h 2204"/>
              <a:gd name="T8" fmla="*/ 86 w 87"/>
              <a:gd name="T9" fmla="*/ 2117 h 2204"/>
              <a:gd name="T10" fmla="*/ 86 w 87"/>
              <a:gd name="T11" fmla="*/ 0 h 2204"/>
            </a:gdLst>
            <a:ahLst/>
            <a:cxnLst>
              <a:cxn ang="0">
                <a:pos x="T0" y="T1"/>
              </a:cxn>
              <a:cxn ang="0">
                <a:pos x="T2" y="T3"/>
              </a:cxn>
              <a:cxn ang="0">
                <a:pos x="T4" y="T5"/>
              </a:cxn>
              <a:cxn ang="0">
                <a:pos x="T6" y="T7"/>
              </a:cxn>
              <a:cxn ang="0">
                <a:pos x="T8" y="T9"/>
              </a:cxn>
              <a:cxn ang="0">
                <a:pos x="T10" y="T11"/>
              </a:cxn>
            </a:cxnLst>
            <a:rect l="0" t="0" r="r" b="b"/>
            <a:pathLst>
              <a:path w="87" h="2204">
                <a:moveTo>
                  <a:pt x="86" y="0"/>
                </a:moveTo>
                <a:lnTo>
                  <a:pt x="86" y="0"/>
                </a:lnTo>
                <a:lnTo>
                  <a:pt x="0" y="86"/>
                </a:lnTo>
                <a:lnTo>
                  <a:pt x="0" y="2203"/>
                </a:lnTo>
                <a:lnTo>
                  <a:pt x="86" y="2117"/>
                </a:lnTo>
                <a:lnTo>
                  <a:pt x="86" y="0"/>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6" name="Rectangle 6"/>
          <p:cNvSpPr>
            <a:spLocks noChangeArrowheads="1"/>
          </p:cNvSpPr>
          <p:nvPr/>
        </p:nvSpPr>
        <p:spPr bwMode="auto">
          <a:xfrm>
            <a:off x="1611313" y="2765868"/>
            <a:ext cx="1993900" cy="3767137"/>
          </a:xfrm>
          <a:prstGeom prst="rect">
            <a:avLst/>
          </a:prstGeom>
          <a:solidFill>
            <a:srgbClr val="FFEFC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7" name="Rectangle 7"/>
          <p:cNvSpPr>
            <a:spLocks noChangeArrowheads="1"/>
          </p:cNvSpPr>
          <p:nvPr/>
        </p:nvSpPr>
        <p:spPr bwMode="auto">
          <a:xfrm>
            <a:off x="1858963" y="3872355"/>
            <a:ext cx="1498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Application</a:t>
            </a:r>
          </a:p>
        </p:txBody>
      </p:sp>
      <p:sp>
        <p:nvSpPr>
          <p:cNvPr id="8" name="Rectangle 8"/>
          <p:cNvSpPr>
            <a:spLocks noChangeArrowheads="1"/>
          </p:cNvSpPr>
          <p:nvPr/>
        </p:nvSpPr>
        <p:spPr bwMode="auto">
          <a:xfrm>
            <a:off x="1960563" y="4494655"/>
            <a:ext cx="1311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Transport</a:t>
            </a:r>
          </a:p>
        </p:txBody>
      </p:sp>
      <p:sp>
        <p:nvSpPr>
          <p:cNvPr id="9" name="Rectangle 9"/>
          <p:cNvSpPr>
            <a:spLocks noChangeArrowheads="1"/>
          </p:cNvSpPr>
          <p:nvPr/>
        </p:nvSpPr>
        <p:spPr bwMode="auto">
          <a:xfrm>
            <a:off x="1960563" y="5035993"/>
            <a:ext cx="1311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Internet</a:t>
            </a:r>
          </a:p>
        </p:txBody>
      </p:sp>
      <p:sp>
        <p:nvSpPr>
          <p:cNvPr id="10" name="Rectangle 10"/>
          <p:cNvSpPr>
            <a:spLocks noChangeArrowheads="1"/>
          </p:cNvSpPr>
          <p:nvPr/>
        </p:nvSpPr>
        <p:spPr bwMode="auto">
          <a:xfrm>
            <a:off x="1960563" y="5548755"/>
            <a:ext cx="1311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Data-Link</a:t>
            </a:r>
          </a:p>
        </p:txBody>
      </p:sp>
      <p:sp>
        <p:nvSpPr>
          <p:cNvPr id="11" name="Rectangle 11"/>
          <p:cNvSpPr>
            <a:spLocks noChangeArrowheads="1"/>
          </p:cNvSpPr>
          <p:nvPr/>
        </p:nvSpPr>
        <p:spPr bwMode="auto">
          <a:xfrm>
            <a:off x="1960563" y="6117080"/>
            <a:ext cx="1311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Physical</a:t>
            </a:r>
          </a:p>
        </p:txBody>
      </p:sp>
      <p:sp>
        <p:nvSpPr>
          <p:cNvPr id="12" name="Freeform 12"/>
          <p:cNvSpPr>
            <a:spLocks/>
          </p:cNvSpPr>
          <p:nvPr/>
        </p:nvSpPr>
        <p:spPr bwMode="auto">
          <a:xfrm>
            <a:off x="1603375" y="2605530"/>
            <a:ext cx="2163763" cy="155575"/>
          </a:xfrm>
          <a:custGeom>
            <a:avLst/>
            <a:gdLst>
              <a:gd name="T0" fmla="*/ 0 w 1211"/>
              <a:gd name="T1" fmla="*/ 86 h 87"/>
              <a:gd name="T2" fmla="*/ 89 w 1211"/>
              <a:gd name="T3" fmla="*/ 0 h 87"/>
              <a:gd name="T4" fmla="*/ 1210 w 1211"/>
              <a:gd name="T5" fmla="*/ 0 h 87"/>
              <a:gd name="T6" fmla="*/ 1124 w 1211"/>
              <a:gd name="T7" fmla="*/ 86 h 87"/>
              <a:gd name="T8" fmla="*/ 0 w 1211"/>
              <a:gd name="T9" fmla="*/ 86 h 87"/>
            </a:gdLst>
            <a:ahLst/>
            <a:cxnLst>
              <a:cxn ang="0">
                <a:pos x="T0" y="T1"/>
              </a:cxn>
              <a:cxn ang="0">
                <a:pos x="T2" y="T3"/>
              </a:cxn>
              <a:cxn ang="0">
                <a:pos x="T4" y="T5"/>
              </a:cxn>
              <a:cxn ang="0">
                <a:pos x="T6" y="T7"/>
              </a:cxn>
              <a:cxn ang="0">
                <a:pos x="T8" y="T9"/>
              </a:cxn>
            </a:cxnLst>
            <a:rect l="0" t="0" r="r" b="b"/>
            <a:pathLst>
              <a:path w="1211" h="87">
                <a:moveTo>
                  <a:pt x="0" y="86"/>
                </a:moveTo>
                <a:lnTo>
                  <a:pt x="89" y="0"/>
                </a:lnTo>
                <a:lnTo>
                  <a:pt x="1210" y="0"/>
                </a:lnTo>
                <a:lnTo>
                  <a:pt x="1124" y="86"/>
                </a:lnTo>
                <a:lnTo>
                  <a:pt x="0" y="86"/>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13" name="Freeform 13"/>
          <p:cNvSpPr>
            <a:spLocks/>
          </p:cNvSpPr>
          <p:nvPr/>
        </p:nvSpPr>
        <p:spPr bwMode="auto">
          <a:xfrm>
            <a:off x="1603375" y="4226368"/>
            <a:ext cx="2163763"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14" name="Freeform 14"/>
          <p:cNvSpPr>
            <a:spLocks/>
          </p:cNvSpPr>
          <p:nvPr/>
        </p:nvSpPr>
        <p:spPr bwMode="auto">
          <a:xfrm>
            <a:off x="1603375" y="4764530"/>
            <a:ext cx="2163763"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15" name="Freeform 15"/>
          <p:cNvSpPr>
            <a:spLocks/>
          </p:cNvSpPr>
          <p:nvPr/>
        </p:nvSpPr>
        <p:spPr bwMode="auto">
          <a:xfrm>
            <a:off x="1603375" y="5305868"/>
            <a:ext cx="2163763"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16" name="Freeform 16"/>
          <p:cNvSpPr>
            <a:spLocks/>
          </p:cNvSpPr>
          <p:nvPr/>
        </p:nvSpPr>
        <p:spPr bwMode="auto">
          <a:xfrm>
            <a:off x="1603375" y="5845618"/>
            <a:ext cx="2163763"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8759" tIns="74378" rIns="148759" bIns="74378">
            <a:spAutoFit/>
          </a:bodyPr>
          <a:lstStyle/>
          <a:p>
            <a:endParaRPr lang="en-US"/>
          </a:p>
        </p:txBody>
      </p:sp>
      <p:sp>
        <p:nvSpPr>
          <p:cNvPr id="17" name="Freeform 2"/>
          <p:cNvSpPr>
            <a:spLocks/>
          </p:cNvSpPr>
          <p:nvPr/>
        </p:nvSpPr>
        <p:spPr bwMode="auto">
          <a:xfrm>
            <a:off x="3765550" y="1964180"/>
            <a:ext cx="1203325" cy="3860800"/>
          </a:xfrm>
          <a:custGeom>
            <a:avLst/>
            <a:gdLst>
              <a:gd name="T0" fmla="*/ 0 w 758"/>
              <a:gd name="T1" fmla="*/ 414 h 2432"/>
              <a:gd name="T2" fmla="*/ 750 w 758"/>
              <a:gd name="T3" fmla="*/ 0 h 2432"/>
              <a:gd name="T4" fmla="*/ 758 w 758"/>
              <a:gd name="T5" fmla="*/ 2432 h 2432"/>
              <a:gd name="T6" fmla="*/ 0 w 758"/>
              <a:gd name="T7" fmla="*/ 1422 h 2432"/>
            </a:gdLst>
            <a:ahLst/>
            <a:cxnLst>
              <a:cxn ang="0">
                <a:pos x="T0" y="T1"/>
              </a:cxn>
              <a:cxn ang="0">
                <a:pos x="T2" y="T3"/>
              </a:cxn>
              <a:cxn ang="0">
                <a:pos x="T4" y="T5"/>
              </a:cxn>
              <a:cxn ang="0">
                <a:pos x="T6" y="T7"/>
              </a:cxn>
            </a:cxnLst>
            <a:rect l="0" t="0" r="r" b="b"/>
            <a:pathLst>
              <a:path w="758" h="2432">
                <a:moveTo>
                  <a:pt x="0" y="414"/>
                </a:moveTo>
                <a:lnTo>
                  <a:pt x="750" y="0"/>
                </a:lnTo>
                <a:lnTo>
                  <a:pt x="758" y="2432"/>
                </a:lnTo>
                <a:lnTo>
                  <a:pt x="0" y="1422"/>
                </a:lnTo>
              </a:path>
            </a:pathLst>
          </a:custGeom>
          <a:gradFill rotWithShape="0">
            <a:gsLst>
              <a:gs pos="0">
                <a:schemeClr val="folHlink">
                  <a:gamma/>
                  <a:shade val="75686"/>
                  <a:invGamma/>
                </a:schemeClr>
              </a:gs>
              <a:gs pos="100000">
                <a:schemeClr val="folHlink"/>
              </a:gs>
            </a:gsLst>
            <a:lin ang="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Rectangle 17"/>
          <p:cNvSpPr>
            <a:spLocks noChangeArrowheads="1"/>
          </p:cNvSpPr>
          <p:nvPr/>
        </p:nvSpPr>
        <p:spPr bwMode="auto">
          <a:xfrm>
            <a:off x="4953000" y="1967355"/>
            <a:ext cx="2643188" cy="3863975"/>
          </a:xfrm>
          <a:prstGeom prst="rect">
            <a:avLst/>
          </a:prstGeom>
          <a:solidFill>
            <a:schemeClr val="folHlink"/>
          </a:solidFill>
          <a:ln w="12700">
            <a:solidFill>
              <a:schemeClr val="tx1"/>
            </a:solidFill>
            <a:miter lim="800000"/>
            <a:headEnd/>
            <a:tailEnd/>
          </a:ln>
          <a:effectLst>
            <a:outerShdw dist="45791" dir="2021404" algn="ctr" rotWithShape="0">
              <a:schemeClr val="tx1"/>
            </a:outerShdw>
          </a:effectLst>
        </p:spPr>
        <p:txBody>
          <a:bodyPr wrap="none" lIns="103584" tIns="51793" rIns="103584" bIns="51793" anchor="ctr"/>
          <a:lstStyle>
            <a:lvl1pPr algn="l" defTabSz="1028700">
              <a:tabLst>
                <a:tab pos="647700" algn="l"/>
              </a:tabLst>
              <a:defRPr>
                <a:solidFill>
                  <a:schemeClr val="tx1"/>
                </a:solidFill>
                <a:latin typeface="Arial" panose="020B0604020202020204" pitchFamily="34" charset="0"/>
              </a:defRPr>
            </a:lvl1pPr>
            <a:lvl2pPr marL="514350" algn="l" defTabSz="1028700">
              <a:tabLst>
                <a:tab pos="647700" algn="l"/>
              </a:tabLst>
              <a:defRPr>
                <a:solidFill>
                  <a:schemeClr val="tx1"/>
                </a:solidFill>
                <a:latin typeface="Arial" panose="020B0604020202020204" pitchFamily="34" charset="0"/>
              </a:defRPr>
            </a:lvl2pPr>
            <a:lvl3pPr marL="1028700" algn="l" defTabSz="1028700">
              <a:tabLst>
                <a:tab pos="647700" algn="l"/>
              </a:tabLst>
              <a:defRPr>
                <a:solidFill>
                  <a:schemeClr val="tx1"/>
                </a:solidFill>
                <a:latin typeface="Arial" panose="020B0604020202020204" pitchFamily="34" charset="0"/>
              </a:defRPr>
            </a:lvl3pPr>
            <a:lvl4pPr marL="1543050" algn="l" defTabSz="1028700">
              <a:tabLst>
                <a:tab pos="647700" algn="l"/>
              </a:tabLst>
              <a:defRPr>
                <a:solidFill>
                  <a:schemeClr val="tx1"/>
                </a:solidFill>
                <a:latin typeface="Arial" panose="020B0604020202020204" pitchFamily="34" charset="0"/>
              </a:defRPr>
            </a:lvl4pPr>
            <a:lvl5pPr marL="2057400" algn="l" defTabSz="1028700">
              <a:tabLst>
                <a:tab pos="647700" algn="l"/>
              </a:tabLst>
              <a:defRPr>
                <a:solidFill>
                  <a:schemeClr val="tx1"/>
                </a:solidFill>
                <a:latin typeface="Arial" panose="020B0604020202020204" pitchFamily="34" charset="0"/>
              </a:defRPr>
            </a:lvl5pPr>
            <a:lvl6pPr marL="2514600" defTabSz="1028700" fontAlgn="base">
              <a:spcBef>
                <a:spcPct val="0"/>
              </a:spcBef>
              <a:spcAft>
                <a:spcPct val="0"/>
              </a:spcAft>
              <a:tabLst>
                <a:tab pos="647700" algn="l"/>
              </a:tabLst>
              <a:defRPr>
                <a:solidFill>
                  <a:schemeClr val="tx1"/>
                </a:solidFill>
                <a:latin typeface="Arial" panose="020B0604020202020204" pitchFamily="34" charset="0"/>
              </a:defRPr>
            </a:lvl6pPr>
            <a:lvl7pPr marL="2971800" defTabSz="1028700" fontAlgn="base">
              <a:spcBef>
                <a:spcPct val="0"/>
              </a:spcBef>
              <a:spcAft>
                <a:spcPct val="0"/>
              </a:spcAft>
              <a:tabLst>
                <a:tab pos="647700" algn="l"/>
              </a:tabLst>
              <a:defRPr>
                <a:solidFill>
                  <a:schemeClr val="tx1"/>
                </a:solidFill>
                <a:latin typeface="Arial" panose="020B0604020202020204" pitchFamily="34" charset="0"/>
              </a:defRPr>
            </a:lvl7pPr>
            <a:lvl8pPr marL="3429000" defTabSz="1028700" fontAlgn="base">
              <a:spcBef>
                <a:spcPct val="0"/>
              </a:spcBef>
              <a:spcAft>
                <a:spcPct val="0"/>
              </a:spcAft>
              <a:tabLst>
                <a:tab pos="647700" algn="l"/>
              </a:tabLst>
              <a:defRPr>
                <a:solidFill>
                  <a:schemeClr val="tx1"/>
                </a:solidFill>
                <a:latin typeface="Arial" panose="020B0604020202020204" pitchFamily="34" charset="0"/>
              </a:defRPr>
            </a:lvl8pPr>
            <a:lvl9pPr marL="3886200" defTabSz="1028700" fontAlgn="base">
              <a:spcBef>
                <a:spcPct val="0"/>
              </a:spcBef>
              <a:spcAft>
                <a:spcPct val="0"/>
              </a:spcAft>
              <a:tabLst>
                <a:tab pos="647700" algn="l"/>
              </a:tabLst>
              <a:defRPr>
                <a:solidFill>
                  <a:schemeClr val="tx1"/>
                </a:solidFill>
                <a:latin typeface="Arial" panose="020B0604020202020204" pitchFamily="34" charset="0"/>
              </a:defRPr>
            </a:lvl9pPr>
          </a:lstStyle>
          <a:p>
            <a:pPr eaLnBrk="0" hangingPunct="0">
              <a:lnSpc>
                <a:spcPts val="2138"/>
              </a:lnSpc>
            </a:pPr>
            <a:r>
              <a:rPr lang="en-US" dirty="0">
                <a:solidFill>
                  <a:srgbClr val="000000"/>
                </a:solidFill>
                <a:latin typeface="Helvetica" panose="020B0604020202020204" pitchFamily="34" charset="0"/>
              </a:rPr>
              <a:t>File Transfer</a:t>
            </a:r>
          </a:p>
          <a:p>
            <a:pPr eaLnBrk="0" hangingPunct="0">
              <a:lnSpc>
                <a:spcPts val="2138"/>
              </a:lnSpc>
            </a:pPr>
            <a:r>
              <a:rPr lang="en-US" dirty="0">
                <a:solidFill>
                  <a:srgbClr val="000000"/>
                </a:solidFill>
                <a:latin typeface="Helvetica" panose="020B0604020202020204" pitchFamily="34" charset="0"/>
              </a:rPr>
              <a:t>	- TFTP*</a:t>
            </a:r>
          </a:p>
          <a:p>
            <a:pPr eaLnBrk="0" hangingPunct="0">
              <a:lnSpc>
                <a:spcPts val="2138"/>
              </a:lnSpc>
            </a:pPr>
            <a:r>
              <a:rPr lang="en-US" dirty="0">
                <a:solidFill>
                  <a:srgbClr val="000000"/>
                </a:solidFill>
                <a:latin typeface="Helvetica" panose="020B0604020202020204" pitchFamily="34" charset="0"/>
              </a:rPr>
              <a:t>	- FTP*</a:t>
            </a:r>
          </a:p>
          <a:p>
            <a:pPr eaLnBrk="0" hangingPunct="0">
              <a:lnSpc>
                <a:spcPts val="2138"/>
              </a:lnSpc>
            </a:pPr>
            <a:r>
              <a:rPr lang="en-US" dirty="0">
                <a:solidFill>
                  <a:srgbClr val="000000"/>
                </a:solidFill>
                <a:latin typeface="Helvetica" panose="020B0604020202020204" pitchFamily="34" charset="0"/>
              </a:rPr>
              <a:t>	- NFS</a:t>
            </a:r>
          </a:p>
          <a:p>
            <a:pPr eaLnBrk="0" hangingPunct="0">
              <a:lnSpc>
                <a:spcPts val="2138"/>
              </a:lnSpc>
            </a:pPr>
            <a:r>
              <a:rPr lang="en-US" dirty="0">
                <a:solidFill>
                  <a:srgbClr val="000000"/>
                </a:solidFill>
                <a:latin typeface="Helvetica" panose="020B0604020202020204" pitchFamily="34" charset="0"/>
              </a:rPr>
              <a:t>E-Mail</a:t>
            </a:r>
          </a:p>
          <a:p>
            <a:pPr eaLnBrk="0" hangingPunct="0">
              <a:lnSpc>
                <a:spcPts val="2138"/>
              </a:lnSpc>
            </a:pPr>
            <a:r>
              <a:rPr lang="en-US" dirty="0">
                <a:solidFill>
                  <a:srgbClr val="000000"/>
                </a:solidFill>
                <a:latin typeface="Helvetica" panose="020B0604020202020204" pitchFamily="34" charset="0"/>
              </a:rPr>
              <a:t>	- SMTP</a:t>
            </a:r>
          </a:p>
          <a:p>
            <a:pPr eaLnBrk="0" hangingPunct="0">
              <a:lnSpc>
                <a:spcPts val="2138"/>
              </a:lnSpc>
            </a:pPr>
            <a:r>
              <a:rPr lang="en-US" dirty="0">
                <a:solidFill>
                  <a:srgbClr val="000000"/>
                </a:solidFill>
                <a:latin typeface="Helvetica" panose="020B0604020202020204" pitchFamily="34" charset="0"/>
              </a:rPr>
              <a:t>Remote Login</a:t>
            </a:r>
          </a:p>
          <a:p>
            <a:pPr eaLnBrk="0" hangingPunct="0">
              <a:lnSpc>
                <a:spcPts val="2138"/>
              </a:lnSpc>
            </a:pPr>
            <a:r>
              <a:rPr lang="en-US" dirty="0">
                <a:solidFill>
                  <a:srgbClr val="000000"/>
                </a:solidFill>
                <a:latin typeface="Helvetica" panose="020B0604020202020204" pitchFamily="34" charset="0"/>
              </a:rPr>
              <a:t>	- Telnet*</a:t>
            </a:r>
          </a:p>
          <a:p>
            <a:pPr eaLnBrk="0" hangingPunct="0">
              <a:lnSpc>
                <a:spcPts val="2138"/>
              </a:lnSpc>
            </a:pPr>
            <a:r>
              <a:rPr lang="en-US" dirty="0">
                <a:solidFill>
                  <a:srgbClr val="000000"/>
                </a:solidFill>
                <a:latin typeface="Helvetica" panose="020B0604020202020204" pitchFamily="34" charset="0"/>
              </a:rPr>
              <a:t>	- rlogin*</a:t>
            </a:r>
          </a:p>
          <a:p>
            <a:pPr eaLnBrk="0" hangingPunct="0">
              <a:lnSpc>
                <a:spcPts val="2138"/>
              </a:lnSpc>
            </a:pPr>
            <a:r>
              <a:rPr lang="en-US" dirty="0">
                <a:solidFill>
                  <a:srgbClr val="000000"/>
                </a:solidFill>
                <a:latin typeface="Helvetica" panose="020B0604020202020204" pitchFamily="34" charset="0"/>
              </a:rPr>
              <a:t>Network Management</a:t>
            </a:r>
          </a:p>
          <a:p>
            <a:pPr eaLnBrk="0" hangingPunct="0">
              <a:lnSpc>
                <a:spcPts val="2138"/>
              </a:lnSpc>
            </a:pPr>
            <a:r>
              <a:rPr lang="en-US" dirty="0">
                <a:solidFill>
                  <a:srgbClr val="000000"/>
                </a:solidFill>
                <a:latin typeface="Helvetica" panose="020B0604020202020204" pitchFamily="34" charset="0"/>
              </a:rPr>
              <a:t>	- SNMP*</a:t>
            </a:r>
          </a:p>
          <a:p>
            <a:pPr eaLnBrk="0" hangingPunct="0">
              <a:lnSpc>
                <a:spcPts val="2138"/>
              </a:lnSpc>
            </a:pPr>
            <a:r>
              <a:rPr lang="en-US" dirty="0">
                <a:solidFill>
                  <a:srgbClr val="000000"/>
                </a:solidFill>
                <a:latin typeface="Helvetica" panose="020B0604020202020204" pitchFamily="34" charset="0"/>
              </a:rPr>
              <a:t>Name Management</a:t>
            </a:r>
          </a:p>
          <a:p>
            <a:pPr eaLnBrk="0" hangingPunct="0">
              <a:lnSpc>
                <a:spcPts val="2138"/>
              </a:lnSpc>
            </a:pPr>
            <a:r>
              <a:rPr lang="en-US" dirty="0">
                <a:solidFill>
                  <a:srgbClr val="000000"/>
                </a:solidFill>
                <a:latin typeface="Helvetica" panose="020B0604020202020204" pitchFamily="34" charset="0"/>
              </a:rPr>
              <a:t>	- DNS*</a:t>
            </a:r>
          </a:p>
        </p:txBody>
      </p:sp>
    </p:spTree>
    <p:extLst>
      <p:ext uri="{BB962C8B-B14F-4D97-AF65-F5344CB8AC3E}">
        <p14:creationId xmlns:p14="http://schemas.microsoft.com/office/powerpoint/2010/main" val="164418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523833" y="3752145"/>
            <a:ext cx="7349067" cy="276999"/>
          </a:xfrm>
        </p:spPr>
        <p:txBody>
          <a:bodyPr/>
          <a:lstStyle/>
          <a:p>
            <a:pPr marL="0" indent="0">
              <a:buNone/>
            </a:pPr>
            <a:r>
              <a:rPr lang="en-US" sz="3600" dirty="0"/>
              <a:t>LAN (Local Area Network)</a:t>
            </a:r>
          </a:p>
          <a:p>
            <a:r>
              <a:rPr lang="en-US" dirty="0"/>
              <a:t>Interconnection of machines in a small geographical area is called LAN</a:t>
            </a:r>
          </a:p>
          <a:p>
            <a:r>
              <a:rPr lang="en-US" dirty="0"/>
              <a:t>E.g.- Connection of machines in an office or a building</a:t>
            </a:r>
          </a:p>
          <a:p>
            <a:r>
              <a:rPr lang="en-US" dirty="0"/>
              <a:t>Wireless LAN- Wifi</a:t>
            </a:r>
          </a:p>
          <a:p>
            <a:endParaRPr lang="en-US" dirty="0"/>
          </a:p>
        </p:txBody>
      </p:sp>
      <p:sp>
        <p:nvSpPr>
          <p:cNvPr id="2" name="Title 1"/>
          <p:cNvSpPr>
            <a:spLocks noGrp="1"/>
          </p:cNvSpPr>
          <p:nvPr>
            <p:ph type="title"/>
          </p:nvPr>
        </p:nvSpPr>
        <p:spPr>
          <a:xfrm>
            <a:off x="2329280" y="1299183"/>
            <a:ext cx="7349067" cy="615553"/>
          </a:xfrm>
        </p:spPr>
        <p:txBody>
          <a:bodyPr/>
          <a:lstStyle/>
          <a:p>
            <a:r>
              <a:rPr lang="en-US" dirty="0"/>
              <a:t>Types of 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8313" y="4241260"/>
            <a:ext cx="3877541" cy="2250459"/>
          </a:xfrm>
          <a:prstGeom prst="rect">
            <a:avLst/>
          </a:prstGeom>
        </p:spPr>
      </p:pic>
    </p:spTree>
    <p:extLst>
      <p:ext uri="{BB962C8B-B14F-4D97-AF65-F5344CB8AC3E}">
        <p14:creationId xmlns:p14="http://schemas.microsoft.com/office/powerpoint/2010/main" val="3411926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Transport Layer</a:t>
            </a:r>
          </a:p>
        </p:txBody>
      </p:sp>
      <p:sp>
        <p:nvSpPr>
          <p:cNvPr id="4" name="Freeform 3"/>
          <p:cNvSpPr>
            <a:spLocks/>
          </p:cNvSpPr>
          <p:nvPr/>
        </p:nvSpPr>
        <p:spPr bwMode="auto">
          <a:xfrm>
            <a:off x="2701793" y="2915535"/>
            <a:ext cx="1697037" cy="1489075"/>
          </a:xfrm>
          <a:custGeom>
            <a:avLst/>
            <a:gdLst>
              <a:gd name="T0" fmla="*/ 0 w 1069"/>
              <a:gd name="T1" fmla="*/ 432 h 943"/>
              <a:gd name="T2" fmla="*/ 1053 w 1069"/>
              <a:gd name="T3" fmla="*/ 0 h 943"/>
              <a:gd name="T4" fmla="*/ 1069 w 1069"/>
              <a:gd name="T5" fmla="*/ 943 h 943"/>
              <a:gd name="T6" fmla="*/ 180 w 1069"/>
              <a:gd name="T7" fmla="*/ 702 h 943"/>
            </a:gdLst>
            <a:ahLst/>
            <a:cxnLst>
              <a:cxn ang="0">
                <a:pos x="T0" y="T1"/>
              </a:cxn>
              <a:cxn ang="0">
                <a:pos x="T2" y="T3"/>
              </a:cxn>
              <a:cxn ang="0">
                <a:pos x="T4" y="T5"/>
              </a:cxn>
              <a:cxn ang="0">
                <a:pos x="T6" y="T7"/>
              </a:cxn>
            </a:cxnLst>
            <a:rect l="0" t="0" r="r" b="b"/>
            <a:pathLst>
              <a:path w="1069" h="943">
                <a:moveTo>
                  <a:pt x="0" y="432"/>
                </a:moveTo>
                <a:lnTo>
                  <a:pt x="1053" y="0"/>
                </a:lnTo>
                <a:lnTo>
                  <a:pt x="1069" y="943"/>
                </a:lnTo>
                <a:lnTo>
                  <a:pt x="180" y="702"/>
                </a:lnTo>
              </a:path>
            </a:pathLst>
          </a:custGeom>
          <a:gradFill rotWithShape="0">
            <a:gsLst>
              <a:gs pos="0">
                <a:schemeClr val="folHlink">
                  <a:gamma/>
                  <a:shade val="75686"/>
                  <a:invGamma/>
                </a:schemeClr>
              </a:gs>
              <a:gs pos="100000">
                <a:schemeClr val="folHlink"/>
              </a:gs>
            </a:gsLst>
            <a:lin ang="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4"/>
          <p:cNvSpPr>
            <a:spLocks noChangeArrowheads="1"/>
          </p:cNvSpPr>
          <p:nvPr/>
        </p:nvSpPr>
        <p:spPr bwMode="auto">
          <a:xfrm>
            <a:off x="4338505" y="2915535"/>
            <a:ext cx="4784725" cy="1476375"/>
          </a:xfrm>
          <a:prstGeom prst="rect">
            <a:avLst/>
          </a:prstGeom>
          <a:solidFill>
            <a:schemeClr val="folHlink"/>
          </a:solidFill>
          <a:ln w="12700">
            <a:solidFill>
              <a:schemeClr val="tx1"/>
            </a:solidFill>
            <a:miter lim="800000"/>
            <a:headEnd/>
            <a:tailEnd/>
          </a:ln>
          <a:effectLst>
            <a:outerShdw dist="35921" dir="2700000" algn="ctr" rotWithShape="0">
              <a:schemeClr val="tx1"/>
            </a:outerShdw>
          </a:effectLst>
        </p:spPr>
        <p:txBody>
          <a:bodyPr wrap="none" lIns="186662" tIns="93332" rIns="186662" bIns="93332"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lnSpc>
                <a:spcPts val="2138"/>
              </a:lnSpc>
            </a:pPr>
            <a:r>
              <a:rPr lang="en-US">
                <a:solidFill>
                  <a:srgbClr val="000000"/>
                </a:solidFill>
                <a:latin typeface="Helvetica" panose="020B0604020202020204" pitchFamily="34" charset="0"/>
              </a:rPr>
              <a:t>Transmission Control</a:t>
            </a:r>
          </a:p>
          <a:p>
            <a:pPr eaLnBrk="0" hangingPunct="0">
              <a:lnSpc>
                <a:spcPts val="2138"/>
              </a:lnSpc>
            </a:pPr>
            <a:r>
              <a:rPr lang="en-US">
                <a:solidFill>
                  <a:srgbClr val="000000"/>
                </a:solidFill>
                <a:latin typeface="Helvetica" panose="020B0604020202020204" pitchFamily="34" charset="0"/>
              </a:rPr>
              <a:t>Protocol (TCP)</a:t>
            </a:r>
          </a:p>
          <a:p>
            <a:pPr eaLnBrk="0" hangingPunct="0">
              <a:lnSpc>
                <a:spcPts val="2138"/>
              </a:lnSpc>
            </a:pPr>
            <a:endParaRPr lang="en-US">
              <a:solidFill>
                <a:srgbClr val="000000"/>
              </a:solidFill>
              <a:latin typeface="Helvetica" panose="020B0604020202020204" pitchFamily="34" charset="0"/>
            </a:endParaRPr>
          </a:p>
          <a:p>
            <a:pPr eaLnBrk="0" hangingPunct="0">
              <a:lnSpc>
                <a:spcPts val="2138"/>
              </a:lnSpc>
            </a:pPr>
            <a:r>
              <a:rPr lang="en-US">
                <a:solidFill>
                  <a:srgbClr val="000000"/>
                </a:solidFill>
                <a:latin typeface="Helvetica" panose="020B0604020202020204" pitchFamily="34" charset="0"/>
              </a:rPr>
              <a:t>User Datagram </a:t>
            </a:r>
          </a:p>
          <a:p>
            <a:pPr eaLnBrk="0" hangingPunct="0">
              <a:lnSpc>
                <a:spcPts val="2138"/>
              </a:lnSpc>
            </a:pPr>
            <a:r>
              <a:rPr lang="en-US">
                <a:solidFill>
                  <a:srgbClr val="000000"/>
                </a:solidFill>
                <a:latin typeface="Helvetica" panose="020B0604020202020204" pitchFamily="34" charset="0"/>
              </a:rPr>
              <a:t>Protocol (UDP)</a:t>
            </a:r>
          </a:p>
        </p:txBody>
      </p:sp>
      <p:sp>
        <p:nvSpPr>
          <p:cNvPr id="6" name="Freeform 5"/>
          <p:cNvSpPr>
            <a:spLocks/>
          </p:cNvSpPr>
          <p:nvPr/>
        </p:nvSpPr>
        <p:spPr bwMode="auto">
          <a:xfrm>
            <a:off x="2819268" y="2407535"/>
            <a:ext cx="173037" cy="3355975"/>
          </a:xfrm>
          <a:custGeom>
            <a:avLst/>
            <a:gdLst>
              <a:gd name="T0" fmla="*/ 96 w 97"/>
              <a:gd name="T1" fmla="*/ 0 h 1585"/>
              <a:gd name="T2" fmla="*/ 96 w 97"/>
              <a:gd name="T3" fmla="*/ 0 h 1585"/>
              <a:gd name="T4" fmla="*/ 0 w 97"/>
              <a:gd name="T5" fmla="*/ 96 h 1585"/>
              <a:gd name="T6" fmla="*/ 0 w 97"/>
              <a:gd name="T7" fmla="*/ 1584 h 1585"/>
              <a:gd name="T8" fmla="*/ 96 w 97"/>
              <a:gd name="T9" fmla="*/ 1488 h 1585"/>
              <a:gd name="T10" fmla="*/ 96 w 97"/>
              <a:gd name="T11" fmla="*/ 0 h 1585"/>
            </a:gdLst>
            <a:ahLst/>
            <a:cxnLst>
              <a:cxn ang="0">
                <a:pos x="T0" y="T1"/>
              </a:cxn>
              <a:cxn ang="0">
                <a:pos x="T2" y="T3"/>
              </a:cxn>
              <a:cxn ang="0">
                <a:pos x="T4" y="T5"/>
              </a:cxn>
              <a:cxn ang="0">
                <a:pos x="T6" y="T7"/>
              </a:cxn>
              <a:cxn ang="0">
                <a:pos x="T8" y="T9"/>
              </a:cxn>
              <a:cxn ang="0">
                <a:pos x="T10" y="T11"/>
              </a:cxn>
            </a:cxnLst>
            <a:rect l="0" t="0" r="r" b="b"/>
            <a:pathLst>
              <a:path w="97" h="1585">
                <a:moveTo>
                  <a:pt x="96" y="0"/>
                </a:moveTo>
                <a:lnTo>
                  <a:pt x="96" y="0"/>
                </a:lnTo>
                <a:lnTo>
                  <a:pt x="0" y="96"/>
                </a:lnTo>
                <a:lnTo>
                  <a:pt x="0" y="1584"/>
                </a:lnTo>
                <a:lnTo>
                  <a:pt x="96" y="1488"/>
                </a:lnTo>
                <a:lnTo>
                  <a:pt x="96" y="0"/>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7" name="Rectangle 6"/>
          <p:cNvSpPr>
            <a:spLocks noChangeArrowheads="1"/>
          </p:cNvSpPr>
          <p:nvPr/>
        </p:nvSpPr>
        <p:spPr bwMode="auto">
          <a:xfrm>
            <a:off x="823780" y="2559935"/>
            <a:ext cx="1995488" cy="3208338"/>
          </a:xfrm>
          <a:prstGeom prst="rect">
            <a:avLst/>
          </a:prstGeom>
          <a:solidFill>
            <a:srgbClr val="FFEFC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8" name="Rectangle 7"/>
          <p:cNvSpPr>
            <a:spLocks noChangeArrowheads="1"/>
          </p:cNvSpPr>
          <p:nvPr/>
        </p:nvSpPr>
        <p:spPr bwMode="auto">
          <a:xfrm>
            <a:off x="1174618" y="3225098"/>
            <a:ext cx="13112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Application</a:t>
            </a:r>
          </a:p>
        </p:txBody>
      </p:sp>
      <p:sp>
        <p:nvSpPr>
          <p:cNvPr id="9" name="Rectangle 8"/>
          <p:cNvSpPr>
            <a:spLocks noChangeArrowheads="1"/>
          </p:cNvSpPr>
          <p:nvPr/>
        </p:nvSpPr>
        <p:spPr bwMode="auto">
          <a:xfrm>
            <a:off x="1174618" y="3729923"/>
            <a:ext cx="13112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Transport</a:t>
            </a:r>
          </a:p>
        </p:txBody>
      </p:sp>
      <p:sp>
        <p:nvSpPr>
          <p:cNvPr id="10" name="Rectangle 9"/>
          <p:cNvSpPr>
            <a:spLocks noChangeArrowheads="1"/>
          </p:cNvSpPr>
          <p:nvPr/>
        </p:nvSpPr>
        <p:spPr bwMode="auto">
          <a:xfrm>
            <a:off x="1174618" y="4271260"/>
            <a:ext cx="131127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Internet</a:t>
            </a:r>
          </a:p>
        </p:txBody>
      </p:sp>
      <p:sp>
        <p:nvSpPr>
          <p:cNvPr id="11" name="Rectangle 10"/>
          <p:cNvSpPr>
            <a:spLocks noChangeArrowheads="1"/>
          </p:cNvSpPr>
          <p:nvPr/>
        </p:nvSpPr>
        <p:spPr bwMode="auto">
          <a:xfrm>
            <a:off x="1174618" y="4725285"/>
            <a:ext cx="13112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Data-Link</a:t>
            </a:r>
          </a:p>
        </p:txBody>
      </p:sp>
      <p:sp>
        <p:nvSpPr>
          <p:cNvPr id="12" name="Rectangle 11"/>
          <p:cNvSpPr>
            <a:spLocks noChangeArrowheads="1"/>
          </p:cNvSpPr>
          <p:nvPr/>
        </p:nvSpPr>
        <p:spPr bwMode="auto">
          <a:xfrm>
            <a:off x="1174618" y="5350760"/>
            <a:ext cx="1311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Physical</a:t>
            </a:r>
          </a:p>
        </p:txBody>
      </p:sp>
      <p:sp>
        <p:nvSpPr>
          <p:cNvPr id="13" name="Freeform 12"/>
          <p:cNvSpPr>
            <a:spLocks/>
          </p:cNvSpPr>
          <p:nvPr/>
        </p:nvSpPr>
        <p:spPr bwMode="auto">
          <a:xfrm>
            <a:off x="817430" y="2407535"/>
            <a:ext cx="2162175" cy="155575"/>
          </a:xfrm>
          <a:custGeom>
            <a:avLst/>
            <a:gdLst>
              <a:gd name="T0" fmla="*/ 0 w 1211"/>
              <a:gd name="T1" fmla="*/ 86 h 87"/>
              <a:gd name="T2" fmla="*/ 89 w 1211"/>
              <a:gd name="T3" fmla="*/ 0 h 87"/>
              <a:gd name="T4" fmla="*/ 1210 w 1211"/>
              <a:gd name="T5" fmla="*/ 0 h 87"/>
              <a:gd name="T6" fmla="*/ 1124 w 1211"/>
              <a:gd name="T7" fmla="*/ 86 h 87"/>
              <a:gd name="T8" fmla="*/ 0 w 1211"/>
              <a:gd name="T9" fmla="*/ 86 h 87"/>
            </a:gdLst>
            <a:ahLst/>
            <a:cxnLst>
              <a:cxn ang="0">
                <a:pos x="T0" y="T1"/>
              </a:cxn>
              <a:cxn ang="0">
                <a:pos x="T2" y="T3"/>
              </a:cxn>
              <a:cxn ang="0">
                <a:pos x="T4" y="T5"/>
              </a:cxn>
              <a:cxn ang="0">
                <a:pos x="T6" y="T7"/>
              </a:cxn>
              <a:cxn ang="0">
                <a:pos x="T8" y="T9"/>
              </a:cxn>
            </a:cxnLst>
            <a:rect l="0" t="0" r="r" b="b"/>
            <a:pathLst>
              <a:path w="1211" h="87">
                <a:moveTo>
                  <a:pt x="0" y="86"/>
                </a:moveTo>
                <a:lnTo>
                  <a:pt x="89" y="0"/>
                </a:lnTo>
                <a:lnTo>
                  <a:pt x="1210" y="0"/>
                </a:lnTo>
                <a:lnTo>
                  <a:pt x="1124" y="86"/>
                </a:lnTo>
                <a:lnTo>
                  <a:pt x="0" y="86"/>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4" name="Freeform 13"/>
          <p:cNvSpPr>
            <a:spLocks/>
          </p:cNvSpPr>
          <p:nvPr/>
        </p:nvSpPr>
        <p:spPr bwMode="auto">
          <a:xfrm>
            <a:off x="817430" y="3460048"/>
            <a:ext cx="2162175"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5" name="Freeform 14"/>
          <p:cNvSpPr>
            <a:spLocks/>
          </p:cNvSpPr>
          <p:nvPr/>
        </p:nvSpPr>
        <p:spPr bwMode="auto">
          <a:xfrm>
            <a:off x="817430" y="3999798"/>
            <a:ext cx="2162175"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6" name="Freeform 15"/>
          <p:cNvSpPr>
            <a:spLocks/>
          </p:cNvSpPr>
          <p:nvPr/>
        </p:nvSpPr>
        <p:spPr bwMode="auto">
          <a:xfrm>
            <a:off x="817430" y="4541135"/>
            <a:ext cx="2162175"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7" name="Freeform 16"/>
          <p:cNvSpPr>
            <a:spLocks/>
          </p:cNvSpPr>
          <p:nvPr/>
        </p:nvSpPr>
        <p:spPr bwMode="auto">
          <a:xfrm>
            <a:off x="817430" y="5079298"/>
            <a:ext cx="2162175" cy="157162"/>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8" name="Text Box 17"/>
          <p:cNvSpPr txBox="1">
            <a:spLocks noChangeArrowheads="1"/>
          </p:cNvSpPr>
          <p:nvPr/>
        </p:nvSpPr>
        <p:spPr bwMode="auto">
          <a:xfrm>
            <a:off x="7065830" y="2944110"/>
            <a:ext cx="1981200" cy="146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ctr">
            <a:spAutoFit/>
          </a:bodyPr>
          <a:lstStyle/>
          <a:p>
            <a:pPr algn="l" eaLnBrk="0" hangingPunct="0">
              <a:spcBef>
                <a:spcPct val="50000"/>
              </a:spcBef>
            </a:pPr>
            <a:r>
              <a:rPr lang="en-US" dirty="0">
                <a:solidFill>
                  <a:schemeClr val="bg1"/>
                </a:solidFill>
                <a:latin typeface="Helvetica" panose="020B0604020202020204" pitchFamily="34" charset="0"/>
              </a:rPr>
              <a:t>Connection-Oriented</a:t>
            </a:r>
            <a:br>
              <a:rPr lang="en-US" dirty="0">
                <a:latin typeface="Helvetica" panose="020B0604020202020204" pitchFamily="34" charset="0"/>
              </a:rPr>
            </a:br>
            <a:br>
              <a:rPr lang="en-US" dirty="0">
                <a:latin typeface="Helvetica" panose="020B0604020202020204" pitchFamily="34" charset="0"/>
              </a:rPr>
            </a:br>
            <a:r>
              <a:rPr lang="en-US" dirty="0">
                <a:solidFill>
                  <a:schemeClr val="bg1"/>
                </a:solidFill>
                <a:latin typeface="Helvetica" panose="020B0604020202020204" pitchFamily="34" charset="0"/>
              </a:rPr>
              <a:t>Connectionless</a:t>
            </a:r>
            <a:br>
              <a:rPr lang="en-US" dirty="0">
                <a:latin typeface="Helvetica" panose="020B0604020202020204" pitchFamily="34" charset="0"/>
              </a:rPr>
            </a:br>
            <a:endParaRPr lang="en-US" dirty="0">
              <a:latin typeface="Helvetica" panose="020B0604020202020204" pitchFamily="34" charset="0"/>
            </a:endParaRPr>
          </a:p>
        </p:txBody>
      </p:sp>
    </p:spTree>
    <p:extLst>
      <p:ext uri="{BB962C8B-B14F-4D97-AF65-F5344CB8AC3E}">
        <p14:creationId xmlns:p14="http://schemas.microsoft.com/office/powerpoint/2010/main" val="25577163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TCP Port Numbers</a:t>
            </a:r>
            <a:br>
              <a:rPr lang="en-US" sz="4000" dirty="0"/>
            </a:br>
            <a:endParaRPr lang="en-US" sz="4000" dirty="0"/>
          </a:p>
        </p:txBody>
      </p:sp>
      <p:sp>
        <p:nvSpPr>
          <p:cNvPr id="3" name="Content Placeholder 2"/>
          <p:cNvSpPr>
            <a:spLocks noGrp="1"/>
          </p:cNvSpPr>
          <p:nvPr>
            <p:ph idx="1"/>
          </p:nvPr>
        </p:nvSpPr>
        <p:spPr/>
        <p:txBody>
          <a:bodyPr>
            <a:normAutofit/>
          </a:bodyPr>
          <a:lstStyle/>
          <a:p>
            <a:r>
              <a:rPr lang="en-US" sz="2000" dirty="0"/>
              <a:t>Exit or entry layer from one application</a:t>
            </a:r>
          </a:p>
          <a:p>
            <a:pPr marL="0" indent="0">
              <a:buNone/>
            </a:pPr>
            <a:r>
              <a:rPr lang="en-US" sz="2000" dirty="0"/>
              <a:t>	to another are called port numbers.</a:t>
            </a:r>
          </a:p>
          <a:p>
            <a:r>
              <a:rPr lang="en-US" sz="2000" dirty="0"/>
              <a:t>1- 64711 are well known port numbers</a:t>
            </a:r>
          </a:p>
          <a:p>
            <a:r>
              <a:rPr lang="en-US" sz="2000" dirty="0"/>
              <a:t>64712- 65535 are unknown</a:t>
            </a:r>
          </a:p>
          <a:p>
            <a:endParaRPr lang="en-US" sz="2000" dirty="0"/>
          </a:p>
          <a:p>
            <a:endParaRPr lang="en-US" sz="2000" dirty="0"/>
          </a:p>
        </p:txBody>
      </p:sp>
      <p:sp>
        <p:nvSpPr>
          <p:cNvPr id="4" name="Rectangle 2"/>
          <p:cNvSpPr>
            <a:spLocks noChangeArrowheads="1"/>
          </p:cNvSpPr>
          <p:nvPr/>
        </p:nvSpPr>
        <p:spPr bwMode="auto">
          <a:xfrm>
            <a:off x="5657695" y="2085700"/>
            <a:ext cx="5229225" cy="3529013"/>
          </a:xfrm>
          <a:prstGeom prst="rect">
            <a:avLst/>
          </a:prstGeom>
          <a:solidFill>
            <a:srgbClr val="FFE9AA"/>
          </a:solidFill>
          <a:ln w="12700">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5" name="Rectangle 3"/>
          <p:cNvSpPr>
            <a:spLocks noChangeArrowheads="1"/>
          </p:cNvSpPr>
          <p:nvPr/>
        </p:nvSpPr>
        <p:spPr bwMode="auto">
          <a:xfrm>
            <a:off x="10874220" y="2085700"/>
            <a:ext cx="838200" cy="3581400"/>
          </a:xfrm>
          <a:prstGeom prst="rect">
            <a:avLst/>
          </a:prstGeom>
          <a:solidFill>
            <a:srgbClr val="FFE9AA"/>
          </a:solidFill>
          <a:ln w="12700">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6" name="Rectangle 5"/>
          <p:cNvSpPr>
            <a:spLocks noChangeArrowheads="1"/>
          </p:cNvSpPr>
          <p:nvPr/>
        </p:nvSpPr>
        <p:spPr bwMode="auto">
          <a:xfrm>
            <a:off x="5657695" y="5581375"/>
            <a:ext cx="6054725" cy="1076325"/>
          </a:xfrm>
          <a:prstGeom prst="rect">
            <a:avLst/>
          </a:prstGeom>
          <a:solidFill>
            <a:srgbClr val="45F3BB"/>
          </a:solidFill>
          <a:ln w="12700">
            <a:solidFill>
              <a:srgbClr val="000000"/>
            </a:solidFill>
            <a:miter lim="800000"/>
            <a:headEnd/>
            <a:tailEnd/>
          </a:ln>
          <a:effectLst>
            <a:outerShdw dist="35921" dir="2700000" algn="ctr" rotWithShape="0">
              <a:schemeClr val="bg2"/>
            </a:outerShdw>
          </a:effectLst>
        </p:spPr>
        <p:txBody>
          <a:bodyPr wrap="none" anchor="ctr"/>
          <a:lstStyle/>
          <a:p>
            <a:endParaRPr lang="en-US"/>
          </a:p>
        </p:txBody>
      </p:sp>
      <p:sp>
        <p:nvSpPr>
          <p:cNvPr id="7" name="Rectangle 6"/>
          <p:cNvSpPr>
            <a:spLocks noChangeArrowheads="1"/>
          </p:cNvSpPr>
          <p:nvPr/>
        </p:nvSpPr>
        <p:spPr bwMode="auto">
          <a:xfrm>
            <a:off x="5692620" y="6006825"/>
            <a:ext cx="254317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algn="ctr" eaLnBrk="0" hangingPunct="0">
              <a:lnSpc>
                <a:spcPts val="2363"/>
              </a:lnSpc>
            </a:pPr>
            <a:r>
              <a:rPr lang="en-US" sz="2000">
                <a:solidFill>
                  <a:srgbClr val="000000"/>
                </a:solidFill>
                <a:latin typeface="Helvetica" panose="020B0604020202020204" pitchFamily="34" charset="0"/>
              </a:rPr>
              <a:t>TCP</a:t>
            </a:r>
          </a:p>
        </p:txBody>
      </p:sp>
      <p:sp>
        <p:nvSpPr>
          <p:cNvPr id="8" name="Rectangle 8"/>
          <p:cNvSpPr>
            <a:spLocks noChangeArrowheads="1"/>
          </p:cNvSpPr>
          <p:nvPr/>
        </p:nvSpPr>
        <p:spPr bwMode="auto">
          <a:xfrm>
            <a:off x="5878358" y="2706413"/>
            <a:ext cx="5143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F</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T</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P</a:t>
            </a:r>
          </a:p>
        </p:txBody>
      </p:sp>
      <p:sp>
        <p:nvSpPr>
          <p:cNvPr id="9" name="Line 10"/>
          <p:cNvSpPr>
            <a:spLocks noChangeShapeType="1"/>
          </p:cNvSpPr>
          <p:nvPr/>
        </p:nvSpPr>
        <p:spPr bwMode="auto">
          <a:xfrm>
            <a:off x="6521295" y="2106338"/>
            <a:ext cx="0" cy="34575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11"/>
          <p:cNvSpPr>
            <a:spLocks noChangeShapeType="1"/>
          </p:cNvSpPr>
          <p:nvPr/>
        </p:nvSpPr>
        <p:spPr bwMode="auto">
          <a:xfrm>
            <a:off x="7392833" y="2106338"/>
            <a:ext cx="0" cy="345757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2"/>
          <p:cNvSpPr>
            <a:spLocks noChangeShapeType="1"/>
          </p:cNvSpPr>
          <p:nvPr/>
        </p:nvSpPr>
        <p:spPr bwMode="auto">
          <a:xfrm>
            <a:off x="8292945" y="2092050"/>
            <a:ext cx="0" cy="347186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13"/>
          <p:cNvSpPr>
            <a:spLocks noChangeShapeType="1"/>
          </p:cNvSpPr>
          <p:nvPr/>
        </p:nvSpPr>
        <p:spPr bwMode="auto">
          <a:xfrm>
            <a:off x="9150195" y="2106338"/>
            <a:ext cx="0" cy="34718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14"/>
          <p:cNvSpPr>
            <a:spLocks noChangeShapeType="1"/>
          </p:cNvSpPr>
          <p:nvPr/>
        </p:nvSpPr>
        <p:spPr bwMode="auto">
          <a:xfrm>
            <a:off x="10036020" y="2106338"/>
            <a:ext cx="0" cy="3486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15"/>
          <p:cNvSpPr>
            <a:spLocks noChangeArrowheads="1"/>
          </p:cNvSpPr>
          <p:nvPr/>
        </p:nvSpPr>
        <p:spPr bwMode="auto">
          <a:xfrm>
            <a:off x="6792758" y="2706413"/>
            <a:ext cx="528637"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T</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E</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L</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N</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E</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T</a:t>
            </a:r>
          </a:p>
        </p:txBody>
      </p:sp>
      <p:sp>
        <p:nvSpPr>
          <p:cNvPr id="15" name="Rectangle 16"/>
          <p:cNvSpPr>
            <a:spLocks noChangeArrowheads="1"/>
          </p:cNvSpPr>
          <p:nvPr/>
        </p:nvSpPr>
        <p:spPr bwMode="auto">
          <a:xfrm>
            <a:off x="8535833" y="2706413"/>
            <a:ext cx="51435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D</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N</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S</a:t>
            </a:r>
          </a:p>
        </p:txBody>
      </p:sp>
      <p:sp>
        <p:nvSpPr>
          <p:cNvPr id="16" name="Rectangle 17"/>
          <p:cNvSpPr>
            <a:spLocks noChangeArrowheads="1"/>
          </p:cNvSpPr>
          <p:nvPr/>
        </p:nvSpPr>
        <p:spPr bwMode="auto">
          <a:xfrm>
            <a:off x="10264620" y="2706413"/>
            <a:ext cx="16573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S</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N</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M</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P</a:t>
            </a:r>
          </a:p>
        </p:txBody>
      </p:sp>
      <p:sp>
        <p:nvSpPr>
          <p:cNvPr id="17" name="Rectangle 18"/>
          <p:cNvSpPr>
            <a:spLocks noChangeArrowheads="1"/>
          </p:cNvSpPr>
          <p:nvPr/>
        </p:nvSpPr>
        <p:spPr bwMode="auto">
          <a:xfrm>
            <a:off x="9421658" y="2706413"/>
            <a:ext cx="5143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T</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F</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T</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P</a:t>
            </a:r>
          </a:p>
        </p:txBody>
      </p:sp>
      <p:sp>
        <p:nvSpPr>
          <p:cNvPr id="18" name="Rectangle 19"/>
          <p:cNvSpPr>
            <a:spLocks noChangeArrowheads="1"/>
          </p:cNvSpPr>
          <p:nvPr/>
        </p:nvSpPr>
        <p:spPr bwMode="auto">
          <a:xfrm>
            <a:off x="7650008" y="2706413"/>
            <a:ext cx="5143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S</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M</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T</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P</a:t>
            </a:r>
          </a:p>
        </p:txBody>
      </p:sp>
      <p:sp>
        <p:nvSpPr>
          <p:cNvPr id="19" name="Rectangle 20"/>
          <p:cNvSpPr>
            <a:spLocks noChangeArrowheads="1"/>
          </p:cNvSpPr>
          <p:nvPr/>
        </p:nvSpPr>
        <p:spPr bwMode="auto">
          <a:xfrm>
            <a:off x="9093045" y="6006825"/>
            <a:ext cx="985838"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algn="ctr" eaLnBrk="0" hangingPunct="0">
              <a:lnSpc>
                <a:spcPts val="2138"/>
              </a:lnSpc>
            </a:pPr>
            <a:r>
              <a:rPr lang="en-US">
                <a:solidFill>
                  <a:srgbClr val="000000"/>
                </a:solidFill>
                <a:latin typeface="Helvetica" panose="020B0604020202020204" pitchFamily="34" charset="0"/>
              </a:rPr>
              <a:t>UDP</a:t>
            </a:r>
          </a:p>
        </p:txBody>
      </p:sp>
      <p:grpSp>
        <p:nvGrpSpPr>
          <p:cNvPr id="20" name="Group 22"/>
          <p:cNvGrpSpPr>
            <a:grpSpLocks/>
          </p:cNvGrpSpPr>
          <p:nvPr/>
        </p:nvGrpSpPr>
        <p:grpSpPr bwMode="auto">
          <a:xfrm>
            <a:off x="328613" y="5176838"/>
            <a:ext cx="1614487" cy="0"/>
            <a:chOff x="184" y="2784"/>
            <a:chExt cx="904" cy="0"/>
          </a:xfrm>
        </p:grpSpPr>
        <p:sp>
          <p:nvSpPr>
            <p:cNvPr id="21" name="Line 23"/>
            <p:cNvSpPr>
              <a:spLocks noChangeShapeType="1"/>
            </p:cNvSpPr>
            <p:nvPr/>
          </p:nvSpPr>
          <p:spPr bwMode="auto">
            <a:xfrm>
              <a:off x="18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2" name="Line 24"/>
            <p:cNvSpPr>
              <a:spLocks noChangeShapeType="1"/>
            </p:cNvSpPr>
            <p:nvPr/>
          </p:nvSpPr>
          <p:spPr bwMode="auto">
            <a:xfrm>
              <a:off x="30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3" name="Line 25"/>
            <p:cNvSpPr>
              <a:spLocks noChangeShapeType="1"/>
            </p:cNvSpPr>
            <p:nvPr/>
          </p:nvSpPr>
          <p:spPr bwMode="auto">
            <a:xfrm>
              <a:off x="42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4" name="Line 26"/>
            <p:cNvSpPr>
              <a:spLocks noChangeShapeType="1"/>
            </p:cNvSpPr>
            <p:nvPr/>
          </p:nvSpPr>
          <p:spPr bwMode="auto">
            <a:xfrm>
              <a:off x="54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5" name="Line 27"/>
            <p:cNvSpPr>
              <a:spLocks noChangeShapeType="1"/>
            </p:cNvSpPr>
            <p:nvPr/>
          </p:nvSpPr>
          <p:spPr bwMode="auto">
            <a:xfrm>
              <a:off x="66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6" name="Line 28"/>
            <p:cNvSpPr>
              <a:spLocks noChangeShapeType="1"/>
            </p:cNvSpPr>
            <p:nvPr/>
          </p:nvSpPr>
          <p:spPr bwMode="auto">
            <a:xfrm>
              <a:off x="784" y="2784"/>
              <a:ext cx="64"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7" name="Line 29"/>
            <p:cNvSpPr>
              <a:spLocks noChangeShapeType="1"/>
            </p:cNvSpPr>
            <p:nvPr/>
          </p:nvSpPr>
          <p:spPr bwMode="auto">
            <a:xfrm>
              <a:off x="904" y="2784"/>
              <a:ext cx="56"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28" name="Line 30"/>
            <p:cNvSpPr>
              <a:spLocks noChangeShapeType="1"/>
            </p:cNvSpPr>
            <p:nvPr/>
          </p:nvSpPr>
          <p:spPr bwMode="auto">
            <a:xfrm>
              <a:off x="1032" y="2784"/>
              <a:ext cx="56" cy="0"/>
            </a:xfrm>
            <a:prstGeom prst="line">
              <a:avLst/>
            </a:prstGeom>
            <a:noFill/>
            <a:ln w="9525">
              <a:solidFill>
                <a:srgbClr val="000000"/>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grpSp>
      <p:sp>
        <p:nvSpPr>
          <p:cNvPr id="30" name="Oval 32"/>
          <p:cNvSpPr>
            <a:spLocks noChangeArrowheads="1"/>
          </p:cNvSpPr>
          <p:nvPr/>
        </p:nvSpPr>
        <p:spPr bwMode="auto">
          <a:xfrm>
            <a:off x="5821208"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21</a:t>
            </a:r>
          </a:p>
        </p:txBody>
      </p:sp>
      <p:sp>
        <p:nvSpPr>
          <p:cNvPr id="31" name="Oval 33"/>
          <p:cNvSpPr>
            <a:spLocks noChangeArrowheads="1"/>
          </p:cNvSpPr>
          <p:nvPr/>
        </p:nvSpPr>
        <p:spPr bwMode="auto">
          <a:xfrm>
            <a:off x="6678458"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23</a:t>
            </a:r>
          </a:p>
        </p:txBody>
      </p:sp>
      <p:sp>
        <p:nvSpPr>
          <p:cNvPr id="32" name="Oval 34"/>
          <p:cNvSpPr>
            <a:spLocks noChangeArrowheads="1"/>
          </p:cNvSpPr>
          <p:nvPr/>
        </p:nvSpPr>
        <p:spPr bwMode="auto">
          <a:xfrm>
            <a:off x="7621433"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25</a:t>
            </a:r>
          </a:p>
        </p:txBody>
      </p:sp>
      <p:sp>
        <p:nvSpPr>
          <p:cNvPr id="33" name="Oval 35"/>
          <p:cNvSpPr>
            <a:spLocks noChangeArrowheads="1"/>
          </p:cNvSpPr>
          <p:nvPr/>
        </p:nvSpPr>
        <p:spPr bwMode="auto">
          <a:xfrm>
            <a:off x="8478683"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53</a:t>
            </a:r>
          </a:p>
        </p:txBody>
      </p:sp>
      <p:sp>
        <p:nvSpPr>
          <p:cNvPr id="34" name="Oval 36"/>
          <p:cNvSpPr>
            <a:spLocks noChangeArrowheads="1"/>
          </p:cNvSpPr>
          <p:nvPr/>
        </p:nvSpPr>
        <p:spPr bwMode="auto">
          <a:xfrm>
            <a:off x="9335933"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69</a:t>
            </a:r>
          </a:p>
        </p:txBody>
      </p:sp>
      <p:sp>
        <p:nvSpPr>
          <p:cNvPr id="35" name="Oval 37"/>
          <p:cNvSpPr>
            <a:spLocks noChangeArrowheads="1"/>
          </p:cNvSpPr>
          <p:nvPr/>
        </p:nvSpPr>
        <p:spPr bwMode="auto">
          <a:xfrm>
            <a:off x="10278908" y="5349600"/>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161</a:t>
            </a:r>
          </a:p>
        </p:txBody>
      </p:sp>
      <p:sp>
        <p:nvSpPr>
          <p:cNvPr id="36" name="Line 38"/>
          <p:cNvSpPr>
            <a:spLocks noChangeShapeType="1"/>
          </p:cNvSpPr>
          <p:nvPr/>
        </p:nvSpPr>
        <p:spPr bwMode="auto">
          <a:xfrm>
            <a:off x="8721570" y="5849663"/>
            <a:ext cx="0" cy="814387"/>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39"/>
          <p:cNvSpPr>
            <a:spLocks noChangeArrowheads="1"/>
          </p:cNvSpPr>
          <p:nvPr/>
        </p:nvSpPr>
        <p:spPr bwMode="auto">
          <a:xfrm>
            <a:off x="11159970" y="2695300"/>
            <a:ext cx="16573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700"/>
              </a:lnSpc>
            </a:pPr>
            <a:r>
              <a:rPr lang="en-US" sz="2700">
                <a:solidFill>
                  <a:srgbClr val="000000"/>
                </a:solidFill>
                <a:latin typeface="Helvetica" panose="020B0604020202020204" pitchFamily="34" charset="0"/>
              </a:rPr>
              <a:t>R</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I</a:t>
            </a:r>
            <a:br>
              <a:rPr lang="en-US" sz="2700">
                <a:solidFill>
                  <a:srgbClr val="000000"/>
                </a:solidFill>
                <a:latin typeface="Helvetica" panose="020B0604020202020204" pitchFamily="34" charset="0"/>
              </a:rPr>
            </a:br>
            <a:r>
              <a:rPr lang="en-US" sz="2700">
                <a:solidFill>
                  <a:srgbClr val="000000"/>
                </a:solidFill>
                <a:latin typeface="Helvetica" panose="020B0604020202020204" pitchFamily="34" charset="0"/>
              </a:rPr>
              <a:t>P</a:t>
            </a:r>
          </a:p>
        </p:txBody>
      </p:sp>
      <p:sp>
        <p:nvSpPr>
          <p:cNvPr id="38" name="Oval 40"/>
          <p:cNvSpPr>
            <a:spLocks noChangeArrowheads="1"/>
          </p:cNvSpPr>
          <p:nvPr/>
        </p:nvSpPr>
        <p:spPr bwMode="auto">
          <a:xfrm>
            <a:off x="11102820" y="5333725"/>
            <a:ext cx="485775" cy="485775"/>
          </a:xfrm>
          <a:prstGeom prst="ellipse">
            <a:avLst/>
          </a:prstGeom>
          <a:solidFill>
            <a:srgbClr val="FFD255"/>
          </a:solidFill>
          <a:ln w="25400">
            <a:solidFill>
              <a:schemeClr val="bg2"/>
            </a:solidFill>
            <a:round/>
            <a:headEnd/>
            <a:tailEnd/>
          </a:ln>
          <a:effectLst>
            <a:outerShdw dist="35921" dir="2700000" algn="ctr" rotWithShape="0">
              <a:schemeClr val="bg2"/>
            </a:outerShdw>
          </a:effectLst>
        </p:spPr>
        <p:txBody>
          <a:bodyPr wrap="none" lIns="103584" tIns="51793" rIns="103584" bIns="51793"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algn="ctr" eaLnBrk="0" hangingPunct="0"/>
            <a:r>
              <a:rPr lang="en-US" sz="2000" dirty="0">
                <a:solidFill>
                  <a:schemeClr val="bg1"/>
                </a:solidFill>
                <a:latin typeface="Helvetica" panose="020B0604020202020204" pitchFamily="34" charset="0"/>
              </a:rPr>
              <a:t>520</a:t>
            </a:r>
          </a:p>
        </p:txBody>
      </p:sp>
    </p:spTree>
    <p:extLst>
      <p:ext uri="{BB962C8B-B14F-4D97-AF65-F5344CB8AC3E}">
        <p14:creationId xmlns:p14="http://schemas.microsoft.com/office/powerpoint/2010/main" val="28190254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TCP Three way Hand Shake</a:t>
            </a:r>
          </a:p>
        </p:txBody>
      </p:sp>
      <p:sp>
        <p:nvSpPr>
          <p:cNvPr id="4" name="Rectangle 2"/>
          <p:cNvSpPr>
            <a:spLocks noChangeArrowheads="1"/>
          </p:cNvSpPr>
          <p:nvPr/>
        </p:nvSpPr>
        <p:spPr bwMode="auto">
          <a:xfrm>
            <a:off x="2664455" y="3336660"/>
            <a:ext cx="2486025"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138"/>
              </a:lnSpc>
            </a:pPr>
            <a:r>
              <a:rPr lang="en-US" dirty="0">
                <a:latin typeface="Helvetica" panose="020B0604020202020204" pitchFamily="34" charset="0"/>
              </a:rPr>
              <a:t>Send SYN </a:t>
            </a:r>
          </a:p>
          <a:p>
            <a:pPr eaLnBrk="0" hangingPunct="0">
              <a:lnSpc>
                <a:spcPts val="2138"/>
              </a:lnSpc>
            </a:pPr>
            <a:r>
              <a:rPr lang="en-US" dirty="0">
                <a:latin typeface="Helvetica" panose="020B0604020202020204" pitchFamily="34" charset="0"/>
              </a:rPr>
              <a:t>(</a:t>
            </a:r>
            <a:r>
              <a:rPr lang="en-US" dirty="0" err="1">
                <a:latin typeface="Helvetica" panose="020B0604020202020204" pitchFamily="34" charset="0"/>
              </a:rPr>
              <a:t>seq</a:t>
            </a:r>
            <a:r>
              <a:rPr lang="en-US" dirty="0">
                <a:latin typeface="Helvetica" panose="020B0604020202020204" pitchFamily="34" charset="0"/>
              </a:rPr>
              <a:t> = 100 </a:t>
            </a:r>
            <a:r>
              <a:rPr lang="en-US" dirty="0" err="1">
                <a:latin typeface="Helvetica" panose="020B0604020202020204" pitchFamily="34" charset="0"/>
              </a:rPr>
              <a:t>ctl</a:t>
            </a:r>
            <a:r>
              <a:rPr lang="en-US" dirty="0">
                <a:latin typeface="Helvetica" panose="020B0604020202020204" pitchFamily="34" charset="0"/>
              </a:rPr>
              <a:t> = SYN)</a:t>
            </a:r>
          </a:p>
        </p:txBody>
      </p:sp>
      <p:sp>
        <p:nvSpPr>
          <p:cNvPr id="5" name="Rectangle 3"/>
          <p:cNvSpPr>
            <a:spLocks noChangeArrowheads="1"/>
          </p:cNvSpPr>
          <p:nvPr/>
        </p:nvSpPr>
        <p:spPr bwMode="auto">
          <a:xfrm>
            <a:off x="7238043" y="3822435"/>
            <a:ext cx="2728912"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138"/>
              </a:lnSpc>
            </a:pPr>
            <a:r>
              <a:rPr lang="en-US" dirty="0">
                <a:latin typeface="Helvetica" panose="020B0604020202020204" pitchFamily="34" charset="0"/>
              </a:rPr>
              <a:t>SYN Received</a:t>
            </a:r>
          </a:p>
        </p:txBody>
      </p:sp>
      <p:sp>
        <p:nvSpPr>
          <p:cNvPr id="6" name="Line 4"/>
          <p:cNvSpPr>
            <a:spLocks noChangeShapeType="1"/>
          </p:cNvSpPr>
          <p:nvPr/>
        </p:nvSpPr>
        <p:spPr bwMode="auto">
          <a:xfrm>
            <a:off x="5579105" y="3806560"/>
            <a:ext cx="1543050" cy="257175"/>
          </a:xfrm>
          <a:prstGeom prst="line">
            <a:avLst/>
          </a:prstGeom>
          <a:noFill/>
          <a:ln w="50800">
            <a:solidFill>
              <a:schemeClr val="accent2"/>
            </a:solidFill>
            <a:round/>
            <a:headEnd type="none" w="sm" len="sm"/>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a:off x="5564818" y="3135048"/>
            <a:ext cx="0" cy="3343275"/>
          </a:xfrm>
          <a:prstGeom prst="line">
            <a:avLst/>
          </a:prstGeom>
          <a:noFill/>
          <a:ln w="50800">
            <a:solidFill>
              <a:schemeClr val="accent2"/>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a:off x="7136443" y="3135048"/>
            <a:ext cx="0" cy="3343275"/>
          </a:xfrm>
          <a:prstGeom prst="line">
            <a:avLst/>
          </a:prstGeom>
          <a:noFill/>
          <a:ln w="50800">
            <a:solidFill>
              <a:srgbClr val="00B179"/>
            </a:solidFill>
            <a:round/>
            <a:headEnd type="none" w="sm" len="sm"/>
            <a:tailEnd type="none"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9" name="Line 8"/>
          <p:cNvSpPr>
            <a:spLocks noChangeShapeType="1"/>
          </p:cNvSpPr>
          <p:nvPr/>
        </p:nvSpPr>
        <p:spPr bwMode="auto">
          <a:xfrm flipH="1">
            <a:off x="5536243" y="4506648"/>
            <a:ext cx="1571625" cy="228600"/>
          </a:xfrm>
          <a:prstGeom prst="line">
            <a:avLst/>
          </a:prstGeom>
          <a:noFill/>
          <a:ln w="50800">
            <a:solidFill>
              <a:srgbClr val="00B179"/>
            </a:solidFill>
            <a:round/>
            <a:headEnd type="none" w="sm" len="sm"/>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p:cNvSpPr>
            <a:spLocks noChangeArrowheads="1"/>
          </p:cNvSpPr>
          <p:nvPr/>
        </p:nvSpPr>
        <p:spPr bwMode="auto">
          <a:xfrm>
            <a:off x="2664455" y="5051160"/>
            <a:ext cx="2671763"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eaLnBrk="0" hangingPunct="0">
              <a:lnSpc>
                <a:spcPts val="2138"/>
              </a:lnSpc>
            </a:pPr>
            <a:r>
              <a:rPr lang="en-US" dirty="0">
                <a:latin typeface="Helvetica" panose="020B0604020202020204" pitchFamily="34" charset="0"/>
              </a:rPr>
              <a:t>Established</a:t>
            </a:r>
          </a:p>
          <a:p>
            <a:pPr eaLnBrk="0" hangingPunct="0">
              <a:lnSpc>
                <a:spcPts val="2138"/>
              </a:lnSpc>
            </a:pPr>
            <a:r>
              <a:rPr lang="en-US" dirty="0">
                <a:latin typeface="Helvetica" panose="020B0604020202020204" pitchFamily="34" charset="0"/>
              </a:rPr>
              <a:t>(</a:t>
            </a:r>
            <a:r>
              <a:rPr lang="en-US" dirty="0" err="1">
                <a:latin typeface="Helvetica" panose="020B0604020202020204" pitchFamily="34" charset="0"/>
              </a:rPr>
              <a:t>seq</a:t>
            </a:r>
            <a:r>
              <a:rPr lang="en-US" dirty="0">
                <a:latin typeface="Helvetica" panose="020B0604020202020204" pitchFamily="34" charset="0"/>
              </a:rPr>
              <a:t> = 101 </a:t>
            </a:r>
            <a:r>
              <a:rPr lang="en-US" dirty="0" err="1">
                <a:latin typeface="Helvetica" panose="020B0604020202020204" pitchFamily="34" charset="0"/>
              </a:rPr>
              <a:t>ack</a:t>
            </a:r>
            <a:r>
              <a:rPr lang="en-US" dirty="0">
                <a:latin typeface="Helvetica" panose="020B0604020202020204" pitchFamily="34" charset="0"/>
              </a:rPr>
              <a:t> = 301 </a:t>
            </a:r>
          </a:p>
          <a:p>
            <a:pPr eaLnBrk="0" hangingPunct="0">
              <a:lnSpc>
                <a:spcPts val="2138"/>
              </a:lnSpc>
            </a:pPr>
            <a:r>
              <a:rPr lang="en-US" dirty="0" err="1">
                <a:latin typeface="Helvetica" panose="020B0604020202020204" pitchFamily="34" charset="0"/>
              </a:rPr>
              <a:t>ctl</a:t>
            </a:r>
            <a:r>
              <a:rPr lang="en-US" dirty="0">
                <a:latin typeface="Helvetica" panose="020B0604020202020204" pitchFamily="34" charset="0"/>
              </a:rPr>
              <a:t> = </a:t>
            </a:r>
            <a:r>
              <a:rPr lang="en-US" dirty="0" err="1">
                <a:latin typeface="Helvetica" panose="020B0604020202020204" pitchFamily="34" charset="0"/>
              </a:rPr>
              <a:t>ack</a:t>
            </a:r>
            <a:r>
              <a:rPr lang="en-US" dirty="0">
                <a:latin typeface="Helvetica" panose="020B0604020202020204" pitchFamily="34" charset="0"/>
              </a:rPr>
              <a:t>)</a:t>
            </a:r>
          </a:p>
        </p:txBody>
      </p:sp>
      <p:sp>
        <p:nvSpPr>
          <p:cNvPr id="11" name="Line 10"/>
          <p:cNvSpPr>
            <a:spLocks noChangeShapeType="1"/>
          </p:cNvSpPr>
          <p:nvPr/>
        </p:nvSpPr>
        <p:spPr bwMode="auto">
          <a:xfrm>
            <a:off x="5579105" y="5521060"/>
            <a:ext cx="1543050" cy="171450"/>
          </a:xfrm>
          <a:prstGeom prst="line">
            <a:avLst/>
          </a:prstGeom>
          <a:noFill/>
          <a:ln w="50800">
            <a:solidFill>
              <a:schemeClr val="accent2"/>
            </a:solidFill>
            <a:round/>
            <a:headEnd type="none" w="sm" len="sm"/>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2" name="Rectangle 11"/>
          <p:cNvSpPr>
            <a:spLocks noChangeArrowheads="1"/>
          </p:cNvSpPr>
          <p:nvPr/>
        </p:nvSpPr>
        <p:spPr bwMode="auto">
          <a:xfrm>
            <a:off x="3950330" y="2265098"/>
            <a:ext cx="7715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algn="ctr" eaLnBrk="0" hangingPunct="0">
              <a:lnSpc>
                <a:spcPts val="1800"/>
              </a:lnSpc>
            </a:pPr>
            <a:r>
              <a:rPr lang="en-US" sz="1600" dirty="0">
                <a:latin typeface="Helvetica" panose="020B0604020202020204" pitchFamily="34" charset="0"/>
              </a:rPr>
              <a:t>Host A</a:t>
            </a:r>
          </a:p>
        </p:txBody>
      </p:sp>
      <p:pic>
        <p:nvPicPr>
          <p:cNvPr id="13"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4293" y="2549260"/>
            <a:ext cx="81756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a:spLocks noChangeArrowheads="1"/>
          </p:cNvSpPr>
          <p:nvPr/>
        </p:nvSpPr>
        <p:spPr bwMode="auto">
          <a:xfrm>
            <a:off x="8150855" y="2265098"/>
            <a:ext cx="771525" cy="3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431" tIns="30362" rIns="21431" bIns="30362"/>
          <a:lstStyle>
            <a:lvl1pPr algn="l" defTabSz="1028700">
              <a:tabLst>
                <a:tab pos="514350" algn="l"/>
                <a:tab pos="1028700" algn="l"/>
                <a:tab pos="1543050" algn="l"/>
              </a:tabLst>
              <a:defRPr>
                <a:solidFill>
                  <a:schemeClr val="tx1"/>
                </a:solidFill>
                <a:latin typeface="Arial" panose="020B0604020202020204" pitchFamily="34" charset="0"/>
              </a:defRPr>
            </a:lvl1pPr>
            <a:lvl2pPr marL="514350" algn="l" defTabSz="1028700">
              <a:tabLst>
                <a:tab pos="514350" algn="l"/>
                <a:tab pos="1028700" algn="l"/>
                <a:tab pos="1543050" algn="l"/>
              </a:tabLst>
              <a:defRPr>
                <a:solidFill>
                  <a:schemeClr val="tx1"/>
                </a:solidFill>
                <a:latin typeface="Arial" panose="020B0604020202020204" pitchFamily="34" charset="0"/>
              </a:defRPr>
            </a:lvl2pPr>
            <a:lvl3pPr marL="1028700" algn="l" defTabSz="1028700">
              <a:tabLst>
                <a:tab pos="514350" algn="l"/>
                <a:tab pos="1028700" algn="l"/>
                <a:tab pos="1543050" algn="l"/>
              </a:tabLst>
              <a:defRPr>
                <a:solidFill>
                  <a:schemeClr val="tx1"/>
                </a:solidFill>
                <a:latin typeface="Arial" panose="020B0604020202020204" pitchFamily="34" charset="0"/>
              </a:defRPr>
            </a:lvl3pPr>
            <a:lvl4pPr marL="1543050" algn="l" defTabSz="1028700">
              <a:tabLst>
                <a:tab pos="514350" algn="l"/>
                <a:tab pos="1028700" algn="l"/>
                <a:tab pos="1543050" algn="l"/>
              </a:tabLst>
              <a:defRPr>
                <a:solidFill>
                  <a:schemeClr val="tx1"/>
                </a:solidFill>
                <a:latin typeface="Arial" panose="020B0604020202020204" pitchFamily="34" charset="0"/>
              </a:defRPr>
            </a:lvl4pPr>
            <a:lvl5pPr marL="2057400" algn="l" defTabSz="1028700">
              <a:tabLst>
                <a:tab pos="514350" algn="l"/>
                <a:tab pos="1028700" algn="l"/>
                <a:tab pos="1543050" algn="l"/>
              </a:tabLst>
              <a:defRPr>
                <a:solidFill>
                  <a:schemeClr val="tx1"/>
                </a:solidFill>
                <a:latin typeface="Arial" panose="020B0604020202020204" pitchFamily="34" charset="0"/>
              </a:defRPr>
            </a:lvl5pPr>
            <a:lvl6pPr marL="25146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6pPr>
            <a:lvl7pPr marL="29718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7pPr>
            <a:lvl8pPr marL="34290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8pPr>
            <a:lvl9pPr marL="3886200" defTabSz="1028700" fontAlgn="base">
              <a:spcBef>
                <a:spcPct val="0"/>
              </a:spcBef>
              <a:spcAft>
                <a:spcPct val="0"/>
              </a:spcAft>
              <a:tabLst>
                <a:tab pos="514350" algn="l"/>
                <a:tab pos="1028700" algn="l"/>
                <a:tab pos="1543050" algn="l"/>
              </a:tabLst>
              <a:defRPr>
                <a:solidFill>
                  <a:schemeClr val="tx1"/>
                </a:solidFill>
                <a:latin typeface="Arial" panose="020B0604020202020204" pitchFamily="34" charset="0"/>
              </a:defRPr>
            </a:lvl9pPr>
          </a:lstStyle>
          <a:p>
            <a:pPr algn="ctr" eaLnBrk="0" hangingPunct="0">
              <a:lnSpc>
                <a:spcPts val="1800"/>
              </a:lnSpc>
            </a:pPr>
            <a:r>
              <a:rPr lang="en-US" sz="1600" dirty="0">
                <a:latin typeface="Helvetica" panose="020B0604020202020204" pitchFamily="34" charset="0"/>
              </a:rPr>
              <a:t>Host B</a:t>
            </a:r>
          </a:p>
        </p:txBody>
      </p:sp>
      <p:pic>
        <p:nvPicPr>
          <p:cNvPr id="15"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818" y="2549260"/>
            <a:ext cx="817562"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a:grpSpLocks/>
          </p:cNvGrpSpPr>
          <p:nvPr/>
        </p:nvGrpSpPr>
        <p:grpSpPr bwMode="auto">
          <a:xfrm>
            <a:off x="2072318" y="3382698"/>
            <a:ext cx="415925" cy="455612"/>
            <a:chOff x="293" y="1677"/>
            <a:chExt cx="262" cy="287"/>
          </a:xfrm>
        </p:grpSpPr>
        <p:sp>
          <p:nvSpPr>
            <p:cNvPr id="17" name="Oval 16"/>
            <p:cNvSpPr>
              <a:spLocks noChangeArrowheads="1"/>
            </p:cNvSpPr>
            <p:nvPr/>
          </p:nvSpPr>
          <p:spPr bwMode="auto">
            <a:xfrm>
              <a:off x="293" y="1687"/>
              <a:ext cx="252" cy="253"/>
            </a:xfrm>
            <a:prstGeom prst="ellipse">
              <a:avLst/>
            </a:prstGeom>
            <a:solidFill>
              <a:srgbClr val="FFD255"/>
            </a:solidFill>
            <a:ln w="12700">
              <a:solidFill>
                <a:srgbClr val="FFD255"/>
              </a:solidFill>
              <a:round/>
              <a:headEnd/>
              <a:tailEnd/>
            </a:ln>
            <a:effectLst>
              <a:outerShdw dist="35921" dir="2700000" algn="ctr" rotWithShape="0">
                <a:schemeClr val="bg2"/>
              </a:outerShdw>
            </a:effectLst>
          </p:spPr>
          <p:txBody>
            <a:bodyPr wrap="none" lIns="103584" tIns="51793" rIns="103584" bIns="51793">
              <a:spAutoFit/>
            </a:bodyPr>
            <a:lstStyle/>
            <a:p>
              <a:endParaRPr lang="en-US"/>
            </a:p>
          </p:txBody>
        </p:sp>
        <p:sp>
          <p:nvSpPr>
            <p:cNvPr id="18" name="Rectangle 17"/>
            <p:cNvSpPr>
              <a:spLocks noChangeArrowheads="1"/>
            </p:cNvSpPr>
            <p:nvPr/>
          </p:nvSpPr>
          <p:spPr bwMode="auto">
            <a:xfrm>
              <a:off x="323" y="1677"/>
              <a:ext cx="232"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584" tIns="51793" rIns="103584" bIns="51793">
              <a:spAutoFit/>
            </a:bodyP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r>
                <a:rPr lang="en-US" sz="2300" dirty="0">
                  <a:latin typeface="Helvetica" panose="020B0604020202020204" pitchFamily="34" charset="0"/>
                </a:rPr>
                <a:t>1</a:t>
              </a:r>
            </a:p>
          </p:txBody>
        </p:sp>
      </p:grpSp>
      <p:grpSp>
        <p:nvGrpSpPr>
          <p:cNvPr id="19" name="Group 18"/>
          <p:cNvGrpSpPr>
            <a:grpSpLocks/>
          </p:cNvGrpSpPr>
          <p:nvPr/>
        </p:nvGrpSpPr>
        <p:grpSpPr bwMode="auto">
          <a:xfrm>
            <a:off x="9116055" y="4182798"/>
            <a:ext cx="415925" cy="455612"/>
            <a:chOff x="4730" y="2181"/>
            <a:chExt cx="262" cy="287"/>
          </a:xfrm>
        </p:grpSpPr>
        <p:sp>
          <p:nvSpPr>
            <p:cNvPr id="20" name="Oval 19"/>
            <p:cNvSpPr>
              <a:spLocks noChangeArrowheads="1"/>
            </p:cNvSpPr>
            <p:nvPr/>
          </p:nvSpPr>
          <p:spPr bwMode="auto">
            <a:xfrm>
              <a:off x="4730" y="2191"/>
              <a:ext cx="252" cy="253"/>
            </a:xfrm>
            <a:prstGeom prst="ellipse">
              <a:avLst/>
            </a:prstGeom>
            <a:solidFill>
              <a:srgbClr val="FFD255"/>
            </a:solidFill>
            <a:ln w="12700">
              <a:solidFill>
                <a:srgbClr val="FFD255"/>
              </a:solidFill>
              <a:round/>
              <a:headEnd/>
              <a:tailEnd/>
            </a:ln>
            <a:effectLst>
              <a:outerShdw dist="35921" dir="2700000" algn="ctr" rotWithShape="0">
                <a:schemeClr val="bg2"/>
              </a:outerShdw>
            </a:effectLst>
          </p:spPr>
          <p:txBody>
            <a:bodyPr wrap="none" lIns="103584" tIns="51793" rIns="103584" bIns="51793">
              <a:spAutoFit/>
            </a:bodyPr>
            <a:lstStyle/>
            <a:p>
              <a:endParaRPr lang="en-US"/>
            </a:p>
          </p:txBody>
        </p:sp>
        <p:sp>
          <p:nvSpPr>
            <p:cNvPr id="21" name="Rectangle 20"/>
            <p:cNvSpPr>
              <a:spLocks noChangeArrowheads="1"/>
            </p:cNvSpPr>
            <p:nvPr/>
          </p:nvSpPr>
          <p:spPr bwMode="auto">
            <a:xfrm>
              <a:off x="4760" y="2181"/>
              <a:ext cx="232"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584" tIns="51793" rIns="103584" bIns="51793">
              <a:spAutoFit/>
            </a:bodyP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r>
                <a:rPr lang="en-US" sz="2300">
                  <a:latin typeface="Helvetica" panose="020B0604020202020204" pitchFamily="34" charset="0"/>
                </a:rPr>
                <a:t>2</a:t>
              </a:r>
            </a:p>
          </p:txBody>
        </p:sp>
      </p:grpSp>
      <p:grpSp>
        <p:nvGrpSpPr>
          <p:cNvPr id="22" name="Group 21"/>
          <p:cNvGrpSpPr>
            <a:grpSpLocks/>
          </p:cNvGrpSpPr>
          <p:nvPr/>
        </p:nvGrpSpPr>
        <p:grpSpPr bwMode="auto">
          <a:xfrm>
            <a:off x="2086605" y="5111485"/>
            <a:ext cx="415925" cy="455613"/>
            <a:chOff x="302" y="2766"/>
            <a:chExt cx="262" cy="287"/>
          </a:xfrm>
        </p:grpSpPr>
        <p:sp>
          <p:nvSpPr>
            <p:cNvPr id="23" name="Oval 22"/>
            <p:cNvSpPr>
              <a:spLocks noChangeArrowheads="1"/>
            </p:cNvSpPr>
            <p:nvPr/>
          </p:nvSpPr>
          <p:spPr bwMode="auto">
            <a:xfrm>
              <a:off x="302" y="2776"/>
              <a:ext cx="252" cy="253"/>
            </a:xfrm>
            <a:prstGeom prst="ellipse">
              <a:avLst/>
            </a:prstGeom>
            <a:solidFill>
              <a:srgbClr val="FFD255"/>
            </a:solidFill>
            <a:ln w="12700">
              <a:solidFill>
                <a:srgbClr val="FFD255"/>
              </a:solidFill>
              <a:round/>
              <a:headEnd/>
              <a:tailEnd/>
            </a:ln>
            <a:effectLst>
              <a:outerShdw dist="35921" dir="2700000" algn="ctr" rotWithShape="0">
                <a:schemeClr val="bg2"/>
              </a:outerShdw>
            </a:effectLst>
          </p:spPr>
          <p:txBody>
            <a:bodyPr wrap="none" lIns="103584" tIns="51793" rIns="103584" bIns="51793">
              <a:spAutoFit/>
            </a:bodyPr>
            <a:lstStyle/>
            <a:p>
              <a:endParaRPr lang="en-US"/>
            </a:p>
          </p:txBody>
        </p:sp>
        <p:sp>
          <p:nvSpPr>
            <p:cNvPr id="24" name="Rectangle 23"/>
            <p:cNvSpPr>
              <a:spLocks noChangeArrowheads="1"/>
            </p:cNvSpPr>
            <p:nvPr/>
          </p:nvSpPr>
          <p:spPr bwMode="auto">
            <a:xfrm>
              <a:off x="332" y="2766"/>
              <a:ext cx="232"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584" tIns="51793" rIns="103584" bIns="51793">
              <a:spAutoFit/>
            </a:bodyP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r>
                <a:rPr lang="en-US" sz="2300">
                  <a:latin typeface="Helvetica" panose="020B0604020202020204" pitchFamily="34" charset="0"/>
                </a:rPr>
                <a:t>3</a:t>
              </a:r>
            </a:p>
          </p:txBody>
        </p:sp>
      </p:grpSp>
      <p:sp>
        <p:nvSpPr>
          <p:cNvPr id="25" name="Rectangle 24"/>
          <p:cNvSpPr>
            <a:spLocks noChangeArrowheads="1"/>
          </p:cNvSpPr>
          <p:nvPr/>
        </p:nvSpPr>
        <p:spPr bwMode="auto">
          <a:xfrm>
            <a:off x="3689980" y="4565385"/>
            <a:ext cx="173990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584" tIns="51793" rIns="103584" bIns="51793">
            <a:spAutoFit/>
          </a:bodyP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lnSpc>
                <a:spcPts val="2138"/>
              </a:lnSpc>
            </a:pPr>
            <a:r>
              <a:rPr lang="en-US" dirty="0">
                <a:latin typeface="Helvetica" panose="020B0604020202020204" pitchFamily="34" charset="0"/>
              </a:rPr>
              <a:t>SYN Received</a:t>
            </a:r>
          </a:p>
        </p:txBody>
      </p:sp>
    </p:spTree>
    <p:extLst>
      <p:ext uri="{BB962C8B-B14F-4D97-AF65-F5344CB8AC3E}">
        <p14:creationId xmlns:p14="http://schemas.microsoft.com/office/powerpoint/2010/main" val="40857281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UDP (User Datagram Protocol)</a:t>
            </a:r>
          </a:p>
        </p:txBody>
      </p:sp>
      <p:sp>
        <p:nvSpPr>
          <p:cNvPr id="3" name="Content Placeholder 2"/>
          <p:cNvSpPr>
            <a:spLocks noGrp="1"/>
          </p:cNvSpPr>
          <p:nvPr>
            <p:ph idx="1"/>
          </p:nvPr>
        </p:nvSpPr>
        <p:spPr>
          <a:xfrm>
            <a:off x="677511" y="1509426"/>
            <a:ext cx="9741107" cy="4448028"/>
          </a:xfrm>
        </p:spPr>
        <p:txBody>
          <a:bodyPr>
            <a:noAutofit/>
          </a:bodyPr>
          <a:lstStyle/>
          <a:p>
            <a:pPr algn="just"/>
            <a:r>
              <a:rPr lang="en-US" dirty="0"/>
              <a:t>User Datagram Protocol (UDP) is the connectionless transport protocol in the TCP/IP protocol stack. </a:t>
            </a:r>
          </a:p>
          <a:p>
            <a:pPr algn="just"/>
            <a:endParaRPr lang="en-US" dirty="0"/>
          </a:p>
          <a:p>
            <a:pPr algn="just"/>
            <a:r>
              <a:rPr lang="en-US" dirty="0"/>
              <a:t>UDP is a simple protocol that exchanges datagrams, without acknowledgments or guaranteed delivery. Error processing and retransmission must be handled by higher layer protocols.</a:t>
            </a:r>
          </a:p>
          <a:p>
            <a:pPr algn="just"/>
            <a:endParaRPr lang="en-US" dirty="0"/>
          </a:p>
          <a:p>
            <a:pPr algn="just"/>
            <a:r>
              <a:rPr lang="en-US" dirty="0"/>
              <a:t>UDP is designed for applications that do not need to put sequences of segments together. </a:t>
            </a:r>
          </a:p>
          <a:p>
            <a:pPr algn="just"/>
            <a:endParaRPr lang="en-US" dirty="0"/>
          </a:p>
          <a:p>
            <a:r>
              <a:rPr lang="en-US" dirty="0"/>
              <a:t>The protocols that use UDP include: </a:t>
            </a:r>
          </a:p>
          <a:p>
            <a:pPr>
              <a:buFont typeface="+mj-lt"/>
              <a:buAutoNum type="arabicPeriod"/>
            </a:pPr>
            <a:r>
              <a:rPr lang="en-US" dirty="0"/>
              <a:t>	TFTP (Trivial File Transfer Protocol) </a:t>
            </a:r>
          </a:p>
          <a:p>
            <a:pPr>
              <a:buFont typeface="+mj-lt"/>
              <a:buAutoNum type="arabicPeriod"/>
            </a:pPr>
            <a:r>
              <a:rPr lang="en-US" dirty="0"/>
              <a:t>	SNMP (Simple Network Management Protocol) </a:t>
            </a:r>
          </a:p>
          <a:p>
            <a:pPr>
              <a:buFont typeface="+mj-lt"/>
              <a:buAutoNum type="arabicPeriod"/>
            </a:pPr>
            <a:r>
              <a:rPr lang="en-US" dirty="0"/>
              <a:t>	DHCP (Dynamic Host Control Protocol) </a:t>
            </a:r>
          </a:p>
          <a:p>
            <a:pPr>
              <a:buFont typeface="+mj-lt"/>
              <a:buAutoNum type="arabicPeriod"/>
            </a:pPr>
            <a:r>
              <a:rPr lang="en-US" dirty="0"/>
              <a:t>	DNS (Domain Name System) </a:t>
            </a:r>
          </a:p>
          <a:p>
            <a:endParaRPr lang="en-US" sz="1400" dirty="0"/>
          </a:p>
        </p:txBody>
      </p:sp>
    </p:spTree>
    <p:extLst>
      <p:ext uri="{BB962C8B-B14F-4D97-AF65-F5344CB8AC3E}">
        <p14:creationId xmlns:p14="http://schemas.microsoft.com/office/powerpoint/2010/main" val="1404174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TCP vs. UDP</a:t>
            </a:r>
          </a:p>
        </p:txBody>
      </p:sp>
      <p:grpSp>
        <p:nvGrpSpPr>
          <p:cNvPr id="4" name="Group 3"/>
          <p:cNvGrpSpPr>
            <a:grpSpLocks/>
          </p:cNvGrpSpPr>
          <p:nvPr/>
        </p:nvGrpSpPr>
        <p:grpSpPr bwMode="auto">
          <a:xfrm>
            <a:off x="1995055" y="1738776"/>
            <a:ext cx="7467600" cy="4724400"/>
            <a:chOff x="576" y="960"/>
            <a:chExt cx="4704" cy="297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14063" t="34375" r="25781" b="26042"/>
            <a:stretch>
              <a:fillRect/>
            </a:stretch>
          </p:blipFill>
          <p:spPr bwMode="auto">
            <a:xfrm>
              <a:off x="576" y="960"/>
              <a:ext cx="4704" cy="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5"/>
            <p:cNvSpPr>
              <a:spLocks noChangeShapeType="1"/>
            </p:cNvSpPr>
            <p:nvPr/>
          </p:nvSpPr>
          <p:spPr bwMode="auto">
            <a:xfrm>
              <a:off x="624" y="1104"/>
              <a:ext cx="0" cy="27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6"/>
            <p:cNvSpPr>
              <a:spLocks noChangeShapeType="1"/>
            </p:cNvSpPr>
            <p:nvPr/>
          </p:nvSpPr>
          <p:spPr bwMode="auto">
            <a:xfrm>
              <a:off x="5280" y="1104"/>
              <a:ext cx="0" cy="27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7"/>
            <p:cNvSpPr>
              <a:spLocks noChangeShapeType="1"/>
            </p:cNvSpPr>
            <p:nvPr/>
          </p:nvSpPr>
          <p:spPr bwMode="auto">
            <a:xfrm>
              <a:off x="2304" y="1104"/>
              <a:ext cx="0" cy="27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318819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Internet Layer</a:t>
            </a:r>
          </a:p>
        </p:txBody>
      </p:sp>
      <p:sp>
        <p:nvSpPr>
          <p:cNvPr id="4" name="Freeform 4"/>
          <p:cNvSpPr>
            <a:spLocks/>
          </p:cNvSpPr>
          <p:nvPr/>
        </p:nvSpPr>
        <p:spPr bwMode="auto">
          <a:xfrm>
            <a:off x="2966605" y="2833270"/>
            <a:ext cx="1619250" cy="2935288"/>
          </a:xfrm>
          <a:custGeom>
            <a:avLst/>
            <a:gdLst>
              <a:gd name="T0" fmla="*/ 0 w 1020"/>
              <a:gd name="T1" fmla="*/ 900 h 1849"/>
              <a:gd name="T2" fmla="*/ 1016 w 1020"/>
              <a:gd name="T3" fmla="*/ 0 h 1849"/>
              <a:gd name="T4" fmla="*/ 1020 w 1020"/>
              <a:gd name="T5" fmla="*/ 1849 h 1849"/>
              <a:gd name="T6" fmla="*/ 102 w 1020"/>
              <a:gd name="T7" fmla="*/ 1038 h 1849"/>
            </a:gdLst>
            <a:ahLst/>
            <a:cxnLst>
              <a:cxn ang="0">
                <a:pos x="T0" y="T1"/>
              </a:cxn>
              <a:cxn ang="0">
                <a:pos x="T2" y="T3"/>
              </a:cxn>
              <a:cxn ang="0">
                <a:pos x="T4" y="T5"/>
              </a:cxn>
              <a:cxn ang="0">
                <a:pos x="T6" y="T7"/>
              </a:cxn>
            </a:cxnLst>
            <a:rect l="0" t="0" r="r" b="b"/>
            <a:pathLst>
              <a:path w="1020" h="1849">
                <a:moveTo>
                  <a:pt x="0" y="900"/>
                </a:moveTo>
                <a:lnTo>
                  <a:pt x="1016" y="0"/>
                </a:lnTo>
                <a:lnTo>
                  <a:pt x="1020" y="1849"/>
                </a:lnTo>
                <a:lnTo>
                  <a:pt x="102" y="1038"/>
                </a:lnTo>
              </a:path>
            </a:pathLst>
          </a:custGeom>
          <a:gradFill rotWithShape="0">
            <a:gsLst>
              <a:gs pos="0">
                <a:schemeClr val="folHlink">
                  <a:gamma/>
                  <a:shade val="75686"/>
                  <a:invGamma/>
                </a:schemeClr>
              </a:gs>
              <a:gs pos="100000">
                <a:schemeClr val="folHlink"/>
              </a:gs>
            </a:gsLst>
            <a:lin ang="0" scaled="1"/>
          </a:gradFill>
          <a:ln w="12700" cap="rnd" cmpd="sng">
            <a:solidFill>
              <a:srgbClr val="00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Rectangle 5"/>
          <p:cNvSpPr>
            <a:spLocks noChangeArrowheads="1"/>
          </p:cNvSpPr>
          <p:nvPr/>
        </p:nvSpPr>
        <p:spPr bwMode="auto">
          <a:xfrm>
            <a:off x="4584268" y="2833270"/>
            <a:ext cx="3430587" cy="2927350"/>
          </a:xfrm>
          <a:prstGeom prst="rect">
            <a:avLst/>
          </a:prstGeom>
          <a:solidFill>
            <a:schemeClr val="folHlink"/>
          </a:solidFill>
          <a:ln w="12700">
            <a:solidFill>
              <a:schemeClr val="tx1"/>
            </a:solidFill>
            <a:miter lim="800000"/>
            <a:headEnd/>
            <a:tailEnd/>
          </a:ln>
          <a:effectLst>
            <a:outerShdw dist="35921" dir="2700000" algn="ctr" rotWithShape="0">
              <a:schemeClr val="tx1"/>
            </a:outerShdw>
          </a:effectLst>
        </p:spPr>
        <p:txBody>
          <a:bodyPr wrap="none" lIns="186662" tIns="93332" rIns="186662" bIns="93332" anchor="ctr"/>
          <a:lstStyle>
            <a:lvl1pPr algn="l" defTabSz="1028700">
              <a:defRPr>
                <a:solidFill>
                  <a:schemeClr val="tx1"/>
                </a:solidFill>
                <a:latin typeface="Arial" panose="020B0604020202020204" pitchFamily="34" charset="0"/>
              </a:defRPr>
            </a:lvl1pPr>
            <a:lvl2pPr marL="514350" algn="l" defTabSz="1028700">
              <a:defRPr>
                <a:solidFill>
                  <a:schemeClr val="tx1"/>
                </a:solidFill>
                <a:latin typeface="Arial" panose="020B0604020202020204" pitchFamily="34" charset="0"/>
              </a:defRPr>
            </a:lvl2pPr>
            <a:lvl3pPr marL="1028700" algn="l" defTabSz="1028700">
              <a:defRPr>
                <a:solidFill>
                  <a:schemeClr val="tx1"/>
                </a:solidFill>
                <a:latin typeface="Arial" panose="020B0604020202020204" pitchFamily="34" charset="0"/>
              </a:defRPr>
            </a:lvl3pPr>
            <a:lvl4pPr marL="1543050" algn="l" defTabSz="1028700">
              <a:defRPr>
                <a:solidFill>
                  <a:schemeClr val="tx1"/>
                </a:solidFill>
                <a:latin typeface="Arial" panose="020B0604020202020204" pitchFamily="34" charset="0"/>
              </a:defRPr>
            </a:lvl4pPr>
            <a:lvl5pPr marL="2057400" algn="l" defTabSz="1028700">
              <a:defRPr>
                <a:solidFill>
                  <a:schemeClr val="tx1"/>
                </a:solidFill>
                <a:latin typeface="Arial" panose="020B0604020202020204" pitchFamily="34" charset="0"/>
              </a:defRPr>
            </a:lvl5pPr>
            <a:lvl6pPr marL="2514600" defTabSz="1028700" fontAlgn="base">
              <a:spcBef>
                <a:spcPct val="0"/>
              </a:spcBef>
              <a:spcAft>
                <a:spcPct val="0"/>
              </a:spcAft>
              <a:defRPr>
                <a:solidFill>
                  <a:schemeClr val="tx1"/>
                </a:solidFill>
                <a:latin typeface="Arial" panose="020B0604020202020204" pitchFamily="34" charset="0"/>
              </a:defRPr>
            </a:lvl6pPr>
            <a:lvl7pPr marL="2971800" defTabSz="1028700" fontAlgn="base">
              <a:spcBef>
                <a:spcPct val="0"/>
              </a:spcBef>
              <a:spcAft>
                <a:spcPct val="0"/>
              </a:spcAft>
              <a:defRPr>
                <a:solidFill>
                  <a:schemeClr val="tx1"/>
                </a:solidFill>
                <a:latin typeface="Arial" panose="020B0604020202020204" pitchFamily="34" charset="0"/>
              </a:defRPr>
            </a:lvl7pPr>
            <a:lvl8pPr marL="3429000" defTabSz="1028700" fontAlgn="base">
              <a:spcBef>
                <a:spcPct val="0"/>
              </a:spcBef>
              <a:spcAft>
                <a:spcPct val="0"/>
              </a:spcAft>
              <a:defRPr>
                <a:solidFill>
                  <a:schemeClr val="tx1"/>
                </a:solidFill>
                <a:latin typeface="Arial" panose="020B0604020202020204" pitchFamily="34" charset="0"/>
              </a:defRPr>
            </a:lvl8pPr>
            <a:lvl9pPr marL="3886200" defTabSz="1028700" fontAlgn="base">
              <a:spcBef>
                <a:spcPct val="0"/>
              </a:spcBef>
              <a:spcAft>
                <a:spcPct val="0"/>
              </a:spcAft>
              <a:defRPr>
                <a:solidFill>
                  <a:schemeClr val="tx1"/>
                </a:solidFill>
                <a:latin typeface="Arial" panose="020B0604020202020204" pitchFamily="34" charset="0"/>
              </a:defRPr>
            </a:lvl9pPr>
          </a:lstStyle>
          <a:p>
            <a:pPr eaLnBrk="0" hangingPunct="0">
              <a:lnSpc>
                <a:spcPts val="2138"/>
              </a:lnSpc>
            </a:pPr>
            <a:r>
              <a:rPr lang="en-US">
                <a:solidFill>
                  <a:srgbClr val="000000"/>
                </a:solidFill>
                <a:latin typeface="Helvetica" panose="020B0604020202020204" pitchFamily="34" charset="0"/>
              </a:rPr>
              <a:t>Internet Protocol (IP)</a:t>
            </a:r>
          </a:p>
          <a:p>
            <a:pPr eaLnBrk="0" hangingPunct="0">
              <a:lnSpc>
                <a:spcPts val="2138"/>
              </a:lnSpc>
            </a:pPr>
            <a:endParaRPr lang="en-US">
              <a:solidFill>
                <a:srgbClr val="000000"/>
              </a:solidFill>
              <a:latin typeface="Helvetica" panose="020B0604020202020204" pitchFamily="34" charset="0"/>
            </a:endParaRPr>
          </a:p>
          <a:p>
            <a:pPr eaLnBrk="0" hangingPunct="0">
              <a:lnSpc>
                <a:spcPts val="2138"/>
              </a:lnSpc>
            </a:pPr>
            <a:r>
              <a:rPr lang="en-US">
                <a:solidFill>
                  <a:srgbClr val="000000"/>
                </a:solidFill>
                <a:latin typeface="Helvetica" panose="020B0604020202020204" pitchFamily="34" charset="0"/>
              </a:rPr>
              <a:t>Internet Control Message</a:t>
            </a:r>
          </a:p>
          <a:p>
            <a:pPr eaLnBrk="0" hangingPunct="0">
              <a:lnSpc>
                <a:spcPts val="2138"/>
              </a:lnSpc>
            </a:pPr>
            <a:r>
              <a:rPr lang="en-US">
                <a:solidFill>
                  <a:srgbClr val="000000"/>
                </a:solidFill>
                <a:latin typeface="Helvetica" panose="020B0604020202020204" pitchFamily="34" charset="0"/>
              </a:rPr>
              <a:t>Protocol (ICMP)</a:t>
            </a:r>
          </a:p>
          <a:p>
            <a:pPr eaLnBrk="0" hangingPunct="0">
              <a:lnSpc>
                <a:spcPts val="2138"/>
              </a:lnSpc>
            </a:pPr>
            <a:endParaRPr lang="en-US">
              <a:solidFill>
                <a:srgbClr val="000000"/>
              </a:solidFill>
              <a:latin typeface="Helvetica" panose="020B0604020202020204" pitchFamily="34" charset="0"/>
            </a:endParaRPr>
          </a:p>
          <a:p>
            <a:pPr eaLnBrk="0" hangingPunct="0">
              <a:lnSpc>
                <a:spcPts val="2138"/>
              </a:lnSpc>
            </a:pPr>
            <a:r>
              <a:rPr lang="en-US">
                <a:solidFill>
                  <a:srgbClr val="000000"/>
                </a:solidFill>
                <a:latin typeface="Helvetica" panose="020B0604020202020204" pitchFamily="34" charset="0"/>
              </a:rPr>
              <a:t>Address Resolution</a:t>
            </a:r>
          </a:p>
          <a:p>
            <a:pPr eaLnBrk="0" hangingPunct="0">
              <a:lnSpc>
                <a:spcPts val="2138"/>
              </a:lnSpc>
            </a:pPr>
            <a:r>
              <a:rPr lang="en-US">
                <a:solidFill>
                  <a:srgbClr val="000000"/>
                </a:solidFill>
                <a:latin typeface="Helvetica" panose="020B0604020202020204" pitchFamily="34" charset="0"/>
              </a:rPr>
              <a:t>Protocol (ARP)</a:t>
            </a:r>
          </a:p>
          <a:p>
            <a:pPr eaLnBrk="0" hangingPunct="0">
              <a:lnSpc>
                <a:spcPts val="2138"/>
              </a:lnSpc>
            </a:pPr>
            <a:endParaRPr lang="en-US">
              <a:solidFill>
                <a:srgbClr val="000000"/>
              </a:solidFill>
              <a:latin typeface="Helvetica" panose="020B0604020202020204" pitchFamily="34" charset="0"/>
            </a:endParaRPr>
          </a:p>
          <a:p>
            <a:pPr eaLnBrk="0" hangingPunct="0">
              <a:lnSpc>
                <a:spcPts val="2138"/>
              </a:lnSpc>
            </a:pPr>
            <a:r>
              <a:rPr lang="en-US">
                <a:solidFill>
                  <a:srgbClr val="000000"/>
                </a:solidFill>
                <a:latin typeface="Helvetica" panose="020B0604020202020204" pitchFamily="34" charset="0"/>
              </a:rPr>
              <a:t>Reverse Address</a:t>
            </a:r>
          </a:p>
          <a:p>
            <a:pPr eaLnBrk="0" hangingPunct="0">
              <a:lnSpc>
                <a:spcPts val="2138"/>
              </a:lnSpc>
            </a:pPr>
            <a:r>
              <a:rPr lang="en-US">
                <a:solidFill>
                  <a:srgbClr val="000000"/>
                </a:solidFill>
                <a:latin typeface="Helvetica" panose="020B0604020202020204" pitchFamily="34" charset="0"/>
              </a:rPr>
              <a:t>Resolution Protocol (RARP)</a:t>
            </a:r>
          </a:p>
        </p:txBody>
      </p:sp>
      <p:sp>
        <p:nvSpPr>
          <p:cNvPr id="6" name="Freeform 6"/>
          <p:cNvSpPr>
            <a:spLocks/>
          </p:cNvSpPr>
          <p:nvPr/>
        </p:nvSpPr>
        <p:spPr bwMode="auto">
          <a:xfrm>
            <a:off x="3074555" y="2449095"/>
            <a:ext cx="160338" cy="3355975"/>
          </a:xfrm>
          <a:custGeom>
            <a:avLst/>
            <a:gdLst>
              <a:gd name="T0" fmla="*/ 96 w 97"/>
              <a:gd name="T1" fmla="*/ 0 h 1585"/>
              <a:gd name="T2" fmla="*/ 96 w 97"/>
              <a:gd name="T3" fmla="*/ 0 h 1585"/>
              <a:gd name="T4" fmla="*/ 0 w 97"/>
              <a:gd name="T5" fmla="*/ 96 h 1585"/>
              <a:gd name="T6" fmla="*/ 0 w 97"/>
              <a:gd name="T7" fmla="*/ 1584 h 1585"/>
              <a:gd name="T8" fmla="*/ 96 w 97"/>
              <a:gd name="T9" fmla="*/ 1488 h 1585"/>
              <a:gd name="T10" fmla="*/ 96 w 97"/>
              <a:gd name="T11" fmla="*/ 0 h 1585"/>
            </a:gdLst>
            <a:ahLst/>
            <a:cxnLst>
              <a:cxn ang="0">
                <a:pos x="T0" y="T1"/>
              </a:cxn>
              <a:cxn ang="0">
                <a:pos x="T2" y="T3"/>
              </a:cxn>
              <a:cxn ang="0">
                <a:pos x="T4" y="T5"/>
              </a:cxn>
              <a:cxn ang="0">
                <a:pos x="T6" y="T7"/>
              </a:cxn>
              <a:cxn ang="0">
                <a:pos x="T8" y="T9"/>
              </a:cxn>
              <a:cxn ang="0">
                <a:pos x="T10" y="T11"/>
              </a:cxn>
            </a:cxnLst>
            <a:rect l="0" t="0" r="r" b="b"/>
            <a:pathLst>
              <a:path w="97" h="1585">
                <a:moveTo>
                  <a:pt x="96" y="0"/>
                </a:moveTo>
                <a:lnTo>
                  <a:pt x="96" y="0"/>
                </a:lnTo>
                <a:lnTo>
                  <a:pt x="0" y="96"/>
                </a:lnTo>
                <a:lnTo>
                  <a:pt x="0" y="1584"/>
                </a:lnTo>
                <a:lnTo>
                  <a:pt x="96" y="1488"/>
                </a:lnTo>
                <a:lnTo>
                  <a:pt x="96" y="0"/>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7" name="Rectangle 7"/>
          <p:cNvSpPr>
            <a:spLocks noChangeArrowheads="1"/>
          </p:cNvSpPr>
          <p:nvPr/>
        </p:nvSpPr>
        <p:spPr bwMode="auto">
          <a:xfrm>
            <a:off x="1079068" y="2604670"/>
            <a:ext cx="1993900" cy="3194050"/>
          </a:xfrm>
          <a:prstGeom prst="rect">
            <a:avLst/>
          </a:prstGeom>
          <a:solidFill>
            <a:srgbClr val="FFEFC2"/>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8" name="Rectangle 8"/>
          <p:cNvSpPr>
            <a:spLocks noChangeArrowheads="1"/>
          </p:cNvSpPr>
          <p:nvPr/>
        </p:nvSpPr>
        <p:spPr bwMode="auto">
          <a:xfrm>
            <a:off x="1429905" y="3255545"/>
            <a:ext cx="131127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Application</a:t>
            </a:r>
          </a:p>
        </p:txBody>
      </p:sp>
      <p:sp>
        <p:nvSpPr>
          <p:cNvPr id="9" name="Rectangle 9"/>
          <p:cNvSpPr>
            <a:spLocks noChangeArrowheads="1"/>
          </p:cNvSpPr>
          <p:nvPr/>
        </p:nvSpPr>
        <p:spPr bwMode="auto">
          <a:xfrm>
            <a:off x="1429905" y="3760370"/>
            <a:ext cx="1311275"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Transport</a:t>
            </a:r>
          </a:p>
        </p:txBody>
      </p:sp>
      <p:sp>
        <p:nvSpPr>
          <p:cNvPr id="10" name="Rectangle 10"/>
          <p:cNvSpPr>
            <a:spLocks noChangeArrowheads="1"/>
          </p:cNvSpPr>
          <p:nvPr/>
        </p:nvSpPr>
        <p:spPr bwMode="auto">
          <a:xfrm>
            <a:off x="1429905" y="4301708"/>
            <a:ext cx="1311275"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Internet</a:t>
            </a:r>
          </a:p>
        </p:txBody>
      </p:sp>
      <p:sp>
        <p:nvSpPr>
          <p:cNvPr id="11" name="Rectangle 11"/>
          <p:cNvSpPr>
            <a:spLocks noChangeArrowheads="1"/>
          </p:cNvSpPr>
          <p:nvPr/>
        </p:nvSpPr>
        <p:spPr bwMode="auto">
          <a:xfrm>
            <a:off x="1429905" y="4755733"/>
            <a:ext cx="1311275"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Data-Link</a:t>
            </a:r>
          </a:p>
        </p:txBody>
      </p:sp>
      <p:sp>
        <p:nvSpPr>
          <p:cNvPr id="12" name="Rectangle 12"/>
          <p:cNvSpPr>
            <a:spLocks noChangeArrowheads="1"/>
          </p:cNvSpPr>
          <p:nvPr/>
        </p:nvSpPr>
        <p:spPr bwMode="auto">
          <a:xfrm>
            <a:off x="1429905" y="5381208"/>
            <a:ext cx="1311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lvl1pPr algn="l" defTabSz="831850">
              <a:defRPr>
                <a:solidFill>
                  <a:schemeClr val="tx1"/>
                </a:solidFill>
                <a:latin typeface="Arial" panose="020B0604020202020204" pitchFamily="34" charset="0"/>
              </a:defRPr>
            </a:lvl1pPr>
            <a:lvl2pPr marL="461963" algn="l" defTabSz="831850">
              <a:defRPr>
                <a:solidFill>
                  <a:schemeClr val="tx1"/>
                </a:solidFill>
                <a:latin typeface="Arial" panose="020B0604020202020204" pitchFamily="34" charset="0"/>
              </a:defRPr>
            </a:lvl2pPr>
            <a:lvl3pPr marL="925513" algn="l" defTabSz="831850">
              <a:defRPr>
                <a:solidFill>
                  <a:schemeClr val="tx1"/>
                </a:solidFill>
                <a:latin typeface="Arial" panose="020B0604020202020204" pitchFamily="34" charset="0"/>
              </a:defRPr>
            </a:lvl3pPr>
            <a:lvl4pPr marL="1389063" algn="l" defTabSz="831850">
              <a:defRPr>
                <a:solidFill>
                  <a:schemeClr val="tx1"/>
                </a:solidFill>
                <a:latin typeface="Arial" panose="020B0604020202020204" pitchFamily="34" charset="0"/>
              </a:defRPr>
            </a:lvl4pPr>
            <a:lvl5pPr marL="1852613" algn="l" defTabSz="831850">
              <a:defRPr>
                <a:solidFill>
                  <a:schemeClr val="tx1"/>
                </a:solidFill>
                <a:latin typeface="Arial" panose="020B0604020202020204" pitchFamily="34" charset="0"/>
              </a:defRPr>
            </a:lvl5pPr>
            <a:lvl6pPr marL="2309813" defTabSz="831850" fontAlgn="base">
              <a:spcBef>
                <a:spcPct val="0"/>
              </a:spcBef>
              <a:spcAft>
                <a:spcPct val="0"/>
              </a:spcAft>
              <a:defRPr>
                <a:solidFill>
                  <a:schemeClr val="tx1"/>
                </a:solidFill>
                <a:latin typeface="Arial" panose="020B0604020202020204" pitchFamily="34" charset="0"/>
              </a:defRPr>
            </a:lvl6pPr>
            <a:lvl7pPr marL="2767013" defTabSz="831850" fontAlgn="base">
              <a:spcBef>
                <a:spcPct val="0"/>
              </a:spcBef>
              <a:spcAft>
                <a:spcPct val="0"/>
              </a:spcAft>
              <a:defRPr>
                <a:solidFill>
                  <a:schemeClr val="tx1"/>
                </a:solidFill>
                <a:latin typeface="Arial" panose="020B0604020202020204" pitchFamily="34" charset="0"/>
              </a:defRPr>
            </a:lvl7pPr>
            <a:lvl8pPr marL="3224213" defTabSz="831850" fontAlgn="base">
              <a:spcBef>
                <a:spcPct val="0"/>
              </a:spcBef>
              <a:spcAft>
                <a:spcPct val="0"/>
              </a:spcAft>
              <a:defRPr>
                <a:solidFill>
                  <a:schemeClr val="tx1"/>
                </a:solidFill>
                <a:latin typeface="Arial" panose="020B0604020202020204" pitchFamily="34" charset="0"/>
              </a:defRPr>
            </a:lvl8pPr>
            <a:lvl9pPr marL="3681413" defTabSz="831850" fontAlgn="base">
              <a:spcBef>
                <a:spcPct val="0"/>
              </a:spcBef>
              <a:spcAft>
                <a:spcPct val="0"/>
              </a:spcAft>
              <a:defRPr>
                <a:solidFill>
                  <a:schemeClr val="tx1"/>
                </a:solidFill>
                <a:latin typeface="Arial" panose="020B0604020202020204" pitchFamily="34" charset="0"/>
              </a:defRPr>
            </a:lvl9pPr>
          </a:lstStyle>
          <a:p>
            <a:pPr algn="ctr" eaLnBrk="0" hangingPunct="0">
              <a:lnSpc>
                <a:spcPct val="95000"/>
              </a:lnSpc>
              <a:spcBef>
                <a:spcPct val="50000"/>
              </a:spcBef>
            </a:pPr>
            <a:r>
              <a:rPr lang="en-US" sz="1600" dirty="0">
                <a:solidFill>
                  <a:schemeClr val="bg1"/>
                </a:solidFill>
                <a:latin typeface="Helvetica" panose="020B0604020202020204" pitchFamily="34" charset="0"/>
              </a:rPr>
              <a:t>Physical</a:t>
            </a:r>
          </a:p>
        </p:txBody>
      </p:sp>
      <p:sp>
        <p:nvSpPr>
          <p:cNvPr id="13" name="Freeform 13"/>
          <p:cNvSpPr>
            <a:spLocks/>
          </p:cNvSpPr>
          <p:nvPr/>
        </p:nvSpPr>
        <p:spPr bwMode="auto">
          <a:xfrm>
            <a:off x="1080655" y="2449095"/>
            <a:ext cx="2162175" cy="155575"/>
          </a:xfrm>
          <a:custGeom>
            <a:avLst/>
            <a:gdLst>
              <a:gd name="T0" fmla="*/ 0 w 1211"/>
              <a:gd name="T1" fmla="*/ 86 h 87"/>
              <a:gd name="T2" fmla="*/ 89 w 1211"/>
              <a:gd name="T3" fmla="*/ 0 h 87"/>
              <a:gd name="T4" fmla="*/ 1210 w 1211"/>
              <a:gd name="T5" fmla="*/ 0 h 87"/>
              <a:gd name="T6" fmla="*/ 1124 w 1211"/>
              <a:gd name="T7" fmla="*/ 86 h 87"/>
              <a:gd name="T8" fmla="*/ 0 w 1211"/>
              <a:gd name="T9" fmla="*/ 86 h 87"/>
            </a:gdLst>
            <a:ahLst/>
            <a:cxnLst>
              <a:cxn ang="0">
                <a:pos x="T0" y="T1"/>
              </a:cxn>
              <a:cxn ang="0">
                <a:pos x="T2" y="T3"/>
              </a:cxn>
              <a:cxn ang="0">
                <a:pos x="T4" y="T5"/>
              </a:cxn>
              <a:cxn ang="0">
                <a:pos x="T6" y="T7"/>
              </a:cxn>
              <a:cxn ang="0">
                <a:pos x="T8" y="T9"/>
              </a:cxn>
            </a:cxnLst>
            <a:rect l="0" t="0" r="r" b="b"/>
            <a:pathLst>
              <a:path w="1211" h="87">
                <a:moveTo>
                  <a:pt x="0" y="86"/>
                </a:moveTo>
                <a:lnTo>
                  <a:pt x="89" y="0"/>
                </a:lnTo>
                <a:lnTo>
                  <a:pt x="1210" y="0"/>
                </a:lnTo>
                <a:lnTo>
                  <a:pt x="1124" y="86"/>
                </a:lnTo>
                <a:lnTo>
                  <a:pt x="0" y="86"/>
                </a:lnTo>
              </a:path>
            </a:pathLst>
          </a:custGeom>
          <a:solidFill>
            <a:srgbClr val="FFDA74"/>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4" name="Freeform 14"/>
          <p:cNvSpPr>
            <a:spLocks/>
          </p:cNvSpPr>
          <p:nvPr/>
        </p:nvSpPr>
        <p:spPr bwMode="auto">
          <a:xfrm>
            <a:off x="1072718" y="349049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5" name="Freeform 15"/>
          <p:cNvSpPr>
            <a:spLocks/>
          </p:cNvSpPr>
          <p:nvPr/>
        </p:nvSpPr>
        <p:spPr bwMode="auto">
          <a:xfrm>
            <a:off x="1072718" y="403024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6" name="Freeform 16"/>
          <p:cNvSpPr>
            <a:spLocks/>
          </p:cNvSpPr>
          <p:nvPr/>
        </p:nvSpPr>
        <p:spPr bwMode="auto">
          <a:xfrm>
            <a:off x="1072718" y="4571583"/>
            <a:ext cx="2162175" cy="155575"/>
          </a:xfrm>
          <a:custGeom>
            <a:avLst/>
            <a:gdLst>
              <a:gd name="T0" fmla="*/ 0 w 1211"/>
              <a:gd name="T1" fmla="*/ 86 h 87"/>
              <a:gd name="T2" fmla="*/ 1124 w 1211"/>
              <a:gd name="T3" fmla="*/ 86 h 87"/>
              <a:gd name="T4" fmla="*/ 1210 w 1211"/>
              <a:gd name="T5" fmla="*/ 0 h 87"/>
            </a:gdLst>
            <a:ahLst/>
            <a:cxnLst>
              <a:cxn ang="0">
                <a:pos x="T0" y="T1"/>
              </a:cxn>
              <a:cxn ang="0">
                <a:pos x="T2" y="T3"/>
              </a:cxn>
              <a:cxn ang="0">
                <a:pos x="T4" y="T5"/>
              </a:cxn>
            </a:cxnLst>
            <a:rect l="0" t="0" r="r" b="b"/>
            <a:pathLst>
              <a:path w="1211" h="87">
                <a:moveTo>
                  <a:pt x="0" y="86"/>
                </a:moveTo>
                <a:lnTo>
                  <a:pt x="1124" y="86"/>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
        <p:nvSpPr>
          <p:cNvPr id="17" name="Freeform 17"/>
          <p:cNvSpPr>
            <a:spLocks/>
          </p:cNvSpPr>
          <p:nvPr/>
        </p:nvSpPr>
        <p:spPr bwMode="auto">
          <a:xfrm>
            <a:off x="1072718" y="5109745"/>
            <a:ext cx="2162175" cy="157163"/>
          </a:xfrm>
          <a:custGeom>
            <a:avLst/>
            <a:gdLst>
              <a:gd name="T0" fmla="*/ 0 w 1211"/>
              <a:gd name="T1" fmla="*/ 87 h 88"/>
              <a:gd name="T2" fmla="*/ 1124 w 1211"/>
              <a:gd name="T3" fmla="*/ 87 h 88"/>
              <a:gd name="T4" fmla="*/ 1210 w 1211"/>
              <a:gd name="T5" fmla="*/ 0 h 88"/>
            </a:gdLst>
            <a:ahLst/>
            <a:cxnLst>
              <a:cxn ang="0">
                <a:pos x="T0" y="T1"/>
              </a:cxn>
              <a:cxn ang="0">
                <a:pos x="T2" y="T3"/>
              </a:cxn>
              <a:cxn ang="0">
                <a:pos x="T4" y="T5"/>
              </a:cxn>
            </a:cxnLst>
            <a:rect l="0" t="0" r="r" b="b"/>
            <a:pathLst>
              <a:path w="1211" h="88">
                <a:moveTo>
                  <a:pt x="0" y="87"/>
                </a:moveTo>
                <a:lnTo>
                  <a:pt x="1124" y="87"/>
                </a:lnTo>
                <a:lnTo>
                  <a:pt x="1210" y="0"/>
                </a:lnTo>
              </a:path>
            </a:pathLst>
          </a:custGeom>
          <a:noFill/>
          <a:ln w="25400" cap="rnd" cmpd="sng">
            <a:solidFill>
              <a:schemeClr val="bg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6662" tIns="93332" rIns="186662" bIns="93332" anchor="ctr"/>
          <a:lstStyle/>
          <a:p>
            <a:endParaRPr lang="en-US"/>
          </a:p>
        </p:txBody>
      </p:sp>
    </p:spTree>
    <p:extLst>
      <p:ext uri="{BB962C8B-B14F-4D97-AF65-F5344CB8AC3E}">
        <p14:creationId xmlns:p14="http://schemas.microsoft.com/office/powerpoint/2010/main" val="12897414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Protocols	</a:t>
            </a:r>
          </a:p>
        </p:txBody>
      </p:sp>
      <p:sp>
        <p:nvSpPr>
          <p:cNvPr id="3" name="Content Placeholder 2"/>
          <p:cNvSpPr>
            <a:spLocks noGrp="1"/>
          </p:cNvSpPr>
          <p:nvPr>
            <p:ph idx="1"/>
          </p:nvPr>
        </p:nvSpPr>
        <p:spPr/>
        <p:txBody>
          <a:bodyPr/>
          <a:lstStyle/>
          <a:p>
            <a:r>
              <a:rPr lang="en-US" dirty="0"/>
              <a:t>IP- Used for IP addressing</a:t>
            </a:r>
          </a:p>
          <a:p>
            <a:r>
              <a:rPr lang="en-US" dirty="0"/>
              <a:t>ICMP- Used to check internet connectivity</a:t>
            </a:r>
          </a:p>
          <a:p>
            <a:r>
              <a:rPr lang="en-US" dirty="0"/>
              <a:t>ARP- Resolves MAC address from IP</a:t>
            </a:r>
          </a:p>
          <a:p>
            <a:r>
              <a:rPr lang="en-US" dirty="0"/>
              <a:t>RARP- Resolves IP from MAC address</a:t>
            </a:r>
          </a:p>
        </p:txBody>
      </p:sp>
    </p:spTree>
    <p:extLst>
      <p:ext uri="{BB962C8B-B14F-4D97-AF65-F5344CB8AC3E}">
        <p14:creationId xmlns:p14="http://schemas.microsoft.com/office/powerpoint/2010/main" val="3613844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IP Addressing</a:t>
            </a:r>
          </a:p>
        </p:txBody>
      </p:sp>
      <p:sp>
        <p:nvSpPr>
          <p:cNvPr id="5" name="Content Placeholder 4"/>
          <p:cNvSpPr>
            <a:spLocks noGrp="1"/>
          </p:cNvSpPr>
          <p:nvPr>
            <p:ph idx="1"/>
          </p:nvPr>
        </p:nvSpPr>
        <p:spPr/>
        <p:txBody>
          <a:bodyPr>
            <a:normAutofit fontScale="85000" lnSpcReduction="10000"/>
          </a:bodyPr>
          <a:lstStyle/>
          <a:p>
            <a:r>
              <a:rPr lang="en-US" sz="2000" dirty="0"/>
              <a:t>Using the IP address of the destination network, a router can deliver a packet to the correct network.</a:t>
            </a:r>
          </a:p>
          <a:p>
            <a:r>
              <a:rPr lang="en-US" sz="2000" dirty="0"/>
              <a:t>When the packet arrives at a router connected to the destination network, the router uses the IP address to locate the particular computer connected to that network.  </a:t>
            </a:r>
          </a:p>
          <a:p>
            <a:r>
              <a:rPr lang="en-US" sz="2000" dirty="0"/>
              <a:t>It has two versions:-</a:t>
            </a:r>
          </a:p>
          <a:p>
            <a:pPr>
              <a:buFont typeface="+mj-lt"/>
              <a:buAutoNum type="arabicPeriod"/>
            </a:pPr>
            <a:r>
              <a:rPr lang="en-US" sz="2000" dirty="0"/>
              <a:t>IPv4- 32 bit decimal address</a:t>
            </a:r>
          </a:p>
          <a:p>
            <a:pPr>
              <a:buFont typeface="+mj-lt"/>
              <a:buAutoNum type="arabicPeriod"/>
            </a:pPr>
            <a:r>
              <a:rPr lang="en-US" sz="2000" dirty="0"/>
              <a:t>IPv6- 128 bit hexadecimal address</a:t>
            </a:r>
          </a:p>
          <a:p>
            <a:endParaRPr lang="en-US" sz="2000" dirty="0"/>
          </a:p>
        </p:txBody>
      </p:sp>
    </p:spTree>
    <p:extLst>
      <p:ext uri="{BB962C8B-B14F-4D97-AF65-F5344CB8AC3E}">
        <p14:creationId xmlns:p14="http://schemas.microsoft.com/office/powerpoint/2010/main" val="797801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IPv4 Address</a:t>
            </a:r>
          </a:p>
        </p:txBody>
      </p:sp>
      <p:sp>
        <p:nvSpPr>
          <p:cNvPr id="3" name="Content Placeholder 2"/>
          <p:cNvSpPr>
            <a:spLocks noGrp="1"/>
          </p:cNvSpPr>
          <p:nvPr>
            <p:ph idx="1"/>
          </p:nvPr>
        </p:nvSpPr>
        <p:spPr/>
        <p:txBody>
          <a:bodyPr>
            <a:normAutofit fontScale="92500" lnSpcReduction="20000"/>
          </a:bodyPr>
          <a:lstStyle/>
          <a:p>
            <a:r>
              <a:rPr lang="en-US" sz="2000" dirty="0"/>
              <a:t>IPv4 is 32 bit decimal address divided into 4 groups.</a:t>
            </a:r>
          </a:p>
          <a:p>
            <a:r>
              <a:rPr lang="en-US" sz="2000" dirty="0"/>
              <a:t>Each group contains 8 bit.</a:t>
            </a:r>
          </a:p>
          <a:p>
            <a:r>
              <a:rPr lang="en-US" sz="2000" dirty="0"/>
              <a:t>Each group is also called an Octet</a:t>
            </a:r>
          </a:p>
          <a:p>
            <a:r>
              <a:rPr lang="en-US" sz="2000" dirty="0"/>
              <a:t>Contains addresses between 0.0.0.0 to 255.255.255.255</a:t>
            </a:r>
          </a:p>
          <a:p>
            <a:r>
              <a:rPr lang="en-US" sz="2000" dirty="0"/>
              <a:t>We don’t use these two address for communication</a:t>
            </a:r>
          </a:p>
          <a:p>
            <a:r>
              <a:rPr lang="en-US" sz="2000" dirty="0"/>
              <a:t>Since 0.0.0.0 is an invalid IP and 255.255.255.255 is a Global Broadcast address</a:t>
            </a:r>
          </a:p>
        </p:txBody>
      </p:sp>
    </p:spTree>
    <p:extLst>
      <p:ext uri="{BB962C8B-B14F-4D97-AF65-F5344CB8AC3E}">
        <p14:creationId xmlns:p14="http://schemas.microsoft.com/office/powerpoint/2010/main" val="767911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Classification of IP’s</a:t>
            </a:r>
          </a:p>
        </p:txBody>
      </p:sp>
      <p:sp>
        <p:nvSpPr>
          <p:cNvPr id="3" name="Content Placeholder 2"/>
          <p:cNvSpPr>
            <a:spLocks noGrp="1"/>
          </p:cNvSpPr>
          <p:nvPr>
            <p:ph idx="1"/>
          </p:nvPr>
        </p:nvSpPr>
        <p:spPr>
          <a:xfrm>
            <a:off x="2589212" y="1496291"/>
            <a:ext cx="8915400" cy="3777622"/>
          </a:xfrm>
        </p:spPr>
        <p:txBody>
          <a:bodyPr>
            <a:noAutofit/>
          </a:bodyPr>
          <a:lstStyle/>
          <a:p>
            <a:r>
              <a:rPr lang="en-US" sz="2000" dirty="0"/>
              <a:t>IANA (Internet Assigned Numbering Authority) classified IP addresses into 5 classes, they are:-</a:t>
            </a:r>
          </a:p>
          <a:p>
            <a:pPr marL="0" indent="0">
              <a:buNone/>
            </a:pPr>
            <a:r>
              <a:rPr lang="en-US" sz="2000" dirty="0"/>
              <a:t>			</a:t>
            </a:r>
            <a:r>
              <a:rPr lang="en-US" sz="2000" dirty="0">
                <a:solidFill>
                  <a:schemeClr val="tx1"/>
                </a:solidFill>
              </a:rPr>
              <a:t>X</a:t>
            </a:r>
            <a:r>
              <a:rPr lang="en-US" sz="2000" dirty="0"/>
              <a:t>.X.X.X</a:t>
            </a:r>
          </a:p>
          <a:p>
            <a:pPr marL="0" indent="0">
              <a:buNone/>
            </a:pPr>
            <a:endParaRPr lang="en-US" sz="2000" dirty="0"/>
          </a:p>
          <a:p>
            <a:pPr marL="0" indent="0">
              <a:buNone/>
            </a:pPr>
            <a:r>
              <a:rPr lang="en-US" sz="2000" dirty="0"/>
              <a:t>Cass A	(1-126)</a:t>
            </a:r>
          </a:p>
          <a:p>
            <a:pPr marL="0" indent="0">
              <a:buNone/>
            </a:pPr>
            <a:r>
              <a:rPr lang="en-US" sz="2000" dirty="0"/>
              <a:t>Class B	(128-191)</a:t>
            </a:r>
          </a:p>
          <a:p>
            <a:pPr marL="0" indent="0">
              <a:buNone/>
            </a:pPr>
            <a:r>
              <a:rPr lang="en-US" sz="2000" dirty="0"/>
              <a:t>Class C	(192-223)</a:t>
            </a:r>
          </a:p>
          <a:p>
            <a:pPr marL="0" indent="0">
              <a:buNone/>
            </a:pPr>
            <a:r>
              <a:rPr lang="en-US" sz="2000" dirty="0"/>
              <a:t>Class D	(224-239)</a:t>
            </a:r>
          </a:p>
          <a:p>
            <a:pPr marL="0" indent="0">
              <a:buNone/>
            </a:pPr>
            <a:r>
              <a:rPr lang="en-US" sz="2000" dirty="0"/>
              <a:t>Class E	(240-255)</a:t>
            </a:r>
          </a:p>
          <a:p>
            <a:r>
              <a:rPr lang="en-US" sz="2000" dirty="0"/>
              <a:t>Class A, B, C are used for communication </a:t>
            </a:r>
          </a:p>
          <a:p>
            <a:r>
              <a:rPr lang="en-US" sz="2000" dirty="0"/>
              <a:t>Class D are Multicast addresses</a:t>
            </a:r>
          </a:p>
          <a:p>
            <a:r>
              <a:rPr lang="en-US" sz="2000" dirty="0"/>
              <a:t>Class E are used for IP Research</a:t>
            </a:r>
          </a:p>
        </p:txBody>
      </p:sp>
      <p:cxnSp>
        <p:nvCxnSpPr>
          <p:cNvPr id="5" name="Straight Arrow Connector 4"/>
          <p:cNvCxnSpPr/>
          <p:nvPr/>
        </p:nvCxnSpPr>
        <p:spPr>
          <a:xfrm>
            <a:off x="4114800" y="2576945"/>
            <a:ext cx="0" cy="484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983182" y="2296391"/>
            <a:ext cx="256309" cy="28055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626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232004" y="3197668"/>
            <a:ext cx="7349067" cy="276999"/>
          </a:xfrm>
        </p:spPr>
        <p:txBody>
          <a:bodyPr/>
          <a:lstStyle/>
          <a:p>
            <a:r>
              <a:rPr lang="en-US" dirty="0"/>
              <a:t>Interconnection of machines in a wide geographical area is WAN</a:t>
            </a:r>
          </a:p>
          <a:p>
            <a:r>
              <a:rPr lang="en-US" dirty="0"/>
              <a:t>E.g.- home internet, two LANs connected with a router and a service provider is connected between two routers</a:t>
            </a:r>
          </a:p>
          <a:p>
            <a:r>
              <a:rPr lang="en-US" dirty="0"/>
              <a:t>Wireless WAN- 2G, 3G, 4G</a:t>
            </a:r>
          </a:p>
        </p:txBody>
      </p:sp>
      <p:sp>
        <p:nvSpPr>
          <p:cNvPr id="2" name="Title 1"/>
          <p:cNvSpPr>
            <a:spLocks noGrp="1"/>
          </p:cNvSpPr>
          <p:nvPr>
            <p:ph type="title"/>
          </p:nvPr>
        </p:nvSpPr>
        <p:spPr>
          <a:xfrm>
            <a:off x="2076361" y="1503464"/>
            <a:ext cx="7349067" cy="615553"/>
          </a:xfrm>
        </p:spPr>
        <p:txBody>
          <a:bodyPr>
            <a:normAutofit/>
          </a:bodyPr>
          <a:lstStyle/>
          <a:p>
            <a:r>
              <a:rPr lang="en-US" dirty="0"/>
              <a:t>WAN (Wide Area 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82" y="3752494"/>
            <a:ext cx="5334000" cy="2695575"/>
          </a:xfrm>
          <a:prstGeom prst="rect">
            <a:avLst/>
          </a:prstGeom>
        </p:spPr>
      </p:pic>
    </p:spTree>
    <p:extLst>
      <p:ext uri="{BB962C8B-B14F-4D97-AF65-F5344CB8AC3E}">
        <p14:creationId xmlns:p14="http://schemas.microsoft.com/office/powerpoint/2010/main" val="1247664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Network Portion &amp; Host Portion</a:t>
            </a:r>
          </a:p>
        </p:txBody>
      </p:sp>
      <p:sp>
        <p:nvSpPr>
          <p:cNvPr id="3" name="Content Placeholder 2"/>
          <p:cNvSpPr>
            <a:spLocks noGrp="1"/>
          </p:cNvSpPr>
          <p:nvPr>
            <p:ph idx="1"/>
          </p:nvPr>
        </p:nvSpPr>
        <p:spPr/>
        <p:txBody>
          <a:bodyPr>
            <a:normAutofit/>
          </a:bodyPr>
          <a:lstStyle/>
          <a:p>
            <a:r>
              <a:rPr lang="en-US" sz="2000" dirty="0"/>
              <a:t>In Class A 1</a:t>
            </a:r>
            <a:r>
              <a:rPr lang="en-US" sz="2000" baseline="30000" dirty="0"/>
              <a:t>st</a:t>
            </a:r>
            <a:r>
              <a:rPr lang="en-US" sz="2000" dirty="0"/>
              <a:t> octet is in Network portion and rest of them are in Host portion</a:t>
            </a:r>
          </a:p>
        </p:txBody>
      </p:sp>
      <p:graphicFrame>
        <p:nvGraphicFramePr>
          <p:cNvPr id="4" name="Object 4"/>
          <p:cNvGraphicFramePr>
            <a:graphicFrameLocks noChangeAspect="1"/>
          </p:cNvGraphicFramePr>
          <p:nvPr>
            <p:extLst>
              <p:ext uri="{D42A27DB-BD31-4B8C-83A1-F6EECF244321}">
                <p14:modId xmlns:p14="http://schemas.microsoft.com/office/powerpoint/2010/main" val="3048333661"/>
              </p:ext>
            </p:extLst>
          </p:nvPr>
        </p:nvGraphicFramePr>
        <p:xfrm>
          <a:off x="2266311" y="3020291"/>
          <a:ext cx="9238301" cy="3119531"/>
        </p:xfrm>
        <a:graphic>
          <a:graphicData uri="http://schemas.openxmlformats.org/presentationml/2006/ole">
            <mc:AlternateContent xmlns:mc="http://schemas.openxmlformats.org/markup-compatibility/2006">
              <mc:Choice xmlns:v="urn:schemas-microsoft-com:vml" Requires="v">
                <p:oleObj spid="_x0000_s2064" name="Bitmap Image" r:id="rId3" imgW="5630061" imgH="2228571" progId="Paint.Picture">
                  <p:embed/>
                </p:oleObj>
              </mc:Choice>
              <mc:Fallback>
                <p:oleObj name="Bitmap Image" r:id="rId3" imgW="5630061" imgH="22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311" y="3020291"/>
                        <a:ext cx="9238301" cy="311953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065378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In Class B 1</a:t>
            </a:r>
            <a:r>
              <a:rPr lang="en-US" sz="2000" baseline="30000" dirty="0"/>
              <a:t>st</a:t>
            </a:r>
            <a:r>
              <a:rPr lang="en-US" sz="2000" dirty="0"/>
              <a:t> two octet are in Network and last two are in Host portion</a:t>
            </a:r>
          </a:p>
        </p:txBody>
      </p:sp>
      <p:graphicFrame>
        <p:nvGraphicFramePr>
          <p:cNvPr id="6" name="Object 4"/>
          <p:cNvGraphicFramePr>
            <a:graphicFrameLocks noChangeAspect="1"/>
          </p:cNvGraphicFramePr>
          <p:nvPr>
            <p:extLst>
              <p:ext uri="{D42A27DB-BD31-4B8C-83A1-F6EECF244321}">
                <p14:modId xmlns:p14="http://schemas.microsoft.com/office/powerpoint/2010/main" val="3164734180"/>
              </p:ext>
            </p:extLst>
          </p:nvPr>
        </p:nvGraphicFramePr>
        <p:xfrm>
          <a:off x="2360612" y="3020291"/>
          <a:ext cx="9144000" cy="3224213"/>
        </p:xfrm>
        <a:graphic>
          <a:graphicData uri="http://schemas.openxmlformats.org/presentationml/2006/ole">
            <mc:AlternateContent xmlns:mc="http://schemas.openxmlformats.org/markup-compatibility/2006">
              <mc:Choice xmlns:v="urn:schemas-microsoft-com:vml" Requires="v">
                <p:oleObj spid="_x0000_s3088" name="Bitmap Image" r:id="rId3" imgW="5630061" imgH="2219635" progId="Paint.Picture">
                  <p:embed/>
                </p:oleObj>
              </mc:Choice>
              <mc:Fallback>
                <p:oleObj name="Bitmap Image" r:id="rId3" imgW="5630061" imgH="221963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612" y="3020291"/>
                        <a:ext cx="9144000" cy="322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47076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410" y="1566152"/>
            <a:ext cx="8911687" cy="1809345"/>
          </a:xfrm>
        </p:spPr>
        <p:txBody>
          <a:bodyPr>
            <a:normAutofit/>
          </a:bodyPr>
          <a:lstStyle/>
          <a:p>
            <a:r>
              <a:rPr lang="en-US" sz="2000" dirty="0"/>
              <a:t>In Class C 1</a:t>
            </a:r>
            <a:r>
              <a:rPr lang="en-US" sz="2000" baseline="30000" dirty="0"/>
              <a:t>st</a:t>
            </a:r>
            <a:r>
              <a:rPr lang="en-US" sz="2000" dirty="0"/>
              <a:t> three Octets are in Network and last octet is in Host portion</a:t>
            </a:r>
          </a:p>
          <a:p>
            <a:endParaRPr lang="en-US" sz="2000" dirty="0"/>
          </a:p>
          <a:p>
            <a:r>
              <a:rPr lang="en-US" sz="2000" dirty="0"/>
              <a:t>Two Host in a Network wont communicate when the Network portion of the IP address is not same.</a:t>
            </a:r>
          </a:p>
        </p:txBody>
      </p:sp>
      <p:graphicFrame>
        <p:nvGraphicFramePr>
          <p:cNvPr id="5" name="Object 4"/>
          <p:cNvGraphicFramePr>
            <a:graphicFrameLocks noChangeAspect="1"/>
          </p:cNvGraphicFramePr>
          <p:nvPr>
            <p:extLst>
              <p:ext uri="{D42A27DB-BD31-4B8C-83A1-F6EECF244321}">
                <p14:modId xmlns:p14="http://schemas.microsoft.com/office/powerpoint/2010/main" val="2637220630"/>
              </p:ext>
            </p:extLst>
          </p:nvPr>
        </p:nvGraphicFramePr>
        <p:xfrm>
          <a:off x="1096016" y="3541185"/>
          <a:ext cx="9144000" cy="3009951"/>
        </p:xfrm>
        <a:graphic>
          <a:graphicData uri="http://schemas.openxmlformats.org/presentationml/2006/ole">
            <mc:AlternateContent xmlns:mc="http://schemas.openxmlformats.org/markup-compatibility/2006">
              <mc:Choice xmlns:v="urn:schemas-microsoft-com:vml" Requires="v">
                <p:oleObj spid="_x0000_s4112" name="Bitmap Image" r:id="rId3" imgW="5649114" imgH="2266667" progId="Paint.Picture">
                  <p:embed/>
                </p:oleObj>
              </mc:Choice>
              <mc:Fallback>
                <p:oleObj name="Bitmap Image" r:id="rId3" imgW="5649114" imgH="226666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016" y="3541185"/>
                        <a:ext cx="9144000" cy="30099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2309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Public IP &amp; Private IP	</a:t>
            </a:r>
          </a:p>
        </p:txBody>
      </p:sp>
      <p:sp>
        <p:nvSpPr>
          <p:cNvPr id="3" name="Content Placeholder 2"/>
          <p:cNvSpPr>
            <a:spLocks noGrp="1"/>
          </p:cNvSpPr>
          <p:nvPr>
            <p:ph idx="1"/>
          </p:nvPr>
        </p:nvSpPr>
        <p:spPr/>
        <p:txBody>
          <a:bodyPr>
            <a:noAutofit/>
          </a:bodyPr>
          <a:lstStyle/>
          <a:p>
            <a:r>
              <a:rPr lang="en-US" sz="2000" dirty="0"/>
              <a:t>Public IP are purchasable</a:t>
            </a:r>
          </a:p>
          <a:p>
            <a:r>
              <a:rPr lang="en-US" sz="2000" dirty="0"/>
              <a:t>Used for WAN</a:t>
            </a:r>
          </a:p>
          <a:p>
            <a:r>
              <a:rPr lang="en-US" sz="2000" dirty="0"/>
              <a:t>Private IP are non purchasable</a:t>
            </a:r>
          </a:p>
          <a:p>
            <a:r>
              <a:rPr lang="en-US" sz="2000" dirty="0"/>
              <a:t>Used for LAN</a:t>
            </a:r>
          </a:p>
          <a:p>
            <a:r>
              <a:rPr lang="en-US" sz="2000" dirty="0"/>
              <a:t>Private Range:-</a:t>
            </a:r>
          </a:p>
          <a:p>
            <a:pPr marL="0" indent="0">
              <a:buNone/>
            </a:pPr>
            <a:r>
              <a:rPr lang="en-US" sz="2000" dirty="0"/>
              <a:t>Class A- 10.0.0.0 to 10.255.255.255</a:t>
            </a:r>
          </a:p>
          <a:p>
            <a:pPr marL="0" indent="0">
              <a:buNone/>
            </a:pPr>
            <a:r>
              <a:rPr lang="en-US" sz="2000" dirty="0"/>
              <a:t>Class B- 172.16.0.0 to 172.31.255.255</a:t>
            </a:r>
          </a:p>
          <a:p>
            <a:pPr marL="0" indent="0">
              <a:buNone/>
            </a:pPr>
            <a:r>
              <a:rPr lang="en-US" sz="2000" dirty="0"/>
              <a:t>Class C- 192.168.0.0 to 192.168.255.255</a:t>
            </a:r>
          </a:p>
          <a:p>
            <a:r>
              <a:rPr lang="en-US" sz="2000" dirty="0"/>
              <a:t>Others are in Public range</a:t>
            </a:r>
          </a:p>
          <a:p>
            <a:endParaRPr lang="en-US" sz="2000" dirty="0"/>
          </a:p>
        </p:txBody>
      </p:sp>
    </p:spTree>
    <p:extLst>
      <p:ext uri="{BB962C8B-B14F-4D97-AF65-F5344CB8AC3E}">
        <p14:creationId xmlns:p14="http://schemas.microsoft.com/office/powerpoint/2010/main" val="2245257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Subnet Mask</a:t>
            </a:r>
          </a:p>
        </p:txBody>
      </p:sp>
      <p:sp>
        <p:nvSpPr>
          <p:cNvPr id="3" name="Content Placeholder 2"/>
          <p:cNvSpPr>
            <a:spLocks noGrp="1"/>
          </p:cNvSpPr>
          <p:nvPr>
            <p:ph idx="1"/>
          </p:nvPr>
        </p:nvSpPr>
        <p:spPr/>
        <p:txBody>
          <a:bodyPr>
            <a:normAutofit fontScale="85000" lnSpcReduction="20000"/>
          </a:bodyPr>
          <a:lstStyle/>
          <a:p>
            <a:r>
              <a:rPr lang="en-US" sz="2000" dirty="0"/>
              <a:t>To identify Network Portion and Host Portion we give an additional information.</a:t>
            </a:r>
          </a:p>
          <a:p>
            <a:r>
              <a:rPr lang="en-US" sz="2000" dirty="0"/>
              <a:t>This information is called Subnet Mask.</a:t>
            </a:r>
          </a:p>
          <a:p>
            <a:r>
              <a:rPr lang="en-US" sz="2000" dirty="0"/>
              <a:t>Predefined Subnet Mask for each class are:-</a:t>
            </a:r>
          </a:p>
          <a:p>
            <a:pPr marL="0" indent="0">
              <a:buNone/>
            </a:pPr>
            <a:r>
              <a:rPr lang="en-US" sz="2000" dirty="0"/>
              <a:t>Class A- 255.0.0.0</a:t>
            </a:r>
          </a:p>
          <a:p>
            <a:pPr marL="0" indent="0">
              <a:buNone/>
            </a:pPr>
            <a:r>
              <a:rPr lang="en-US" sz="2000" dirty="0"/>
              <a:t>Class B- 255.255.0.0</a:t>
            </a:r>
          </a:p>
          <a:p>
            <a:pPr marL="0" indent="0">
              <a:buNone/>
            </a:pPr>
            <a:r>
              <a:rPr lang="en-US" sz="2000" dirty="0"/>
              <a:t>Class C- 255.255.255.0</a:t>
            </a:r>
          </a:p>
          <a:p>
            <a:r>
              <a:rPr lang="en-US" sz="2000" dirty="0"/>
              <a:t>When all the Network bits are 1 and Host bits are 0, we will get the Subnet Mask.</a:t>
            </a:r>
          </a:p>
        </p:txBody>
      </p:sp>
    </p:spTree>
    <p:extLst>
      <p:ext uri="{BB962C8B-B14F-4D97-AF65-F5344CB8AC3E}">
        <p14:creationId xmlns:p14="http://schemas.microsoft.com/office/powerpoint/2010/main" val="21565091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DHCP (Dynamic Host Configuration Protocol)</a:t>
            </a:r>
          </a:p>
        </p:txBody>
      </p:sp>
      <p:sp>
        <p:nvSpPr>
          <p:cNvPr id="3" name="Content Placeholder 2"/>
          <p:cNvSpPr>
            <a:spLocks noGrp="1"/>
          </p:cNvSpPr>
          <p:nvPr>
            <p:ph idx="1"/>
          </p:nvPr>
        </p:nvSpPr>
        <p:spPr/>
        <p:txBody>
          <a:bodyPr/>
          <a:lstStyle/>
          <a:p>
            <a:pPr lvl="7"/>
            <a:endParaRPr lang="en-US" dirty="0"/>
          </a:p>
          <a:p>
            <a:pPr marL="3200400" lvl="7" indent="0">
              <a:buNone/>
            </a:pPr>
            <a:r>
              <a:rPr lang="en-US" dirty="0"/>
              <a:t>  </a:t>
            </a:r>
            <a:r>
              <a:rPr lang="en-US" sz="1600" dirty="0"/>
              <a:t>172.16.0.1- Start</a:t>
            </a:r>
          </a:p>
          <a:p>
            <a:pPr marL="3200400" lvl="7" indent="0">
              <a:buNone/>
            </a:pPr>
            <a:r>
              <a:rPr lang="en-US" sz="1600" dirty="0"/>
              <a:t>  172.16.0.100- End</a:t>
            </a:r>
          </a:p>
          <a:p>
            <a:pPr marL="3200400" lvl="7" indent="0">
              <a:buNone/>
            </a:pPr>
            <a:r>
              <a:rPr lang="en-US" sz="1600" dirty="0"/>
              <a:t>	</a:t>
            </a:r>
          </a:p>
        </p:txBody>
      </p:sp>
      <p:sp>
        <p:nvSpPr>
          <p:cNvPr id="4" name="Rectangle 3"/>
          <p:cNvSpPr/>
          <p:nvPr/>
        </p:nvSpPr>
        <p:spPr>
          <a:xfrm>
            <a:off x="4752109" y="2382982"/>
            <a:ext cx="1094509" cy="1260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DHCP Server</a:t>
            </a:r>
          </a:p>
        </p:txBody>
      </p:sp>
      <p:cxnSp>
        <p:nvCxnSpPr>
          <p:cNvPr id="6" name="Straight Connector 5"/>
          <p:cNvCxnSpPr>
            <a:stCxn id="4" idx="2"/>
          </p:cNvCxnSpPr>
          <p:nvPr/>
        </p:nvCxnSpPr>
        <p:spPr>
          <a:xfrm flipH="1">
            <a:off x="5292436" y="3643745"/>
            <a:ext cx="6928" cy="78971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96145" y="4447309"/>
            <a:ext cx="3103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96145" y="4433455"/>
            <a:ext cx="0" cy="66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99564" y="4447309"/>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124201" y="5056909"/>
            <a:ext cx="1482436" cy="798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 1</a:t>
            </a:r>
          </a:p>
        </p:txBody>
      </p:sp>
      <p:sp>
        <p:nvSpPr>
          <p:cNvPr id="15" name="Rounded Rectangle 14"/>
          <p:cNvSpPr/>
          <p:nvPr/>
        </p:nvSpPr>
        <p:spPr>
          <a:xfrm>
            <a:off x="6206835" y="5056909"/>
            <a:ext cx="1427019" cy="7988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 2</a:t>
            </a:r>
          </a:p>
        </p:txBody>
      </p:sp>
    </p:spTree>
    <p:extLst>
      <p:ext uri="{BB962C8B-B14F-4D97-AF65-F5344CB8AC3E}">
        <p14:creationId xmlns:p14="http://schemas.microsoft.com/office/powerpoint/2010/main" val="26289276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Default Gateway</a:t>
            </a:r>
          </a:p>
        </p:txBody>
      </p:sp>
      <p:sp>
        <p:nvSpPr>
          <p:cNvPr id="3" name="Content Placeholder 2"/>
          <p:cNvSpPr>
            <a:spLocks noGrp="1"/>
          </p:cNvSpPr>
          <p:nvPr>
            <p:ph idx="1"/>
          </p:nvPr>
        </p:nvSpPr>
        <p:spPr>
          <a:xfrm>
            <a:off x="641351" y="1971674"/>
            <a:ext cx="10949516" cy="2590597"/>
          </a:xfrm>
        </p:spPr>
        <p:txBody>
          <a:bodyPr>
            <a:normAutofit/>
          </a:bodyPr>
          <a:lstStyle/>
          <a:p>
            <a:r>
              <a:rPr lang="en-US" sz="2000" dirty="0"/>
              <a:t>It is an IP address given to exit from one network to another.</a:t>
            </a:r>
          </a:p>
          <a:p>
            <a:r>
              <a:rPr lang="en-US" sz="2000" dirty="0"/>
              <a:t>The interface from Private Network to Public Network is a Default gateway.</a:t>
            </a:r>
          </a:p>
          <a:p>
            <a:r>
              <a:rPr lang="en-US" sz="2000" dirty="0"/>
              <a:t>NAT (Network Address Translation) service is provided inside the modem which translates Private address to Public address for communication.</a:t>
            </a:r>
          </a:p>
          <a:p>
            <a:r>
              <a:rPr lang="en-US" sz="2000" dirty="0"/>
              <a:t>ICS (Internet Connection Sharing) range will be 192.168.0.0 to 192.168.255.255 (Class C)</a:t>
            </a:r>
          </a:p>
          <a:p>
            <a:r>
              <a:rPr lang="en-US" sz="2000" dirty="0"/>
              <a:t>This will be the default gateway for all other devices.</a:t>
            </a:r>
          </a:p>
          <a:p>
            <a:pPr marL="0" indent="0">
              <a:buNone/>
            </a:pPr>
            <a:endParaRPr lang="en-US" sz="2000" dirty="0"/>
          </a:p>
        </p:txBody>
      </p:sp>
    </p:spTree>
    <p:extLst>
      <p:ext uri="{BB962C8B-B14F-4D97-AF65-F5344CB8AC3E}">
        <p14:creationId xmlns:p14="http://schemas.microsoft.com/office/powerpoint/2010/main" val="1507836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DNS (Domain Name Server)</a:t>
            </a:r>
          </a:p>
        </p:txBody>
      </p:sp>
      <p:sp>
        <p:nvSpPr>
          <p:cNvPr id="3" name="Content Placeholder 2"/>
          <p:cNvSpPr>
            <a:spLocks noGrp="1"/>
          </p:cNvSpPr>
          <p:nvPr>
            <p:ph idx="1"/>
          </p:nvPr>
        </p:nvSpPr>
        <p:spPr>
          <a:xfrm>
            <a:off x="641351" y="1971674"/>
            <a:ext cx="10949516" cy="3242351"/>
          </a:xfrm>
        </p:spPr>
        <p:txBody>
          <a:bodyPr>
            <a:normAutofit/>
          </a:bodyPr>
          <a:lstStyle/>
          <a:p>
            <a:r>
              <a:rPr lang="en-US" sz="2000" dirty="0"/>
              <a:t>DNS is one which resolves IP from name or name from IP</a:t>
            </a:r>
          </a:p>
          <a:p>
            <a:r>
              <a:rPr lang="en-US" sz="2000" dirty="0"/>
              <a:t>This Server contains name of the websites and its corresponding IPs</a:t>
            </a:r>
          </a:p>
          <a:p>
            <a:r>
              <a:rPr lang="en-US" sz="2000" dirty="0"/>
              <a:t>Also called Preferred DNS server</a:t>
            </a:r>
          </a:p>
          <a:p>
            <a:r>
              <a:rPr lang="en-US" sz="2000" dirty="0"/>
              <a:t>Alternate DNS Server- If preferred DNS is down then the nest contacted DNS server is called Alternate DNS Server</a:t>
            </a:r>
          </a:p>
          <a:p>
            <a:r>
              <a:rPr lang="en-US" sz="2000" dirty="0"/>
              <a:t>Open DNS Server- It is a Third Party DNS Server</a:t>
            </a:r>
          </a:p>
          <a:p>
            <a:pPr marL="0" indent="0">
              <a:buNone/>
            </a:pPr>
            <a:r>
              <a:rPr lang="en-US" sz="2000" dirty="0"/>
              <a:t>	208.67.222.222 (Preferred DNS)</a:t>
            </a:r>
          </a:p>
          <a:p>
            <a:pPr marL="0" indent="0">
              <a:buNone/>
            </a:pPr>
            <a:r>
              <a:rPr lang="en-US" sz="2000" dirty="0"/>
              <a:t>	208.67.220.220 (Alternate DNS)</a:t>
            </a:r>
          </a:p>
        </p:txBody>
      </p:sp>
    </p:spTree>
    <p:extLst>
      <p:ext uri="{BB962C8B-B14F-4D97-AF65-F5344CB8AC3E}">
        <p14:creationId xmlns:p14="http://schemas.microsoft.com/office/powerpoint/2010/main" val="1221730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Sub netting</a:t>
            </a:r>
          </a:p>
        </p:txBody>
      </p:sp>
      <p:sp>
        <p:nvSpPr>
          <p:cNvPr id="3" name="Content Placeholder 2"/>
          <p:cNvSpPr>
            <a:spLocks noGrp="1"/>
          </p:cNvSpPr>
          <p:nvPr>
            <p:ph idx="1"/>
          </p:nvPr>
        </p:nvSpPr>
        <p:spPr>
          <a:xfrm>
            <a:off x="641351" y="1971674"/>
            <a:ext cx="10949516" cy="3115891"/>
          </a:xfrm>
        </p:spPr>
        <p:txBody>
          <a:bodyPr>
            <a:normAutofit/>
          </a:bodyPr>
          <a:lstStyle/>
          <a:p>
            <a:r>
              <a:rPr lang="en-US" sz="2000" dirty="0"/>
              <a:t>Making subnets from a Parent Network is called Sub netting</a:t>
            </a:r>
          </a:p>
          <a:p>
            <a:r>
              <a:rPr lang="en-US" sz="2000" dirty="0"/>
              <a:t>It is used to implement security in a network rather than implementing more networks in a company, office, etc.</a:t>
            </a:r>
          </a:p>
          <a:p>
            <a:r>
              <a:rPr lang="en-US" sz="2000" dirty="0"/>
              <a:t>For that we create Sub networks under one parent network.</a:t>
            </a:r>
          </a:p>
          <a:p>
            <a:r>
              <a:rPr lang="en-US" sz="2000" dirty="0"/>
              <a:t>Avoids IP wastage.</a:t>
            </a:r>
          </a:p>
          <a:p>
            <a:r>
              <a:rPr lang="en-US" sz="2000" dirty="0"/>
              <a:t>Implements network security.</a:t>
            </a:r>
          </a:p>
          <a:p>
            <a:r>
              <a:rPr lang="en-US" sz="2000" dirty="0"/>
              <a:t>Avoids network traffic.</a:t>
            </a:r>
          </a:p>
          <a:p>
            <a:r>
              <a:rPr lang="en-US" sz="2000" dirty="0"/>
              <a:t>Simplified administration through network</a:t>
            </a:r>
          </a:p>
        </p:txBody>
      </p:sp>
    </p:spTree>
    <p:extLst>
      <p:ext uri="{BB962C8B-B14F-4D97-AF65-F5344CB8AC3E}">
        <p14:creationId xmlns:p14="http://schemas.microsoft.com/office/powerpoint/2010/main" val="28236604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901" y="2943616"/>
            <a:ext cx="1923027" cy="523220"/>
          </a:xfrm>
          <a:prstGeom prst="rect">
            <a:avLst/>
          </a:prstGeom>
          <a:noFill/>
        </p:spPr>
        <p:txBody>
          <a:bodyPr wrap="none" rtlCol="0">
            <a:spAutoFit/>
          </a:bodyPr>
          <a:lstStyle/>
          <a:p>
            <a:r>
              <a:rPr lang="en-IN" sz="2800" b="1" dirty="0">
                <a:solidFill>
                  <a:srgbClr val="E31837"/>
                </a:solidFill>
              </a:rPr>
              <a:t>SWITCHING</a:t>
            </a:r>
          </a:p>
        </p:txBody>
      </p:sp>
    </p:spTree>
    <p:extLst>
      <p:ext uri="{BB962C8B-B14F-4D97-AF65-F5344CB8AC3E}">
        <p14:creationId xmlns:p14="http://schemas.microsoft.com/office/powerpoint/2010/main" val="2142914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436284" y="3401949"/>
            <a:ext cx="7349067" cy="276999"/>
          </a:xfrm>
        </p:spPr>
        <p:txBody>
          <a:bodyPr/>
          <a:lstStyle/>
          <a:p>
            <a:r>
              <a:rPr lang="en-US" dirty="0"/>
              <a:t>Administration of one or more network by a central authority in between an area of 50 km is called MAN or small WAN</a:t>
            </a:r>
          </a:p>
          <a:p>
            <a:r>
              <a:rPr lang="en-US" dirty="0"/>
              <a:t>Wireless MAN- WiMax</a:t>
            </a:r>
          </a:p>
        </p:txBody>
      </p:sp>
      <p:sp>
        <p:nvSpPr>
          <p:cNvPr id="2" name="Title 1"/>
          <p:cNvSpPr>
            <a:spLocks noGrp="1"/>
          </p:cNvSpPr>
          <p:nvPr>
            <p:ph type="title"/>
          </p:nvPr>
        </p:nvSpPr>
        <p:spPr>
          <a:xfrm>
            <a:off x="2212548" y="1377004"/>
            <a:ext cx="7349067" cy="615553"/>
          </a:xfrm>
        </p:spPr>
        <p:txBody>
          <a:bodyPr/>
          <a:lstStyle/>
          <a:p>
            <a:r>
              <a:rPr lang="en-US" dirty="0"/>
              <a:t>MAN (Metropolitan Area Network)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625" y="4163438"/>
            <a:ext cx="4894810" cy="2252301"/>
          </a:xfrm>
          <a:prstGeom prst="rect">
            <a:avLst/>
          </a:prstGeom>
        </p:spPr>
      </p:pic>
    </p:spTree>
    <p:extLst>
      <p:ext uri="{BB962C8B-B14F-4D97-AF65-F5344CB8AC3E}">
        <p14:creationId xmlns:p14="http://schemas.microsoft.com/office/powerpoint/2010/main" val="2611479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899" y="2037557"/>
            <a:ext cx="10981150" cy="1200329"/>
          </a:xfrm>
          <a:prstGeom prst="rect">
            <a:avLst/>
          </a:prstGeom>
        </p:spPr>
        <p:txBody>
          <a:bodyPr wrap="square">
            <a:spAutoFit/>
          </a:bodyPr>
          <a:lstStyle/>
          <a:p>
            <a:r>
              <a:rPr lang="en-US" dirty="0"/>
              <a:t>Switching Loops A Layer-2 switch belongs to only one broadcast domain, and will forward both broadcasts and multicasts out every port but the originating port. When a switching loop is introduced into the network, a destructive broadcast storm will develop within seconds. A storm occurs when broadcasts are endlessly forwarded through the loop. Eventually, the storm will choke off all other network traffic. </a:t>
            </a:r>
            <a:endParaRPr lang="en-IN" dirty="0"/>
          </a:p>
        </p:txBody>
      </p:sp>
      <p:sp>
        <p:nvSpPr>
          <p:cNvPr id="5" name="Rectangle 4"/>
          <p:cNvSpPr/>
          <p:nvPr/>
        </p:nvSpPr>
        <p:spPr>
          <a:xfrm>
            <a:off x="610262" y="3351769"/>
            <a:ext cx="3255443" cy="369332"/>
          </a:xfrm>
          <a:prstGeom prst="rect">
            <a:avLst/>
          </a:prstGeom>
        </p:spPr>
        <p:txBody>
          <a:bodyPr wrap="none">
            <a:spAutoFit/>
          </a:bodyPr>
          <a:lstStyle/>
          <a:p>
            <a:r>
              <a:rPr lang="en-IN" dirty="0"/>
              <a:t>Consider the following example: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208" y="3237886"/>
            <a:ext cx="5447583" cy="2935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10262" y="3705999"/>
            <a:ext cx="5473212" cy="2862322"/>
          </a:xfrm>
          <a:prstGeom prst="rect">
            <a:avLst/>
          </a:prstGeom>
        </p:spPr>
        <p:txBody>
          <a:bodyPr wrap="square">
            <a:spAutoFit/>
          </a:bodyPr>
          <a:lstStyle/>
          <a:p>
            <a:r>
              <a:rPr lang="en-US" dirty="0"/>
              <a:t>If </a:t>
            </a:r>
            <a:r>
              <a:rPr lang="en-US" dirty="0" err="1"/>
              <a:t>HostA</a:t>
            </a:r>
            <a:r>
              <a:rPr lang="en-US" dirty="0"/>
              <a:t> sends out a broadcast, </a:t>
            </a:r>
            <a:r>
              <a:rPr lang="en-US" dirty="0" err="1"/>
              <a:t>SwitchD</a:t>
            </a:r>
            <a:r>
              <a:rPr lang="en-US" dirty="0"/>
              <a:t> will forward the broadcast out all ports in the same VLAN, including the trunk ports connecting to </a:t>
            </a:r>
            <a:r>
              <a:rPr lang="en-US" dirty="0" err="1"/>
              <a:t>SwitchB</a:t>
            </a:r>
            <a:r>
              <a:rPr lang="en-US" dirty="0"/>
              <a:t> and </a:t>
            </a:r>
            <a:r>
              <a:rPr lang="en-US" dirty="0" err="1"/>
              <a:t>SwitchE</a:t>
            </a:r>
            <a:r>
              <a:rPr lang="en-US" dirty="0"/>
              <a:t>. In turn, those two switches will forward that broadcast out all ports, including the trunks to the neighboring </a:t>
            </a:r>
            <a:r>
              <a:rPr lang="en-US" dirty="0" err="1"/>
              <a:t>SwitchA</a:t>
            </a:r>
            <a:r>
              <a:rPr lang="en-US" dirty="0"/>
              <a:t> and </a:t>
            </a:r>
            <a:r>
              <a:rPr lang="en-US" dirty="0" err="1"/>
              <a:t>SwitchC</a:t>
            </a:r>
            <a:r>
              <a:rPr lang="en-US" dirty="0"/>
              <a:t>. The broadcast will loop around the switches infinitely. In fact, there will be two separate broadcast storms cycling in opposite directions through the switching loop. Only powering off the switches or physically removing the loop will stop the storm. </a:t>
            </a:r>
            <a:endParaRPr lang="en-IN" dirty="0"/>
          </a:p>
        </p:txBody>
      </p:sp>
      <p:sp>
        <p:nvSpPr>
          <p:cNvPr id="7" name="TextBox 6"/>
          <p:cNvSpPr txBox="1"/>
          <p:nvPr/>
        </p:nvSpPr>
        <p:spPr>
          <a:xfrm>
            <a:off x="3893772" y="1227551"/>
            <a:ext cx="4461158" cy="523220"/>
          </a:xfrm>
          <a:prstGeom prst="rect">
            <a:avLst/>
          </a:prstGeom>
          <a:noFill/>
        </p:spPr>
        <p:txBody>
          <a:bodyPr wrap="none" rtlCol="0">
            <a:spAutoFit/>
          </a:bodyPr>
          <a:lstStyle/>
          <a:p>
            <a:r>
              <a:rPr lang="en-IN" sz="2800" b="1" dirty="0">
                <a:solidFill>
                  <a:srgbClr val="E31837"/>
                </a:solidFill>
              </a:rPr>
              <a:t>STP (Spanning Tree Protocol)</a:t>
            </a:r>
            <a:endParaRPr lang="en-IN" b="1" dirty="0">
              <a:solidFill>
                <a:srgbClr val="E31837"/>
              </a:solidFill>
            </a:endParaRPr>
          </a:p>
        </p:txBody>
      </p:sp>
    </p:spTree>
    <p:extLst>
      <p:ext uri="{BB962C8B-B14F-4D97-AF65-F5344CB8AC3E}">
        <p14:creationId xmlns:p14="http://schemas.microsoft.com/office/powerpoint/2010/main" val="2287159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788" y="1564420"/>
            <a:ext cx="9916439" cy="646331"/>
          </a:xfrm>
          <a:prstGeom prst="rect">
            <a:avLst/>
          </a:prstGeom>
        </p:spPr>
        <p:txBody>
          <a:bodyPr wrap="square">
            <a:spAutoFit/>
          </a:bodyPr>
          <a:lstStyle/>
          <a:p>
            <a:r>
              <a:rPr lang="en-US" dirty="0"/>
              <a:t>Spanning Tree Protocol (STP) was developed to prevent the broadcast storms caused by switching loops. STP was originally defined in IEEE 802.1D. </a:t>
            </a:r>
            <a:endParaRPr lang="en-IN" dirty="0"/>
          </a:p>
        </p:txBody>
      </p:sp>
      <p:sp>
        <p:nvSpPr>
          <p:cNvPr id="5" name="Rectangle 4"/>
          <p:cNvSpPr/>
          <p:nvPr/>
        </p:nvSpPr>
        <p:spPr>
          <a:xfrm>
            <a:off x="780789" y="2302744"/>
            <a:ext cx="9828756" cy="923330"/>
          </a:xfrm>
          <a:prstGeom prst="rect">
            <a:avLst/>
          </a:prstGeom>
        </p:spPr>
        <p:txBody>
          <a:bodyPr wrap="square">
            <a:spAutoFit/>
          </a:bodyPr>
          <a:lstStyle/>
          <a:p>
            <a:r>
              <a:rPr lang="en-US" dirty="0"/>
              <a:t>Switches running STP will build a map or topology of the entire switching network. STP will identify if there are any loops, and then disable or block as many ports as necessary to eliminate all loops in the topology. </a:t>
            </a:r>
            <a:endParaRPr lang="en-IN" dirty="0"/>
          </a:p>
        </p:txBody>
      </p:sp>
      <p:sp>
        <p:nvSpPr>
          <p:cNvPr id="6" name="Rectangle 5"/>
          <p:cNvSpPr/>
          <p:nvPr/>
        </p:nvSpPr>
        <p:spPr>
          <a:xfrm>
            <a:off x="780787" y="3428380"/>
            <a:ext cx="9716023" cy="646331"/>
          </a:xfrm>
          <a:prstGeom prst="rect">
            <a:avLst/>
          </a:prstGeom>
        </p:spPr>
        <p:txBody>
          <a:bodyPr wrap="square">
            <a:spAutoFit/>
          </a:bodyPr>
          <a:lstStyle/>
          <a:p>
            <a:r>
              <a:rPr lang="en-US" dirty="0"/>
              <a:t>A blocked port can be reactivated if another port goes down. This allows STP to maintain redundancy and fault-tolerance.</a:t>
            </a:r>
            <a:endParaRPr lang="en-IN" dirty="0"/>
          </a:p>
        </p:txBody>
      </p:sp>
      <p:sp>
        <p:nvSpPr>
          <p:cNvPr id="7" name="Rectangle 6"/>
          <p:cNvSpPr/>
          <p:nvPr/>
        </p:nvSpPr>
        <p:spPr>
          <a:xfrm>
            <a:off x="780789" y="4085191"/>
            <a:ext cx="9916438" cy="646331"/>
          </a:xfrm>
          <a:prstGeom prst="rect">
            <a:avLst/>
          </a:prstGeom>
        </p:spPr>
        <p:txBody>
          <a:bodyPr wrap="square">
            <a:spAutoFit/>
          </a:bodyPr>
          <a:lstStyle/>
          <a:p>
            <a:r>
              <a:rPr lang="en-US" dirty="0"/>
              <a:t>STP switches exchange Bridge Protocol Data Units (BPDU’s) to build the topology database. BPDU’s are forwarded out all ports every two seconds, to a dedicated MAC multicast address of 0180.c200.0000. </a:t>
            </a:r>
            <a:endParaRPr lang="en-IN" dirty="0"/>
          </a:p>
        </p:txBody>
      </p:sp>
    </p:spTree>
    <p:extLst>
      <p:ext uri="{BB962C8B-B14F-4D97-AF65-F5344CB8AC3E}">
        <p14:creationId xmlns:p14="http://schemas.microsoft.com/office/powerpoint/2010/main" val="9598255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08" y="4048952"/>
            <a:ext cx="1572172" cy="96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7123" y="2015782"/>
            <a:ext cx="1696757" cy="10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93" y="4017811"/>
            <a:ext cx="1696748" cy="1163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flipV="1">
            <a:off x="1884218" y="2826327"/>
            <a:ext cx="1842655" cy="164869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570454" y="4800597"/>
            <a:ext cx="3442419" cy="4849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04509" y="2729345"/>
            <a:ext cx="1385455" cy="151014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906982" y="1662545"/>
            <a:ext cx="2444580" cy="369332"/>
          </a:xfrm>
          <a:prstGeom prst="rect">
            <a:avLst/>
          </a:prstGeom>
          <a:noFill/>
        </p:spPr>
        <p:txBody>
          <a:bodyPr wrap="none" rtlCol="0">
            <a:spAutoFit/>
          </a:bodyPr>
          <a:lstStyle/>
          <a:p>
            <a:r>
              <a:rPr lang="en-US" dirty="0">
                <a:solidFill>
                  <a:srgbClr val="C00000"/>
                </a:solidFill>
              </a:rPr>
              <a:t>32768</a:t>
            </a:r>
            <a:r>
              <a:rPr lang="en-US" dirty="0"/>
              <a:t>.</a:t>
            </a:r>
            <a:r>
              <a:rPr lang="en-US" dirty="0">
                <a:solidFill>
                  <a:srgbClr val="00B0F0"/>
                </a:solidFill>
              </a:rPr>
              <a:t>02.aa.c1.32</a:t>
            </a:r>
            <a:r>
              <a:rPr lang="en-US" dirty="0"/>
              <a:t>.</a:t>
            </a:r>
            <a:r>
              <a:rPr lang="en-US" dirty="0">
                <a:solidFill>
                  <a:srgbClr val="FF0000"/>
                </a:solidFill>
              </a:rPr>
              <a:t>ed.ff</a:t>
            </a:r>
            <a:r>
              <a:rPr lang="en-US" dirty="0"/>
              <a:t> </a:t>
            </a:r>
          </a:p>
        </p:txBody>
      </p:sp>
      <p:sp>
        <p:nvSpPr>
          <p:cNvPr id="22" name="TextBox 21"/>
          <p:cNvSpPr txBox="1"/>
          <p:nvPr/>
        </p:nvSpPr>
        <p:spPr>
          <a:xfrm>
            <a:off x="520300" y="5084609"/>
            <a:ext cx="2483693" cy="369332"/>
          </a:xfrm>
          <a:prstGeom prst="rect">
            <a:avLst/>
          </a:prstGeom>
          <a:noFill/>
        </p:spPr>
        <p:txBody>
          <a:bodyPr wrap="none" rtlCol="0">
            <a:spAutoFit/>
          </a:bodyPr>
          <a:lstStyle/>
          <a:p>
            <a:r>
              <a:rPr lang="en-US" dirty="0">
                <a:solidFill>
                  <a:srgbClr val="C00000"/>
                </a:solidFill>
              </a:rPr>
              <a:t>32768</a:t>
            </a:r>
            <a:r>
              <a:rPr lang="en-US" dirty="0"/>
              <a:t>.</a:t>
            </a:r>
            <a:r>
              <a:rPr lang="en-US" dirty="0">
                <a:solidFill>
                  <a:srgbClr val="00B0F0"/>
                </a:solidFill>
              </a:rPr>
              <a:t>02.aa.c1.32</a:t>
            </a:r>
            <a:r>
              <a:rPr lang="en-US" dirty="0"/>
              <a:t>.</a:t>
            </a:r>
            <a:r>
              <a:rPr lang="en-US" dirty="0">
                <a:solidFill>
                  <a:srgbClr val="FF0000"/>
                </a:solidFill>
              </a:rPr>
              <a:t>a1.f1 </a:t>
            </a:r>
          </a:p>
        </p:txBody>
      </p:sp>
      <p:sp>
        <p:nvSpPr>
          <p:cNvPr id="23" name="TextBox 22"/>
          <p:cNvSpPr txBox="1"/>
          <p:nvPr/>
        </p:nvSpPr>
        <p:spPr>
          <a:xfrm>
            <a:off x="5432800" y="5186145"/>
            <a:ext cx="2426049" cy="369332"/>
          </a:xfrm>
          <a:prstGeom prst="rect">
            <a:avLst/>
          </a:prstGeom>
          <a:noFill/>
        </p:spPr>
        <p:txBody>
          <a:bodyPr wrap="none" rtlCol="0">
            <a:spAutoFit/>
          </a:bodyPr>
          <a:lstStyle/>
          <a:p>
            <a:r>
              <a:rPr lang="en-US" dirty="0">
                <a:solidFill>
                  <a:srgbClr val="C00000"/>
                </a:solidFill>
              </a:rPr>
              <a:t>32768</a:t>
            </a:r>
            <a:r>
              <a:rPr lang="en-US" dirty="0"/>
              <a:t>.</a:t>
            </a:r>
            <a:r>
              <a:rPr lang="en-US" dirty="0">
                <a:solidFill>
                  <a:srgbClr val="00B0F0"/>
                </a:solidFill>
              </a:rPr>
              <a:t>02.aa.c1.32</a:t>
            </a:r>
            <a:r>
              <a:rPr lang="en-US" dirty="0">
                <a:solidFill>
                  <a:srgbClr val="FF0000"/>
                </a:solidFill>
              </a:rPr>
              <a:t>.ff.22</a:t>
            </a:r>
            <a:r>
              <a:rPr lang="en-US" dirty="0"/>
              <a:t> </a:t>
            </a:r>
          </a:p>
        </p:txBody>
      </p:sp>
      <p:sp>
        <p:nvSpPr>
          <p:cNvPr id="18" name="Oval 17"/>
          <p:cNvSpPr/>
          <p:nvPr/>
        </p:nvSpPr>
        <p:spPr>
          <a:xfrm>
            <a:off x="1568176" y="3719948"/>
            <a:ext cx="808308" cy="3982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DP</a:t>
            </a:r>
          </a:p>
        </p:txBody>
      </p:sp>
      <p:sp>
        <p:nvSpPr>
          <p:cNvPr id="19" name="Oval 18"/>
          <p:cNvSpPr/>
          <p:nvPr/>
        </p:nvSpPr>
        <p:spPr>
          <a:xfrm>
            <a:off x="2860965" y="4488873"/>
            <a:ext cx="727362" cy="32557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DP</a:t>
            </a:r>
          </a:p>
        </p:txBody>
      </p:sp>
      <p:sp>
        <p:nvSpPr>
          <p:cNvPr id="20" name="Oval 19"/>
          <p:cNvSpPr/>
          <p:nvPr/>
        </p:nvSpPr>
        <p:spPr>
          <a:xfrm>
            <a:off x="2805545" y="2729345"/>
            <a:ext cx="651578" cy="2909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a:t>
            </a:r>
          </a:p>
        </p:txBody>
      </p:sp>
      <p:sp>
        <p:nvSpPr>
          <p:cNvPr id="21" name="Oval 20"/>
          <p:cNvSpPr/>
          <p:nvPr/>
        </p:nvSpPr>
        <p:spPr>
          <a:xfrm>
            <a:off x="4932214" y="2545746"/>
            <a:ext cx="713944" cy="30829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DP</a:t>
            </a:r>
          </a:p>
        </p:txBody>
      </p:sp>
      <p:sp>
        <p:nvSpPr>
          <p:cNvPr id="24" name="Oval 23"/>
          <p:cNvSpPr/>
          <p:nvPr/>
        </p:nvSpPr>
        <p:spPr>
          <a:xfrm>
            <a:off x="5226257" y="4447309"/>
            <a:ext cx="722647" cy="33597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RP</a:t>
            </a:r>
          </a:p>
        </p:txBody>
      </p:sp>
      <p:cxnSp>
        <p:nvCxnSpPr>
          <p:cNvPr id="3" name="Straight Connector 2"/>
          <p:cNvCxnSpPr/>
          <p:nvPr/>
        </p:nvCxnSpPr>
        <p:spPr>
          <a:xfrm>
            <a:off x="9878291" y="5597259"/>
            <a:ext cx="775854"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37261" y="5413687"/>
            <a:ext cx="1308884" cy="369332"/>
          </a:xfrm>
          <a:prstGeom prst="rect">
            <a:avLst/>
          </a:prstGeom>
          <a:noFill/>
        </p:spPr>
        <p:txBody>
          <a:bodyPr wrap="none" rtlCol="0">
            <a:spAutoFit/>
          </a:bodyPr>
          <a:lstStyle/>
          <a:p>
            <a:r>
              <a:rPr lang="en-US" dirty="0">
                <a:solidFill>
                  <a:srgbClr val="00B0F0"/>
                </a:solidFill>
              </a:rPr>
              <a:t>Gig Eth = 04</a:t>
            </a:r>
          </a:p>
        </p:txBody>
      </p:sp>
      <p:sp>
        <p:nvSpPr>
          <p:cNvPr id="13" name="Rectangle 12"/>
          <p:cNvSpPr/>
          <p:nvPr/>
        </p:nvSpPr>
        <p:spPr>
          <a:xfrm>
            <a:off x="3006197" y="374073"/>
            <a:ext cx="7743590" cy="914400"/>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p:cNvSpPr txBox="1"/>
          <p:nvPr/>
        </p:nvSpPr>
        <p:spPr>
          <a:xfrm>
            <a:off x="8423541" y="498753"/>
            <a:ext cx="2200859" cy="923330"/>
          </a:xfrm>
          <a:prstGeom prst="rect">
            <a:avLst/>
          </a:prstGeom>
          <a:noFill/>
        </p:spPr>
        <p:txBody>
          <a:bodyPr wrap="none" rtlCol="0">
            <a:spAutoFit/>
          </a:bodyPr>
          <a:lstStyle/>
          <a:p>
            <a:r>
              <a:rPr lang="en-US" dirty="0"/>
              <a:t>Root Bridge ID</a:t>
            </a:r>
          </a:p>
          <a:p>
            <a:r>
              <a:rPr lang="en-US" dirty="0">
                <a:solidFill>
                  <a:srgbClr val="FF0000"/>
                </a:solidFill>
              </a:rPr>
              <a:t>MAC</a:t>
            </a:r>
            <a:r>
              <a:rPr lang="en-US" dirty="0">
                <a:solidFill>
                  <a:srgbClr val="C00000"/>
                </a:solidFill>
              </a:rPr>
              <a:t> </a:t>
            </a:r>
            <a:r>
              <a:rPr lang="en-US" dirty="0"/>
              <a:t>+ </a:t>
            </a:r>
            <a:r>
              <a:rPr lang="en-US" dirty="0">
                <a:solidFill>
                  <a:srgbClr val="C00000"/>
                </a:solidFill>
              </a:rPr>
              <a:t>Bridge Priority</a:t>
            </a:r>
          </a:p>
          <a:p>
            <a:endParaRPr lang="en-US" dirty="0"/>
          </a:p>
        </p:txBody>
      </p:sp>
      <p:cxnSp>
        <p:nvCxnSpPr>
          <p:cNvPr id="16" name="Straight Arrow Connector 15"/>
          <p:cNvCxnSpPr/>
          <p:nvPr/>
        </p:nvCxnSpPr>
        <p:spPr>
          <a:xfrm flipV="1">
            <a:off x="1711373" y="2518036"/>
            <a:ext cx="1149592" cy="113264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326" y="2992575"/>
            <a:ext cx="1473865" cy="338554"/>
          </a:xfrm>
          <a:prstGeom prst="rect">
            <a:avLst/>
          </a:prstGeom>
          <a:noFill/>
        </p:spPr>
        <p:txBody>
          <a:bodyPr wrap="none" rtlCol="0">
            <a:spAutoFit/>
          </a:bodyPr>
          <a:lstStyle/>
          <a:p>
            <a:r>
              <a:rPr lang="en-US" sz="1600" dirty="0"/>
              <a:t>Cost to root = 0</a:t>
            </a:r>
          </a:p>
        </p:txBody>
      </p:sp>
      <p:sp>
        <p:nvSpPr>
          <p:cNvPr id="27" name="TextBox 26"/>
          <p:cNvSpPr txBox="1"/>
          <p:nvPr/>
        </p:nvSpPr>
        <p:spPr>
          <a:xfrm>
            <a:off x="2444099" y="2122964"/>
            <a:ext cx="1680653" cy="338554"/>
          </a:xfrm>
          <a:prstGeom prst="rect">
            <a:avLst/>
          </a:prstGeom>
          <a:noFill/>
        </p:spPr>
        <p:txBody>
          <a:bodyPr wrap="none" rtlCol="0">
            <a:spAutoFit/>
          </a:bodyPr>
          <a:lstStyle/>
          <a:p>
            <a:r>
              <a:rPr lang="en-US" sz="1600" dirty="0"/>
              <a:t>Cost to root = 0+4</a:t>
            </a:r>
          </a:p>
        </p:txBody>
      </p:sp>
      <p:cxnSp>
        <p:nvCxnSpPr>
          <p:cNvPr id="29" name="Straight Arrow Connector 28"/>
          <p:cNvCxnSpPr/>
          <p:nvPr/>
        </p:nvCxnSpPr>
        <p:spPr>
          <a:xfrm flipV="1">
            <a:off x="3003993" y="5011897"/>
            <a:ext cx="2285193" cy="54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12755" y="4993504"/>
            <a:ext cx="1473865" cy="338554"/>
          </a:xfrm>
          <a:prstGeom prst="rect">
            <a:avLst/>
          </a:prstGeom>
          <a:noFill/>
        </p:spPr>
        <p:txBody>
          <a:bodyPr wrap="none" rtlCol="0">
            <a:spAutoFit/>
          </a:bodyPr>
          <a:lstStyle/>
          <a:p>
            <a:r>
              <a:rPr lang="en-US" sz="1600" dirty="0"/>
              <a:t>Cost to root = 0</a:t>
            </a:r>
          </a:p>
        </p:txBody>
      </p:sp>
      <p:sp>
        <p:nvSpPr>
          <p:cNvPr id="34" name="TextBox 33"/>
          <p:cNvSpPr txBox="1"/>
          <p:nvPr/>
        </p:nvSpPr>
        <p:spPr>
          <a:xfrm>
            <a:off x="5313638" y="4862929"/>
            <a:ext cx="1680653" cy="338554"/>
          </a:xfrm>
          <a:prstGeom prst="rect">
            <a:avLst/>
          </a:prstGeom>
          <a:noFill/>
        </p:spPr>
        <p:txBody>
          <a:bodyPr wrap="none" rtlCol="0">
            <a:spAutoFit/>
          </a:bodyPr>
          <a:lstStyle/>
          <a:p>
            <a:r>
              <a:rPr lang="en-US" sz="1600" dirty="0"/>
              <a:t>Cost to root = 0+4</a:t>
            </a:r>
          </a:p>
        </p:txBody>
      </p:sp>
      <p:sp>
        <p:nvSpPr>
          <p:cNvPr id="35" name="TextBox 34"/>
          <p:cNvSpPr txBox="1"/>
          <p:nvPr/>
        </p:nvSpPr>
        <p:spPr>
          <a:xfrm>
            <a:off x="5646158" y="2512232"/>
            <a:ext cx="1473865" cy="338554"/>
          </a:xfrm>
          <a:prstGeom prst="rect">
            <a:avLst/>
          </a:prstGeom>
          <a:noFill/>
        </p:spPr>
        <p:txBody>
          <a:bodyPr wrap="none" rtlCol="0">
            <a:spAutoFit/>
          </a:bodyPr>
          <a:lstStyle/>
          <a:p>
            <a:r>
              <a:rPr lang="en-US" sz="1600" dirty="0"/>
              <a:t>Cost to root = 4</a:t>
            </a:r>
          </a:p>
        </p:txBody>
      </p:sp>
      <p:cxnSp>
        <p:nvCxnSpPr>
          <p:cNvPr id="37" name="Straight Arrow Connector 36"/>
          <p:cNvCxnSpPr/>
          <p:nvPr/>
        </p:nvCxnSpPr>
        <p:spPr>
          <a:xfrm>
            <a:off x="5432800" y="2392088"/>
            <a:ext cx="1499929" cy="1526999"/>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775253" y="3880025"/>
            <a:ext cx="1831335" cy="338554"/>
          </a:xfrm>
          <a:prstGeom prst="rect">
            <a:avLst/>
          </a:prstGeom>
          <a:noFill/>
        </p:spPr>
        <p:txBody>
          <a:bodyPr wrap="none" rtlCol="0">
            <a:spAutoFit/>
          </a:bodyPr>
          <a:lstStyle/>
          <a:p>
            <a:r>
              <a:rPr lang="en-US" sz="1600" dirty="0"/>
              <a:t>Cost to root 4+ 4= 8</a:t>
            </a:r>
          </a:p>
        </p:txBody>
      </p:sp>
      <p:cxnSp>
        <p:nvCxnSpPr>
          <p:cNvPr id="42" name="Straight Arrow Connector 41"/>
          <p:cNvCxnSpPr/>
          <p:nvPr/>
        </p:nvCxnSpPr>
        <p:spPr>
          <a:xfrm flipH="1" flipV="1">
            <a:off x="4790812" y="3161852"/>
            <a:ext cx="1222062" cy="1225291"/>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376106" y="4017811"/>
            <a:ext cx="1473865" cy="338554"/>
          </a:xfrm>
          <a:prstGeom prst="rect">
            <a:avLst/>
          </a:prstGeom>
          <a:noFill/>
        </p:spPr>
        <p:txBody>
          <a:bodyPr wrap="none" rtlCol="0">
            <a:spAutoFit/>
          </a:bodyPr>
          <a:lstStyle/>
          <a:p>
            <a:r>
              <a:rPr lang="en-US" sz="1600" dirty="0"/>
              <a:t> Cost to root =4</a:t>
            </a:r>
          </a:p>
        </p:txBody>
      </p:sp>
      <p:sp>
        <p:nvSpPr>
          <p:cNvPr id="49" name="TextBox 48"/>
          <p:cNvSpPr txBox="1"/>
          <p:nvPr/>
        </p:nvSpPr>
        <p:spPr>
          <a:xfrm>
            <a:off x="3554136" y="2900172"/>
            <a:ext cx="1738361" cy="338554"/>
          </a:xfrm>
          <a:prstGeom prst="rect">
            <a:avLst/>
          </a:prstGeom>
          <a:noFill/>
        </p:spPr>
        <p:txBody>
          <a:bodyPr wrap="none" rtlCol="0">
            <a:spAutoFit/>
          </a:bodyPr>
          <a:lstStyle/>
          <a:p>
            <a:r>
              <a:rPr lang="en-US" sz="1600" dirty="0"/>
              <a:t>Cost to root 4+4=8</a:t>
            </a:r>
          </a:p>
        </p:txBody>
      </p:sp>
      <p:sp>
        <p:nvSpPr>
          <p:cNvPr id="50" name="Oval 49"/>
          <p:cNvSpPr/>
          <p:nvPr/>
        </p:nvSpPr>
        <p:spPr>
          <a:xfrm>
            <a:off x="6085778" y="3735749"/>
            <a:ext cx="749966" cy="3824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ND</a:t>
            </a:r>
          </a:p>
        </p:txBody>
      </p:sp>
      <p:cxnSp>
        <p:nvCxnSpPr>
          <p:cNvPr id="52" name="Straight Connector 51"/>
          <p:cNvCxnSpPr/>
          <p:nvPr/>
        </p:nvCxnSpPr>
        <p:spPr>
          <a:xfrm>
            <a:off x="8298873" y="374073"/>
            <a:ext cx="13854"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373060" y="641753"/>
            <a:ext cx="1841851" cy="369332"/>
          </a:xfrm>
          <a:prstGeom prst="rect">
            <a:avLst/>
          </a:prstGeom>
          <a:noFill/>
        </p:spPr>
        <p:txBody>
          <a:bodyPr wrap="none" rtlCol="0">
            <a:spAutoFit/>
          </a:bodyPr>
          <a:lstStyle/>
          <a:p>
            <a:r>
              <a:rPr lang="en-US" dirty="0"/>
              <a:t>Sending Bridge ID</a:t>
            </a:r>
          </a:p>
        </p:txBody>
      </p:sp>
      <p:cxnSp>
        <p:nvCxnSpPr>
          <p:cNvPr id="55" name="Straight Connector 54"/>
          <p:cNvCxnSpPr/>
          <p:nvPr/>
        </p:nvCxnSpPr>
        <p:spPr>
          <a:xfrm>
            <a:off x="6289443" y="374073"/>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4790812" y="637000"/>
            <a:ext cx="1337289" cy="369332"/>
          </a:xfrm>
          <a:prstGeom prst="rect">
            <a:avLst/>
          </a:prstGeom>
          <a:noFill/>
        </p:spPr>
        <p:txBody>
          <a:bodyPr wrap="none" rtlCol="0">
            <a:spAutoFit/>
          </a:bodyPr>
          <a:lstStyle/>
          <a:p>
            <a:r>
              <a:rPr lang="en-US" dirty="0"/>
              <a:t>Cost to Root</a:t>
            </a:r>
          </a:p>
        </p:txBody>
      </p:sp>
      <p:cxnSp>
        <p:nvCxnSpPr>
          <p:cNvPr id="58" name="Straight Connector 57"/>
          <p:cNvCxnSpPr/>
          <p:nvPr/>
        </p:nvCxnSpPr>
        <p:spPr>
          <a:xfrm>
            <a:off x="4488840" y="374073"/>
            <a:ext cx="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178794" y="3863669"/>
            <a:ext cx="290464" cy="369332"/>
          </a:xfrm>
          <a:prstGeom prst="rect">
            <a:avLst/>
          </a:prstGeom>
          <a:solidFill>
            <a:srgbClr val="00B050"/>
          </a:solidFill>
        </p:spPr>
        <p:txBody>
          <a:bodyPr wrap="none" rtlCol="0">
            <a:spAutoFit/>
          </a:bodyPr>
          <a:lstStyle/>
          <a:p>
            <a:r>
              <a:rPr lang="en-US" dirty="0"/>
              <a:t>F</a:t>
            </a:r>
          </a:p>
        </p:txBody>
      </p:sp>
      <p:sp>
        <p:nvSpPr>
          <p:cNvPr id="63" name="TextBox 62"/>
          <p:cNvSpPr txBox="1"/>
          <p:nvPr/>
        </p:nvSpPr>
        <p:spPr>
          <a:xfrm>
            <a:off x="2715733" y="4669617"/>
            <a:ext cx="290464" cy="369332"/>
          </a:xfrm>
          <a:prstGeom prst="rect">
            <a:avLst/>
          </a:prstGeom>
          <a:solidFill>
            <a:srgbClr val="00B050"/>
          </a:solidFill>
        </p:spPr>
        <p:txBody>
          <a:bodyPr wrap="none" rtlCol="0">
            <a:spAutoFit/>
          </a:bodyPr>
          <a:lstStyle/>
          <a:p>
            <a:r>
              <a:rPr lang="en-US" dirty="0"/>
              <a:t>F</a:t>
            </a:r>
          </a:p>
        </p:txBody>
      </p:sp>
      <p:sp>
        <p:nvSpPr>
          <p:cNvPr id="64" name="TextBox 63"/>
          <p:cNvSpPr txBox="1"/>
          <p:nvPr/>
        </p:nvSpPr>
        <p:spPr>
          <a:xfrm>
            <a:off x="3339620" y="2690152"/>
            <a:ext cx="290464" cy="369332"/>
          </a:xfrm>
          <a:prstGeom prst="rect">
            <a:avLst/>
          </a:prstGeom>
          <a:solidFill>
            <a:srgbClr val="00B050"/>
          </a:solidFill>
        </p:spPr>
        <p:txBody>
          <a:bodyPr wrap="none" rtlCol="0">
            <a:spAutoFit/>
          </a:bodyPr>
          <a:lstStyle/>
          <a:p>
            <a:r>
              <a:rPr lang="en-US" dirty="0"/>
              <a:t>F</a:t>
            </a:r>
          </a:p>
        </p:txBody>
      </p:sp>
      <p:sp>
        <p:nvSpPr>
          <p:cNvPr id="65" name="TextBox 64"/>
          <p:cNvSpPr txBox="1"/>
          <p:nvPr/>
        </p:nvSpPr>
        <p:spPr>
          <a:xfrm>
            <a:off x="4842350" y="2592984"/>
            <a:ext cx="290464" cy="369332"/>
          </a:xfrm>
          <a:prstGeom prst="rect">
            <a:avLst/>
          </a:prstGeom>
          <a:solidFill>
            <a:srgbClr val="00B050"/>
          </a:solidFill>
        </p:spPr>
        <p:txBody>
          <a:bodyPr wrap="none" rtlCol="0">
            <a:spAutoFit/>
          </a:bodyPr>
          <a:lstStyle/>
          <a:p>
            <a:r>
              <a:rPr lang="en-US" dirty="0"/>
              <a:t>F</a:t>
            </a:r>
          </a:p>
        </p:txBody>
      </p:sp>
      <p:sp>
        <p:nvSpPr>
          <p:cNvPr id="66" name="TextBox 65"/>
          <p:cNvSpPr txBox="1"/>
          <p:nvPr/>
        </p:nvSpPr>
        <p:spPr>
          <a:xfrm>
            <a:off x="5098955" y="4399022"/>
            <a:ext cx="290464" cy="369332"/>
          </a:xfrm>
          <a:prstGeom prst="rect">
            <a:avLst/>
          </a:prstGeom>
          <a:solidFill>
            <a:srgbClr val="00B050"/>
          </a:solidFill>
        </p:spPr>
        <p:txBody>
          <a:bodyPr wrap="none" rtlCol="0">
            <a:spAutoFit/>
          </a:bodyPr>
          <a:lstStyle/>
          <a:p>
            <a:r>
              <a:rPr lang="en-US" dirty="0"/>
              <a:t>F</a:t>
            </a:r>
          </a:p>
        </p:txBody>
      </p:sp>
      <p:sp>
        <p:nvSpPr>
          <p:cNvPr id="67" name="TextBox 66"/>
          <p:cNvSpPr txBox="1"/>
          <p:nvPr/>
        </p:nvSpPr>
        <p:spPr>
          <a:xfrm>
            <a:off x="6298197" y="4029690"/>
            <a:ext cx="309700" cy="369332"/>
          </a:xfrm>
          <a:prstGeom prst="rect">
            <a:avLst/>
          </a:prstGeom>
          <a:solidFill>
            <a:srgbClr val="C00000"/>
          </a:solidFill>
        </p:spPr>
        <p:txBody>
          <a:bodyPr wrap="none" rtlCol="0">
            <a:spAutoFit/>
          </a:bodyPr>
          <a:lstStyle/>
          <a:p>
            <a:r>
              <a:rPr lang="en-US" dirty="0"/>
              <a:t>B</a:t>
            </a:r>
          </a:p>
        </p:txBody>
      </p:sp>
      <p:sp>
        <p:nvSpPr>
          <p:cNvPr id="69" name="TextBox 68"/>
          <p:cNvSpPr txBox="1"/>
          <p:nvPr/>
        </p:nvSpPr>
        <p:spPr>
          <a:xfrm>
            <a:off x="8063357" y="1985761"/>
            <a:ext cx="1009122" cy="338554"/>
          </a:xfrm>
          <a:prstGeom prst="rect">
            <a:avLst/>
          </a:prstGeom>
          <a:solidFill>
            <a:srgbClr val="FFC000"/>
          </a:solidFill>
        </p:spPr>
        <p:txBody>
          <a:bodyPr wrap="none" rtlCol="0">
            <a:spAutoFit/>
          </a:bodyPr>
          <a:lstStyle/>
          <a:p>
            <a:r>
              <a:rPr lang="en-US" sz="1600" dirty="0"/>
              <a:t>Port State</a:t>
            </a:r>
          </a:p>
        </p:txBody>
      </p:sp>
      <p:sp>
        <p:nvSpPr>
          <p:cNvPr id="70" name="TextBox 69"/>
          <p:cNvSpPr txBox="1"/>
          <p:nvPr/>
        </p:nvSpPr>
        <p:spPr>
          <a:xfrm>
            <a:off x="10169228" y="1948747"/>
            <a:ext cx="948978" cy="338554"/>
          </a:xfrm>
          <a:prstGeom prst="rect">
            <a:avLst/>
          </a:prstGeom>
          <a:solidFill>
            <a:srgbClr val="FFC000"/>
          </a:solidFill>
        </p:spPr>
        <p:txBody>
          <a:bodyPr wrap="none" rtlCol="0">
            <a:spAutoFit/>
          </a:bodyPr>
          <a:lstStyle/>
          <a:p>
            <a:r>
              <a:rPr lang="en-US" sz="1600" dirty="0"/>
              <a:t>Port Role</a:t>
            </a:r>
          </a:p>
        </p:txBody>
      </p:sp>
      <p:sp>
        <p:nvSpPr>
          <p:cNvPr id="71" name="TextBox 70"/>
          <p:cNvSpPr txBox="1"/>
          <p:nvPr/>
        </p:nvSpPr>
        <p:spPr>
          <a:xfrm>
            <a:off x="8435640" y="2699891"/>
            <a:ext cx="290464" cy="369332"/>
          </a:xfrm>
          <a:prstGeom prst="rect">
            <a:avLst/>
          </a:prstGeom>
          <a:solidFill>
            <a:srgbClr val="00B050"/>
          </a:solidFill>
          <a:ln>
            <a:solidFill>
              <a:srgbClr val="C00000"/>
            </a:solidFill>
          </a:ln>
        </p:spPr>
        <p:txBody>
          <a:bodyPr wrap="none" rtlCol="0">
            <a:spAutoFit/>
          </a:bodyPr>
          <a:lstStyle/>
          <a:p>
            <a:r>
              <a:rPr lang="en-US" dirty="0"/>
              <a:t>F</a:t>
            </a:r>
          </a:p>
        </p:txBody>
      </p:sp>
      <p:sp>
        <p:nvSpPr>
          <p:cNvPr id="73" name="TextBox 72"/>
          <p:cNvSpPr txBox="1"/>
          <p:nvPr/>
        </p:nvSpPr>
        <p:spPr>
          <a:xfrm>
            <a:off x="9628493" y="2392088"/>
            <a:ext cx="2786061" cy="830997"/>
          </a:xfrm>
          <a:prstGeom prst="rect">
            <a:avLst/>
          </a:prstGeom>
          <a:noFill/>
        </p:spPr>
        <p:txBody>
          <a:bodyPr wrap="square" rtlCol="0">
            <a:spAutoFit/>
          </a:bodyPr>
          <a:lstStyle/>
          <a:p>
            <a:r>
              <a:rPr lang="en-US" sz="1600" b="1" dirty="0"/>
              <a:t>Root Port </a:t>
            </a:r>
            <a:r>
              <a:rPr lang="en-US" sz="1600" dirty="0"/>
              <a:t>(Port on the local Switch that provide the least path cost to the switch)</a:t>
            </a:r>
          </a:p>
        </p:txBody>
      </p:sp>
      <p:sp>
        <p:nvSpPr>
          <p:cNvPr id="77" name="TextBox 76"/>
          <p:cNvSpPr txBox="1"/>
          <p:nvPr/>
        </p:nvSpPr>
        <p:spPr>
          <a:xfrm>
            <a:off x="9654033" y="3313443"/>
            <a:ext cx="2786061" cy="830997"/>
          </a:xfrm>
          <a:prstGeom prst="rect">
            <a:avLst/>
          </a:prstGeom>
          <a:noFill/>
        </p:spPr>
        <p:txBody>
          <a:bodyPr wrap="square" rtlCol="0">
            <a:spAutoFit/>
          </a:bodyPr>
          <a:lstStyle/>
          <a:p>
            <a:r>
              <a:rPr lang="en-US" sz="1600" b="1" dirty="0"/>
              <a:t>Designated Port </a:t>
            </a:r>
            <a:r>
              <a:rPr lang="en-US" sz="1600" dirty="0"/>
              <a:t>(Port on the  cable that provide the least path cost to the switch)</a:t>
            </a:r>
          </a:p>
        </p:txBody>
      </p:sp>
      <p:cxnSp>
        <p:nvCxnSpPr>
          <p:cNvPr id="75" name="Straight Arrow Connector 74"/>
          <p:cNvCxnSpPr/>
          <p:nvPr/>
        </p:nvCxnSpPr>
        <p:spPr>
          <a:xfrm flipV="1">
            <a:off x="8880764" y="2618036"/>
            <a:ext cx="773269" cy="282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8880764" y="3069449"/>
            <a:ext cx="773269" cy="414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416723" y="3462783"/>
            <a:ext cx="309700" cy="369332"/>
          </a:xfrm>
          <a:prstGeom prst="rect">
            <a:avLst/>
          </a:prstGeom>
          <a:solidFill>
            <a:srgbClr val="C00000"/>
          </a:solidFill>
        </p:spPr>
        <p:txBody>
          <a:bodyPr wrap="none" rtlCol="0">
            <a:spAutoFit/>
          </a:bodyPr>
          <a:lstStyle/>
          <a:p>
            <a:r>
              <a:rPr lang="en-US" dirty="0"/>
              <a:t>B</a:t>
            </a:r>
          </a:p>
        </p:txBody>
      </p:sp>
      <p:sp>
        <p:nvSpPr>
          <p:cNvPr id="4" name="TextBox 3"/>
          <p:cNvSpPr txBox="1"/>
          <p:nvPr/>
        </p:nvSpPr>
        <p:spPr>
          <a:xfrm>
            <a:off x="9735744" y="4295590"/>
            <a:ext cx="1967590" cy="338554"/>
          </a:xfrm>
          <a:prstGeom prst="rect">
            <a:avLst/>
          </a:prstGeom>
          <a:noFill/>
        </p:spPr>
        <p:txBody>
          <a:bodyPr wrap="none" rtlCol="0">
            <a:spAutoFit/>
          </a:bodyPr>
          <a:lstStyle/>
          <a:p>
            <a:r>
              <a:rPr lang="en-US" sz="1600" b="1" dirty="0"/>
              <a:t>Non-Designated port</a:t>
            </a:r>
          </a:p>
        </p:txBody>
      </p:sp>
      <p:cxnSp>
        <p:nvCxnSpPr>
          <p:cNvPr id="7" name="Straight Arrow Connector 6"/>
          <p:cNvCxnSpPr/>
          <p:nvPr/>
        </p:nvCxnSpPr>
        <p:spPr>
          <a:xfrm>
            <a:off x="8880764" y="3719948"/>
            <a:ext cx="854980" cy="5756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729" y="1847211"/>
            <a:ext cx="1800493" cy="584775"/>
          </a:xfrm>
          <a:prstGeom prst="rect">
            <a:avLst/>
          </a:prstGeom>
          <a:noFill/>
        </p:spPr>
        <p:txBody>
          <a:bodyPr wrap="none" rtlCol="0">
            <a:spAutoFit/>
          </a:bodyPr>
          <a:lstStyle/>
          <a:p>
            <a:r>
              <a:rPr lang="en-US" sz="1600" b="1" dirty="0"/>
              <a:t>Hello Timer = 2 Sec</a:t>
            </a:r>
          </a:p>
          <a:p>
            <a:r>
              <a:rPr lang="en-US" sz="1600" b="1" dirty="0"/>
              <a:t>Max Age = 20 sec</a:t>
            </a:r>
          </a:p>
        </p:txBody>
      </p:sp>
      <p:cxnSp>
        <p:nvCxnSpPr>
          <p:cNvPr id="10" name="Straight Arrow Connector 9"/>
          <p:cNvCxnSpPr/>
          <p:nvPr/>
        </p:nvCxnSpPr>
        <p:spPr>
          <a:xfrm flipV="1">
            <a:off x="6460761" y="1288473"/>
            <a:ext cx="2145827" cy="558738"/>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182764" y="1288473"/>
            <a:ext cx="425133" cy="374072"/>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1806" y="5385411"/>
            <a:ext cx="2077556" cy="338554"/>
          </a:xfrm>
          <a:prstGeom prst="rect">
            <a:avLst/>
          </a:prstGeom>
          <a:solidFill>
            <a:srgbClr val="00B050"/>
          </a:solidFill>
        </p:spPr>
        <p:txBody>
          <a:bodyPr wrap="none" rtlCol="0">
            <a:spAutoFit/>
          </a:bodyPr>
          <a:lstStyle/>
          <a:p>
            <a:r>
              <a:rPr lang="en-US" sz="1600" b="1" dirty="0"/>
              <a:t>Elected as Root Bridge</a:t>
            </a:r>
          </a:p>
        </p:txBody>
      </p:sp>
      <p:sp>
        <p:nvSpPr>
          <p:cNvPr id="68" name="TextBox 67"/>
          <p:cNvSpPr txBox="1"/>
          <p:nvPr/>
        </p:nvSpPr>
        <p:spPr>
          <a:xfrm>
            <a:off x="923400" y="440905"/>
            <a:ext cx="1882145" cy="830997"/>
          </a:xfrm>
          <a:prstGeom prst="rect">
            <a:avLst/>
          </a:prstGeom>
          <a:solidFill>
            <a:srgbClr val="FFC000"/>
          </a:solidFill>
        </p:spPr>
        <p:txBody>
          <a:bodyPr wrap="square" rtlCol="0">
            <a:spAutoFit/>
          </a:bodyPr>
          <a:lstStyle/>
          <a:p>
            <a:r>
              <a:rPr lang="en-US" sz="2400" b="1" dirty="0"/>
              <a:t>BPDU Exchange</a:t>
            </a:r>
          </a:p>
        </p:txBody>
      </p:sp>
    </p:spTree>
    <p:extLst>
      <p:ext uri="{BB962C8B-B14F-4D97-AF65-F5344CB8AC3E}">
        <p14:creationId xmlns:p14="http://schemas.microsoft.com/office/powerpoint/2010/main" val="316052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Effect transition="in" filter="fade">
                                      <p:cBhvr>
                                        <p:cTn id="13" dur="500"/>
                                        <p:tgtEl>
                                          <p:spTgt spid="10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fade">
                                      <p:cBhvr>
                                        <p:cTn id="53" dur="1000"/>
                                        <p:tgtEl>
                                          <p:spTgt spid="68"/>
                                        </p:tgtEl>
                                      </p:cBhvr>
                                    </p:animEffect>
                                    <p:anim calcmode="lin" valueType="num">
                                      <p:cBhvr>
                                        <p:cTn id="54" dur="1000" fill="hold"/>
                                        <p:tgtEl>
                                          <p:spTgt spid="68"/>
                                        </p:tgtEl>
                                        <p:attrNameLst>
                                          <p:attrName>ppt_x</p:attrName>
                                        </p:attrNameLst>
                                      </p:cBhvr>
                                      <p:tavLst>
                                        <p:tav tm="0">
                                          <p:val>
                                            <p:strVal val="#ppt_x"/>
                                          </p:val>
                                        </p:tav>
                                        <p:tav tm="100000">
                                          <p:val>
                                            <p:strVal val="#ppt_x"/>
                                          </p:val>
                                        </p:tav>
                                      </p:tavLst>
                                    </p:anim>
                                    <p:anim calcmode="lin" valueType="num">
                                      <p:cBhvr>
                                        <p:cTn id="5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1000" fill="hold"/>
                                        <p:tgtEl>
                                          <p:spTgt spid="5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fade">
                                      <p:cBhvr>
                                        <p:cTn id="84" dur="1000"/>
                                        <p:tgtEl>
                                          <p:spTgt spid="8"/>
                                        </p:tgtEl>
                                      </p:cBhvr>
                                    </p:animEffect>
                                    <p:anim calcmode="lin" valueType="num">
                                      <p:cBhvr>
                                        <p:cTn id="85" dur="1000" fill="hold"/>
                                        <p:tgtEl>
                                          <p:spTgt spid="8"/>
                                        </p:tgtEl>
                                        <p:attrNameLst>
                                          <p:attrName>ppt_x</p:attrName>
                                        </p:attrNameLst>
                                      </p:cBhvr>
                                      <p:tavLst>
                                        <p:tav tm="0">
                                          <p:val>
                                            <p:strVal val="#ppt_x"/>
                                          </p:val>
                                        </p:tav>
                                        <p:tav tm="100000">
                                          <p:val>
                                            <p:strVal val="#ppt_x"/>
                                          </p:val>
                                        </p:tav>
                                      </p:tavLst>
                                    </p:anim>
                                    <p:anim calcmode="lin" valueType="num">
                                      <p:cBhvr>
                                        <p:cTn id="8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1000"/>
                                        <p:tgtEl>
                                          <p:spTgt spid="36"/>
                                        </p:tgtEl>
                                      </p:cBhvr>
                                    </p:animEffect>
                                    <p:anim calcmode="lin" valueType="num">
                                      <p:cBhvr>
                                        <p:cTn id="92" dur="1000" fill="hold"/>
                                        <p:tgtEl>
                                          <p:spTgt spid="36"/>
                                        </p:tgtEl>
                                        <p:attrNameLst>
                                          <p:attrName>ppt_x</p:attrName>
                                        </p:attrNameLst>
                                      </p:cBhvr>
                                      <p:tavLst>
                                        <p:tav tm="0">
                                          <p:val>
                                            <p:strVal val="#ppt_x"/>
                                          </p:val>
                                        </p:tav>
                                        <p:tav tm="100000">
                                          <p:val>
                                            <p:strVal val="#ppt_x"/>
                                          </p:val>
                                        </p:tav>
                                      </p:tavLst>
                                    </p:anim>
                                    <p:anim calcmode="lin" valueType="num">
                                      <p:cBhvr>
                                        <p:cTn id="9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1000"/>
                                        <p:tgtEl>
                                          <p:spTgt spid="56"/>
                                        </p:tgtEl>
                                      </p:cBhvr>
                                    </p:animEffect>
                                    <p:anim calcmode="lin" valueType="num">
                                      <p:cBhvr>
                                        <p:cTn id="99" dur="1000" fill="hold"/>
                                        <p:tgtEl>
                                          <p:spTgt spid="56"/>
                                        </p:tgtEl>
                                        <p:attrNameLst>
                                          <p:attrName>ppt_x</p:attrName>
                                        </p:attrNameLst>
                                      </p:cBhvr>
                                      <p:tavLst>
                                        <p:tav tm="0">
                                          <p:val>
                                            <p:strVal val="#ppt_x"/>
                                          </p:val>
                                        </p:tav>
                                        <p:tav tm="100000">
                                          <p:val>
                                            <p:strVal val="#ppt_x"/>
                                          </p:val>
                                        </p:tav>
                                      </p:tavLst>
                                    </p:anim>
                                    <p:anim calcmode="lin" valueType="num">
                                      <p:cBhvr>
                                        <p:cTn id="100"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1000"/>
                                        <p:tgtEl>
                                          <p:spTgt spid="16"/>
                                        </p:tgtEl>
                                      </p:cBhvr>
                                    </p:animEffect>
                                    <p:anim calcmode="lin" valueType="num">
                                      <p:cBhvr>
                                        <p:cTn id="106" dur="1000" fill="hold"/>
                                        <p:tgtEl>
                                          <p:spTgt spid="16"/>
                                        </p:tgtEl>
                                        <p:attrNameLst>
                                          <p:attrName>ppt_x</p:attrName>
                                        </p:attrNameLst>
                                      </p:cBhvr>
                                      <p:tavLst>
                                        <p:tav tm="0">
                                          <p:val>
                                            <p:strVal val="#ppt_x"/>
                                          </p:val>
                                        </p:tav>
                                        <p:tav tm="100000">
                                          <p:val>
                                            <p:strVal val="#ppt_x"/>
                                          </p:val>
                                        </p:tav>
                                      </p:tavLst>
                                    </p:anim>
                                    <p:anim calcmode="lin" valueType="num">
                                      <p:cBhvr>
                                        <p:cTn id="107" dur="1000" fill="hold"/>
                                        <p:tgtEl>
                                          <p:spTgt spid="1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1000"/>
                                        <p:tgtEl>
                                          <p:spTgt spid="26"/>
                                        </p:tgtEl>
                                      </p:cBhvr>
                                    </p:animEffect>
                                    <p:anim calcmode="lin" valueType="num">
                                      <p:cBhvr>
                                        <p:cTn id="111" dur="1000" fill="hold"/>
                                        <p:tgtEl>
                                          <p:spTgt spid="26"/>
                                        </p:tgtEl>
                                        <p:attrNameLst>
                                          <p:attrName>ppt_x</p:attrName>
                                        </p:attrNameLst>
                                      </p:cBhvr>
                                      <p:tavLst>
                                        <p:tav tm="0">
                                          <p:val>
                                            <p:strVal val="#ppt_x"/>
                                          </p:val>
                                        </p:tav>
                                        <p:tav tm="100000">
                                          <p:val>
                                            <p:strVal val="#ppt_x"/>
                                          </p:val>
                                        </p:tav>
                                      </p:tavLst>
                                    </p:anim>
                                    <p:anim calcmode="lin" valueType="num">
                                      <p:cBhvr>
                                        <p:cTn id="11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1000"/>
                                        <p:tgtEl>
                                          <p:spTgt spid="33"/>
                                        </p:tgtEl>
                                      </p:cBhvr>
                                    </p:animEffect>
                                    <p:anim calcmode="lin" valueType="num">
                                      <p:cBhvr>
                                        <p:cTn id="123" dur="1000" fill="hold"/>
                                        <p:tgtEl>
                                          <p:spTgt spid="33"/>
                                        </p:tgtEl>
                                        <p:attrNameLst>
                                          <p:attrName>ppt_x</p:attrName>
                                        </p:attrNameLst>
                                      </p:cBhvr>
                                      <p:tavLst>
                                        <p:tav tm="0">
                                          <p:val>
                                            <p:strVal val="#ppt_x"/>
                                          </p:val>
                                        </p:tav>
                                        <p:tav tm="100000">
                                          <p:val>
                                            <p:strVal val="#ppt_x"/>
                                          </p:val>
                                        </p:tav>
                                      </p:tavLst>
                                    </p:anim>
                                    <p:anim calcmode="lin" valueType="num">
                                      <p:cBhvr>
                                        <p:cTn id="12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1000"/>
                                        <p:tgtEl>
                                          <p:spTgt spid="27"/>
                                        </p:tgtEl>
                                      </p:cBhvr>
                                    </p:animEffect>
                                    <p:anim calcmode="lin" valueType="num">
                                      <p:cBhvr>
                                        <p:cTn id="130" dur="1000" fill="hold"/>
                                        <p:tgtEl>
                                          <p:spTgt spid="27"/>
                                        </p:tgtEl>
                                        <p:attrNameLst>
                                          <p:attrName>ppt_x</p:attrName>
                                        </p:attrNameLst>
                                      </p:cBhvr>
                                      <p:tavLst>
                                        <p:tav tm="0">
                                          <p:val>
                                            <p:strVal val="#ppt_x"/>
                                          </p:val>
                                        </p:tav>
                                        <p:tav tm="100000">
                                          <p:val>
                                            <p:strVal val="#ppt_x"/>
                                          </p:val>
                                        </p:tav>
                                      </p:tavLst>
                                    </p:anim>
                                    <p:anim calcmode="lin" valueType="num">
                                      <p:cBhvr>
                                        <p:cTn id="13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fade">
                                      <p:cBhvr>
                                        <p:cTn id="136" dur="1000"/>
                                        <p:tgtEl>
                                          <p:spTgt spid="34"/>
                                        </p:tgtEl>
                                      </p:cBhvr>
                                    </p:animEffect>
                                    <p:anim calcmode="lin" valueType="num">
                                      <p:cBhvr>
                                        <p:cTn id="137" dur="1000" fill="hold"/>
                                        <p:tgtEl>
                                          <p:spTgt spid="34"/>
                                        </p:tgtEl>
                                        <p:attrNameLst>
                                          <p:attrName>ppt_x</p:attrName>
                                        </p:attrNameLst>
                                      </p:cBhvr>
                                      <p:tavLst>
                                        <p:tav tm="0">
                                          <p:val>
                                            <p:strVal val="#ppt_x"/>
                                          </p:val>
                                        </p:tav>
                                        <p:tav tm="100000">
                                          <p:val>
                                            <p:strVal val="#ppt_x"/>
                                          </p:val>
                                        </p:tav>
                                      </p:tavLst>
                                    </p:anim>
                                    <p:anim calcmode="lin" valueType="num">
                                      <p:cBhvr>
                                        <p:cTn id="1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19"/>
                                        </p:tgtEl>
                                        <p:attrNameLst>
                                          <p:attrName>style.visibility</p:attrName>
                                        </p:attrNameLst>
                                      </p:cBhvr>
                                      <p:to>
                                        <p:strVal val="visible"/>
                                      </p:to>
                                    </p:set>
                                    <p:animEffect transition="in" filter="fade">
                                      <p:cBhvr>
                                        <p:cTn id="143" dur="1000"/>
                                        <p:tgtEl>
                                          <p:spTgt spid="19"/>
                                        </p:tgtEl>
                                      </p:cBhvr>
                                    </p:animEffect>
                                    <p:anim calcmode="lin" valueType="num">
                                      <p:cBhvr>
                                        <p:cTn id="144" dur="1000" fill="hold"/>
                                        <p:tgtEl>
                                          <p:spTgt spid="19"/>
                                        </p:tgtEl>
                                        <p:attrNameLst>
                                          <p:attrName>ppt_x</p:attrName>
                                        </p:attrNameLst>
                                      </p:cBhvr>
                                      <p:tavLst>
                                        <p:tav tm="0">
                                          <p:val>
                                            <p:strVal val="#ppt_x"/>
                                          </p:val>
                                        </p:tav>
                                        <p:tav tm="100000">
                                          <p:val>
                                            <p:strVal val="#ppt_x"/>
                                          </p:val>
                                        </p:tav>
                                      </p:tavLst>
                                    </p:anim>
                                    <p:anim calcmode="lin" valueType="num">
                                      <p:cBhvr>
                                        <p:cTn id="145" dur="1000" fill="hold"/>
                                        <p:tgtEl>
                                          <p:spTgt spid="19"/>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8"/>
                                        </p:tgtEl>
                                        <p:attrNameLst>
                                          <p:attrName>style.visibility</p:attrName>
                                        </p:attrNameLst>
                                      </p:cBhvr>
                                      <p:to>
                                        <p:strVal val="visible"/>
                                      </p:to>
                                    </p:set>
                                    <p:animEffect transition="in" filter="fade">
                                      <p:cBhvr>
                                        <p:cTn id="148" dur="1000"/>
                                        <p:tgtEl>
                                          <p:spTgt spid="18"/>
                                        </p:tgtEl>
                                      </p:cBhvr>
                                    </p:animEffect>
                                    <p:anim calcmode="lin" valueType="num">
                                      <p:cBhvr>
                                        <p:cTn id="149" dur="1000" fill="hold"/>
                                        <p:tgtEl>
                                          <p:spTgt spid="18"/>
                                        </p:tgtEl>
                                        <p:attrNameLst>
                                          <p:attrName>ppt_x</p:attrName>
                                        </p:attrNameLst>
                                      </p:cBhvr>
                                      <p:tavLst>
                                        <p:tav tm="0">
                                          <p:val>
                                            <p:strVal val="#ppt_x"/>
                                          </p:val>
                                        </p:tav>
                                        <p:tav tm="100000">
                                          <p:val>
                                            <p:strVal val="#ppt_x"/>
                                          </p:val>
                                        </p:tav>
                                      </p:tavLst>
                                    </p:anim>
                                    <p:anim calcmode="lin" valueType="num">
                                      <p:cBhvr>
                                        <p:cTn id="150" dur="1000" fill="hold"/>
                                        <p:tgtEl>
                                          <p:spTgt spid="18"/>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fade">
                                      <p:cBhvr>
                                        <p:cTn id="158" dur="1000"/>
                                        <p:tgtEl>
                                          <p:spTgt spid="63"/>
                                        </p:tgtEl>
                                      </p:cBhvr>
                                    </p:animEffect>
                                    <p:anim calcmode="lin" valueType="num">
                                      <p:cBhvr>
                                        <p:cTn id="159" dur="1000" fill="hold"/>
                                        <p:tgtEl>
                                          <p:spTgt spid="63"/>
                                        </p:tgtEl>
                                        <p:attrNameLst>
                                          <p:attrName>ppt_x</p:attrName>
                                        </p:attrNameLst>
                                      </p:cBhvr>
                                      <p:tavLst>
                                        <p:tav tm="0">
                                          <p:val>
                                            <p:strVal val="#ppt_x"/>
                                          </p:val>
                                        </p:tav>
                                        <p:tav tm="100000">
                                          <p:val>
                                            <p:strVal val="#ppt_x"/>
                                          </p:val>
                                        </p:tav>
                                      </p:tavLst>
                                    </p:anim>
                                    <p:anim calcmode="lin" valueType="num">
                                      <p:cBhvr>
                                        <p:cTn id="16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grpId="0" nodeType="clickEffect">
                                  <p:stCondLst>
                                    <p:cond delay="0"/>
                                  </p:stCondLst>
                                  <p:childTnLst>
                                    <p:set>
                                      <p:cBhvr>
                                        <p:cTn id="164" dur="1" fill="hold">
                                          <p:stCondLst>
                                            <p:cond delay="0"/>
                                          </p:stCondLst>
                                        </p:cTn>
                                        <p:tgtEl>
                                          <p:spTgt spid="69"/>
                                        </p:tgtEl>
                                        <p:attrNameLst>
                                          <p:attrName>style.visibility</p:attrName>
                                        </p:attrNameLst>
                                      </p:cBhvr>
                                      <p:to>
                                        <p:strVal val="visible"/>
                                      </p:to>
                                    </p:set>
                                    <p:animEffect transition="in" filter="fade">
                                      <p:cBhvr>
                                        <p:cTn id="165" dur="1000"/>
                                        <p:tgtEl>
                                          <p:spTgt spid="69"/>
                                        </p:tgtEl>
                                      </p:cBhvr>
                                    </p:animEffect>
                                    <p:anim calcmode="lin" valueType="num">
                                      <p:cBhvr>
                                        <p:cTn id="166" dur="1000" fill="hold"/>
                                        <p:tgtEl>
                                          <p:spTgt spid="69"/>
                                        </p:tgtEl>
                                        <p:attrNameLst>
                                          <p:attrName>ppt_x</p:attrName>
                                        </p:attrNameLst>
                                      </p:cBhvr>
                                      <p:tavLst>
                                        <p:tav tm="0">
                                          <p:val>
                                            <p:strVal val="#ppt_x"/>
                                          </p:val>
                                        </p:tav>
                                        <p:tav tm="100000">
                                          <p:val>
                                            <p:strVal val="#ppt_x"/>
                                          </p:val>
                                        </p:tav>
                                      </p:tavLst>
                                    </p:anim>
                                    <p:anim calcmode="lin" valueType="num">
                                      <p:cBhvr>
                                        <p:cTn id="167" dur="1000" fill="hold"/>
                                        <p:tgtEl>
                                          <p:spTgt spid="69"/>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71"/>
                                        </p:tgtEl>
                                        <p:attrNameLst>
                                          <p:attrName>style.visibility</p:attrName>
                                        </p:attrNameLst>
                                      </p:cBhvr>
                                      <p:to>
                                        <p:strVal val="visible"/>
                                      </p:to>
                                    </p:set>
                                    <p:animEffect transition="in" filter="fade">
                                      <p:cBhvr>
                                        <p:cTn id="170" dur="1000"/>
                                        <p:tgtEl>
                                          <p:spTgt spid="71"/>
                                        </p:tgtEl>
                                      </p:cBhvr>
                                    </p:animEffect>
                                    <p:anim calcmode="lin" valueType="num">
                                      <p:cBhvr>
                                        <p:cTn id="171" dur="1000" fill="hold"/>
                                        <p:tgtEl>
                                          <p:spTgt spid="71"/>
                                        </p:tgtEl>
                                        <p:attrNameLst>
                                          <p:attrName>ppt_x</p:attrName>
                                        </p:attrNameLst>
                                      </p:cBhvr>
                                      <p:tavLst>
                                        <p:tav tm="0">
                                          <p:val>
                                            <p:strVal val="#ppt_x"/>
                                          </p:val>
                                        </p:tav>
                                        <p:tav tm="100000">
                                          <p:val>
                                            <p:strVal val="#ppt_x"/>
                                          </p:val>
                                        </p:tav>
                                      </p:tavLst>
                                    </p:anim>
                                    <p:anim calcmode="lin" valueType="num">
                                      <p:cBhvr>
                                        <p:cTn id="172" dur="1000" fill="hold"/>
                                        <p:tgtEl>
                                          <p:spTgt spid="71"/>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70"/>
                                        </p:tgtEl>
                                        <p:attrNameLst>
                                          <p:attrName>style.visibility</p:attrName>
                                        </p:attrNameLst>
                                      </p:cBhvr>
                                      <p:to>
                                        <p:strVal val="visible"/>
                                      </p:to>
                                    </p:set>
                                    <p:animEffect transition="in" filter="fade">
                                      <p:cBhvr>
                                        <p:cTn id="175" dur="1000"/>
                                        <p:tgtEl>
                                          <p:spTgt spid="70"/>
                                        </p:tgtEl>
                                      </p:cBhvr>
                                    </p:animEffect>
                                    <p:anim calcmode="lin" valueType="num">
                                      <p:cBhvr>
                                        <p:cTn id="176" dur="1000" fill="hold"/>
                                        <p:tgtEl>
                                          <p:spTgt spid="70"/>
                                        </p:tgtEl>
                                        <p:attrNameLst>
                                          <p:attrName>ppt_x</p:attrName>
                                        </p:attrNameLst>
                                      </p:cBhvr>
                                      <p:tavLst>
                                        <p:tav tm="0">
                                          <p:val>
                                            <p:strVal val="#ppt_x"/>
                                          </p:val>
                                        </p:tav>
                                        <p:tav tm="100000">
                                          <p:val>
                                            <p:strVal val="#ppt_x"/>
                                          </p:val>
                                        </p:tav>
                                      </p:tavLst>
                                    </p:anim>
                                    <p:anim calcmode="lin" valueType="num">
                                      <p:cBhvr>
                                        <p:cTn id="177" dur="1000" fill="hold"/>
                                        <p:tgtEl>
                                          <p:spTgt spid="70"/>
                                        </p:tgtEl>
                                        <p:attrNameLst>
                                          <p:attrName>ppt_y</p:attrName>
                                        </p:attrNameLst>
                                      </p:cBhvr>
                                      <p:tavLst>
                                        <p:tav tm="0">
                                          <p:val>
                                            <p:strVal val="#ppt_y+.1"/>
                                          </p:val>
                                        </p:tav>
                                        <p:tav tm="100000">
                                          <p:val>
                                            <p:strVal val="#ppt_y"/>
                                          </p:val>
                                        </p:tav>
                                      </p:tavLst>
                                    </p:anim>
                                  </p:childTnLst>
                                </p:cTn>
                              </p:par>
                              <p:par>
                                <p:cTn id="178" presetID="42" presetClass="entr" presetSubtype="0" fill="hold" grpId="0"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1000"/>
                                        <p:tgtEl>
                                          <p:spTgt spid="77"/>
                                        </p:tgtEl>
                                      </p:cBhvr>
                                    </p:animEffect>
                                    <p:anim calcmode="lin" valueType="num">
                                      <p:cBhvr>
                                        <p:cTn id="181" dur="1000" fill="hold"/>
                                        <p:tgtEl>
                                          <p:spTgt spid="77"/>
                                        </p:tgtEl>
                                        <p:attrNameLst>
                                          <p:attrName>ppt_x</p:attrName>
                                        </p:attrNameLst>
                                      </p:cBhvr>
                                      <p:tavLst>
                                        <p:tav tm="0">
                                          <p:val>
                                            <p:strVal val="#ppt_x"/>
                                          </p:val>
                                        </p:tav>
                                        <p:tav tm="100000">
                                          <p:val>
                                            <p:strVal val="#ppt_x"/>
                                          </p:val>
                                        </p:tav>
                                      </p:tavLst>
                                    </p:anim>
                                    <p:anim calcmode="lin" valueType="num">
                                      <p:cBhvr>
                                        <p:cTn id="182" dur="1000" fill="hold"/>
                                        <p:tgtEl>
                                          <p:spTgt spid="77"/>
                                        </p:tgtEl>
                                        <p:attrNameLst>
                                          <p:attrName>ppt_y</p:attrName>
                                        </p:attrNameLst>
                                      </p:cBhvr>
                                      <p:tavLst>
                                        <p:tav tm="0">
                                          <p:val>
                                            <p:strVal val="#ppt_y+.1"/>
                                          </p:val>
                                        </p:tav>
                                        <p:tav tm="100000">
                                          <p:val>
                                            <p:strVal val="#ppt_y"/>
                                          </p:val>
                                        </p:tav>
                                      </p:tavLst>
                                    </p:anim>
                                  </p:childTnLst>
                                </p:cTn>
                              </p:par>
                              <p:par>
                                <p:cTn id="183" presetID="42" presetClass="entr" presetSubtype="0" fill="hold" nodeType="withEffect">
                                  <p:stCondLst>
                                    <p:cond delay="0"/>
                                  </p:stCondLst>
                                  <p:childTnLst>
                                    <p:set>
                                      <p:cBhvr>
                                        <p:cTn id="184" dur="1" fill="hold">
                                          <p:stCondLst>
                                            <p:cond delay="0"/>
                                          </p:stCondLst>
                                        </p:cTn>
                                        <p:tgtEl>
                                          <p:spTgt spid="78"/>
                                        </p:tgtEl>
                                        <p:attrNameLst>
                                          <p:attrName>style.visibility</p:attrName>
                                        </p:attrNameLst>
                                      </p:cBhvr>
                                      <p:to>
                                        <p:strVal val="visible"/>
                                      </p:to>
                                    </p:set>
                                    <p:animEffect transition="in" filter="fade">
                                      <p:cBhvr>
                                        <p:cTn id="185" dur="1000"/>
                                        <p:tgtEl>
                                          <p:spTgt spid="78"/>
                                        </p:tgtEl>
                                      </p:cBhvr>
                                    </p:animEffect>
                                    <p:anim calcmode="lin" valueType="num">
                                      <p:cBhvr>
                                        <p:cTn id="186" dur="1000" fill="hold"/>
                                        <p:tgtEl>
                                          <p:spTgt spid="78"/>
                                        </p:tgtEl>
                                        <p:attrNameLst>
                                          <p:attrName>ppt_x</p:attrName>
                                        </p:attrNameLst>
                                      </p:cBhvr>
                                      <p:tavLst>
                                        <p:tav tm="0">
                                          <p:val>
                                            <p:strVal val="#ppt_x"/>
                                          </p:val>
                                        </p:tav>
                                        <p:tav tm="100000">
                                          <p:val>
                                            <p:strVal val="#ppt_x"/>
                                          </p:val>
                                        </p:tav>
                                      </p:tavLst>
                                    </p:anim>
                                    <p:anim calcmode="lin" valueType="num">
                                      <p:cBhvr>
                                        <p:cTn id="18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42" presetClass="entr" presetSubtype="0" fill="hold" nodeType="clickEffect">
                                  <p:stCondLst>
                                    <p:cond delay="0"/>
                                  </p:stCondLst>
                                  <p:childTnLst>
                                    <p:set>
                                      <p:cBhvr>
                                        <p:cTn id="191" dur="1" fill="hold">
                                          <p:stCondLst>
                                            <p:cond delay="0"/>
                                          </p:stCondLst>
                                        </p:cTn>
                                        <p:tgtEl>
                                          <p:spTgt spid="37"/>
                                        </p:tgtEl>
                                        <p:attrNameLst>
                                          <p:attrName>style.visibility</p:attrName>
                                        </p:attrNameLst>
                                      </p:cBhvr>
                                      <p:to>
                                        <p:strVal val="visible"/>
                                      </p:to>
                                    </p:set>
                                    <p:animEffect transition="in" filter="fade">
                                      <p:cBhvr>
                                        <p:cTn id="192" dur="1000"/>
                                        <p:tgtEl>
                                          <p:spTgt spid="37"/>
                                        </p:tgtEl>
                                      </p:cBhvr>
                                    </p:animEffect>
                                    <p:anim calcmode="lin" valueType="num">
                                      <p:cBhvr>
                                        <p:cTn id="193" dur="1000" fill="hold"/>
                                        <p:tgtEl>
                                          <p:spTgt spid="37"/>
                                        </p:tgtEl>
                                        <p:attrNameLst>
                                          <p:attrName>ppt_x</p:attrName>
                                        </p:attrNameLst>
                                      </p:cBhvr>
                                      <p:tavLst>
                                        <p:tav tm="0">
                                          <p:val>
                                            <p:strVal val="#ppt_x"/>
                                          </p:val>
                                        </p:tav>
                                        <p:tav tm="100000">
                                          <p:val>
                                            <p:strVal val="#ppt_x"/>
                                          </p:val>
                                        </p:tav>
                                      </p:tavLst>
                                    </p:anim>
                                    <p:anim calcmode="lin" valueType="num">
                                      <p:cBhvr>
                                        <p:cTn id="194" dur="1000" fill="hold"/>
                                        <p:tgtEl>
                                          <p:spTgt spid="37"/>
                                        </p:tgtEl>
                                        <p:attrNameLst>
                                          <p:attrName>ppt_y</p:attrName>
                                        </p:attrNameLst>
                                      </p:cBhvr>
                                      <p:tavLst>
                                        <p:tav tm="0">
                                          <p:val>
                                            <p:strVal val="#ppt_y+.1"/>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35"/>
                                        </p:tgtEl>
                                        <p:attrNameLst>
                                          <p:attrName>style.visibility</p:attrName>
                                        </p:attrNameLst>
                                      </p:cBhvr>
                                      <p:to>
                                        <p:strVal val="visible"/>
                                      </p:to>
                                    </p:set>
                                    <p:animEffect transition="in" filter="fade">
                                      <p:cBhvr>
                                        <p:cTn id="197" dur="1000"/>
                                        <p:tgtEl>
                                          <p:spTgt spid="35"/>
                                        </p:tgtEl>
                                      </p:cBhvr>
                                    </p:animEffect>
                                    <p:anim calcmode="lin" valueType="num">
                                      <p:cBhvr>
                                        <p:cTn id="198" dur="1000" fill="hold"/>
                                        <p:tgtEl>
                                          <p:spTgt spid="35"/>
                                        </p:tgtEl>
                                        <p:attrNameLst>
                                          <p:attrName>ppt_x</p:attrName>
                                        </p:attrNameLst>
                                      </p:cBhvr>
                                      <p:tavLst>
                                        <p:tav tm="0">
                                          <p:val>
                                            <p:strVal val="#ppt_x"/>
                                          </p:val>
                                        </p:tav>
                                        <p:tav tm="100000">
                                          <p:val>
                                            <p:strVal val="#ppt_x"/>
                                          </p:val>
                                        </p:tav>
                                      </p:tavLst>
                                    </p:anim>
                                    <p:anim calcmode="lin" valueType="num">
                                      <p:cBhvr>
                                        <p:cTn id="199" dur="1000" fill="hold"/>
                                        <p:tgtEl>
                                          <p:spTgt spid="3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39"/>
                                        </p:tgtEl>
                                        <p:attrNameLst>
                                          <p:attrName>style.visibility</p:attrName>
                                        </p:attrNameLst>
                                      </p:cBhvr>
                                      <p:to>
                                        <p:strVal val="visible"/>
                                      </p:to>
                                    </p:set>
                                    <p:animEffect transition="in" filter="fade">
                                      <p:cBhvr>
                                        <p:cTn id="202" dur="1000"/>
                                        <p:tgtEl>
                                          <p:spTgt spid="39"/>
                                        </p:tgtEl>
                                      </p:cBhvr>
                                    </p:animEffect>
                                    <p:anim calcmode="lin" valueType="num">
                                      <p:cBhvr>
                                        <p:cTn id="203" dur="1000" fill="hold"/>
                                        <p:tgtEl>
                                          <p:spTgt spid="39"/>
                                        </p:tgtEl>
                                        <p:attrNameLst>
                                          <p:attrName>ppt_x</p:attrName>
                                        </p:attrNameLst>
                                      </p:cBhvr>
                                      <p:tavLst>
                                        <p:tav tm="0">
                                          <p:val>
                                            <p:strVal val="#ppt_x"/>
                                          </p:val>
                                        </p:tav>
                                        <p:tav tm="100000">
                                          <p:val>
                                            <p:strVal val="#ppt_x"/>
                                          </p:val>
                                        </p:tav>
                                      </p:tavLst>
                                    </p:anim>
                                    <p:anim calcmode="lin" valueType="num">
                                      <p:cBhvr>
                                        <p:cTn id="20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nodeType="clickEffect">
                                  <p:stCondLst>
                                    <p:cond delay="0"/>
                                  </p:stCondLst>
                                  <p:childTnLst>
                                    <p:set>
                                      <p:cBhvr>
                                        <p:cTn id="208" dur="1" fill="hold">
                                          <p:stCondLst>
                                            <p:cond delay="0"/>
                                          </p:stCondLst>
                                        </p:cTn>
                                        <p:tgtEl>
                                          <p:spTgt spid="42"/>
                                        </p:tgtEl>
                                        <p:attrNameLst>
                                          <p:attrName>style.visibility</p:attrName>
                                        </p:attrNameLst>
                                      </p:cBhvr>
                                      <p:to>
                                        <p:strVal val="visible"/>
                                      </p:to>
                                    </p:set>
                                    <p:animEffect transition="in" filter="fade">
                                      <p:cBhvr>
                                        <p:cTn id="209" dur="1000"/>
                                        <p:tgtEl>
                                          <p:spTgt spid="42"/>
                                        </p:tgtEl>
                                      </p:cBhvr>
                                    </p:animEffect>
                                    <p:anim calcmode="lin" valueType="num">
                                      <p:cBhvr>
                                        <p:cTn id="210" dur="1000" fill="hold"/>
                                        <p:tgtEl>
                                          <p:spTgt spid="42"/>
                                        </p:tgtEl>
                                        <p:attrNameLst>
                                          <p:attrName>ppt_x</p:attrName>
                                        </p:attrNameLst>
                                      </p:cBhvr>
                                      <p:tavLst>
                                        <p:tav tm="0">
                                          <p:val>
                                            <p:strVal val="#ppt_x"/>
                                          </p:val>
                                        </p:tav>
                                        <p:tav tm="100000">
                                          <p:val>
                                            <p:strVal val="#ppt_x"/>
                                          </p:val>
                                        </p:tav>
                                      </p:tavLst>
                                    </p:anim>
                                    <p:anim calcmode="lin" valueType="num">
                                      <p:cBhvr>
                                        <p:cTn id="211" dur="1000" fill="hold"/>
                                        <p:tgtEl>
                                          <p:spTgt spid="42"/>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48"/>
                                        </p:tgtEl>
                                        <p:attrNameLst>
                                          <p:attrName>style.visibility</p:attrName>
                                        </p:attrNameLst>
                                      </p:cBhvr>
                                      <p:to>
                                        <p:strVal val="visible"/>
                                      </p:to>
                                    </p:set>
                                    <p:animEffect transition="in" filter="fade">
                                      <p:cBhvr>
                                        <p:cTn id="214" dur="1000"/>
                                        <p:tgtEl>
                                          <p:spTgt spid="48"/>
                                        </p:tgtEl>
                                      </p:cBhvr>
                                    </p:animEffect>
                                    <p:anim calcmode="lin" valueType="num">
                                      <p:cBhvr>
                                        <p:cTn id="215" dur="1000" fill="hold"/>
                                        <p:tgtEl>
                                          <p:spTgt spid="48"/>
                                        </p:tgtEl>
                                        <p:attrNameLst>
                                          <p:attrName>ppt_x</p:attrName>
                                        </p:attrNameLst>
                                      </p:cBhvr>
                                      <p:tavLst>
                                        <p:tav tm="0">
                                          <p:val>
                                            <p:strVal val="#ppt_x"/>
                                          </p:val>
                                        </p:tav>
                                        <p:tav tm="100000">
                                          <p:val>
                                            <p:strVal val="#ppt_x"/>
                                          </p:val>
                                        </p:tav>
                                      </p:tavLst>
                                    </p:anim>
                                    <p:anim calcmode="lin" valueType="num">
                                      <p:cBhvr>
                                        <p:cTn id="216" dur="1000" fill="hold"/>
                                        <p:tgtEl>
                                          <p:spTgt spid="48"/>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49"/>
                                        </p:tgtEl>
                                        <p:attrNameLst>
                                          <p:attrName>style.visibility</p:attrName>
                                        </p:attrNameLst>
                                      </p:cBhvr>
                                      <p:to>
                                        <p:strVal val="visible"/>
                                      </p:to>
                                    </p:set>
                                    <p:animEffect transition="in" filter="fade">
                                      <p:cBhvr>
                                        <p:cTn id="219" dur="1000"/>
                                        <p:tgtEl>
                                          <p:spTgt spid="49"/>
                                        </p:tgtEl>
                                      </p:cBhvr>
                                    </p:animEffect>
                                    <p:anim calcmode="lin" valueType="num">
                                      <p:cBhvr>
                                        <p:cTn id="220" dur="1000" fill="hold"/>
                                        <p:tgtEl>
                                          <p:spTgt spid="49"/>
                                        </p:tgtEl>
                                        <p:attrNameLst>
                                          <p:attrName>ppt_x</p:attrName>
                                        </p:attrNameLst>
                                      </p:cBhvr>
                                      <p:tavLst>
                                        <p:tav tm="0">
                                          <p:val>
                                            <p:strVal val="#ppt_x"/>
                                          </p:val>
                                        </p:tav>
                                        <p:tav tm="100000">
                                          <p:val>
                                            <p:strVal val="#ppt_x"/>
                                          </p:val>
                                        </p:tav>
                                      </p:tavLst>
                                    </p:anim>
                                    <p:anim calcmode="lin" valueType="num">
                                      <p:cBhvr>
                                        <p:cTn id="22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42" presetClass="entr" presetSubtype="0" fill="hold" grpId="0" nodeType="clickEffect">
                                  <p:stCondLst>
                                    <p:cond delay="0"/>
                                  </p:stCondLst>
                                  <p:childTnLst>
                                    <p:set>
                                      <p:cBhvr>
                                        <p:cTn id="225" dur="1" fill="hold">
                                          <p:stCondLst>
                                            <p:cond delay="0"/>
                                          </p:stCondLst>
                                        </p:cTn>
                                        <p:tgtEl>
                                          <p:spTgt spid="24"/>
                                        </p:tgtEl>
                                        <p:attrNameLst>
                                          <p:attrName>style.visibility</p:attrName>
                                        </p:attrNameLst>
                                      </p:cBhvr>
                                      <p:to>
                                        <p:strVal val="visible"/>
                                      </p:to>
                                    </p:set>
                                    <p:animEffect transition="in" filter="fade">
                                      <p:cBhvr>
                                        <p:cTn id="226" dur="1000"/>
                                        <p:tgtEl>
                                          <p:spTgt spid="24"/>
                                        </p:tgtEl>
                                      </p:cBhvr>
                                    </p:animEffect>
                                    <p:anim calcmode="lin" valueType="num">
                                      <p:cBhvr>
                                        <p:cTn id="227" dur="1000" fill="hold"/>
                                        <p:tgtEl>
                                          <p:spTgt spid="24"/>
                                        </p:tgtEl>
                                        <p:attrNameLst>
                                          <p:attrName>ppt_x</p:attrName>
                                        </p:attrNameLst>
                                      </p:cBhvr>
                                      <p:tavLst>
                                        <p:tav tm="0">
                                          <p:val>
                                            <p:strVal val="#ppt_x"/>
                                          </p:val>
                                        </p:tav>
                                        <p:tav tm="100000">
                                          <p:val>
                                            <p:strVal val="#ppt_x"/>
                                          </p:val>
                                        </p:tav>
                                      </p:tavLst>
                                    </p:anim>
                                    <p:anim calcmode="lin" valueType="num">
                                      <p:cBhvr>
                                        <p:cTn id="228" dur="1000" fill="hold"/>
                                        <p:tgtEl>
                                          <p:spTgt spid="24"/>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66"/>
                                        </p:tgtEl>
                                        <p:attrNameLst>
                                          <p:attrName>style.visibility</p:attrName>
                                        </p:attrNameLst>
                                      </p:cBhvr>
                                      <p:to>
                                        <p:strVal val="visible"/>
                                      </p:to>
                                    </p:set>
                                    <p:animEffect transition="in" filter="fade">
                                      <p:cBhvr>
                                        <p:cTn id="231" dur="1000"/>
                                        <p:tgtEl>
                                          <p:spTgt spid="66"/>
                                        </p:tgtEl>
                                      </p:cBhvr>
                                    </p:animEffect>
                                    <p:anim calcmode="lin" valueType="num">
                                      <p:cBhvr>
                                        <p:cTn id="232" dur="1000" fill="hold"/>
                                        <p:tgtEl>
                                          <p:spTgt spid="66"/>
                                        </p:tgtEl>
                                        <p:attrNameLst>
                                          <p:attrName>ppt_x</p:attrName>
                                        </p:attrNameLst>
                                      </p:cBhvr>
                                      <p:tavLst>
                                        <p:tav tm="0">
                                          <p:val>
                                            <p:strVal val="#ppt_x"/>
                                          </p:val>
                                        </p:tav>
                                        <p:tav tm="100000">
                                          <p:val>
                                            <p:strVal val="#ppt_x"/>
                                          </p:val>
                                        </p:tav>
                                      </p:tavLst>
                                    </p:anim>
                                    <p:anim calcmode="lin" valueType="num">
                                      <p:cBhvr>
                                        <p:cTn id="233" dur="1000" fill="hold"/>
                                        <p:tgtEl>
                                          <p:spTgt spid="66"/>
                                        </p:tgtEl>
                                        <p:attrNameLst>
                                          <p:attrName>ppt_y</p:attrName>
                                        </p:attrNameLst>
                                      </p:cBhvr>
                                      <p:tavLst>
                                        <p:tav tm="0">
                                          <p:val>
                                            <p:strVal val="#ppt_y+.1"/>
                                          </p:val>
                                        </p:tav>
                                        <p:tav tm="100000">
                                          <p:val>
                                            <p:strVal val="#ppt_y"/>
                                          </p:val>
                                        </p:tav>
                                      </p:tavLst>
                                    </p:anim>
                                  </p:childTnLst>
                                </p:cTn>
                              </p:par>
                              <p:par>
                                <p:cTn id="234" presetID="42" presetClass="entr" presetSubtype="0" fill="hold" nodeType="withEffect">
                                  <p:stCondLst>
                                    <p:cond delay="0"/>
                                  </p:stCondLst>
                                  <p:childTnLst>
                                    <p:set>
                                      <p:cBhvr>
                                        <p:cTn id="235" dur="1" fill="hold">
                                          <p:stCondLst>
                                            <p:cond delay="0"/>
                                          </p:stCondLst>
                                        </p:cTn>
                                        <p:tgtEl>
                                          <p:spTgt spid="75"/>
                                        </p:tgtEl>
                                        <p:attrNameLst>
                                          <p:attrName>style.visibility</p:attrName>
                                        </p:attrNameLst>
                                      </p:cBhvr>
                                      <p:to>
                                        <p:strVal val="visible"/>
                                      </p:to>
                                    </p:set>
                                    <p:animEffect transition="in" filter="fade">
                                      <p:cBhvr>
                                        <p:cTn id="236" dur="1000"/>
                                        <p:tgtEl>
                                          <p:spTgt spid="75"/>
                                        </p:tgtEl>
                                      </p:cBhvr>
                                    </p:animEffect>
                                    <p:anim calcmode="lin" valueType="num">
                                      <p:cBhvr>
                                        <p:cTn id="237" dur="1000" fill="hold"/>
                                        <p:tgtEl>
                                          <p:spTgt spid="75"/>
                                        </p:tgtEl>
                                        <p:attrNameLst>
                                          <p:attrName>ppt_x</p:attrName>
                                        </p:attrNameLst>
                                      </p:cBhvr>
                                      <p:tavLst>
                                        <p:tav tm="0">
                                          <p:val>
                                            <p:strVal val="#ppt_x"/>
                                          </p:val>
                                        </p:tav>
                                        <p:tav tm="100000">
                                          <p:val>
                                            <p:strVal val="#ppt_x"/>
                                          </p:val>
                                        </p:tav>
                                      </p:tavLst>
                                    </p:anim>
                                    <p:anim calcmode="lin" valueType="num">
                                      <p:cBhvr>
                                        <p:cTn id="238" dur="1000" fill="hold"/>
                                        <p:tgtEl>
                                          <p:spTgt spid="75"/>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73"/>
                                        </p:tgtEl>
                                        <p:attrNameLst>
                                          <p:attrName>style.visibility</p:attrName>
                                        </p:attrNameLst>
                                      </p:cBhvr>
                                      <p:to>
                                        <p:strVal val="visible"/>
                                      </p:to>
                                    </p:set>
                                    <p:animEffect transition="in" filter="fade">
                                      <p:cBhvr>
                                        <p:cTn id="241" dur="1000"/>
                                        <p:tgtEl>
                                          <p:spTgt spid="73"/>
                                        </p:tgtEl>
                                      </p:cBhvr>
                                    </p:animEffect>
                                    <p:anim calcmode="lin" valueType="num">
                                      <p:cBhvr>
                                        <p:cTn id="242" dur="1000" fill="hold"/>
                                        <p:tgtEl>
                                          <p:spTgt spid="73"/>
                                        </p:tgtEl>
                                        <p:attrNameLst>
                                          <p:attrName>ppt_x</p:attrName>
                                        </p:attrNameLst>
                                      </p:cBhvr>
                                      <p:tavLst>
                                        <p:tav tm="0">
                                          <p:val>
                                            <p:strVal val="#ppt_x"/>
                                          </p:val>
                                        </p:tav>
                                        <p:tav tm="100000">
                                          <p:val>
                                            <p:strVal val="#ppt_x"/>
                                          </p:val>
                                        </p:tav>
                                      </p:tavLst>
                                    </p:anim>
                                    <p:anim calcmode="lin" valueType="num">
                                      <p:cBhvr>
                                        <p:cTn id="2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42" presetClass="entr" presetSubtype="0" fill="hold" grpId="0" nodeType="clickEffect">
                                  <p:stCondLst>
                                    <p:cond delay="0"/>
                                  </p:stCondLst>
                                  <p:childTnLst>
                                    <p:set>
                                      <p:cBhvr>
                                        <p:cTn id="247" dur="1" fill="hold">
                                          <p:stCondLst>
                                            <p:cond delay="0"/>
                                          </p:stCondLst>
                                        </p:cTn>
                                        <p:tgtEl>
                                          <p:spTgt spid="20"/>
                                        </p:tgtEl>
                                        <p:attrNameLst>
                                          <p:attrName>style.visibility</p:attrName>
                                        </p:attrNameLst>
                                      </p:cBhvr>
                                      <p:to>
                                        <p:strVal val="visible"/>
                                      </p:to>
                                    </p:set>
                                    <p:animEffect transition="in" filter="fade">
                                      <p:cBhvr>
                                        <p:cTn id="248" dur="1000"/>
                                        <p:tgtEl>
                                          <p:spTgt spid="20"/>
                                        </p:tgtEl>
                                      </p:cBhvr>
                                    </p:animEffect>
                                    <p:anim calcmode="lin" valueType="num">
                                      <p:cBhvr>
                                        <p:cTn id="249" dur="1000" fill="hold"/>
                                        <p:tgtEl>
                                          <p:spTgt spid="20"/>
                                        </p:tgtEl>
                                        <p:attrNameLst>
                                          <p:attrName>ppt_x</p:attrName>
                                        </p:attrNameLst>
                                      </p:cBhvr>
                                      <p:tavLst>
                                        <p:tav tm="0">
                                          <p:val>
                                            <p:strVal val="#ppt_x"/>
                                          </p:val>
                                        </p:tav>
                                        <p:tav tm="100000">
                                          <p:val>
                                            <p:strVal val="#ppt_x"/>
                                          </p:val>
                                        </p:tav>
                                      </p:tavLst>
                                    </p:anim>
                                    <p:anim calcmode="lin" valueType="num">
                                      <p:cBhvr>
                                        <p:cTn id="250" dur="1000" fill="hold"/>
                                        <p:tgtEl>
                                          <p:spTgt spid="20"/>
                                        </p:tgtEl>
                                        <p:attrNameLst>
                                          <p:attrName>ppt_y</p:attrName>
                                        </p:attrNameLst>
                                      </p:cBhvr>
                                      <p:tavLst>
                                        <p:tav tm="0">
                                          <p:val>
                                            <p:strVal val="#ppt_y+.1"/>
                                          </p:val>
                                        </p:tav>
                                        <p:tav tm="100000">
                                          <p:val>
                                            <p:strVal val="#ppt_y"/>
                                          </p:val>
                                        </p:tav>
                                      </p:tavLst>
                                    </p:anim>
                                  </p:childTnLst>
                                </p:cTn>
                              </p:par>
                              <p:par>
                                <p:cTn id="251" presetID="42" presetClass="entr" presetSubtype="0" fill="hold" grpId="0" nodeType="withEffect">
                                  <p:stCondLst>
                                    <p:cond delay="0"/>
                                  </p:stCondLst>
                                  <p:childTnLst>
                                    <p:set>
                                      <p:cBhvr>
                                        <p:cTn id="252" dur="1" fill="hold">
                                          <p:stCondLst>
                                            <p:cond delay="0"/>
                                          </p:stCondLst>
                                        </p:cTn>
                                        <p:tgtEl>
                                          <p:spTgt spid="64"/>
                                        </p:tgtEl>
                                        <p:attrNameLst>
                                          <p:attrName>style.visibility</p:attrName>
                                        </p:attrNameLst>
                                      </p:cBhvr>
                                      <p:to>
                                        <p:strVal val="visible"/>
                                      </p:to>
                                    </p:set>
                                    <p:animEffect transition="in" filter="fade">
                                      <p:cBhvr>
                                        <p:cTn id="253" dur="1000"/>
                                        <p:tgtEl>
                                          <p:spTgt spid="64"/>
                                        </p:tgtEl>
                                      </p:cBhvr>
                                    </p:animEffect>
                                    <p:anim calcmode="lin" valueType="num">
                                      <p:cBhvr>
                                        <p:cTn id="254" dur="1000" fill="hold"/>
                                        <p:tgtEl>
                                          <p:spTgt spid="64"/>
                                        </p:tgtEl>
                                        <p:attrNameLst>
                                          <p:attrName>ppt_x</p:attrName>
                                        </p:attrNameLst>
                                      </p:cBhvr>
                                      <p:tavLst>
                                        <p:tav tm="0">
                                          <p:val>
                                            <p:strVal val="#ppt_x"/>
                                          </p:val>
                                        </p:tav>
                                        <p:tav tm="100000">
                                          <p:val>
                                            <p:strVal val="#ppt_x"/>
                                          </p:val>
                                        </p:tav>
                                      </p:tavLst>
                                    </p:anim>
                                    <p:anim calcmode="lin" valueType="num">
                                      <p:cBhvr>
                                        <p:cTn id="25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42" presetClass="entr" presetSubtype="0" fill="hold" grpId="0" nodeType="clickEffect">
                                  <p:stCondLst>
                                    <p:cond delay="0"/>
                                  </p:stCondLst>
                                  <p:childTnLst>
                                    <p:set>
                                      <p:cBhvr>
                                        <p:cTn id="259" dur="1" fill="hold">
                                          <p:stCondLst>
                                            <p:cond delay="0"/>
                                          </p:stCondLst>
                                        </p:cTn>
                                        <p:tgtEl>
                                          <p:spTgt spid="21"/>
                                        </p:tgtEl>
                                        <p:attrNameLst>
                                          <p:attrName>style.visibility</p:attrName>
                                        </p:attrNameLst>
                                      </p:cBhvr>
                                      <p:to>
                                        <p:strVal val="visible"/>
                                      </p:to>
                                    </p:set>
                                    <p:animEffect transition="in" filter="fade">
                                      <p:cBhvr>
                                        <p:cTn id="260" dur="1000"/>
                                        <p:tgtEl>
                                          <p:spTgt spid="21"/>
                                        </p:tgtEl>
                                      </p:cBhvr>
                                    </p:animEffect>
                                    <p:anim calcmode="lin" valueType="num">
                                      <p:cBhvr>
                                        <p:cTn id="261" dur="1000" fill="hold"/>
                                        <p:tgtEl>
                                          <p:spTgt spid="21"/>
                                        </p:tgtEl>
                                        <p:attrNameLst>
                                          <p:attrName>ppt_x</p:attrName>
                                        </p:attrNameLst>
                                      </p:cBhvr>
                                      <p:tavLst>
                                        <p:tav tm="0">
                                          <p:val>
                                            <p:strVal val="#ppt_x"/>
                                          </p:val>
                                        </p:tav>
                                        <p:tav tm="100000">
                                          <p:val>
                                            <p:strVal val="#ppt_x"/>
                                          </p:val>
                                        </p:tav>
                                      </p:tavLst>
                                    </p:anim>
                                    <p:anim calcmode="lin" valueType="num">
                                      <p:cBhvr>
                                        <p:cTn id="262" dur="1000" fill="hold"/>
                                        <p:tgtEl>
                                          <p:spTgt spid="21"/>
                                        </p:tgtEl>
                                        <p:attrNameLst>
                                          <p:attrName>ppt_y</p:attrName>
                                        </p:attrNameLst>
                                      </p:cBhvr>
                                      <p:tavLst>
                                        <p:tav tm="0">
                                          <p:val>
                                            <p:strVal val="#ppt_y+.1"/>
                                          </p:val>
                                        </p:tav>
                                        <p:tav tm="100000">
                                          <p:val>
                                            <p:strVal val="#ppt_y"/>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65"/>
                                        </p:tgtEl>
                                        <p:attrNameLst>
                                          <p:attrName>style.visibility</p:attrName>
                                        </p:attrNameLst>
                                      </p:cBhvr>
                                      <p:to>
                                        <p:strVal val="visible"/>
                                      </p:to>
                                    </p:set>
                                    <p:animEffect transition="in" filter="fade">
                                      <p:cBhvr>
                                        <p:cTn id="265" dur="1000"/>
                                        <p:tgtEl>
                                          <p:spTgt spid="65"/>
                                        </p:tgtEl>
                                      </p:cBhvr>
                                    </p:animEffect>
                                    <p:anim calcmode="lin" valueType="num">
                                      <p:cBhvr>
                                        <p:cTn id="266" dur="1000" fill="hold"/>
                                        <p:tgtEl>
                                          <p:spTgt spid="65"/>
                                        </p:tgtEl>
                                        <p:attrNameLst>
                                          <p:attrName>ppt_x</p:attrName>
                                        </p:attrNameLst>
                                      </p:cBhvr>
                                      <p:tavLst>
                                        <p:tav tm="0">
                                          <p:val>
                                            <p:strVal val="#ppt_x"/>
                                          </p:val>
                                        </p:tav>
                                        <p:tav tm="100000">
                                          <p:val>
                                            <p:strVal val="#ppt_x"/>
                                          </p:val>
                                        </p:tav>
                                      </p:tavLst>
                                    </p:anim>
                                    <p:anim calcmode="lin" valueType="num">
                                      <p:cBhvr>
                                        <p:cTn id="26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presetID="42" presetClass="entr" presetSubtype="0" fill="hold" grpId="0" nodeType="clickEffect">
                                  <p:stCondLst>
                                    <p:cond delay="0"/>
                                  </p:stCondLst>
                                  <p:childTnLst>
                                    <p:set>
                                      <p:cBhvr>
                                        <p:cTn id="271" dur="1" fill="hold">
                                          <p:stCondLst>
                                            <p:cond delay="0"/>
                                          </p:stCondLst>
                                        </p:cTn>
                                        <p:tgtEl>
                                          <p:spTgt spid="50"/>
                                        </p:tgtEl>
                                        <p:attrNameLst>
                                          <p:attrName>style.visibility</p:attrName>
                                        </p:attrNameLst>
                                      </p:cBhvr>
                                      <p:to>
                                        <p:strVal val="visible"/>
                                      </p:to>
                                    </p:set>
                                    <p:animEffect transition="in" filter="fade">
                                      <p:cBhvr>
                                        <p:cTn id="272" dur="1000"/>
                                        <p:tgtEl>
                                          <p:spTgt spid="50"/>
                                        </p:tgtEl>
                                      </p:cBhvr>
                                    </p:animEffect>
                                    <p:anim calcmode="lin" valueType="num">
                                      <p:cBhvr>
                                        <p:cTn id="273" dur="1000" fill="hold"/>
                                        <p:tgtEl>
                                          <p:spTgt spid="50"/>
                                        </p:tgtEl>
                                        <p:attrNameLst>
                                          <p:attrName>ppt_x</p:attrName>
                                        </p:attrNameLst>
                                      </p:cBhvr>
                                      <p:tavLst>
                                        <p:tav tm="0">
                                          <p:val>
                                            <p:strVal val="#ppt_x"/>
                                          </p:val>
                                        </p:tav>
                                        <p:tav tm="100000">
                                          <p:val>
                                            <p:strVal val="#ppt_x"/>
                                          </p:val>
                                        </p:tav>
                                      </p:tavLst>
                                    </p:anim>
                                    <p:anim calcmode="lin" valueType="num">
                                      <p:cBhvr>
                                        <p:cTn id="274" dur="1000" fill="hold"/>
                                        <p:tgtEl>
                                          <p:spTgt spid="50"/>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67"/>
                                        </p:tgtEl>
                                        <p:attrNameLst>
                                          <p:attrName>style.visibility</p:attrName>
                                        </p:attrNameLst>
                                      </p:cBhvr>
                                      <p:to>
                                        <p:strVal val="visible"/>
                                      </p:to>
                                    </p:set>
                                    <p:animEffect transition="in" filter="fade">
                                      <p:cBhvr>
                                        <p:cTn id="277" dur="1000"/>
                                        <p:tgtEl>
                                          <p:spTgt spid="67"/>
                                        </p:tgtEl>
                                      </p:cBhvr>
                                    </p:animEffect>
                                    <p:anim calcmode="lin" valueType="num">
                                      <p:cBhvr>
                                        <p:cTn id="278" dur="1000" fill="hold"/>
                                        <p:tgtEl>
                                          <p:spTgt spid="67"/>
                                        </p:tgtEl>
                                        <p:attrNameLst>
                                          <p:attrName>ppt_x</p:attrName>
                                        </p:attrNameLst>
                                      </p:cBhvr>
                                      <p:tavLst>
                                        <p:tav tm="0">
                                          <p:val>
                                            <p:strVal val="#ppt_x"/>
                                          </p:val>
                                        </p:tav>
                                        <p:tav tm="100000">
                                          <p:val>
                                            <p:strVal val="#ppt_x"/>
                                          </p:val>
                                        </p:tav>
                                      </p:tavLst>
                                    </p:anim>
                                    <p:anim calcmode="lin" valueType="num">
                                      <p:cBhvr>
                                        <p:cTn id="27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80" fill="hold">
                      <p:stCondLst>
                        <p:cond delay="indefinite"/>
                      </p:stCondLst>
                      <p:childTnLst>
                        <p:par>
                          <p:cTn id="281" fill="hold">
                            <p:stCondLst>
                              <p:cond delay="0"/>
                            </p:stCondLst>
                            <p:childTnLst>
                              <p:par>
                                <p:cTn id="282" presetID="42" presetClass="entr" presetSubtype="0" fill="hold" grpId="0" nodeType="clickEffect">
                                  <p:stCondLst>
                                    <p:cond delay="0"/>
                                  </p:stCondLst>
                                  <p:childTnLst>
                                    <p:set>
                                      <p:cBhvr>
                                        <p:cTn id="283" dur="1" fill="hold">
                                          <p:stCondLst>
                                            <p:cond delay="0"/>
                                          </p:stCondLst>
                                        </p:cTn>
                                        <p:tgtEl>
                                          <p:spTgt spid="2"/>
                                        </p:tgtEl>
                                        <p:attrNameLst>
                                          <p:attrName>style.visibility</p:attrName>
                                        </p:attrNameLst>
                                      </p:cBhvr>
                                      <p:to>
                                        <p:strVal val="visible"/>
                                      </p:to>
                                    </p:set>
                                    <p:animEffect transition="in" filter="fade">
                                      <p:cBhvr>
                                        <p:cTn id="284" dur="1000"/>
                                        <p:tgtEl>
                                          <p:spTgt spid="2"/>
                                        </p:tgtEl>
                                      </p:cBhvr>
                                    </p:animEffect>
                                    <p:anim calcmode="lin" valueType="num">
                                      <p:cBhvr>
                                        <p:cTn id="285" dur="1000" fill="hold"/>
                                        <p:tgtEl>
                                          <p:spTgt spid="2"/>
                                        </p:tgtEl>
                                        <p:attrNameLst>
                                          <p:attrName>ppt_x</p:attrName>
                                        </p:attrNameLst>
                                      </p:cBhvr>
                                      <p:tavLst>
                                        <p:tav tm="0">
                                          <p:val>
                                            <p:strVal val="#ppt_x"/>
                                          </p:val>
                                        </p:tav>
                                        <p:tav tm="100000">
                                          <p:val>
                                            <p:strVal val="#ppt_x"/>
                                          </p:val>
                                        </p:tav>
                                      </p:tavLst>
                                    </p:anim>
                                    <p:anim calcmode="lin" valueType="num">
                                      <p:cBhvr>
                                        <p:cTn id="286" dur="1000" fill="hold"/>
                                        <p:tgtEl>
                                          <p:spTgt spid="2"/>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0"/>
                                  </p:stCondLst>
                                  <p:childTnLst>
                                    <p:set>
                                      <p:cBhvr>
                                        <p:cTn id="288" dur="1" fill="hold">
                                          <p:stCondLst>
                                            <p:cond delay="0"/>
                                          </p:stCondLst>
                                        </p:cTn>
                                        <p:tgtEl>
                                          <p:spTgt spid="7"/>
                                        </p:tgtEl>
                                        <p:attrNameLst>
                                          <p:attrName>style.visibility</p:attrName>
                                        </p:attrNameLst>
                                      </p:cBhvr>
                                      <p:to>
                                        <p:strVal val="visible"/>
                                      </p:to>
                                    </p:set>
                                    <p:animEffect transition="in" filter="fade">
                                      <p:cBhvr>
                                        <p:cTn id="289" dur="1000"/>
                                        <p:tgtEl>
                                          <p:spTgt spid="7"/>
                                        </p:tgtEl>
                                      </p:cBhvr>
                                    </p:animEffect>
                                    <p:anim calcmode="lin" valueType="num">
                                      <p:cBhvr>
                                        <p:cTn id="290" dur="1000" fill="hold"/>
                                        <p:tgtEl>
                                          <p:spTgt spid="7"/>
                                        </p:tgtEl>
                                        <p:attrNameLst>
                                          <p:attrName>ppt_x</p:attrName>
                                        </p:attrNameLst>
                                      </p:cBhvr>
                                      <p:tavLst>
                                        <p:tav tm="0">
                                          <p:val>
                                            <p:strVal val="#ppt_x"/>
                                          </p:val>
                                        </p:tav>
                                        <p:tav tm="100000">
                                          <p:val>
                                            <p:strVal val="#ppt_x"/>
                                          </p:val>
                                        </p:tav>
                                      </p:tavLst>
                                    </p:anim>
                                    <p:anim calcmode="lin" valueType="num">
                                      <p:cBhvr>
                                        <p:cTn id="291" dur="1000" fill="hold"/>
                                        <p:tgtEl>
                                          <p:spTgt spid="7"/>
                                        </p:tgtEl>
                                        <p:attrNameLst>
                                          <p:attrName>ppt_y</p:attrName>
                                        </p:attrNameLst>
                                      </p:cBhvr>
                                      <p:tavLst>
                                        <p:tav tm="0">
                                          <p:val>
                                            <p:strVal val="#ppt_y+.1"/>
                                          </p:val>
                                        </p:tav>
                                        <p:tav tm="100000">
                                          <p:val>
                                            <p:strVal val="#ppt_y"/>
                                          </p:val>
                                        </p:tav>
                                      </p:tavLst>
                                    </p:anim>
                                  </p:childTnLst>
                                </p:cTn>
                              </p:par>
                              <p:par>
                                <p:cTn id="292" presetID="42" presetClass="entr" presetSubtype="0" fill="hold" grpId="0" nodeType="withEffect">
                                  <p:stCondLst>
                                    <p:cond delay="0"/>
                                  </p:stCondLst>
                                  <p:childTnLst>
                                    <p:set>
                                      <p:cBhvr>
                                        <p:cTn id="293" dur="1" fill="hold">
                                          <p:stCondLst>
                                            <p:cond delay="0"/>
                                          </p:stCondLst>
                                        </p:cTn>
                                        <p:tgtEl>
                                          <p:spTgt spid="4"/>
                                        </p:tgtEl>
                                        <p:attrNameLst>
                                          <p:attrName>style.visibility</p:attrName>
                                        </p:attrNameLst>
                                      </p:cBhvr>
                                      <p:to>
                                        <p:strVal val="visible"/>
                                      </p:to>
                                    </p:set>
                                    <p:animEffect transition="in" filter="fade">
                                      <p:cBhvr>
                                        <p:cTn id="294" dur="1000"/>
                                        <p:tgtEl>
                                          <p:spTgt spid="4"/>
                                        </p:tgtEl>
                                      </p:cBhvr>
                                    </p:animEffect>
                                    <p:anim calcmode="lin" valueType="num">
                                      <p:cBhvr>
                                        <p:cTn id="295" dur="1000" fill="hold"/>
                                        <p:tgtEl>
                                          <p:spTgt spid="4"/>
                                        </p:tgtEl>
                                        <p:attrNameLst>
                                          <p:attrName>ppt_x</p:attrName>
                                        </p:attrNameLst>
                                      </p:cBhvr>
                                      <p:tavLst>
                                        <p:tav tm="0">
                                          <p:val>
                                            <p:strVal val="#ppt_x"/>
                                          </p:val>
                                        </p:tav>
                                        <p:tav tm="100000">
                                          <p:val>
                                            <p:strVal val="#ppt_x"/>
                                          </p:val>
                                        </p:tav>
                                      </p:tavLst>
                                    </p:anim>
                                    <p:anim calcmode="lin" valueType="num">
                                      <p:cBhvr>
                                        <p:cTn id="29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18" grpId="0" animBg="1"/>
      <p:bldP spid="19" grpId="0" animBg="1"/>
      <p:bldP spid="20" grpId="0" animBg="1"/>
      <p:bldP spid="21" grpId="0" animBg="1"/>
      <p:bldP spid="24" grpId="0" animBg="1"/>
      <p:bldP spid="12" grpId="0"/>
      <p:bldP spid="14" grpId="0"/>
      <p:bldP spid="26" grpId="0"/>
      <p:bldP spid="27" grpId="0"/>
      <p:bldP spid="33" grpId="0"/>
      <p:bldP spid="34" grpId="0"/>
      <p:bldP spid="35" grpId="0"/>
      <p:bldP spid="39" grpId="0"/>
      <p:bldP spid="48" grpId="0"/>
      <p:bldP spid="49" grpId="0"/>
      <p:bldP spid="50" grpId="0" animBg="1"/>
      <p:bldP spid="53" grpId="0"/>
      <p:bldP spid="56" grpId="0"/>
      <p:bldP spid="59" grpId="0" animBg="1"/>
      <p:bldP spid="63" grpId="0" animBg="1"/>
      <p:bldP spid="64" grpId="0" animBg="1"/>
      <p:bldP spid="65" grpId="0" animBg="1"/>
      <p:bldP spid="66" grpId="0" animBg="1"/>
      <p:bldP spid="67" grpId="0" animBg="1"/>
      <p:bldP spid="69" grpId="0" animBg="1"/>
      <p:bldP spid="70" grpId="0" animBg="1"/>
      <p:bldP spid="71" grpId="0" animBg="1"/>
      <p:bldP spid="73" grpId="0"/>
      <p:bldP spid="77" grpId="0"/>
      <p:bldP spid="2" grpId="0" animBg="1"/>
      <p:bldP spid="4" grpId="0"/>
      <p:bldP spid="8" grpId="0"/>
      <p:bldP spid="36" grpId="0" animBg="1"/>
      <p:bldP spid="68"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98396" y="755223"/>
            <a:ext cx="6485207" cy="523220"/>
          </a:xfrm>
          <a:prstGeom prst="rect">
            <a:avLst/>
          </a:prstGeom>
          <a:noFill/>
        </p:spPr>
        <p:txBody>
          <a:bodyPr wrap="square" rtlCol="0">
            <a:spAutoFit/>
          </a:bodyPr>
          <a:lstStyle/>
          <a:p>
            <a:r>
              <a:rPr lang="en-US" sz="2800" b="1" dirty="0"/>
              <a:t>STP Port State</a:t>
            </a:r>
            <a:endParaRPr lang="en-US" sz="2800" b="1" dirty="0">
              <a:cs typeface="Calibri" panose="020F0502020204030204" pitchFamily="34" charset="0"/>
            </a:endParaRPr>
          </a:p>
        </p:txBody>
      </p:sp>
      <p:sp>
        <p:nvSpPr>
          <p:cNvPr id="5" name="TextBox 4"/>
          <p:cNvSpPr txBox="1"/>
          <p:nvPr/>
        </p:nvSpPr>
        <p:spPr>
          <a:xfrm>
            <a:off x="377483" y="1694868"/>
            <a:ext cx="1223412" cy="400110"/>
          </a:xfrm>
          <a:prstGeom prst="rect">
            <a:avLst/>
          </a:prstGeom>
          <a:noFill/>
        </p:spPr>
        <p:txBody>
          <a:bodyPr wrap="none" rtlCol="0">
            <a:spAutoFit/>
          </a:bodyPr>
          <a:lstStyle/>
          <a:p>
            <a:pPr>
              <a:buFont typeface="Wingdings" panose="05000000000000000000" pitchFamily="2" charset="2"/>
              <a:buChar char="§"/>
            </a:pPr>
            <a:r>
              <a:rPr lang="en-US" sz="2000" b="1" dirty="0"/>
              <a:t>Disabled</a:t>
            </a:r>
          </a:p>
        </p:txBody>
      </p:sp>
      <p:sp>
        <p:nvSpPr>
          <p:cNvPr id="6" name="TextBox 5"/>
          <p:cNvSpPr txBox="1"/>
          <p:nvPr/>
        </p:nvSpPr>
        <p:spPr>
          <a:xfrm>
            <a:off x="2828184" y="1652554"/>
            <a:ext cx="5500468" cy="646331"/>
          </a:xfrm>
          <a:prstGeom prst="rect">
            <a:avLst/>
          </a:prstGeom>
          <a:noFill/>
        </p:spPr>
        <p:txBody>
          <a:bodyPr wrap="square" rtlCol="0">
            <a:spAutoFit/>
          </a:bodyPr>
          <a:lstStyle/>
          <a:p>
            <a:pPr marL="0" lvl="1"/>
            <a:r>
              <a:rPr lang="en-US" dirty="0"/>
              <a:t>Port that is in the down </a:t>
            </a:r>
            <a:r>
              <a:rPr lang="en-US" sz="1600" dirty="0"/>
              <a:t>state</a:t>
            </a:r>
          </a:p>
          <a:p>
            <a:endParaRPr lang="en-US" dirty="0"/>
          </a:p>
        </p:txBody>
      </p:sp>
      <p:sp>
        <p:nvSpPr>
          <p:cNvPr id="7" name="Rectangle 6"/>
          <p:cNvSpPr/>
          <p:nvPr/>
        </p:nvSpPr>
        <p:spPr>
          <a:xfrm>
            <a:off x="353695" y="3319492"/>
            <a:ext cx="1247842" cy="400110"/>
          </a:xfrm>
          <a:prstGeom prst="rect">
            <a:avLst/>
          </a:prstGeom>
        </p:spPr>
        <p:txBody>
          <a:bodyPr wrap="none">
            <a:spAutoFit/>
          </a:bodyPr>
          <a:lstStyle/>
          <a:p>
            <a:pPr>
              <a:buFont typeface="Wingdings" panose="05000000000000000000" pitchFamily="2" charset="2"/>
              <a:buChar char="§"/>
            </a:pPr>
            <a:r>
              <a:rPr lang="en-US" sz="2000" b="1" dirty="0"/>
              <a:t>Listening</a:t>
            </a:r>
          </a:p>
        </p:txBody>
      </p:sp>
      <p:sp>
        <p:nvSpPr>
          <p:cNvPr id="8" name="Rectangle 7"/>
          <p:cNvSpPr/>
          <p:nvPr/>
        </p:nvSpPr>
        <p:spPr>
          <a:xfrm>
            <a:off x="384378" y="2343276"/>
            <a:ext cx="1252266" cy="400110"/>
          </a:xfrm>
          <a:prstGeom prst="rect">
            <a:avLst/>
          </a:prstGeom>
        </p:spPr>
        <p:txBody>
          <a:bodyPr wrap="none">
            <a:spAutoFit/>
          </a:bodyPr>
          <a:lstStyle/>
          <a:p>
            <a:pPr>
              <a:buFont typeface="Wingdings" panose="05000000000000000000" pitchFamily="2" charset="2"/>
              <a:buChar char="§"/>
            </a:pPr>
            <a:r>
              <a:rPr lang="en-US" sz="2000" b="1" dirty="0"/>
              <a:t>Blocking</a:t>
            </a:r>
            <a:r>
              <a:rPr lang="en-US" dirty="0"/>
              <a:t> </a:t>
            </a:r>
          </a:p>
        </p:txBody>
      </p:sp>
      <p:sp>
        <p:nvSpPr>
          <p:cNvPr id="9" name="Rectangle 8"/>
          <p:cNvSpPr/>
          <p:nvPr/>
        </p:nvSpPr>
        <p:spPr>
          <a:xfrm>
            <a:off x="377483" y="4471884"/>
            <a:ext cx="1218603" cy="400110"/>
          </a:xfrm>
          <a:prstGeom prst="rect">
            <a:avLst/>
          </a:prstGeom>
        </p:spPr>
        <p:txBody>
          <a:bodyPr wrap="none">
            <a:spAutoFit/>
          </a:bodyPr>
          <a:lstStyle/>
          <a:p>
            <a:pPr>
              <a:buFont typeface="Wingdings" panose="05000000000000000000" pitchFamily="2" charset="2"/>
              <a:buChar char="§"/>
            </a:pPr>
            <a:r>
              <a:rPr lang="en-US" sz="2000" b="1" dirty="0"/>
              <a:t>Learning</a:t>
            </a:r>
          </a:p>
        </p:txBody>
      </p:sp>
      <p:sp>
        <p:nvSpPr>
          <p:cNvPr id="10" name="Rectangle 9"/>
          <p:cNvSpPr/>
          <p:nvPr/>
        </p:nvSpPr>
        <p:spPr>
          <a:xfrm>
            <a:off x="279748" y="4997265"/>
            <a:ext cx="6096000" cy="677108"/>
          </a:xfrm>
          <a:prstGeom prst="rect">
            <a:avLst/>
          </a:prstGeom>
        </p:spPr>
        <p:txBody>
          <a:bodyPr>
            <a:spAutoFit/>
          </a:bodyPr>
          <a:lstStyle/>
          <a:p>
            <a:endParaRPr lang="en-US" dirty="0"/>
          </a:p>
          <a:p>
            <a:pPr>
              <a:buFont typeface="Wingdings" panose="05000000000000000000" pitchFamily="2" charset="2"/>
              <a:buChar char="§"/>
            </a:pPr>
            <a:r>
              <a:rPr lang="en-US" altLang="en-US" sz="2000" b="1" dirty="0"/>
              <a:t>Forwarding</a:t>
            </a:r>
            <a:r>
              <a:rPr lang="en-US" altLang="en-US" dirty="0">
                <a:latin typeface="Arial" panose="020B0604020202020204" pitchFamily="34" charset="0"/>
              </a:rPr>
              <a:t> </a:t>
            </a:r>
          </a:p>
        </p:txBody>
      </p:sp>
      <p:sp>
        <p:nvSpPr>
          <p:cNvPr id="12" name="Rectangle 11"/>
          <p:cNvSpPr/>
          <p:nvPr/>
        </p:nvSpPr>
        <p:spPr>
          <a:xfrm>
            <a:off x="2336714" y="2308481"/>
            <a:ext cx="7158016" cy="584775"/>
          </a:xfrm>
          <a:prstGeom prst="rect">
            <a:avLst/>
          </a:prstGeom>
        </p:spPr>
        <p:txBody>
          <a:bodyPr wrap="square">
            <a:spAutoFit/>
          </a:bodyPr>
          <a:lstStyle/>
          <a:p>
            <a:pPr lvl="1"/>
            <a:r>
              <a:rPr lang="en-US" sz="1600" dirty="0">
                <a:solidFill>
                  <a:prstClr val="black"/>
                </a:solidFill>
              </a:rPr>
              <a:t>Port that is only allowed to receive the BPDU .</a:t>
            </a:r>
          </a:p>
          <a:p>
            <a:pPr lvl="1"/>
            <a:r>
              <a:rPr lang="en-US" sz="1600" dirty="0">
                <a:solidFill>
                  <a:prstClr val="black"/>
                </a:solidFill>
              </a:rPr>
              <a:t>Cannot send or receive data or add MAC address on its port</a:t>
            </a:r>
          </a:p>
        </p:txBody>
      </p:sp>
      <p:sp>
        <p:nvSpPr>
          <p:cNvPr id="13" name="Rectangle 12"/>
          <p:cNvSpPr/>
          <p:nvPr/>
        </p:nvSpPr>
        <p:spPr>
          <a:xfrm>
            <a:off x="2296438" y="3257045"/>
            <a:ext cx="8288054" cy="830997"/>
          </a:xfrm>
          <a:prstGeom prst="rect">
            <a:avLst/>
          </a:prstGeom>
        </p:spPr>
        <p:txBody>
          <a:bodyPr wrap="square">
            <a:spAutoFit/>
          </a:bodyPr>
          <a:lstStyle/>
          <a:p>
            <a:pPr lvl="1"/>
            <a:r>
              <a:rPr lang="en-US" sz="1600" dirty="0"/>
              <a:t>Port that is allowed to send and receive BPDU. </a:t>
            </a:r>
          </a:p>
          <a:p>
            <a:pPr lvl="1"/>
            <a:r>
              <a:rPr lang="en-US" sz="1600" dirty="0"/>
              <a:t>Can actively participate in the STP </a:t>
            </a:r>
          </a:p>
          <a:p>
            <a:pPr lvl="1"/>
            <a:r>
              <a:rPr lang="en-US" sz="1600" dirty="0"/>
              <a:t>Cannot send and receive data</a:t>
            </a:r>
          </a:p>
        </p:txBody>
      </p:sp>
      <p:sp>
        <p:nvSpPr>
          <p:cNvPr id="14" name="Rectangle 13"/>
          <p:cNvSpPr/>
          <p:nvPr/>
        </p:nvSpPr>
        <p:spPr>
          <a:xfrm>
            <a:off x="2296437" y="4318709"/>
            <a:ext cx="8112691" cy="830997"/>
          </a:xfrm>
          <a:prstGeom prst="rect">
            <a:avLst/>
          </a:prstGeom>
        </p:spPr>
        <p:txBody>
          <a:bodyPr wrap="square">
            <a:spAutoFit/>
          </a:bodyPr>
          <a:lstStyle/>
          <a:p>
            <a:pPr lvl="1"/>
            <a:r>
              <a:rPr lang="en-US" sz="1600" dirty="0"/>
              <a:t>Allowed to send and receive BPDU</a:t>
            </a:r>
          </a:p>
          <a:p>
            <a:pPr lvl="1"/>
            <a:r>
              <a:rPr lang="en-US" sz="1600" dirty="0"/>
              <a:t>Can learn MAC addresses to add its addresses table</a:t>
            </a:r>
          </a:p>
          <a:p>
            <a:pPr lvl="1"/>
            <a:r>
              <a:rPr lang="en-US" sz="1600" dirty="0"/>
              <a:t>Cannot send and receive data</a:t>
            </a:r>
          </a:p>
        </p:txBody>
      </p:sp>
      <p:sp>
        <p:nvSpPr>
          <p:cNvPr id="15" name="Rectangle 14"/>
          <p:cNvSpPr/>
          <p:nvPr/>
        </p:nvSpPr>
        <p:spPr>
          <a:xfrm>
            <a:off x="2296438" y="5381985"/>
            <a:ext cx="8413313" cy="338554"/>
          </a:xfrm>
          <a:prstGeom prst="rect">
            <a:avLst/>
          </a:prstGeom>
        </p:spPr>
        <p:txBody>
          <a:bodyPr wrap="square">
            <a:spAutoFit/>
          </a:bodyPr>
          <a:lstStyle/>
          <a:p>
            <a:pPr lvl="1"/>
            <a:r>
              <a:rPr lang="en-US" altLang="en-US" sz="1600" dirty="0"/>
              <a:t>Receiving BPDUs, Forwarding data traffic, receiving data traffic, learns MAC addresses</a:t>
            </a:r>
          </a:p>
        </p:txBody>
      </p:sp>
    </p:spTree>
    <p:extLst>
      <p:ext uri="{BB962C8B-B14F-4D97-AF65-F5344CB8AC3E}">
        <p14:creationId xmlns:p14="http://schemas.microsoft.com/office/powerpoint/2010/main" val="8443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4207" y="604911"/>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a:t>
            </a:r>
          </a:p>
        </p:txBody>
      </p:sp>
      <p:sp>
        <p:nvSpPr>
          <p:cNvPr id="6" name="TextBox 5"/>
          <p:cNvSpPr txBox="1"/>
          <p:nvPr/>
        </p:nvSpPr>
        <p:spPr>
          <a:xfrm>
            <a:off x="2489982" y="1599416"/>
            <a:ext cx="9702018" cy="1754326"/>
          </a:xfrm>
          <a:prstGeom prst="rect">
            <a:avLst/>
          </a:prstGeom>
          <a:noFill/>
        </p:spPr>
        <p:txBody>
          <a:bodyPr wrap="square" rtlCol="0">
            <a:spAutoFit/>
          </a:bodyPr>
          <a:lstStyle/>
          <a:p>
            <a:r>
              <a:rPr lang="en-US" dirty="0"/>
              <a:t>All decisions in STP are made from the perspective of </a:t>
            </a:r>
            <a:r>
              <a:rPr lang="en-US" b="1" i="1" dirty="0"/>
              <a:t>Root Bridge</a:t>
            </a:r>
            <a:r>
              <a:rPr lang="en-US" dirty="0"/>
              <a:t>. Switch with the lowest switch ID is selected as </a:t>
            </a:r>
            <a:r>
              <a:rPr lang="en-US" b="1" i="1" dirty="0"/>
              <a:t>Root Bridge</a:t>
            </a:r>
            <a:r>
              <a:rPr lang="en-US" dirty="0"/>
              <a:t>. BPDU contains </a:t>
            </a:r>
            <a:r>
              <a:rPr lang="en-US" i="1" dirty="0"/>
              <a:t>Switch ID</a:t>
            </a:r>
            <a:r>
              <a:rPr lang="en-US" dirty="0"/>
              <a:t>. Switch ID is made from priority of the switch and MAC address of switch itself. Default priority is set to 32768. Switch with the lowest MAC address will be selected as the root switch, if you don’t change the default priority value. You can override root selection process by changing the priority value. If you want one switch to be Root Bridge, change its priority value to less than 32768.</a:t>
            </a:r>
          </a:p>
        </p:txBody>
      </p:sp>
      <p:sp>
        <p:nvSpPr>
          <p:cNvPr id="7" name="TextBox 6"/>
          <p:cNvSpPr txBox="1"/>
          <p:nvPr/>
        </p:nvSpPr>
        <p:spPr>
          <a:xfrm>
            <a:off x="122238" y="2203001"/>
            <a:ext cx="171951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Bridge</a:t>
            </a:r>
          </a:p>
        </p:txBody>
      </p:sp>
      <p:sp>
        <p:nvSpPr>
          <p:cNvPr id="8" name="TextBox 7"/>
          <p:cNvSpPr txBox="1"/>
          <p:nvPr/>
        </p:nvSpPr>
        <p:spPr>
          <a:xfrm>
            <a:off x="122238" y="4039296"/>
            <a:ext cx="148412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Root Port</a:t>
            </a:r>
          </a:p>
        </p:txBody>
      </p:sp>
      <p:sp>
        <p:nvSpPr>
          <p:cNvPr id="9" name="TextBox 8"/>
          <p:cNvSpPr txBox="1"/>
          <p:nvPr/>
        </p:nvSpPr>
        <p:spPr>
          <a:xfrm>
            <a:off x="122238" y="5255738"/>
            <a:ext cx="223170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Designated  Port</a:t>
            </a:r>
          </a:p>
        </p:txBody>
      </p:sp>
      <p:sp>
        <p:nvSpPr>
          <p:cNvPr id="10" name="TextBox 9"/>
          <p:cNvSpPr txBox="1"/>
          <p:nvPr/>
        </p:nvSpPr>
        <p:spPr>
          <a:xfrm>
            <a:off x="2489981" y="3655771"/>
            <a:ext cx="9551963" cy="1200329"/>
          </a:xfrm>
          <a:prstGeom prst="rect">
            <a:avLst/>
          </a:prstGeom>
          <a:noFill/>
        </p:spPr>
        <p:txBody>
          <a:bodyPr wrap="square" rtlCol="0">
            <a:spAutoFit/>
          </a:bodyPr>
          <a:lstStyle/>
          <a:p>
            <a:r>
              <a:rPr lang="en-US" dirty="0"/>
              <a:t>Root port is a port that is directly connected with the Root Bridge, or has the shortest path to the Root Bridge. Shortest path is path that has lowest path cost value. Remember that switch can go through many other switches to get the root. So it’s not always the shortest path but it is the fastest path that will be used.</a:t>
            </a:r>
          </a:p>
        </p:txBody>
      </p:sp>
      <p:sp>
        <p:nvSpPr>
          <p:cNvPr id="11" name="TextBox 10"/>
          <p:cNvSpPr txBox="1"/>
          <p:nvPr/>
        </p:nvSpPr>
        <p:spPr>
          <a:xfrm>
            <a:off x="2489980" y="5132628"/>
            <a:ext cx="9551963" cy="646331"/>
          </a:xfrm>
          <a:prstGeom prst="rect">
            <a:avLst/>
          </a:prstGeom>
          <a:noFill/>
        </p:spPr>
        <p:txBody>
          <a:bodyPr wrap="square" rtlCol="0">
            <a:spAutoFit/>
          </a:bodyPr>
          <a:lstStyle/>
          <a:p>
            <a:r>
              <a:rPr lang="en-US" dirty="0"/>
              <a:t>Designated port is the port that is selected as having the lowest port cost. Designated port would be marked as forwarding port.</a:t>
            </a:r>
          </a:p>
        </p:txBody>
      </p:sp>
      <p:sp>
        <p:nvSpPr>
          <p:cNvPr id="12" name="TextBox 11"/>
          <p:cNvSpPr txBox="1"/>
          <p:nvPr/>
        </p:nvSpPr>
        <p:spPr>
          <a:xfrm>
            <a:off x="122238" y="6105395"/>
            <a:ext cx="1935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Blocking  Port</a:t>
            </a:r>
          </a:p>
        </p:txBody>
      </p:sp>
      <p:sp>
        <p:nvSpPr>
          <p:cNvPr id="13" name="TextBox 12"/>
          <p:cNvSpPr txBox="1"/>
          <p:nvPr/>
        </p:nvSpPr>
        <p:spPr>
          <a:xfrm>
            <a:off x="2504047" y="6091320"/>
            <a:ext cx="9551963" cy="369332"/>
          </a:xfrm>
          <a:prstGeom prst="rect">
            <a:avLst/>
          </a:prstGeom>
          <a:noFill/>
        </p:spPr>
        <p:txBody>
          <a:bodyPr wrap="square" rtlCol="0">
            <a:spAutoFit/>
          </a:bodyPr>
          <a:lstStyle/>
          <a:p>
            <a:r>
              <a:rPr lang="en-US" dirty="0"/>
              <a:t>Blocking port remains disable to remove loops.</a:t>
            </a:r>
          </a:p>
        </p:txBody>
      </p:sp>
      <p:sp>
        <p:nvSpPr>
          <p:cNvPr id="4" name="Rectangle: Rounded Corners 3"/>
          <p:cNvSpPr/>
          <p:nvPr/>
        </p:nvSpPr>
        <p:spPr>
          <a:xfrm>
            <a:off x="2489980" y="1486654"/>
            <a:ext cx="9566030" cy="1832804"/>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p:cNvSpPr/>
          <p:nvPr/>
        </p:nvSpPr>
        <p:spPr>
          <a:xfrm>
            <a:off x="2489980" y="3622601"/>
            <a:ext cx="9551963" cy="12335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p:cNvSpPr/>
          <p:nvPr/>
        </p:nvSpPr>
        <p:spPr>
          <a:xfrm>
            <a:off x="2504046" y="5155433"/>
            <a:ext cx="9551963" cy="609458"/>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p:cNvSpPr/>
          <p:nvPr/>
        </p:nvSpPr>
        <p:spPr>
          <a:xfrm>
            <a:off x="2487632" y="6035047"/>
            <a:ext cx="9551963" cy="44495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7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2000" fill="hold"/>
                                        <p:tgtEl>
                                          <p:spTgt spid="6"/>
                                        </p:tgtEl>
                                        <p:attrNameLst>
                                          <p:attrName>ppt_w</p:attrName>
                                        </p:attrNameLst>
                                      </p:cBhvr>
                                      <p:tavLst>
                                        <p:tav tm="0">
                                          <p:val>
                                            <p:fltVal val="0"/>
                                          </p:val>
                                        </p:tav>
                                        <p:tav tm="100000">
                                          <p:val>
                                            <p:strVal val="#ppt_w"/>
                                          </p:val>
                                        </p:tav>
                                      </p:tavLst>
                                    </p:anim>
                                    <p:anim calcmode="lin" valueType="num">
                                      <p:cBhvr>
                                        <p:cTn id="25" dur="2000" fill="hold"/>
                                        <p:tgtEl>
                                          <p:spTgt spid="6"/>
                                        </p:tgtEl>
                                        <p:attrNameLst>
                                          <p:attrName>ppt_h</p:attrName>
                                        </p:attrNameLst>
                                      </p:cBhvr>
                                      <p:tavLst>
                                        <p:tav tm="0">
                                          <p:val>
                                            <p:fltVal val="0"/>
                                          </p:val>
                                        </p:tav>
                                        <p:tav tm="100000">
                                          <p:val>
                                            <p:strVal val="#ppt_h"/>
                                          </p:val>
                                        </p:tav>
                                      </p:tavLst>
                                    </p:anim>
                                    <p:animEffect transition="in" filter="fade">
                                      <p:cBhvr>
                                        <p:cTn id="26" dur="2000"/>
                                        <p:tgtEl>
                                          <p:spTgt spid="6"/>
                                        </p:tgtEl>
                                      </p:cBhvr>
                                    </p:animEffect>
                                  </p:childTnLst>
                                </p:cTn>
                              </p:par>
                            </p:childTnLst>
                          </p:cTn>
                        </p:par>
                        <p:par>
                          <p:cTn id="27" fill="hold">
                            <p:stCondLst>
                              <p:cond delay="6000"/>
                            </p:stCondLst>
                            <p:childTnLst>
                              <p:par>
                                <p:cTn id="28" presetID="53" presetClass="entr" presetSubtype="16"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2000" fill="hold"/>
                                        <p:tgtEl>
                                          <p:spTgt spid="8"/>
                                        </p:tgtEl>
                                        <p:attrNameLst>
                                          <p:attrName>ppt_w</p:attrName>
                                        </p:attrNameLst>
                                      </p:cBhvr>
                                      <p:tavLst>
                                        <p:tav tm="0">
                                          <p:val>
                                            <p:fltVal val="0"/>
                                          </p:val>
                                        </p:tav>
                                        <p:tav tm="100000">
                                          <p:val>
                                            <p:strVal val="#ppt_w"/>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Effect transition="in" filter="fade">
                                      <p:cBhvr>
                                        <p:cTn id="32" dur="2000"/>
                                        <p:tgtEl>
                                          <p:spTgt spid="8"/>
                                        </p:tgtEl>
                                      </p:cBhvr>
                                    </p:animEffect>
                                  </p:childTnLst>
                                </p:cTn>
                              </p:par>
                            </p:childTnLst>
                          </p:cTn>
                        </p:par>
                        <p:par>
                          <p:cTn id="33" fill="hold">
                            <p:stCondLst>
                              <p:cond delay="80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2000" fill="hold"/>
                                        <p:tgtEl>
                                          <p:spTgt spid="14"/>
                                        </p:tgtEl>
                                        <p:attrNameLst>
                                          <p:attrName>ppt_w</p:attrName>
                                        </p:attrNameLst>
                                      </p:cBhvr>
                                      <p:tavLst>
                                        <p:tav tm="0">
                                          <p:val>
                                            <p:fltVal val="0"/>
                                          </p:val>
                                        </p:tav>
                                        <p:tav tm="100000">
                                          <p:val>
                                            <p:strVal val="#ppt_w"/>
                                          </p:val>
                                        </p:tav>
                                      </p:tavLst>
                                    </p:anim>
                                    <p:anim calcmode="lin" valueType="num">
                                      <p:cBhvr>
                                        <p:cTn id="37" dur="2000" fill="hold"/>
                                        <p:tgtEl>
                                          <p:spTgt spid="14"/>
                                        </p:tgtEl>
                                        <p:attrNameLst>
                                          <p:attrName>ppt_h</p:attrName>
                                        </p:attrNameLst>
                                      </p:cBhvr>
                                      <p:tavLst>
                                        <p:tav tm="0">
                                          <p:val>
                                            <p:fltVal val="0"/>
                                          </p:val>
                                        </p:tav>
                                        <p:tav tm="100000">
                                          <p:val>
                                            <p:strVal val="#ppt_h"/>
                                          </p:val>
                                        </p:tav>
                                      </p:tavLst>
                                    </p:anim>
                                    <p:animEffect transition="in" filter="fade">
                                      <p:cBhvr>
                                        <p:cTn id="38" dur="2000"/>
                                        <p:tgtEl>
                                          <p:spTgt spid="1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000" fill="hold"/>
                                        <p:tgtEl>
                                          <p:spTgt spid="10"/>
                                        </p:tgtEl>
                                        <p:attrNameLst>
                                          <p:attrName>ppt_w</p:attrName>
                                        </p:attrNameLst>
                                      </p:cBhvr>
                                      <p:tavLst>
                                        <p:tav tm="0">
                                          <p:val>
                                            <p:fltVal val="0"/>
                                          </p:val>
                                        </p:tav>
                                        <p:tav tm="100000">
                                          <p:val>
                                            <p:strVal val="#ppt_w"/>
                                          </p:val>
                                        </p:tav>
                                      </p:tavLst>
                                    </p:anim>
                                    <p:anim calcmode="lin" valueType="num">
                                      <p:cBhvr>
                                        <p:cTn id="42" dur="2000" fill="hold"/>
                                        <p:tgtEl>
                                          <p:spTgt spid="10"/>
                                        </p:tgtEl>
                                        <p:attrNameLst>
                                          <p:attrName>ppt_h</p:attrName>
                                        </p:attrNameLst>
                                      </p:cBhvr>
                                      <p:tavLst>
                                        <p:tav tm="0">
                                          <p:val>
                                            <p:fltVal val="0"/>
                                          </p:val>
                                        </p:tav>
                                        <p:tav tm="100000">
                                          <p:val>
                                            <p:strVal val="#ppt_h"/>
                                          </p:val>
                                        </p:tav>
                                      </p:tavLst>
                                    </p:anim>
                                    <p:animEffect transition="in" filter="fade">
                                      <p:cBhvr>
                                        <p:cTn id="43" dur="2000"/>
                                        <p:tgtEl>
                                          <p:spTgt spid="10"/>
                                        </p:tgtEl>
                                      </p:cBhvr>
                                    </p:animEffect>
                                  </p:childTnLst>
                                </p:cTn>
                              </p:par>
                            </p:childTnLst>
                          </p:cTn>
                        </p:par>
                        <p:par>
                          <p:cTn id="44" fill="hold">
                            <p:stCondLst>
                              <p:cond delay="10000"/>
                            </p:stCondLst>
                            <p:childTnLst>
                              <p:par>
                                <p:cTn id="45" presetID="53" presetClass="entr" presetSubtype="16" fill="hold" nodeType="after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 calcmode="lin" valueType="num">
                                      <p:cBhvr>
                                        <p:cTn id="47"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8"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49" dur="2000"/>
                                        <p:tgtEl>
                                          <p:spTgt spid="9">
                                            <p:txEl>
                                              <p:pRg st="0" end="0"/>
                                            </p:txEl>
                                          </p:spTgt>
                                        </p:tgtEl>
                                      </p:cBhvr>
                                    </p:animEffect>
                                  </p:childTnLst>
                                </p:cTn>
                              </p:par>
                            </p:childTnLst>
                          </p:cTn>
                        </p:par>
                        <p:par>
                          <p:cTn id="50" fill="hold">
                            <p:stCondLst>
                              <p:cond delay="12000"/>
                            </p:stCondLst>
                            <p:childTnLst>
                              <p:par>
                                <p:cTn id="51" presetID="53" presetClass="entr" presetSubtype="16"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2000" fill="hold"/>
                                        <p:tgtEl>
                                          <p:spTgt spid="15"/>
                                        </p:tgtEl>
                                        <p:attrNameLst>
                                          <p:attrName>ppt_w</p:attrName>
                                        </p:attrNameLst>
                                      </p:cBhvr>
                                      <p:tavLst>
                                        <p:tav tm="0">
                                          <p:val>
                                            <p:fltVal val="0"/>
                                          </p:val>
                                        </p:tav>
                                        <p:tav tm="100000">
                                          <p:val>
                                            <p:strVal val="#ppt_w"/>
                                          </p:val>
                                        </p:tav>
                                      </p:tavLst>
                                    </p:anim>
                                    <p:anim calcmode="lin" valueType="num">
                                      <p:cBhvr>
                                        <p:cTn id="54" dur="2000" fill="hold"/>
                                        <p:tgtEl>
                                          <p:spTgt spid="15"/>
                                        </p:tgtEl>
                                        <p:attrNameLst>
                                          <p:attrName>ppt_h</p:attrName>
                                        </p:attrNameLst>
                                      </p:cBhvr>
                                      <p:tavLst>
                                        <p:tav tm="0">
                                          <p:val>
                                            <p:fltVal val="0"/>
                                          </p:val>
                                        </p:tav>
                                        <p:tav tm="100000">
                                          <p:val>
                                            <p:strVal val="#ppt_h"/>
                                          </p:val>
                                        </p:tav>
                                      </p:tavLst>
                                    </p:anim>
                                    <p:animEffect transition="in" filter="fade">
                                      <p:cBhvr>
                                        <p:cTn id="55" dur="2000"/>
                                        <p:tgtEl>
                                          <p:spTgt spid="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2000" fill="hold"/>
                                        <p:tgtEl>
                                          <p:spTgt spid="11"/>
                                        </p:tgtEl>
                                        <p:attrNameLst>
                                          <p:attrName>ppt_w</p:attrName>
                                        </p:attrNameLst>
                                      </p:cBhvr>
                                      <p:tavLst>
                                        <p:tav tm="0">
                                          <p:val>
                                            <p:fltVal val="0"/>
                                          </p:val>
                                        </p:tav>
                                        <p:tav tm="100000">
                                          <p:val>
                                            <p:strVal val="#ppt_w"/>
                                          </p:val>
                                        </p:tav>
                                      </p:tavLst>
                                    </p:anim>
                                    <p:anim calcmode="lin" valueType="num">
                                      <p:cBhvr>
                                        <p:cTn id="59" dur="2000" fill="hold"/>
                                        <p:tgtEl>
                                          <p:spTgt spid="11"/>
                                        </p:tgtEl>
                                        <p:attrNameLst>
                                          <p:attrName>ppt_h</p:attrName>
                                        </p:attrNameLst>
                                      </p:cBhvr>
                                      <p:tavLst>
                                        <p:tav tm="0">
                                          <p:val>
                                            <p:fltVal val="0"/>
                                          </p:val>
                                        </p:tav>
                                        <p:tav tm="100000">
                                          <p:val>
                                            <p:strVal val="#ppt_h"/>
                                          </p:val>
                                        </p:tav>
                                      </p:tavLst>
                                    </p:anim>
                                    <p:animEffect transition="in" filter="fade">
                                      <p:cBhvr>
                                        <p:cTn id="60" dur="2000"/>
                                        <p:tgtEl>
                                          <p:spTgt spid="11"/>
                                        </p:tgtEl>
                                      </p:cBhvr>
                                    </p:animEffect>
                                  </p:childTnLst>
                                </p:cTn>
                              </p:par>
                            </p:childTnLst>
                          </p:cTn>
                        </p:par>
                        <p:par>
                          <p:cTn id="61" fill="hold">
                            <p:stCondLst>
                              <p:cond delay="1400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2000" fill="hold"/>
                                        <p:tgtEl>
                                          <p:spTgt spid="12"/>
                                        </p:tgtEl>
                                        <p:attrNameLst>
                                          <p:attrName>ppt_w</p:attrName>
                                        </p:attrNameLst>
                                      </p:cBhvr>
                                      <p:tavLst>
                                        <p:tav tm="0">
                                          <p:val>
                                            <p:fltVal val="0"/>
                                          </p:val>
                                        </p:tav>
                                        <p:tav tm="100000">
                                          <p:val>
                                            <p:strVal val="#ppt_w"/>
                                          </p:val>
                                        </p:tav>
                                      </p:tavLst>
                                    </p:anim>
                                    <p:anim calcmode="lin" valueType="num">
                                      <p:cBhvr>
                                        <p:cTn id="65" dur="2000" fill="hold"/>
                                        <p:tgtEl>
                                          <p:spTgt spid="12"/>
                                        </p:tgtEl>
                                        <p:attrNameLst>
                                          <p:attrName>ppt_h</p:attrName>
                                        </p:attrNameLst>
                                      </p:cBhvr>
                                      <p:tavLst>
                                        <p:tav tm="0">
                                          <p:val>
                                            <p:fltVal val="0"/>
                                          </p:val>
                                        </p:tav>
                                        <p:tav tm="100000">
                                          <p:val>
                                            <p:strVal val="#ppt_h"/>
                                          </p:val>
                                        </p:tav>
                                      </p:tavLst>
                                    </p:anim>
                                    <p:animEffect transition="in" filter="fade">
                                      <p:cBhvr>
                                        <p:cTn id="66" dur="2000"/>
                                        <p:tgtEl>
                                          <p:spTgt spid="12"/>
                                        </p:tgtEl>
                                      </p:cBhvr>
                                    </p:animEffect>
                                  </p:childTnLst>
                                </p:cTn>
                              </p:par>
                            </p:childTnLst>
                          </p:cTn>
                        </p:par>
                        <p:par>
                          <p:cTn id="67" fill="hold">
                            <p:stCondLst>
                              <p:cond delay="16000"/>
                            </p:stCondLst>
                            <p:childTnLst>
                              <p:par>
                                <p:cTn id="68" presetID="53" presetClass="entr" presetSubtype="16" fill="hold" grpId="0" nodeType="after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2000" fill="hold"/>
                                        <p:tgtEl>
                                          <p:spTgt spid="16"/>
                                        </p:tgtEl>
                                        <p:attrNameLst>
                                          <p:attrName>ppt_w</p:attrName>
                                        </p:attrNameLst>
                                      </p:cBhvr>
                                      <p:tavLst>
                                        <p:tav tm="0">
                                          <p:val>
                                            <p:fltVal val="0"/>
                                          </p:val>
                                        </p:tav>
                                        <p:tav tm="100000">
                                          <p:val>
                                            <p:strVal val="#ppt_w"/>
                                          </p:val>
                                        </p:tav>
                                      </p:tavLst>
                                    </p:anim>
                                    <p:anim calcmode="lin" valueType="num">
                                      <p:cBhvr>
                                        <p:cTn id="71" dur="2000" fill="hold"/>
                                        <p:tgtEl>
                                          <p:spTgt spid="16"/>
                                        </p:tgtEl>
                                        <p:attrNameLst>
                                          <p:attrName>ppt_h</p:attrName>
                                        </p:attrNameLst>
                                      </p:cBhvr>
                                      <p:tavLst>
                                        <p:tav tm="0">
                                          <p:val>
                                            <p:fltVal val="0"/>
                                          </p:val>
                                        </p:tav>
                                        <p:tav tm="100000">
                                          <p:val>
                                            <p:strVal val="#ppt_h"/>
                                          </p:val>
                                        </p:tav>
                                      </p:tavLst>
                                    </p:anim>
                                    <p:animEffect transition="in" filter="fade">
                                      <p:cBhvr>
                                        <p:cTn id="72" dur="2000"/>
                                        <p:tgtEl>
                                          <p:spTgt spid="1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2000" fill="hold"/>
                                        <p:tgtEl>
                                          <p:spTgt spid="13"/>
                                        </p:tgtEl>
                                        <p:attrNameLst>
                                          <p:attrName>ppt_w</p:attrName>
                                        </p:attrNameLst>
                                      </p:cBhvr>
                                      <p:tavLst>
                                        <p:tav tm="0">
                                          <p:val>
                                            <p:fltVal val="0"/>
                                          </p:val>
                                        </p:tav>
                                        <p:tav tm="100000">
                                          <p:val>
                                            <p:strVal val="#ppt_w"/>
                                          </p:val>
                                        </p:tav>
                                      </p:tavLst>
                                    </p:anim>
                                    <p:anim calcmode="lin" valueType="num">
                                      <p:cBhvr>
                                        <p:cTn id="76" dur="2000" fill="hold"/>
                                        <p:tgtEl>
                                          <p:spTgt spid="13"/>
                                        </p:tgtEl>
                                        <p:attrNameLst>
                                          <p:attrName>ppt_h</p:attrName>
                                        </p:attrNameLst>
                                      </p:cBhvr>
                                      <p:tavLst>
                                        <p:tav tm="0">
                                          <p:val>
                                            <p:fltVal val="0"/>
                                          </p:val>
                                        </p:tav>
                                        <p:tav tm="100000">
                                          <p:val>
                                            <p:strVal val="#ppt_h"/>
                                          </p:val>
                                        </p:tav>
                                      </p:tavLst>
                                    </p:anim>
                                    <p:animEffect transition="in" filter="fade">
                                      <p:cBhvr>
                                        <p:cTn id="7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1" grpId="0"/>
      <p:bldP spid="12" grpId="0"/>
      <p:bldP spid="13" grpId="0"/>
      <p:bldP spid="4" grpId="0" animBg="1"/>
      <p:bldP spid="14" grpId="0" animBg="1"/>
      <p:bldP spid="1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F3FE9-8B87-4ED4-90BB-7B5177FCD1CB}"/>
              </a:ext>
            </a:extLst>
          </p:cNvPr>
          <p:cNvSpPr txBox="1"/>
          <p:nvPr/>
        </p:nvSpPr>
        <p:spPr>
          <a:xfrm>
            <a:off x="4310300" y="894167"/>
            <a:ext cx="6485207" cy="523220"/>
          </a:xfrm>
          <a:prstGeom prst="rect">
            <a:avLst/>
          </a:prstGeom>
          <a:noFill/>
        </p:spPr>
        <p:txBody>
          <a:bodyPr wrap="square" rtlCol="0">
            <a:spAutoFit/>
          </a:bodyPr>
          <a:lstStyle/>
          <a:p>
            <a:r>
              <a:rPr lang="en-US" sz="2800" b="1" dirty="0">
                <a:cs typeface="Calibri" panose="020F0502020204030204" pitchFamily="34" charset="0"/>
              </a:rPr>
              <a:t>STP Enhancements</a:t>
            </a:r>
          </a:p>
        </p:txBody>
      </p:sp>
      <p:sp>
        <p:nvSpPr>
          <p:cNvPr id="5" name="TextBox 4">
            <a:extLst>
              <a:ext uri="{FF2B5EF4-FFF2-40B4-BE49-F238E27FC236}">
                <a16:creationId xmlns:a16="http://schemas.microsoft.com/office/drawing/2014/main" id="{7D4EC0B1-D356-4A6E-8B0D-9B0752F30847}"/>
              </a:ext>
            </a:extLst>
          </p:cNvPr>
          <p:cNvSpPr txBox="1"/>
          <p:nvPr/>
        </p:nvSpPr>
        <p:spPr>
          <a:xfrm>
            <a:off x="3081403" y="1756725"/>
            <a:ext cx="8292230" cy="1231106"/>
          </a:xfrm>
          <a:prstGeom prst="rect">
            <a:avLst/>
          </a:prstGeom>
          <a:noFill/>
        </p:spPr>
        <p:txBody>
          <a:bodyPr wrap="square" rtlCol="0">
            <a:spAutoFit/>
          </a:bodyPr>
          <a:lstStyle/>
          <a:p>
            <a:r>
              <a:rPr lang="en-US" sz="2000" b="1" dirty="0"/>
              <a:t>Port Fast </a:t>
            </a:r>
            <a:r>
              <a:rPr lang="en-GB" altLang="en-US" dirty="0"/>
              <a:t>Excludes ports which are not connected to bridges or switches. Reduces the STP data size.</a:t>
            </a:r>
          </a:p>
          <a:p>
            <a:r>
              <a:rPr lang="en-GB" altLang="en-US" dirty="0"/>
              <a:t>Ports do not go through blocking, listening, learning and forwarding phases, but go straight to forwarding. </a:t>
            </a:r>
            <a:endParaRPr lang="en-US" b="1" dirty="0"/>
          </a:p>
        </p:txBody>
      </p:sp>
      <p:sp>
        <p:nvSpPr>
          <p:cNvPr id="6" name="TextBox 5"/>
          <p:cNvSpPr txBox="1"/>
          <p:nvPr/>
        </p:nvSpPr>
        <p:spPr>
          <a:xfrm>
            <a:off x="549165" y="2110579"/>
            <a:ext cx="140500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Port Fast</a:t>
            </a:r>
          </a:p>
        </p:txBody>
      </p:sp>
      <p:sp>
        <p:nvSpPr>
          <p:cNvPr id="7" name="TextBox 6"/>
          <p:cNvSpPr txBox="1"/>
          <p:nvPr/>
        </p:nvSpPr>
        <p:spPr>
          <a:xfrm>
            <a:off x="-2174907" y="3564615"/>
            <a:ext cx="6485207" cy="400110"/>
          </a:xfrm>
          <a:prstGeom prst="rect">
            <a:avLst/>
          </a:prstGeom>
          <a:noFill/>
        </p:spPr>
        <p:txBody>
          <a:bodyPr wrap="square" rtlCol="0">
            <a:spAutoFit/>
          </a:bodyPr>
          <a:lstStyle/>
          <a:p>
            <a:pPr marL="342900" lvl="0" indent="-342900" algn="ctr">
              <a:buFont typeface="Arial" panose="020B0604020202020204" pitchFamily="34" charset="0"/>
              <a:buChar char="•"/>
            </a:pPr>
            <a:r>
              <a:rPr lang="en-US" sz="2000" b="1" dirty="0"/>
              <a:t>PVST</a:t>
            </a:r>
          </a:p>
        </p:txBody>
      </p:sp>
      <p:sp>
        <p:nvSpPr>
          <p:cNvPr id="2" name="Rectangle 1"/>
          <p:cNvSpPr/>
          <p:nvPr/>
        </p:nvSpPr>
        <p:spPr>
          <a:xfrm>
            <a:off x="3081403" y="3230596"/>
            <a:ext cx="7999956" cy="1477328"/>
          </a:xfrm>
          <a:prstGeom prst="rect">
            <a:avLst/>
          </a:prstGeom>
        </p:spPr>
        <p:txBody>
          <a:bodyPr wrap="square">
            <a:spAutoFit/>
          </a:bodyPr>
          <a:lstStyle/>
          <a:p>
            <a:r>
              <a:rPr lang="en-GB" b="1" dirty="0"/>
              <a:t>PVST</a:t>
            </a:r>
            <a:r>
              <a:rPr lang="en-GB" dirty="0"/>
              <a:t> stands for Per </a:t>
            </a:r>
            <a:r>
              <a:rPr lang="en-GB" dirty="0" err="1"/>
              <a:t>Vlan</a:t>
            </a:r>
            <a:r>
              <a:rPr lang="en-GB" dirty="0"/>
              <a:t> Spanning Tree.</a:t>
            </a:r>
            <a:endParaRPr lang="en-IN" dirty="0"/>
          </a:p>
          <a:p>
            <a:pPr lvl="0"/>
            <a:r>
              <a:rPr lang="en-GB" dirty="0"/>
              <a:t>By using PVST we can select any switch as a root bridge for a particular </a:t>
            </a:r>
            <a:r>
              <a:rPr lang="en-GB" dirty="0" err="1"/>
              <a:t>Vlan</a:t>
            </a:r>
            <a:r>
              <a:rPr lang="en-GB" dirty="0"/>
              <a:t>. By doing so, we achieve the load balancing in a network.</a:t>
            </a:r>
            <a:endParaRPr lang="en-IN" dirty="0"/>
          </a:p>
          <a:p>
            <a:pPr lvl="0"/>
            <a:r>
              <a:rPr lang="en-GB" dirty="0"/>
              <a:t>PVST is enabled by-default on cisco switches.</a:t>
            </a:r>
            <a:endParaRPr lang="en-IN" dirty="0"/>
          </a:p>
          <a:p>
            <a:pPr lvl="0"/>
            <a:r>
              <a:rPr lang="en-GB" dirty="0"/>
              <a:t>We achieve the PVST by decreasing the priority value of a switch for </a:t>
            </a:r>
            <a:r>
              <a:rPr lang="en-GB" dirty="0" err="1"/>
              <a:t>Vlans</a:t>
            </a:r>
            <a:r>
              <a:rPr lang="en-GB" dirty="0"/>
              <a:t>/</a:t>
            </a:r>
            <a:r>
              <a:rPr lang="en-GB" dirty="0" err="1"/>
              <a:t>Vlan</a:t>
            </a:r>
            <a:r>
              <a:rPr lang="en-GB" dirty="0"/>
              <a:t>.</a:t>
            </a:r>
            <a:endParaRPr lang="en-IN" dirty="0"/>
          </a:p>
        </p:txBody>
      </p:sp>
      <p:sp>
        <p:nvSpPr>
          <p:cNvPr id="8" name="TextBox 7"/>
          <p:cNvSpPr txBox="1"/>
          <p:nvPr/>
        </p:nvSpPr>
        <p:spPr>
          <a:xfrm>
            <a:off x="-2174908" y="5135139"/>
            <a:ext cx="6485207" cy="400110"/>
          </a:xfrm>
          <a:prstGeom prst="rect">
            <a:avLst/>
          </a:prstGeom>
          <a:noFill/>
        </p:spPr>
        <p:txBody>
          <a:bodyPr wrap="square" rtlCol="0">
            <a:spAutoFit/>
          </a:bodyPr>
          <a:lstStyle/>
          <a:p>
            <a:pPr marL="342900" lvl="0" indent="-342900" algn="ctr">
              <a:buFont typeface="Arial" panose="020B0604020202020204" pitchFamily="34" charset="0"/>
              <a:buChar char="•"/>
            </a:pPr>
            <a:r>
              <a:rPr lang="en-US" sz="2000" b="1" dirty="0"/>
              <a:t>RSTP</a:t>
            </a:r>
          </a:p>
        </p:txBody>
      </p:sp>
      <p:sp>
        <p:nvSpPr>
          <p:cNvPr id="3" name="Rectangle 2"/>
          <p:cNvSpPr/>
          <p:nvPr/>
        </p:nvSpPr>
        <p:spPr>
          <a:xfrm>
            <a:off x="3081403" y="4973737"/>
            <a:ext cx="6096000" cy="923330"/>
          </a:xfrm>
          <a:prstGeom prst="rect">
            <a:avLst/>
          </a:prstGeom>
        </p:spPr>
        <p:txBody>
          <a:bodyPr>
            <a:spAutoFit/>
          </a:bodyPr>
          <a:lstStyle/>
          <a:p>
            <a:r>
              <a:rPr lang="en-GB" b="1" dirty="0"/>
              <a:t>RSTP</a:t>
            </a:r>
            <a:r>
              <a:rPr lang="en-GB" dirty="0"/>
              <a:t> stands for rapid-STP.</a:t>
            </a:r>
            <a:endParaRPr lang="en-IN" dirty="0"/>
          </a:p>
          <a:p>
            <a:pPr lvl="0"/>
            <a:r>
              <a:rPr lang="en-GB" dirty="0"/>
              <a:t>Convergence time of PVST is high so we use RSTP for less convergence time.</a:t>
            </a:r>
          </a:p>
        </p:txBody>
      </p:sp>
    </p:spTree>
    <p:extLst>
      <p:ext uri="{BB962C8B-B14F-4D97-AF65-F5344CB8AC3E}">
        <p14:creationId xmlns:p14="http://schemas.microsoft.com/office/powerpoint/2010/main" val="25845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707" y="1782711"/>
            <a:ext cx="5736921" cy="192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25937" y="1019041"/>
            <a:ext cx="6485207" cy="523220"/>
          </a:xfrm>
          <a:prstGeom prst="rect">
            <a:avLst/>
          </a:prstGeom>
          <a:noFill/>
        </p:spPr>
        <p:txBody>
          <a:bodyPr wrap="square" rtlCol="0">
            <a:spAutoFit/>
          </a:bodyPr>
          <a:lstStyle/>
          <a:p>
            <a:r>
              <a:rPr lang="en-US" sz="2800" b="1" dirty="0" err="1">
                <a:cs typeface="Calibri" panose="020F0502020204030204" pitchFamily="34" charset="0"/>
              </a:rPr>
              <a:t>EtherChannel</a:t>
            </a:r>
            <a:endParaRPr lang="en-US" sz="2800" b="1" dirty="0">
              <a:cs typeface="Calibri" panose="020F0502020204030204" pitchFamily="34" charset="0"/>
            </a:endParaRPr>
          </a:p>
        </p:txBody>
      </p:sp>
      <p:sp>
        <p:nvSpPr>
          <p:cNvPr id="7" name="TextBox 6"/>
          <p:cNvSpPr txBox="1"/>
          <p:nvPr/>
        </p:nvSpPr>
        <p:spPr>
          <a:xfrm>
            <a:off x="436095" y="2253816"/>
            <a:ext cx="5373860" cy="2308324"/>
          </a:xfrm>
          <a:prstGeom prst="rect">
            <a:avLst/>
          </a:prstGeom>
          <a:noFill/>
        </p:spPr>
        <p:txBody>
          <a:bodyPr wrap="square" rtlCol="0">
            <a:spAutoFit/>
          </a:bodyPr>
          <a:lstStyle/>
          <a:p>
            <a:pPr marL="285750" indent="-285750">
              <a:buFont typeface="Arial" panose="020B0604020202020204" pitchFamily="34" charset="0"/>
              <a:buChar char="•"/>
            </a:pPr>
            <a:r>
              <a:rPr lang="en-US" altLang="en-US" dirty="0" err="1"/>
              <a:t>EtherChannels</a:t>
            </a:r>
            <a:r>
              <a:rPr lang="en-US" altLang="en-US" dirty="0"/>
              <a:t> consist of individual links bundled into a single logical link</a:t>
            </a:r>
            <a:r>
              <a:rPr lang="en-US" dirty="0"/>
              <a:t>.</a:t>
            </a:r>
          </a:p>
          <a:p>
            <a:pPr marL="285750" indent="-285750">
              <a:buFont typeface="Arial" panose="020B0604020202020204" pitchFamily="34" charset="0"/>
              <a:buChar char="•"/>
            </a:pPr>
            <a:r>
              <a:rPr lang="en-US" altLang="en-US" dirty="0"/>
              <a:t>Provides fault tolerant high speed links between switches, routers, and servers.</a:t>
            </a:r>
          </a:p>
          <a:p>
            <a:pPr marL="285750" indent="-285750">
              <a:buFont typeface="Arial" panose="020B0604020202020204" pitchFamily="34" charset="0"/>
              <a:buChar char="•"/>
            </a:pPr>
            <a:r>
              <a:rPr lang="en-US" altLang="en-US" dirty="0"/>
              <a:t>Can provide full duplex bandwidth up to 800 Mbps.</a:t>
            </a:r>
          </a:p>
          <a:p>
            <a:pPr marL="285750" indent="-285750">
              <a:buFont typeface="Arial" panose="020B0604020202020204" pitchFamily="34" charset="0"/>
              <a:buChar char="•"/>
            </a:pPr>
            <a:r>
              <a:rPr lang="en-US" altLang="en-US" dirty="0" err="1"/>
              <a:t>EtherChannels</a:t>
            </a:r>
            <a:r>
              <a:rPr lang="en-US" altLang="en-US" dirty="0"/>
              <a:t> can consist of up to eight interfaces.</a:t>
            </a:r>
          </a:p>
          <a:p>
            <a:pPr marL="285750" indent="-285750">
              <a:buFont typeface="Arial" panose="020B0604020202020204" pitchFamily="34" charset="0"/>
              <a:buChar char="•"/>
            </a:pPr>
            <a:r>
              <a:rPr lang="en-US" altLang="en-US" dirty="0"/>
              <a:t>Each </a:t>
            </a:r>
            <a:r>
              <a:rPr lang="en-US" altLang="en-US" dirty="0" err="1"/>
              <a:t>Etherchannel</a:t>
            </a:r>
            <a:r>
              <a:rPr lang="en-US" altLang="en-US" dirty="0"/>
              <a:t> has a logical port channel interface numbered from 1-6</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921" y="4084824"/>
            <a:ext cx="5874707" cy="2516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30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07C12-E2D8-43A2-918A-D5EFFA9FE429}"/>
              </a:ext>
            </a:extLst>
          </p:cNvPr>
          <p:cNvSpPr txBox="1"/>
          <p:nvPr/>
        </p:nvSpPr>
        <p:spPr>
          <a:xfrm>
            <a:off x="175365" y="2199949"/>
            <a:ext cx="6112410" cy="400110"/>
          </a:xfrm>
          <a:prstGeom prst="rect">
            <a:avLst/>
          </a:prstGeom>
          <a:noFill/>
        </p:spPr>
        <p:txBody>
          <a:bodyPr wrap="square" rtlCol="0">
            <a:spAutoFit/>
          </a:bodyPr>
          <a:lstStyle/>
          <a:p>
            <a:r>
              <a:rPr lang="en-US" sz="2000" b="1" dirty="0"/>
              <a:t>Link Aggregation Control Protocol (LACP)</a:t>
            </a:r>
            <a:endParaRPr lang="en-US" sz="2000" b="1" dirty="0">
              <a:cs typeface="Calibri" panose="020F0502020204030204" pitchFamily="34" charset="0"/>
            </a:endParaRPr>
          </a:p>
        </p:txBody>
      </p:sp>
      <p:sp>
        <p:nvSpPr>
          <p:cNvPr id="5" name="TextBox 4">
            <a:extLst>
              <a:ext uri="{FF2B5EF4-FFF2-40B4-BE49-F238E27FC236}">
                <a16:creationId xmlns:a16="http://schemas.microsoft.com/office/drawing/2014/main" id="{BD3DA750-992F-4C8B-86B6-713657A3EE8E}"/>
              </a:ext>
            </a:extLst>
          </p:cNvPr>
          <p:cNvSpPr txBox="1"/>
          <p:nvPr/>
        </p:nvSpPr>
        <p:spPr>
          <a:xfrm>
            <a:off x="4622104" y="2061811"/>
            <a:ext cx="6964471" cy="1477328"/>
          </a:xfrm>
          <a:prstGeom prst="rect">
            <a:avLst/>
          </a:prstGeom>
          <a:noFill/>
        </p:spPr>
        <p:txBody>
          <a:bodyPr wrap="square" rtlCol="0">
            <a:spAutoFit/>
          </a:bodyPr>
          <a:lstStyle/>
          <a:p>
            <a:r>
              <a:rPr lang="en-US" dirty="0"/>
              <a:t>LACP can be configured in either </a:t>
            </a:r>
            <a:r>
              <a:rPr lang="en-US" b="1" dirty="0"/>
              <a:t>Passive or Active mode</a:t>
            </a:r>
            <a:r>
              <a:rPr lang="en-US" dirty="0"/>
              <a:t>. In active mode, the port actively tries to bring up LACP. </a:t>
            </a:r>
          </a:p>
          <a:p>
            <a:r>
              <a:rPr lang="en-US" dirty="0"/>
              <a:t>In passive mode, it does not initiate the negotiation of LACP.</a:t>
            </a:r>
          </a:p>
          <a:p>
            <a:r>
              <a:rPr lang="en-US" dirty="0"/>
              <a:t>LACP and </a:t>
            </a:r>
            <a:r>
              <a:rPr lang="en-US" dirty="0" err="1"/>
              <a:t>PAgP</a:t>
            </a:r>
            <a:r>
              <a:rPr lang="en-US" dirty="0"/>
              <a:t> are not compatible – both sides of an </a:t>
            </a:r>
            <a:r>
              <a:rPr lang="en-US" dirty="0" err="1"/>
              <a:t>EtherChannel</a:t>
            </a:r>
            <a:r>
              <a:rPr lang="en-US" dirty="0"/>
              <a:t> must use the same aggregation protocol. </a:t>
            </a:r>
          </a:p>
        </p:txBody>
      </p:sp>
      <p:sp>
        <p:nvSpPr>
          <p:cNvPr id="6" name="TextBox 5">
            <a:extLst>
              <a:ext uri="{FF2B5EF4-FFF2-40B4-BE49-F238E27FC236}">
                <a16:creationId xmlns:a16="http://schemas.microsoft.com/office/drawing/2014/main" id="{D5E43C5F-B403-4BFF-8C64-CCFC4AFCB7D1}"/>
              </a:ext>
            </a:extLst>
          </p:cNvPr>
          <p:cNvSpPr txBox="1"/>
          <p:nvPr/>
        </p:nvSpPr>
        <p:spPr>
          <a:xfrm>
            <a:off x="150312" y="4498213"/>
            <a:ext cx="6485207" cy="400110"/>
          </a:xfrm>
          <a:prstGeom prst="rect">
            <a:avLst/>
          </a:prstGeom>
          <a:noFill/>
        </p:spPr>
        <p:txBody>
          <a:bodyPr wrap="square" rtlCol="0">
            <a:spAutoFit/>
          </a:bodyPr>
          <a:lstStyle/>
          <a:p>
            <a:r>
              <a:rPr lang="en-US" sz="2000" b="1" dirty="0"/>
              <a:t>Port Aggregation Protocol (</a:t>
            </a:r>
            <a:r>
              <a:rPr lang="en-US" sz="2000" b="1" dirty="0" err="1"/>
              <a:t>PAgP</a:t>
            </a:r>
            <a:r>
              <a:rPr lang="en-US" sz="2000" b="1" dirty="0"/>
              <a:t>)</a:t>
            </a:r>
            <a:endParaRPr lang="en-US" sz="2000" b="1" dirty="0">
              <a:cs typeface="Calibri" panose="020F0502020204030204" pitchFamily="34" charset="0"/>
            </a:endParaRPr>
          </a:p>
        </p:txBody>
      </p:sp>
      <p:sp>
        <p:nvSpPr>
          <p:cNvPr id="7" name="TextBox 6">
            <a:extLst>
              <a:ext uri="{FF2B5EF4-FFF2-40B4-BE49-F238E27FC236}">
                <a16:creationId xmlns:a16="http://schemas.microsoft.com/office/drawing/2014/main" id="{461BB1E5-7F71-4FBB-AE37-467B07519F42}"/>
              </a:ext>
            </a:extLst>
          </p:cNvPr>
          <p:cNvSpPr txBox="1"/>
          <p:nvPr/>
        </p:nvSpPr>
        <p:spPr>
          <a:xfrm>
            <a:off x="4622104" y="4171472"/>
            <a:ext cx="6864263" cy="2031325"/>
          </a:xfrm>
          <a:prstGeom prst="rect">
            <a:avLst/>
          </a:prstGeom>
          <a:noFill/>
        </p:spPr>
        <p:txBody>
          <a:bodyPr wrap="square" rtlCol="0">
            <a:spAutoFit/>
          </a:bodyPr>
          <a:lstStyle/>
          <a:p>
            <a:r>
              <a:rPr lang="en-US" dirty="0" err="1"/>
              <a:t>PAgP</a:t>
            </a:r>
            <a:r>
              <a:rPr lang="en-US" dirty="0"/>
              <a:t> is a </a:t>
            </a:r>
            <a:r>
              <a:rPr lang="en-US" sz="1600" b="1" dirty="0"/>
              <a:t>Cisco-proprietary aggregation protocol</a:t>
            </a:r>
          </a:p>
          <a:p>
            <a:r>
              <a:rPr lang="en-US" dirty="0" err="1"/>
              <a:t>PAgP</a:t>
            </a:r>
            <a:r>
              <a:rPr lang="en-US" dirty="0"/>
              <a:t> protocol data units (PDUs) are sent and received on the lowest numbered VLAN of the trunk link.</a:t>
            </a:r>
          </a:p>
          <a:p>
            <a:r>
              <a:rPr lang="en-US" b="1" dirty="0"/>
              <a:t>Auto</a:t>
            </a:r>
            <a:r>
              <a:rPr lang="en-US" dirty="0"/>
              <a:t> – This is the passive negotiating state which responds to </a:t>
            </a:r>
            <a:r>
              <a:rPr lang="en-US" dirty="0" err="1"/>
              <a:t>PAgP</a:t>
            </a:r>
            <a:r>
              <a:rPr lang="en-US" dirty="0"/>
              <a:t> packets.</a:t>
            </a:r>
          </a:p>
          <a:p>
            <a:r>
              <a:rPr lang="en-US" b="1" dirty="0"/>
              <a:t>Desirable</a:t>
            </a:r>
            <a:r>
              <a:rPr lang="en-US" dirty="0"/>
              <a:t> – Places interface into an active negotiating state.</a:t>
            </a:r>
          </a:p>
          <a:p>
            <a:endParaRPr lang="en-US" dirty="0"/>
          </a:p>
        </p:txBody>
      </p:sp>
      <p:sp>
        <p:nvSpPr>
          <p:cNvPr id="8" name="TextBox 7"/>
          <p:cNvSpPr txBox="1"/>
          <p:nvPr/>
        </p:nvSpPr>
        <p:spPr>
          <a:xfrm>
            <a:off x="4525937" y="1019041"/>
            <a:ext cx="6485207" cy="523220"/>
          </a:xfrm>
          <a:prstGeom prst="rect">
            <a:avLst/>
          </a:prstGeom>
          <a:noFill/>
        </p:spPr>
        <p:txBody>
          <a:bodyPr wrap="square" rtlCol="0">
            <a:spAutoFit/>
          </a:bodyPr>
          <a:lstStyle/>
          <a:p>
            <a:r>
              <a:rPr lang="en-US" sz="2800" b="1" dirty="0" err="1">
                <a:cs typeface="Calibri" panose="020F0502020204030204" pitchFamily="34" charset="0"/>
              </a:rPr>
              <a:t>EtherChannel</a:t>
            </a:r>
            <a:endParaRPr lang="en-US" sz="2800" b="1" dirty="0">
              <a:cs typeface="Calibri" panose="020F0502020204030204" pitchFamily="34" charset="0"/>
            </a:endParaRPr>
          </a:p>
        </p:txBody>
      </p:sp>
    </p:spTree>
    <p:extLst>
      <p:ext uri="{BB962C8B-B14F-4D97-AF65-F5344CB8AC3E}">
        <p14:creationId xmlns:p14="http://schemas.microsoft.com/office/powerpoint/2010/main" val="258864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37007" y="981463"/>
            <a:ext cx="6485207" cy="523220"/>
          </a:xfrm>
          <a:prstGeom prst="rect">
            <a:avLst/>
          </a:prstGeom>
          <a:noFill/>
        </p:spPr>
        <p:txBody>
          <a:bodyPr wrap="square" rtlCol="0">
            <a:spAutoFit/>
          </a:bodyPr>
          <a:lstStyle/>
          <a:p>
            <a:r>
              <a:rPr lang="en-US" sz="2800" b="1" dirty="0">
                <a:cs typeface="Calibri" panose="020F0502020204030204" pitchFamily="34" charset="0"/>
              </a:rPr>
              <a:t>SPAN (Switch port Analyzer)</a:t>
            </a:r>
          </a:p>
        </p:txBody>
      </p:sp>
      <p:pic>
        <p:nvPicPr>
          <p:cNvPr id="6" name="Picture 5">
            <a:extLst>
              <a:ext uri="{FF2B5EF4-FFF2-40B4-BE49-F238E27FC236}">
                <a16:creationId xmlns:a16="http://schemas.microsoft.com/office/drawing/2014/main" id="{51821F98-BF64-4B91-8501-15F8866EA96E}"/>
              </a:ext>
            </a:extLst>
          </p:cNvPr>
          <p:cNvPicPr>
            <a:picLocks noChangeAspect="1"/>
          </p:cNvPicPr>
          <p:nvPr/>
        </p:nvPicPr>
        <p:blipFill>
          <a:blip r:embed="rId2"/>
          <a:stretch>
            <a:fillRect/>
          </a:stretch>
        </p:blipFill>
        <p:spPr>
          <a:xfrm>
            <a:off x="6181734" y="2116898"/>
            <a:ext cx="4919653" cy="3432132"/>
          </a:xfrm>
          <a:prstGeom prst="rect">
            <a:avLst/>
          </a:prstGeom>
        </p:spPr>
      </p:pic>
      <p:sp>
        <p:nvSpPr>
          <p:cNvPr id="7" name="TextBox 6">
            <a:extLst>
              <a:ext uri="{FF2B5EF4-FFF2-40B4-BE49-F238E27FC236}">
                <a16:creationId xmlns:a16="http://schemas.microsoft.com/office/drawing/2014/main" id="{E91F0F93-A4E3-40E8-B05E-DF929682E18C}"/>
              </a:ext>
            </a:extLst>
          </p:cNvPr>
          <p:cNvSpPr txBox="1"/>
          <p:nvPr/>
        </p:nvSpPr>
        <p:spPr>
          <a:xfrm>
            <a:off x="130942" y="2356636"/>
            <a:ext cx="5931075" cy="2031325"/>
          </a:xfrm>
          <a:prstGeom prst="rect">
            <a:avLst/>
          </a:prstGeom>
          <a:noFill/>
        </p:spPr>
        <p:txBody>
          <a:bodyPr wrap="square" rtlCol="0">
            <a:spAutoFit/>
          </a:bodyPr>
          <a:lstStyle/>
          <a:p>
            <a:pPr lvl="1">
              <a:lnSpc>
                <a:spcPct val="95000"/>
              </a:lnSpc>
              <a:spcBef>
                <a:spcPct val="35000"/>
              </a:spcBef>
              <a:buClr>
                <a:schemeClr val="accent1"/>
              </a:buClr>
            </a:pPr>
            <a:r>
              <a:rPr lang="en-US" dirty="0"/>
              <a:t>SPAN works by copying the traffic from one or more source ports. The copy is then sent out a SPAN destination port. The destination port will often be connected to a host running packet analyzing software, such as </a:t>
            </a:r>
            <a:r>
              <a:rPr lang="en-US" dirty="0" err="1"/>
              <a:t>Wireshark</a:t>
            </a:r>
            <a:r>
              <a:rPr lang="en-US" dirty="0"/>
              <a:t>.</a:t>
            </a:r>
          </a:p>
          <a:p>
            <a:pPr lvl="1">
              <a:lnSpc>
                <a:spcPct val="95000"/>
              </a:lnSpc>
              <a:spcBef>
                <a:spcPct val="35000"/>
              </a:spcBef>
              <a:buClr>
                <a:schemeClr val="accent1"/>
              </a:buClr>
            </a:pPr>
            <a:r>
              <a:rPr lang="en-US" altLang="en-US" dirty="0">
                <a:cs typeface="Times New Roman" panose="02020603050405020304" pitchFamily="18" charset="0"/>
              </a:rPr>
              <a:t>Source and destination on the same switch or switch stack.</a:t>
            </a:r>
          </a:p>
        </p:txBody>
      </p:sp>
    </p:spTree>
    <p:extLst>
      <p:ext uri="{BB962C8B-B14F-4D97-AF65-F5344CB8AC3E}">
        <p14:creationId xmlns:p14="http://schemas.microsoft.com/office/powerpoint/2010/main" val="370664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Effect transition="in" filter="fade">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32133" y="977032"/>
            <a:ext cx="4091056" cy="523220"/>
          </a:xfrm>
          <a:prstGeom prst="rect">
            <a:avLst/>
          </a:prstGeom>
          <a:noFill/>
        </p:spPr>
        <p:txBody>
          <a:bodyPr wrap="none" rtlCol="0">
            <a:spAutoFit/>
          </a:bodyPr>
          <a:lstStyle/>
          <a:p>
            <a:r>
              <a:rPr lang="en-IN" sz="2800" b="1" dirty="0">
                <a:solidFill>
                  <a:srgbClr val="FF0000"/>
                </a:solidFill>
              </a:rPr>
              <a:t>VTP(Virtual Trunking Port)</a:t>
            </a:r>
          </a:p>
        </p:txBody>
      </p:sp>
      <p:sp>
        <p:nvSpPr>
          <p:cNvPr id="5" name="Rectangle 4"/>
          <p:cNvSpPr/>
          <p:nvPr/>
        </p:nvSpPr>
        <p:spPr>
          <a:xfrm>
            <a:off x="605424" y="1949875"/>
            <a:ext cx="7549020" cy="2031325"/>
          </a:xfrm>
          <a:prstGeom prst="rect">
            <a:avLst/>
          </a:prstGeom>
        </p:spPr>
        <p:txBody>
          <a:bodyPr wrap="square">
            <a:spAutoFit/>
          </a:bodyPr>
          <a:lstStyle/>
          <a:p>
            <a:pPr>
              <a:buFont typeface="Arial" panose="020B0604020202020204" pitchFamily="34" charset="0"/>
              <a:buChar char="•"/>
            </a:pPr>
            <a:r>
              <a:rPr lang="en-US" dirty="0"/>
              <a:t> VTP is used to create domain environment in a switching network</a:t>
            </a:r>
          </a:p>
          <a:p>
            <a:endParaRPr lang="en-US" dirty="0"/>
          </a:p>
          <a:p>
            <a:pPr>
              <a:buFont typeface="Arial" panose="020B0604020202020204" pitchFamily="34" charset="0"/>
              <a:buChar char="•"/>
            </a:pPr>
            <a:r>
              <a:rPr lang="en-US" dirty="0"/>
              <a:t> VTP modes:-</a:t>
            </a:r>
          </a:p>
          <a:p>
            <a:pPr lvl="1">
              <a:buFont typeface="Arial" panose="020B0604020202020204" pitchFamily="34" charset="0"/>
              <a:buChar char="•"/>
            </a:pPr>
            <a:r>
              <a:rPr lang="en-US" dirty="0"/>
              <a:t>Server </a:t>
            </a:r>
          </a:p>
          <a:p>
            <a:pPr lvl="1">
              <a:buFont typeface="Arial" panose="020B0604020202020204" pitchFamily="34" charset="0"/>
              <a:buChar char="•"/>
            </a:pPr>
            <a:r>
              <a:rPr lang="en-US" dirty="0"/>
              <a:t>Client</a:t>
            </a:r>
          </a:p>
          <a:p>
            <a:pPr lvl="1">
              <a:buFont typeface="Arial" panose="020B0604020202020204" pitchFamily="34" charset="0"/>
              <a:buChar char="•"/>
            </a:pPr>
            <a:r>
              <a:rPr lang="en-US" dirty="0"/>
              <a:t>Transparent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834913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63910" y="2584825"/>
            <a:ext cx="7349067" cy="276999"/>
          </a:xfrm>
        </p:spPr>
        <p:txBody>
          <a:bodyPr/>
          <a:lstStyle/>
          <a:p>
            <a:r>
              <a:rPr lang="en-US" dirty="0"/>
              <a:t>Multiple LAN connection in campus is called CAN</a:t>
            </a:r>
          </a:p>
        </p:txBody>
      </p:sp>
      <p:sp>
        <p:nvSpPr>
          <p:cNvPr id="2" name="Title 1"/>
          <p:cNvSpPr>
            <a:spLocks noGrp="1"/>
          </p:cNvSpPr>
          <p:nvPr>
            <p:ph type="title"/>
          </p:nvPr>
        </p:nvSpPr>
        <p:spPr>
          <a:xfrm>
            <a:off x="2116883" y="1308910"/>
            <a:ext cx="7349067" cy="615553"/>
          </a:xfrm>
        </p:spPr>
        <p:txBody>
          <a:bodyPr/>
          <a:lstStyle/>
          <a:p>
            <a:r>
              <a:rPr lang="en-US" dirty="0"/>
              <a:t>CAN (Campus Area 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0440" y="3754877"/>
            <a:ext cx="5707640" cy="2502356"/>
          </a:xfrm>
          <a:prstGeom prst="rect">
            <a:avLst/>
          </a:prstGeom>
        </p:spPr>
      </p:pic>
    </p:spTree>
    <p:extLst>
      <p:ext uri="{BB962C8B-B14F-4D97-AF65-F5344CB8AC3E}">
        <p14:creationId xmlns:p14="http://schemas.microsoft.com/office/powerpoint/2010/main" val="1006013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gray">
          <a:xfrm>
            <a:off x="3468709" y="460717"/>
            <a:ext cx="4155584" cy="1388402"/>
          </a:xfrm>
          <a:prstGeom prst="rect">
            <a:avLst/>
          </a:prstGeom>
        </p:spPr>
        <p:txBody>
          <a:bodyPr vert="horz" wrap="square"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2"/>
                </a:solidFill>
                <a:latin typeface="Arial" pitchFamily="34" charset="0"/>
                <a:ea typeface="+mj-ea"/>
                <a:cs typeface="Arial" pitchFamily="34" charset="0"/>
              </a:defRPr>
            </a:lvl1pPr>
          </a:lstStyle>
          <a:p>
            <a:pPr eaLnBrk="0" hangingPunct="0">
              <a:lnSpc>
                <a:spcPct val="95000"/>
              </a:lnSpc>
              <a:spcBef>
                <a:spcPct val="35000"/>
              </a:spcBef>
            </a:pPr>
            <a:r>
              <a:rPr lang="en-US" sz="1600" dirty="0">
                <a:solidFill>
                  <a:schemeClr val="tx1"/>
                </a:solidFill>
              </a:rPr>
              <a:t>Creates, modifies, and deletes VLANs</a:t>
            </a:r>
            <a:br>
              <a:rPr lang="en-US" sz="1600" dirty="0">
                <a:solidFill>
                  <a:schemeClr val="tx1"/>
                </a:solidFill>
              </a:rPr>
            </a:br>
            <a:r>
              <a:rPr lang="en-US" sz="1600" dirty="0">
                <a:solidFill>
                  <a:schemeClr val="tx1"/>
                </a:solidFill>
              </a:rPr>
              <a:t>Sends and forwards </a:t>
            </a:r>
            <a:br>
              <a:rPr lang="en-US" sz="1600" dirty="0">
                <a:solidFill>
                  <a:schemeClr val="tx1"/>
                </a:solidFill>
              </a:rPr>
            </a:br>
            <a:r>
              <a:rPr lang="en-US" sz="1600" dirty="0">
                <a:solidFill>
                  <a:schemeClr val="tx1"/>
                </a:solidFill>
              </a:rPr>
              <a:t>advertisements</a:t>
            </a:r>
            <a:br>
              <a:rPr lang="en-US" sz="1600" dirty="0">
                <a:solidFill>
                  <a:schemeClr val="tx1"/>
                </a:solidFill>
              </a:rPr>
            </a:br>
            <a:r>
              <a:rPr lang="en-US" sz="1600" dirty="0">
                <a:solidFill>
                  <a:schemeClr val="tx1"/>
                </a:solidFill>
              </a:rPr>
              <a:t>Synchronizes VLAN configurations</a:t>
            </a:r>
            <a:br>
              <a:rPr lang="en-US" sz="1600" dirty="0">
                <a:solidFill>
                  <a:schemeClr val="tx1"/>
                </a:solidFill>
              </a:rPr>
            </a:br>
            <a:r>
              <a:rPr lang="en-US" sz="1600" dirty="0">
                <a:solidFill>
                  <a:schemeClr val="tx1"/>
                </a:solidFill>
              </a:rPr>
              <a:t>Saves configuration in NVRAM</a:t>
            </a:r>
            <a:endParaRPr lang="en-IN" sz="1600" dirty="0">
              <a:solidFill>
                <a:schemeClr val="tx1"/>
              </a:solidFill>
            </a:endParaRPr>
          </a:p>
        </p:txBody>
      </p:sp>
      <p:sp>
        <p:nvSpPr>
          <p:cNvPr id="5" name="Subtitle 2"/>
          <p:cNvSpPr>
            <a:spLocks noGrp="1"/>
          </p:cNvSpPr>
          <p:nvPr>
            <p:ph type="subTitle" idx="1"/>
          </p:nvPr>
        </p:nvSpPr>
        <p:spPr>
          <a:xfrm>
            <a:off x="965915" y="3799267"/>
            <a:ext cx="2356834" cy="2614412"/>
          </a:xfrm>
        </p:spPr>
        <p:txBody>
          <a:bodyPr>
            <a:normAutofit lnSpcReduction="10000"/>
          </a:bodyPr>
          <a:lstStyle/>
          <a:p>
            <a:pPr eaLnBrk="0" hangingPunct="0">
              <a:lnSpc>
                <a:spcPct val="95000"/>
              </a:lnSpc>
              <a:spcBef>
                <a:spcPct val="35000"/>
              </a:spcBef>
              <a:buClr>
                <a:schemeClr val="folHlink"/>
              </a:buClr>
              <a:buFontTx/>
              <a:buChar char="•"/>
            </a:pPr>
            <a:r>
              <a:rPr lang="en-US" b="1" dirty="0">
                <a:solidFill>
                  <a:schemeClr val="tx1"/>
                </a:solidFill>
              </a:rPr>
              <a:t>Cannot create, change, or delete VLANs </a:t>
            </a:r>
          </a:p>
          <a:p>
            <a:pPr eaLnBrk="0" hangingPunct="0">
              <a:lnSpc>
                <a:spcPct val="95000"/>
              </a:lnSpc>
              <a:spcBef>
                <a:spcPct val="35000"/>
              </a:spcBef>
              <a:buClr>
                <a:schemeClr val="folHlink"/>
              </a:buClr>
              <a:buFontTx/>
              <a:buChar char="•"/>
            </a:pPr>
            <a:r>
              <a:rPr lang="en-US" b="1" dirty="0">
                <a:solidFill>
                  <a:schemeClr val="tx1"/>
                </a:solidFill>
              </a:rPr>
              <a:t>Forwards advertisements</a:t>
            </a:r>
          </a:p>
          <a:p>
            <a:pPr eaLnBrk="0" hangingPunct="0">
              <a:lnSpc>
                <a:spcPct val="95000"/>
              </a:lnSpc>
              <a:spcBef>
                <a:spcPct val="35000"/>
              </a:spcBef>
              <a:buClr>
                <a:schemeClr val="folHlink"/>
              </a:buClr>
              <a:buFontTx/>
              <a:buChar char="•"/>
            </a:pPr>
            <a:r>
              <a:rPr lang="en-US" b="1" dirty="0">
                <a:solidFill>
                  <a:schemeClr val="tx1"/>
                </a:solidFill>
              </a:rPr>
              <a:t>Synchronizes VLAN configurations</a:t>
            </a:r>
          </a:p>
          <a:p>
            <a:pPr eaLnBrk="0" hangingPunct="0">
              <a:lnSpc>
                <a:spcPct val="95000"/>
              </a:lnSpc>
              <a:spcBef>
                <a:spcPct val="35000"/>
              </a:spcBef>
              <a:buClr>
                <a:schemeClr val="folHlink"/>
              </a:buClr>
              <a:buFontTx/>
              <a:buChar char="•"/>
            </a:pPr>
            <a:r>
              <a:rPr lang="en-US" b="1" dirty="0">
                <a:solidFill>
                  <a:schemeClr val="tx1"/>
                </a:solidFill>
              </a:rPr>
              <a:t>Does not save in </a:t>
            </a:r>
            <a:br>
              <a:rPr lang="en-US" b="1" dirty="0">
                <a:solidFill>
                  <a:schemeClr val="tx1"/>
                </a:solidFill>
              </a:rPr>
            </a:br>
            <a:r>
              <a:rPr lang="en-US" b="1" dirty="0">
                <a:solidFill>
                  <a:schemeClr val="tx1"/>
                </a:solidFill>
              </a:rPr>
              <a:t>NVRAM</a:t>
            </a:r>
            <a:endParaRPr lang="en-US" b="1" dirty="0">
              <a:solidFill>
                <a:schemeClr val="tx1"/>
              </a:solidFill>
              <a:latin typeface="Courier New" panose="02070309020205020404" pitchFamily="49" charset="0"/>
            </a:endParaRPr>
          </a:p>
        </p:txBody>
      </p:sp>
      <p:pic>
        <p:nvPicPr>
          <p:cNvPr id="6" name="Picture 2" descr="010G_3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153" y="1849119"/>
            <a:ext cx="4140200" cy="33591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10789" y="3399008"/>
            <a:ext cx="2374006" cy="3014671"/>
          </a:xfrm>
          <a:prstGeom prst="rect">
            <a:avLst/>
          </a:prstGeom>
        </p:spPr>
        <p:txBody>
          <a:bodyPr wrap="square">
            <a:spAutoFit/>
          </a:bodyPr>
          <a:lstStyle/>
          <a:p>
            <a:pPr eaLnBrk="0" hangingPunct="0">
              <a:lnSpc>
                <a:spcPct val="95000"/>
              </a:lnSpc>
              <a:spcBef>
                <a:spcPct val="35000"/>
              </a:spcBef>
              <a:buClr>
                <a:schemeClr val="folHlink"/>
              </a:buClr>
              <a:buFontTx/>
              <a:buChar char="•"/>
            </a:pPr>
            <a:r>
              <a:rPr lang="en-US" b="1" dirty="0"/>
              <a:t>Creates, modifies, and deletes VLANs locally only</a:t>
            </a:r>
          </a:p>
          <a:p>
            <a:pPr eaLnBrk="0" hangingPunct="0">
              <a:lnSpc>
                <a:spcPct val="95000"/>
              </a:lnSpc>
              <a:spcBef>
                <a:spcPct val="35000"/>
              </a:spcBef>
              <a:buClr>
                <a:schemeClr val="folHlink"/>
              </a:buClr>
              <a:buFontTx/>
              <a:buChar char="•"/>
            </a:pPr>
            <a:r>
              <a:rPr lang="en-US" b="1" dirty="0"/>
              <a:t>Forwards </a:t>
            </a:r>
            <a:br>
              <a:rPr lang="en-US" b="1" dirty="0"/>
            </a:br>
            <a:r>
              <a:rPr lang="en-US" b="1" dirty="0"/>
              <a:t>advertisements</a:t>
            </a:r>
          </a:p>
          <a:p>
            <a:pPr eaLnBrk="0" hangingPunct="0">
              <a:lnSpc>
                <a:spcPct val="95000"/>
              </a:lnSpc>
              <a:spcBef>
                <a:spcPct val="35000"/>
              </a:spcBef>
              <a:buClr>
                <a:schemeClr val="folHlink"/>
              </a:buClr>
              <a:buFontTx/>
              <a:buChar char="•"/>
            </a:pPr>
            <a:r>
              <a:rPr lang="en-US" b="1" dirty="0"/>
              <a:t>Does not </a:t>
            </a:r>
            <a:br>
              <a:rPr lang="en-US" b="1" dirty="0"/>
            </a:br>
            <a:r>
              <a:rPr lang="en-US" b="1" dirty="0"/>
              <a:t>synchronize VLAN configurations</a:t>
            </a:r>
          </a:p>
          <a:p>
            <a:pPr eaLnBrk="0" hangingPunct="0">
              <a:lnSpc>
                <a:spcPct val="95000"/>
              </a:lnSpc>
              <a:spcBef>
                <a:spcPct val="35000"/>
              </a:spcBef>
              <a:buClr>
                <a:schemeClr val="folHlink"/>
              </a:buClr>
              <a:buFontTx/>
              <a:buChar char="•"/>
            </a:pPr>
            <a:r>
              <a:rPr lang="en-US" b="1" dirty="0"/>
              <a:t>Saves configuration in NVRAM</a:t>
            </a:r>
          </a:p>
        </p:txBody>
      </p:sp>
    </p:spTree>
    <p:extLst>
      <p:ext uri="{BB962C8B-B14F-4D97-AF65-F5344CB8AC3E}">
        <p14:creationId xmlns:p14="http://schemas.microsoft.com/office/powerpoint/2010/main" val="37665057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951" y="2263738"/>
            <a:ext cx="10855890" cy="1200329"/>
          </a:xfrm>
          <a:prstGeom prst="rect">
            <a:avLst/>
          </a:prstGeom>
        </p:spPr>
        <p:txBody>
          <a:bodyPr wrap="square">
            <a:spAutoFit/>
          </a:bodyPr>
          <a:lstStyle/>
          <a:p>
            <a:pPr>
              <a:buFont typeface="Arial" panose="020B0604020202020204" pitchFamily="34" charset="0"/>
              <a:buChar char="•"/>
            </a:pPr>
            <a:r>
              <a:rPr lang="en-US" dirty="0"/>
              <a:t>VTP updates will not be received in switch which is having different domain name.</a:t>
            </a:r>
          </a:p>
          <a:p>
            <a:pPr>
              <a:buFont typeface="Arial" panose="020B0604020202020204" pitchFamily="34" charset="0"/>
              <a:buChar char="•"/>
            </a:pPr>
            <a:r>
              <a:rPr lang="en-US" dirty="0"/>
              <a:t>It receives when domain name is same</a:t>
            </a:r>
          </a:p>
          <a:p>
            <a:r>
              <a:rPr lang="en-US" dirty="0"/>
              <a:t>Switch(</a:t>
            </a:r>
            <a:r>
              <a:rPr lang="en-US" dirty="0" err="1"/>
              <a:t>config</a:t>
            </a:r>
            <a:r>
              <a:rPr lang="en-US" dirty="0"/>
              <a:t>)#</a:t>
            </a:r>
            <a:r>
              <a:rPr lang="en-US" dirty="0" err="1"/>
              <a:t>vtp</a:t>
            </a:r>
            <a:r>
              <a:rPr lang="en-US" dirty="0"/>
              <a:t> domain NS  (To create domain)</a:t>
            </a:r>
          </a:p>
          <a:p>
            <a:r>
              <a:rPr lang="en-US" dirty="0"/>
              <a:t>Switch(</a:t>
            </a:r>
            <a:r>
              <a:rPr lang="en-US" dirty="0" err="1"/>
              <a:t>config</a:t>
            </a:r>
            <a:r>
              <a:rPr lang="en-US" dirty="0"/>
              <a:t>)#</a:t>
            </a:r>
            <a:r>
              <a:rPr lang="en-US" dirty="0" err="1"/>
              <a:t>vtp</a:t>
            </a:r>
            <a:r>
              <a:rPr lang="en-US" dirty="0"/>
              <a:t> mode ?   (To change the VTP mode)</a:t>
            </a:r>
          </a:p>
        </p:txBody>
      </p:sp>
      <p:sp>
        <p:nvSpPr>
          <p:cNvPr id="5" name="TextBox 4"/>
          <p:cNvSpPr txBox="1"/>
          <p:nvPr/>
        </p:nvSpPr>
        <p:spPr>
          <a:xfrm>
            <a:off x="617951" y="1571117"/>
            <a:ext cx="1754006" cy="461665"/>
          </a:xfrm>
          <a:prstGeom prst="rect">
            <a:avLst/>
          </a:prstGeom>
          <a:noFill/>
        </p:spPr>
        <p:txBody>
          <a:bodyPr wrap="none" rtlCol="0">
            <a:spAutoFit/>
          </a:bodyPr>
          <a:lstStyle/>
          <a:p>
            <a:r>
              <a:rPr lang="en-IN" sz="2400" b="1" dirty="0"/>
              <a:t>VTP Domain</a:t>
            </a:r>
          </a:p>
        </p:txBody>
      </p:sp>
      <p:sp>
        <p:nvSpPr>
          <p:cNvPr id="6" name="TextBox 5"/>
          <p:cNvSpPr txBox="1"/>
          <p:nvPr/>
        </p:nvSpPr>
        <p:spPr>
          <a:xfrm>
            <a:off x="617951" y="3933173"/>
            <a:ext cx="2565126" cy="461665"/>
          </a:xfrm>
          <a:prstGeom prst="rect">
            <a:avLst/>
          </a:prstGeom>
          <a:noFill/>
        </p:spPr>
        <p:txBody>
          <a:bodyPr wrap="none" rtlCol="0">
            <a:spAutoFit/>
          </a:bodyPr>
          <a:lstStyle/>
          <a:p>
            <a:r>
              <a:rPr lang="en-IN" sz="2400" b="1" dirty="0"/>
              <a:t>VTP Pruning Mode</a:t>
            </a:r>
          </a:p>
        </p:txBody>
      </p:sp>
      <p:sp>
        <p:nvSpPr>
          <p:cNvPr id="7" name="Rectangle 6"/>
          <p:cNvSpPr/>
          <p:nvPr/>
        </p:nvSpPr>
        <p:spPr>
          <a:xfrm>
            <a:off x="617951" y="4645822"/>
            <a:ext cx="9966542" cy="646331"/>
          </a:xfrm>
          <a:prstGeom prst="rect">
            <a:avLst/>
          </a:prstGeom>
        </p:spPr>
        <p:txBody>
          <a:bodyPr wrap="square">
            <a:spAutoFit/>
          </a:bodyPr>
          <a:lstStyle/>
          <a:p>
            <a:pPr>
              <a:buFont typeface="Arial" panose="020B0604020202020204" pitchFamily="34" charset="0"/>
              <a:buChar char="•"/>
            </a:pPr>
            <a:r>
              <a:rPr lang="en-US" dirty="0"/>
              <a:t>This mode controls transferring unwanted updates from server to un manual switch.</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740126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13411" y="806099"/>
            <a:ext cx="6485207" cy="523220"/>
          </a:xfrm>
          <a:prstGeom prst="rect">
            <a:avLst/>
          </a:prstGeom>
          <a:noFill/>
        </p:spPr>
        <p:txBody>
          <a:bodyPr wrap="square" rtlCol="0">
            <a:spAutoFit/>
          </a:bodyPr>
          <a:lstStyle/>
          <a:p>
            <a:r>
              <a:rPr lang="en-US" sz="2800" b="1" dirty="0">
                <a:cs typeface="Calibri" panose="020F0502020204030204" pitchFamily="34" charset="0"/>
              </a:rPr>
              <a:t>Static Routing</a:t>
            </a:r>
          </a:p>
        </p:txBody>
      </p:sp>
      <p:sp>
        <p:nvSpPr>
          <p:cNvPr id="5" name="Rectangle 4"/>
          <p:cNvSpPr/>
          <p:nvPr/>
        </p:nvSpPr>
        <p:spPr>
          <a:xfrm>
            <a:off x="2008341" y="1776652"/>
            <a:ext cx="9277610" cy="1754326"/>
          </a:xfrm>
          <a:prstGeom prst="rect">
            <a:avLst/>
          </a:prstGeom>
        </p:spPr>
        <p:txBody>
          <a:bodyPr wrap="square">
            <a:spAutoFit/>
          </a:bodyPr>
          <a:lstStyle/>
          <a:p>
            <a:pPr marL="285750" indent="-285750">
              <a:buFont typeface="Arial" panose="020B0604020202020204" pitchFamily="34" charset="0"/>
              <a:buChar char="•"/>
            </a:pPr>
            <a:r>
              <a:rPr lang="en-US" dirty="0"/>
              <a:t>It is the manual configuration and selection of a network route, usually managed by the network administrator.</a:t>
            </a:r>
          </a:p>
          <a:p>
            <a:endParaRPr lang="en-US" dirty="0"/>
          </a:p>
          <a:p>
            <a:pPr marL="285750" indent="-285750">
              <a:buFont typeface="Arial" panose="020B0604020202020204" pitchFamily="34" charset="0"/>
              <a:buChar char="•"/>
            </a:pPr>
            <a:r>
              <a:rPr lang="en-US" dirty="0"/>
              <a:t> Static routes are normally implemented in those situations where the choices in route selection are limited, or there is only a single default route available.</a:t>
            </a:r>
          </a:p>
          <a:p>
            <a:r>
              <a:rPr lang="en-US" dirty="0"/>
              <a:t> </a:t>
            </a:r>
          </a:p>
        </p:txBody>
      </p:sp>
      <p:sp>
        <p:nvSpPr>
          <p:cNvPr id="6" name="Rectangle 5"/>
          <p:cNvSpPr/>
          <p:nvPr/>
        </p:nvSpPr>
        <p:spPr>
          <a:xfrm>
            <a:off x="2041741" y="3529578"/>
            <a:ext cx="9983243" cy="2031325"/>
          </a:xfrm>
          <a:prstGeom prst="rect">
            <a:avLst/>
          </a:prstGeom>
        </p:spPr>
        <p:txBody>
          <a:bodyPr wrap="square">
            <a:spAutoFit/>
          </a:bodyPr>
          <a:lstStyle/>
          <a:p>
            <a:pPr marL="285750" indent="-285750">
              <a:buFont typeface="Arial" panose="020B0604020202020204" pitchFamily="34" charset="0"/>
              <a:buChar char="•"/>
            </a:pPr>
            <a:r>
              <a:rPr lang="en-US" dirty="0"/>
              <a:t>Static routes, which define explicit paths between two routers, cannot be automatically updated.</a:t>
            </a:r>
          </a:p>
          <a:p>
            <a:endParaRPr lang="en-US" dirty="0"/>
          </a:p>
          <a:p>
            <a:pPr marL="285750" indent="-285750">
              <a:buFont typeface="Arial" panose="020B0604020202020204" pitchFamily="34" charset="0"/>
              <a:buChar char="•"/>
            </a:pPr>
            <a:r>
              <a:rPr lang="en-US" dirty="0"/>
              <a:t>You must manually reconfigure static routes when network changes occur. </a:t>
            </a:r>
          </a:p>
          <a:p>
            <a:endParaRPr lang="en-US" dirty="0"/>
          </a:p>
          <a:p>
            <a:pPr marL="285750" indent="-285750">
              <a:buFont typeface="Arial" panose="020B0604020202020204" pitchFamily="34" charset="0"/>
              <a:buChar char="•"/>
            </a:pPr>
            <a:r>
              <a:rPr lang="en-US" dirty="0"/>
              <a:t>Static routes use less bandwidth than dynamic routes.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CPU cycles are used to calculate and analyze routing updates.</a:t>
            </a:r>
          </a:p>
        </p:txBody>
      </p:sp>
    </p:spTree>
    <p:extLst>
      <p:ext uri="{BB962C8B-B14F-4D97-AF65-F5344CB8AC3E}">
        <p14:creationId xmlns:p14="http://schemas.microsoft.com/office/powerpoint/2010/main" val="40638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52958" y="1691982"/>
            <a:ext cx="6485207" cy="400110"/>
          </a:xfrm>
          <a:prstGeom prst="rect">
            <a:avLst/>
          </a:prstGeom>
          <a:noFill/>
        </p:spPr>
        <p:txBody>
          <a:bodyPr wrap="square" rtlCol="0">
            <a:spAutoFit/>
          </a:bodyPr>
          <a:lstStyle/>
          <a:p>
            <a:r>
              <a:rPr lang="en-US" sz="2000" b="1" dirty="0">
                <a:cs typeface="Calibri" panose="020F0502020204030204" pitchFamily="34" charset="0"/>
              </a:rPr>
              <a:t>Accessing Cisco Switch First Time with Console</a:t>
            </a:r>
          </a:p>
        </p:txBody>
      </p:sp>
      <p:sp>
        <p:nvSpPr>
          <p:cNvPr id="41" name="TextBox 40"/>
          <p:cNvSpPr txBox="1"/>
          <p:nvPr/>
        </p:nvSpPr>
        <p:spPr>
          <a:xfrm>
            <a:off x="0" y="2322201"/>
            <a:ext cx="4206239" cy="1200329"/>
          </a:xfrm>
          <a:prstGeom prst="rect">
            <a:avLst/>
          </a:prstGeom>
          <a:noFill/>
        </p:spPr>
        <p:txBody>
          <a:bodyPr wrap="square" rtlCol="0">
            <a:spAutoFit/>
          </a:bodyPr>
          <a:lstStyle/>
          <a:p>
            <a:r>
              <a:rPr lang="en-US" b="1" dirty="0"/>
              <a:t>Connect a console terminal to the console interface of your supervisor engine.</a:t>
            </a:r>
          </a:p>
          <a:p>
            <a:endParaRPr lang="en-US" b="1" dirty="0"/>
          </a:p>
          <a:p>
            <a:endParaRPr lang="en-US" dirty="0"/>
          </a:p>
        </p:txBody>
      </p:sp>
      <p:pic>
        <p:nvPicPr>
          <p:cNvPr id="42" name="Picture 41"/>
          <p:cNvPicPr>
            <a:picLocks noChangeAspect="1"/>
          </p:cNvPicPr>
          <p:nvPr/>
        </p:nvPicPr>
        <p:blipFill>
          <a:blip r:embed="rId2"/>
          <a:stretch>
            <a:fillRect/>
          </a:stretch>
        </p:blipFill>
        <p:spPr>
          <a:xfrm>
            <a:off x="4674212" y="2083175"/>
            <a:ext cx="7198920" cy="4387797"/>
          </a:xfrm>
          <a:prstGeom prst="rect">
            <a:avLst/>
          </a:prstGeom>
        </p:spPr>
      </p:pic>
      <p:sp>
        <p:nvSpPr>
          <p:cNvPr id="6" name="TextBox 5"/>
          <p:cNvSpPr txBox="1"/>
          <p:nvPr/>
        </p:nvSpPr>
        <p:spPr>
          <a:xfrm>
            <a:off x="3355367" y="902242"/>
            <a:ext cx="6485207" cy="523220"/>
          </a:xfrm>
          <a:prstGeom prst="rect">
            <a:avLst/>
          </a:prstGeom>
          <a:noFill/>
        </p:spPr>
        <p:txBody>
          <a:bodyPr wrap="square" rtlCol="0">
            <a:spAutoFit/>
          </a:bodyPr>
          <a:lstStyle/>
          <a:p>
            <a:pPr lvl="0"/>
            <a:r>
              <a:rPr lang="en-US" sz="2800" b="1" dirty="0"/>
              <a:t>Basic command through CLI</a:t>
            </a:r>
          </a:p>
        </p:txBody>
      </p:sp>
    </p:spTree>
    <p:extLst>
      <p:ext uri="{BB962C8B-B14F-4D97-AF65-F5344CB8AC3E}">
        <p14:creationId xmlns:p14="http://schemas.microsoft.com/office/powerpoint/2010/main" val="7124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0" fill="hold"/>
                                        <p:tgtEl>
                                          <p:spTgt spid="40"/>
                                        </p:tgtEl>
                                        <p:attrNameLst>
                                          <p:attrName>ppt_w</p:attrName>
                                        </p:attrNameLst>
                                      </p:cBhvr>
                                      <p:tavLst>
                                        <p:tav tm="0">
                                          <p:val>
                                            <p:fltVal val="0"/>
                                          </p:val>
                                        </p:tav>
                                        <p:tav tm="100000">
                                          <p:val>
                                            <p:strVal val="#ppt_w"/>
                                          </p:val>
                                        </p:tav>
                                      </p:tavLst>
                                    </p:anim>
                                    <p:anim calcmode="lin" valueType="num">
                                      <p:cBhvr>
                                        <p:cTn id="8" dur="2000" fill="hold"/>
                                        <p:tgtEl>
                                          <p:spTgt spid="40"/>
                                        </p:tgtEl>
                                        <p:attrNameLst>
                                          <p:attrName>ppt_h</p:attrName>
                                        </p:attrNameLst>
                                      </p:cBhvr>
                                      <p:tavLst>
                                        <p:tav tm="0">
                                          <p:val>
                                            <p:fltVal val="0"/>
                                          </p:val>
                                        </p:tav>
                                        <p:tav tm="100000">
                                          <p:val>
                                            <p:strVal val="#ppt_h"/>
                                          </p:val>
                                        </p:tav>
                                      </p:tavLst>
                                    </p:anim>
                                    <p:animEffect transition="in" filter="fade">
                                      <p:cBhvr>
                                        <p:cTn id="9" dur="2000"/>
                                        <p:tgtEl>
                                          <p:spTgt spid="40"/>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2000" fill="hold"/>
                                        <p:tgtEl>
                                          <p:spTgt spid="41"/>
                                        </p:tgtEl>
                                        <p:attrNameLst>
                                          <p:attrName>ppt_w</p:attrName>
                                        </p:attrNameLst>
                                      </p:cBhvr>
                                      <p:tavLst>
                                        <p:tav tm="0">
                                          <p:val>
                                            <p:fltVal val="0"/>
                                          </p:val>
                                        </p:tav>
                                        <p:tav tm="100000">
                                          <p:val>
                                            <p:strVal val="#ppt_w"/>
                                          </p:val>
                                        </p:tav>
                                      </p:tavLst>
                                    </p:anim>
                                    <p:anim calcmode="lin" valueType="num">
                                      <p:cBhvr>
                                        <p:cTn id="14" dur="2000" fill="hold"/>
                                        <p:tgtEl>
                                          <p:spTgt spid="41"/>
                                        </p:tgtEl>
                                        <p:attrNameLst>
                                          <p:attrName>ppt_h</p:attrName>
                                        </p:attrNameLst>
                                      </p:cBhvr>
                                      <p:tavLst>
                                        <p:tav tm="0">
                                          <p:val>
                                            <p:fltVal val="0"/>
                                          </p:val>
                                        </p:tav>
                                        <p:tav tm="100000">
                                          <p:val>
                                            <p:strVal val="#ppt_h"/>
                                          </p:val>
                                        </p:tav>
                                      </p:tavLst>
                                    </p:anim>
                                    <p:animEffect transition="in" filter="fade">
                                      <p:cBhvr>
                                        <p:cTn id="15" dur="2000"/>
                                        <p:tgtEl>
                                          <p:spTgt spid="41"/>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2000" fill="hold"/>
                                        <p:tgtEl>
                                          <p:spTgt spid="42"/>
                                        </p:tgtEl>
                                        <p:attrNameLst>
                                          <p:attrName>ppt_w</p:attrName>
                                        </p:attrNameLst>
                                      </p:cBhvr>
                                      <p:tavLst>
                                        <p:tav tm="0">
                                          <p:val>
                                            <p:fltVal val="0"/>
                                          </p:val>
                                        </p:tav>
                                        <p:tav tm="100000">
                                          <p:val>
                                            <p:strVal val="#ppt_w"/>
                                          </p:val>
                                        </p:tav>
                                      </p:tavLst>
                                    </p:anim>
                                    <p:anim calcmode="lin" valueType="num">
                                      <p:cBhvr>
                                        <p:cTn id="20" dur="2000" fill="hold"/>
                                        <p:tgtEl>
                                          <p:spTgt spid="42"/>
                                        </p:tgtEl>
                                        <p:attrNameLst>
                                          <p:attrName>ppt_h</p:attrName>
                                        </p:attrNameLst>
                                      </p:cBhvr>
                                      <p:tavLst>
                                        <p:tav tm="0">
                                          <p:val>
                                            <p:fltVal val="0"/>
                                          </p:val>
                                        </p:tav>
                                        <p:tav tm="100000">
                                          <p:val>
                                            <p:strVal val="#ppt_h"/>
                                          </p:val>
                                        </p:tav>
                                      </p:tavLst>
                                    </p:anim>
                                    <p:animEffect transition="in" filter="fade">
                                      <p:cBhvr>
                                        <p:cTn id="21" dur="2000"/>
                                        <p:tgtEl>
                                          <p:spTgt spid="42"/>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210287" y="1539577"/>
            <a:ext cx="6485207" cy="400110"/>
          </a:xfrm>
          <a:prstGeom prst="rect">
            <a:avLst/>
          </a:prstGeom>
          <a:noFill/>
        </p:spPr>
        <p:txBody>
          <a:bodyPr wrap="square" rtlCol="0">
            <a:spAutoFit/>
          </a:bodyPr>
          <a:lstStyle/>
          <a:p>
            <a:r>
              <a:rPr lang="en-US" sz="2000" b="1" dirty="0">
                <a:cs typeface="Calibri" panose="020F0502020204030204" pitchFamily="34" charset="0"/>
              </a:rPr>
              <a:t>Accessing Cisco Switch First Time with Console</a:t>
            </a:r>
          </a:p>
        </p:txBody>
      </p:sp>
      <p:sp>
        <p:nvSpPr>
          <p:cNvPr id="41" name="TextBox 40"/>
          <p:cNvSpPr txBox="1"/>
          <p:nvPr/>
        </p:nvSpPr>
        <p:spPr>
          <a:xfrm>
            <a:off x="196948" y="1668722"/>
            <a:ext cx="6949440" cy="2308324"/>
          </a:xfrm>
          <a:prstGeom prst="rect">
            <a:avLst/>
          </a:prstGeom>
          <a:noFill/>
        </p:spPr>
        <p:txBody>
          <a:bodyPr wrap="square" rtlCol="0">
            <a:spAutoFit/>
          </a:bodyPr>
          <a:lstStyle/>
          <a:p>
            <a:endParaRPr lang="en-US" b="1" dirty="0"/>
          </a:p>
          <a:p>
            <a:r>
              <a:rPr lang="en-US" dirty="0"/>
              <a:t>After a few seconds, you see the user </a:t>
            </a:r>
            <a:r>
              <a:rPr lang="en-US" b="1" dirty="0"/>
              <a:t>EXEC</a:t>
            </a:r>
            <a:r>
              <a:rPr lang="en-US" dirty="0"/>
              <a:t> prompt (</a:t>
            </a:r>
            <a:r>
              <a:rPr lang="en-US" b="1" dirty="0"/>
              <a:t>Switch&gt;).</a:t>
            </a:r>
          </a:p>
          <a:p>
            <a:r>
              <a:rPr lang="en-US" dirty="0"/>
              <a:t>Now, you may want to enter privileged </a:t>
            </a:r>
            <a:r>
              <a:rPr lang="en-US" b="1" dirty="0"/>
              <a:t>EXEC</a:t>
            </a:r>
            <a:r>
              <a:rPr lang="en-US" dirty="0"/>
              <a:t> mode, also known as enable mode. Type </a:t>
            </a:r>
            <a:r>
              <a:rPr lang="en-US" b="1" dirty="0"/>
              <a:t>enable</a:t>
            </a:r>
            <a:r>
              <a:rPr lang="en-US" dirty="0"/>
              <a:t> to enter enable mode:</a:t>
            </a:r>
          </a:p>
          <a:p>
            <a:r>
              <a:rPr lang="en-US" dirty="0"/>
              <a:t> </a:t>
            </a:r>
          </a:p>
          <a:p>
            <a:r>
              <a:rPr lang="en-US" dirty="0"/>
              <a:t>Switch&gt; </a:t>
            </a:r>
            <a:r>
              <a:rPr lang="en-US" b="1" dirty="0"/>
              <a:t>enable</a:t>
            </a:r>
          </a:p>
          <a:p>
            <a:endParaRPr lang="en-US" b="1" dirty="0"/>
          </a:p>
          <a:p>
            <a:endParaRPr lang="en-US" dirty="0"/>
          </a:p>
        </p:txBody>
      </p:sp>
      <p:pic>
        <p:nvPicPr>
          <p:cNvPr id="3" name="Picture 2"/>
          <p:cNvPicPr>
            <a:picLocks noChangeAspect="1"/>
          </p:cNvPicPr>
          <p:nvPr/>
        </p:nvPicPr>
        <p:blipFill>
          <a:blip r:embed="rId2"/>
          <a:stretch>
            <a:fillRect/>
          </a:stretch>
        </p:blipFill>
        <p:spPr>
          <a:xfrm>
            <a:off x="4801992" y="2822244"/>
            <a:ext cx="7286625" cy="3743325"/>
          </a:xfrm>
          <a:prstGeom prst="rect">
            <a:avLst/>
          </a:prstGeom>
        </p:spPr>
      </p:pic>
      <p:sp>
        <p:nvSpPr>
          <p:cNvPr id="5" name="TextBox 4"/>
          <p:cNvSpPr txBox="1"/>
          <p:nvPr/>
        </p:nvSpPr>
        <p:spPr>
          <a:xfrm>
            <a:off x="3355367" y="902242"/>
            <a:ext cx="6485207" cy="523220"/>
          </a:xfrm>
          <a:prstGeom prst="rect">
            <a:avLst/>
          </a:prstGeom>
          <a:noFill/>
        </p:spPr>
        <p:txBody>
          <a:bodyPr wrap="square" rtlCol="0">
            <a:spAutoFit/>
          </a:bodyPr>
          <a:lstStyle/>
          <a:p>
            <a:pPr lvl="0"/>
            <a:r>
              <a:rPr lang="en-US" sz="2800" b="1" dirty="0"/>
              <a:t>Basic command through CLI</a:t>
            </a:r>
          </a:p>
        </p:txBody>
      </p:sp>
    </p:spTree>
    <p:extLst>
      <p:ext uri="{BB962C8B-B14F-4D97-AF65-F5344CB8AC3E}">
        <p14:creationId xmlns:p14="http://schemas.microsoft.com/office/powerpoint/2010/main" val="2634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7483" y="1920336"/>
            <a:ext cx="24779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Go to Config Mode</a:t>
            </a:r>
          </a:p>
        </p:txBody>
      </p:sp>
      <p:sp>
        <p:nvSpPr>
          <p:cNvPr id="7" name="TextBox 6"/>
          <p:cNvSpPr txBox="1"/>
          <p:nvPr/>
        </p:nvSpPr>
        <p:spPr>
          <a:xfrm>
            <a:off x="377483" y="4235039"/>
            <a:ext cx="347216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username and password</a:t>
            </a:r>
          </a:p>
        </p:txBody>
      </p:sp>
      <p:sp>
        <p:nvSpPr>
          <p:cNvPr id="9" name="TextBox 8"/>
          <p:cNvSpPr txBox="1"/>
          <p:nvPr/>
        </p:nvSpPr>
        <p:spPr>
          <a:xfrm>
            <a:off x="377483" y="5371608"/>
            <a:ext cx="266085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Enable Password</a:t>
            </a:r>
          </a:p>
        </p:txBody>
      </p:sp>
      <p:sp>
        <p:nvSpPr>
          <p:cNvPr id="11" name="TextBox 10"/>
          <p:cNvSpPr txBox="1"/>
          <p:nvPr/>
        </p:nvSpPr>
        <p:spPr>
          <a:xfrm>
            <a:off x="377483" y="3070760"/>
            <a:ext cx="19593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Hostname</a:t>
            </a:r>
          </a:p>
        </p:txBody>
      </p:sp>
      <p:pic>
        <p:nvPicPr>
          <p:cNvPr id="4" name="Picture 3"/>
          <p:cNvPicPr>
            <a:picLocks noChangeAspect="1"/>
          </p:cNvPicPr>
          <p:nvPr/>
        </p:nvPicPr>
        <p:blipFill>
          <a:blip r:embed="rId2"/>
          <a:stretch>
            <a:fillRect/>
          </a:stretch>
        </p:blipFill>
        <p:spPr>
          <a:xfrm>
            <a:off x="4740518" y="1864340"/>
            <a:ext cx="6467475" cy="628650"/>
          </a:xfrm>
          <a:prstGeom prst="rect">
            <a:avLst/>
          </a:prstGeom>
        </p:spPr>
      </p:pic>
      <p:pic>
        <p:nvPicPr>
          <p:cNvPr id="12" name="Picture 11"/>
          <p:cNvPicPr>
            <a:picLocks noChangeAspect="1"/>
          </p:cNvPicPr>
          <p:nvPr/>
        </p:nvPicPr>
        <p:blipFill>
          <a:blip r:embed="rId3"/>
          <a:stretch>
            <a:fillRect/>
          </a:stretch>
        </p:blipFill>
        <p:spPr>
          <a:xfrm>
            <a:off x="4740518" y="3039105"/>
            <a:ext cx="3857625" cy="428625"/>
          </a:xfrm>
          <a:prstGeom prst="rect">
            <a:avLst/>
          </a:prstGeom>
        </p:spPr>
      </p:pic>
      <p:pic>
        <p:nvPicPr>
          <p:cNvPr id="14" name="Picture 13"/>
          <p:cNvPicPr>
            <a:picLocks noChangeAspect="1"/>
          </p:cNvPicPr>
          <p:nvPr/>
        </p:nvPicPr>
        <p:blipFill>
          <a:blip r:embed="rId4"/>
          <a:stretch>
            <a:fillRect/>
          </a:stretch>
        </p:blipFill>
        <p:spPr>
          <a:xfrm>
            <a:off x="4731580" y="4107949"/>
            <a:ext cx="5772150" cy="476250"/>
          </a:xfrm>
          <a:prstGeom prst="rect">
            <a:avLst/>
          </a:prstGeom>
        </p:spPr>
      </p:pic>
      <p:pic>
        <p:nvPicPr>
          <p:cNvPr id="15" name="Picture 14"/>
          <p:cNvPicPr>
            <a:picLocks noChangeAspect="1"/>
          </p:cNvPicPr>
          <p:nvPr/>
        </p:nvPicPr>
        <p:blipFill>
          <a:blip r:embed="rId5"/>
          <a:stretch>
            <a:fillRect/>
          </a:stretch>
        </p:blipFill>
        <p:spPr>
          <a:xfrm>
            <a:off x="4740518" y="5231496"/>
            <a:ext cx="4752975" cy="447675"/>
          </a:xfrm>
          <a:prstGeom prst="rect">
            <a:avLst/>
          </a:prstGeom>
        </p:spPr>
      </p:pic>
      <p:sp>
        <p:nvSpPr>
          <p:cNvPr id="13" name="TextBox 12"/>
          <p:cNvSpPr txBox="1"/>
          <p:nvPr/>
        </p:nvSpPr>
        <p:spPr>
          <a:xfrm>
            <a:off x="3272237" y="971517"/>
            <a:ext cx="6485207" cy="523220"/>
          </a:xfrm>
          <a:prstGeom prst="rect">
            <a:avLst/>
          </a:prstGeom>
          <a:noFill/>
        </p:spPr>
        <p:txBody>
          <a:bodyPr wrap="square" rtlCol="0">
            <a:spAutoFit/>
          </a:bodyPr>
          <a:lstStyle/>
          <a:p>
            <a:pPr lvl="0"/>
            <a:r>
              <a:rPr lang="en-US" sz="2800" b="1" dirty="0"/>
              <a:t>Basic command through CLI</a:t>
            </a:r>
          </a:p>
        </p:txBody>
      </p:sp>
    </p:spTree>
    <p:extLst>
      <p:ext uri="{BB962C8B-B14F-4D97-AF65-F5344CB8AC3E}">
        <p14:creationId xmlns:p14="http://schemas.microsoft.com/office/powerpoint/2010/main" val="67124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000" fill="hold"/>
                                        <p:tgtEl>
                                          <p:spTgt spid="11"/>
                                        </p:tgtEl>
                                        <p:attrNameLst>
                                          <p:attrName>ppt_w</p:attrName>
                                        </p:attrNameLst>
                                      </p:cBhvr>
                                      <p:tavLst>
                                        <p:tav tm="0">
                                          <p:val>
                                            <p:fltVal val="0"/>
                                          </p:val>
                                        </p:tav>
                                        <p:tav tm="100000">
                                          <p:val>
                                            <p:strVal val="#ppt_w"/>
                                          </p:val>
                                        </p:tav>
                                      </p:tavLst>
                                    </p:anim>
                                    <p:anim calcmode="lin" valueType="num">
                                      <p:cBhvr>
                                        <p:cTn id="20" dur="2000" fill="hold"/>
                                        <p:tgtEl>
                                          <p:spTgt spid="11"/>
                                        </p:tgtEl>
                                        <p:attrNameLst>
                                          <p:attrName>ppt_h</p:attrName>
                                        </p:attrNameLst>
                                      </p:cBhvr>
                                      <p:tavLst>
                                        <p:tav tm="0">
                                          <p:val>
                                            <p:fltVal val="0"/>
                                          </p:val>
                                        </p:tav>
                                        <p:tav tm="100000">
                                          <p:val>
                                            <p:strVal val="#ppt_h"/>
                                          </p:val>
                                        </p:tav>
                                      </p:tavLst>
                                    </p:anim>
                                    <p:animEffect transition="in" filter="fade">
                                      <p:cBhvr>
                                        <p:cTn id="21" dur="2000"/>
                                        <p:tgtEl>
                                          <p:spTgt spid="11"/>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2000" fill="hold"/>
                                        <p:tgtEl>
                                          <p:spTgt spid="12"/>
                                        </p:tgtEl>
                                        <p:attrNameLst>
                                          <p:attrName>ppt_w</p:attrName>
                                        </p:attrNameLst>
                                      </p:cBhvr>
                                      <p:tavLst>
                                        <p:tav tm="0">
                                          <p:val>
                                            <p:fltVal val="0"/>
                                          </p:val>
                                        </p:tav>
                                        <p:tav tm="100000">
                                          <p:val>
                                            <p:strVal val="#ppt_w"/>
                                          </p:val>
                                        </p:tav>
                                      </p:tavLst>
                                    </p:anim>
                                    <p:anim calcmode="lin" valueType="num">
                                      <p:cBhvr>
                                        <p:cTn id="26" dur="2000" fill="hold"/>
                                        <p:tgtEl>
                                          <p:spTgt spid="12"/>
                                        </p:tgtEl>
                                        <p:attrNameLst>
                                          <p:attrName>ppt_h</p:attrName>
                                        </p:attrNameLst>
                                      </p:cBhvr>
                                      <p:tavLst>
                                        <p:tav tm="0">
                                          <p:val>
                                            <p:fltVal val="0"/>
                                          </p:val>
                                        </p:tav>
                                        <p:tav tm="100000">
                                          <p:val>
                                            <p:strVal val="#ppt_h"/>
                                          </p:val>
                                        </p:tav>
                                      </p:tavLst>
                                    </p:anim>
                                    <p:animEffect transition="in" filter="fade">
                                      <p:cBhvr>
                                        <p:cTn id="27" dur="2000"/>
                                        <p:tgtEl>
                                          <p:spTgt spid="12"/>
                                        </p:tgtEl>
                                      </p:cBhvr>
                                    </p:animEffect>
                                  </p:childTnLst>
                                </p:cTn>
                              </p:par>
                            </p:childTnLst>
                          </p:cTn>
                        </p:par>
                        <p:par>
                          <p:cTn id="28" fill="hold">
                            <p:stCondLst>
                              <p:cond delay="8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2000" fill="hold"/>
                                        <p:tgtEl>
                                          <p:spTgt spid="14"/>
                                        </p:tgtEl>
                                        <p:attrNameLst>
                                          <p:attrName>ppt_w</p:attrName>
                                        </p:attrNameLst>
                                      </p:cBhvr>
                                      <p:tavLst>
                                        <p:tav tm="0">
                                          <p:val>
                                            <p:fltVal val="0"/>
                                          </p:val>
                                        </p:tav>
                                        <p:tav tm="100000">
                                          <p:val>
                                            <p:strVal val="#ppt_w"/>
                                          </p:val>
                                        </p:tav>
                                      </p:tavLst>
                                    </p:anim>
                                    <p:anim calcmode="lin" valueType="num">
                                      <p:cBhvr>
                                        <p:cTn id="38" dur="2000" fill="hold"/>
                                        <p:tgtEl>
                                          <p:spTgt spid="14"/>
                                        </p:tgtEl>
                                        <p:attrNameLst>
                                          <p:attrName>ppt_h</p:attrName>
                                        </p:attrNameLst>
                                      </p:cBhvr>
                                      <p:tavLst>
                                        <p:tav tm="0">
                                          <p:val>
                                            <p:fltVal val="0"/>
                                          </p:val>
                                        </p:tav>
                                        <p:tav tm="100000">
                                          <p:val>
                                            <p:strVal val="#ppt_h"/>
                                          </p:val>
                                        </p:tav>
                                      </p:tavLst>
                                    </p:anim>
                                    <p:animEffect transition="in" filter="fade">
                                      <p:cBhvr>
                                        <p:cTn id="39" dur="2000"/>
                                        <p:tgtEl>
                                          <p:spTgt spid="14"/>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childTnLst>
                          </p:cTn>
                        </p:par>
                        <p:par>
                          <p:cTn id="46" fill="hold">
                            <p:stCondLst>
                              <p:cond delay="14000"/>
                            </p:stCondLst>
                            <p:childTnLst>
                              <p:par>
                                <p:cTn id="47" presetID="53" presetClass="entr" presetSubtype="16"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000" fill="hold"/>
                                        <p:tgtEl>
                                          <p:spTgt spid="15"/>
                                        </p:tgtEl>
                                        <p:attrNameLst>
                                          <p:attrName>ppt_w</p:attrName>
                                        </p:attrNameLst>
                                      </p:cBhvr>
                                      <p:tavLst>
                                        <p:tav tm="0">
                                          <p:val>
                                            <p:fltVal val="0"/>
                                          </p:val>
                                        </p:tav>
                                        <p:tav tm="100000">
                                          <p:val>
                                            <p:strVal val="#ppt_w"/>
                                          </p:val>
                                        </p:tav>
                                      </p:tavLst>
                                    </p:anim>
                                    <p:anim calcmode="lin" valueType="num">
                                      <p:cBhvr>
                                        <p:cTn id="50" dur="2000" fill="hold"/>
                                        <p:tgtEl>
                                          <p:spTgt spid="15"/>
                                        </p:tgtEl>
                                        <p:attrNameLst>
                                          <p:attrName>ppt_h</p:attrName>
                                        </p:attrNameLst>
                                      </p:cBhvr>
                                      <p:tavLst>
                                        <p:tav tm="0">
                                          <p:val>
                                            <p:fltVal val="0"/>
                                          </p:val>
                                        </p:tav>
                                        <p:tav tm="100000">
                                          <p:val>
                                            <p:strVal val="#ppt_h"/>
                                          </p:val>
                                        </p:tav>
                                      </p:tavLst>
                                    </p:anim>
                                    <p:animEffect transition="in" filter="fade">
                                      <p:cBhvr>
                                        <p:cTn id="51" dur="2000"/>
                                        <p:tgtEl>
                                          <p:spTgt spid="15"/>
                                        </p:tgtEl>
                                      </p:cBhvr>
                                    </p:animEffect>
                                  </p:childTnLst>
                                </p:cTn>
                              </p:par>
                            </p:childTnLst>
                          </p:cTn>
                        </p:par>
                        <p:par>
                          <p:cTn id="52" fill="hold">
                            <p:stCondLst>
                              <p:cond delay="16000"/>
                            </p:stCondLst>
                            <p:childTnLst>
                              <p:par>
                                <p:cTn id="53" presetID="53" presetClass="entr" presetSubtype="16"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2000" fill="hold"/>
                                        <p:tgtEl>
                                          <p:spTgt spid="13"/>
                                        </p:tgtEl>
                                        <p:attrNameLst>
                                          <p:attrName>ppt_w</p:attrName>
                                        </p:attrNameLst>
                                      </p:cBhvr>
                                      <p:tavLst>
                                        <p:tav tm="0">
                                          <p:val>
                                            <p:fltVal val="0"/>
                                          </p:val>
                                        </p:tav>
                                        <p:tav tm="100000">
                                          <p:val>
                                            <p:strVal val="#ppt_w"/>
                                          </p:val>
                                        </p:tav>
                                      </p:tavLst>
                                    </p:anim>
                                    <p:anim calcmode="lin" valueType="num">
                                      <p:cBhvr>
                                        <p:cTn id="56" dur="2000" fill="hold"/>
                                        <p:tgtEl>
                                          <p:spTgt spid="13"/>
                                        </p:tgtEl>
                                        <p:attrNameLst>
                                          <p:attrName>ppt_h</p:attrName>
                                        </p:attrNameLst>
                                      </p:cBhvr>
                                      <p:tavLst>
                                        <p:tav tm="0">
                                          <p:val>
                                            <p:fltVal val="0"/>
                                          </p:val>
                                        </p:tav>
                                        <p:tav tm="100000">
                                          <p:val>
                                            <p:strVal val="#ppt_h"/>
                                          </p:val>
                                        </p:tav>
                                      </p:tavLst>
                                    </p:anim>
                                    <p:animEffect transition="in" filter="fade">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9123" y="1343267"/>
            <a:ext cx="6485207" cy="400110"/>
          </a:xfrm>
          <a:prstGeom prst="rect">
            <a:avLst/>
          </a:prstGeom>
          <a:noFill/>
        </p:spPr>
        <p:txBody>
          <a:bodyPr wrap="square" rtlCol="0">
            <a:spAutoFit/>
          </a:bodyPr>
          <a:lstStyle/>
          <a:p>
            <a:r>
              <a:rPr lang="en-US" sz="2000" b="1" i="1" dirty="0">
                <a:solidFill>
                  <a:schemeClr val="accent2">
                    <a:lumMod val="50000"/>
                  </a:schemeClr>
                </a:solidFill>
                <a:cs typeface="Calibri" panose="020F0502020204030204" pitchFamily="34" charset="0"/>
              </a:rPr>
              <a:t>Enable</a:t>
            </a:r>
            <a:r>
              <a:rPr lang="en-US" sz="2000" b="1" i="1" dirty="0">
                <a:solidFill>
                  <a:schemeClr val="accent2">
                    <a:lumMod val="75000"/>
                  </a:schemeClr>
                </a:solidFill>
                <a:cs typeface="Calibri" panose="020F0502020204030204" pitchFamily="34" charset="0"/>
              </a:rPr>
              <a:t> </a:t>
            </a:r>
            <a:r>
              <a:rPr lang="en-US" sz="2000" b="1" i="1" dirty="0">
                <a:solidFill>
                  <a:schemeClr val="accent2">
                    <a:lumMod val="50000"/>
                  </a:schemeClr>
                </a:solidFill>
                <a:cs typeface="Calibri" panose="020F0502020204030204" pitchFamily="34" charset="0"/>
              </a:rPr>
              <a:t>SSH</a:t>
            </a:r>
          </a:p>
        </p:txBody>
      </p:sp>
      <p:sp>
        <p:nvSpPr>
          <p:cNvPr id="3" name="TextBox 2"/>
          <p:cNvSpPr txBox="1"/>
          <p:nvPr/>
        </p:nvSpPr>
        <p:spPr>
          <a:xfrm>
            <a:off x="377483" y="1920336"/>
            <a:ext cx="390946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Set IP Domain Name for SSH key</a:t>
            </a:r>
          </a:p>
        </p:txBody>
      </p:sp>
      <p:sp>
        <p:nvSpPr>
          <p:cNvPr id="5" name="TextBox 4"/>
          <p:cNvSpPr txBox="1"/>
          <p:nvPr/>
        </p:nvSpPr>
        <p:spPr>
          <a:xfrm>
            <a:off x="377483" y="5667036"/>
            <a:ext cx="230511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Enable SSH in </a:t>
            </a:r>
            <a:r>
              <a:rPr lang="en-US" sz="2000" b="1" dirty="0" err="1"/>
              <a:t>vty</a:t>
            </a:r>
            <a:endParaRPr lang="en-US" sz="2000" b="1" dirty="0"/>
          </a:p>
        </p:txBody>
      </p:sp>
      <p:sp>
        <p:nvSpPr>
          <p:cNvPr id="6" name="TextBox 5"/>
          <p:cNvSpPr txBox="1"/>
          <p:nvPr/>
        </p:nvSpPr>
        <p:spPr>
          <a:xfrm>
            <a:off x="377483" y="3645972"/>
            <a:ext cx="235622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Generate RSA key</a:t>
            </a:r>
          </a:p>
        </p:txBody>
      </p:sp>
      <p:pic>
        <p:nvPicPr>
          <p:cNvPr id="7" name="Picture 6"/>
          <p:cNvPicPr>
            <a:picLocks noChangeAspect="1"/>
          </p:cNvPicPr>
          <p:nvPr/>
        </p:nvPicPr>
        <p:blipFill>
          <a:blip r:embed="rId2"/>
          <a:stretch>
            <a:fillRect/>
          </a:stretch>
        </p:blipFill>
        <p:spPr>
          <a:xfrm>
            <a:off x="4994030" y="1953057"/>
            <a:ext cx="6745971" cy="409575"/>
          </a:xfrm>
          <a:prstGeom prst="rect">
            <a:avLst/>
          </a:prstGeom>
        </p:spPr>
      </p:pic>
      <p:pic>
        <p:nvPicPr>
          <p:cNvPr id="8" name="Picture 7"/>
          <p:cNvPicPr>
            <a:picLocks noChangeAspect="1"/>
          </p:cNvPicPr>
          <p:nvPr/>
        </p:nvPicPr>
        <p:blipFill>
          <a:blip r:embed="rId3"/>
          <a:stretch>
            <a:fillRect/>
          </a:stretch>
        </p:blipFill>
        <p:spPr>
          <a:xfrm>
            <a:off x="4994030" y="2695190"/>
            <a:ext cx="6745971" cy="2419350"/>
          </a:xfrm>
          <a:prstGeom prst="rect">
            <a:avLst/>
          </a:prstGeom>
        </p:spPr>
      </p:pic>
      <p:pic>
        <p:nvPicPr>
          <p:cNvPr id="9" name="Picture 8"/>
          <p:cNvPicPr>
            <a:picLocks noChangeAspect="1"/>
          </p:cNvPicPr>
          <p:nvPr/>
        </p:nvPicPr>
        <p:blipFill>
          <a:blip r:embed="rId4"/>
          <a:stretch>
            <a:fillRect/>
          </a:stretch>
        </p:blipFill>
        <p:spPr>
          <a:xfrm>
            <a:off x="4994030" y="5444386"/>
            <a:ext cx="4800600" cy="781050"/>
          </a:xfrm>
          <a:prstGeom prst="rect">
            <a:avLst/>
          </a:prstGeom>
        </p:spPr>
      </p:pic>
      <p:sp>
        <p:nvSpPr>
          <p:cNvPr id="11" name="TextBox 10"/>
          <p:cNvSpPr txBox="1"/>
          <p:nvPr/>
        </p:nvSpPr>
        <p:spPr>
          <a:xfrm>
            <a:off x="3216817" y="777547"/>
            <a:ext cx="6485207" cy="523220"/>
          </a:xfrm>
          <a:prstGeom prst="rect">
            <a:avLst/>
          </a:prstGeom>
          <a:noFill/>
        </p:spPr>
        <p:txBody>
          <a:bodyPr wrap="square" rtlCol="0">
            <a:spAutoFit/>
          </a:bodyPr>
          <a:lstStyle/>
          <a:p>
            <a:pPr lvl="0"/>
            <a:r>
              <a:rPr lang="en-US" sz="2800" b="1" dirty="0"/>
              <a:t>Basic command through CLI</a:t>
            </a:r>
          </a:p>
        </p:txBody>
      </p:sp>
    </p:spTree>
    <p:extLst>
      <p:ext uri="{BB962C8B-B14F-4D97-AF65-F5344CB8AC3E}">
        <p14:creationId xmlns:p14="http://schemas.microsoft.com/office/powerpoint/2010/main" val="401018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Effect transition="in" filter="fade">
                                      <p:cBhvr>
                                        <p:cTn id="21" dur="2000"/>
                                        <p:tgtEl>
                                          <p:spTgt spid="7"/>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fltVal val="0"/>
                                          </p:val>
                                        </p:tav>
                                        <p:tav tm="100000">
                                          <p:val>
                                            <p:strVal val="#ppt_w"/>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Effect transition="in" filter="fade">
                                      <p:cBhvr>
                                        <p:cTn id="27" dur="2000"/>
                                        <p:tgtEl>
                                          <p:spTgt spid="6"/>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000" fill="hold"/>
                                        <p:tgtEl>
                                          <p:spTgt spid="8"/>
                                        </p:tgtEl>
                                        <p:attrNameLst>
                                          <p:attrName>ppt_w</p:attrName>
                                        </p:attrNameLst>
                                      </p:cBhvr>
                                      <p:tavLst>
                                        <p:tav tm="0">
                                          <p:val>
                                            <p:fltVal val="0"/>
                                          </p:val>
                                        </p:tav>
                                        <p:tav tm="100000">
                                          <p:val>
                                            <p:strVal val="#ppt_w"/>
                                          </p:val>
                                        </p:tav>
                                      </p:tavLst>
                                    </p:anim>
                                    <p:anim calcmode="lin" valueType="num">
                                      <p:cBhvr>
                                        <p:cTn id="32" dur="2000" fill="hold"/>
                                        <p:tgtEl>
                                          <p:spTgt spid="8"/>
                                        </p:tgtEl>
                                        <p:attrNameLst>
                                          <p:attrName>ppt_h</p:attrName>
                                        </p:attrNameLst>
                                      </p:cBhvr>
                                      <p:tavLst>
                                        <p:tav tm="0">
                                          <p:val>
                                            <p:fltVal val="0"/>
                                          </p:val>
                                        </p:tav>
                                        <p:tav tm="100000">
                                          <p:val>
                                            <p:strVal val="#ppt_h"/>
                                          </p:val>
                                        </p:tav>
                                      </p:tavLst>
                                    </p:anim>
                                    <p:animEffect transition="in" filter="fade">
                                      <p:cBhvr>
                                        <p:cTn id="33" dur="2000"/>
                                        <p:tgtEl>
                                          <p:spTgt spid="8"/>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Effect transition="in" filter="fade">
                                      <p:cBhvr>
                                        <p:cTn id="39" dur="2000"/>
                                        <p:tgtEl>
                                          <p:spTgt spid="5"/>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2000" fill="hold"/>
                                        <p:tgtEl>
                                          <p:spTgt spid="9"/>
                                        </p:tgtEl>
                                        <p:attrNameLst>
                                          <p:attrName>ppt_w</p:attrName>
                                        </p:attrNameLst>
                                      </p:cBhvr>
                                      <p:tavLst>
                                        <p:tav tm="0">
                                          <p:val>
                                            <p:fltVal val="0"/>
                                          </p:val>
                                        </p:tav>
                                        <p:tav tm="100000">
                                          <p:val>
                                            <p:strVal val="#ppt_w"/>
                                          </p:val>
                                        </p:tav>
                                      </p:tavLst>
                                    </p:anim>
                                    <p:anim calcmode="lin" valueType="num">
                                      <p:cBhvr>
                                        <p:cTn id="44" dur="2000" fill="hold"/>
                                        <p:tgtEl>
                                          <p:spTgt spid="9"/>
                                        </p:tgtEl>
                                        <p:attrNameLst>
                                          <p:attrName>ppt_h</p:attrName>
                                        </p:attrNameLst>
                                      </p:cBhvr>
                                      <p:tavLst>
                                        <p:tav tm="0">
                                          <p:val>
                                            <p:fltVal val="0"/>
                                          </p:val>
                                        </p:tav>
                                        <p:tav tm="100000">
                                          <p:val>
                                            <p:strVal val="#ppt_h"/>
                                          </p:val>
                                        </p:tav>
                                      </p:tavLst>
                                    </p:anim>
                                    <p:animEffect transition="in" filter="fade">
                                      <p:cBhvr>
                                        <p:cTn id="45" dur="2000"/>
                                        <p:tgtEl>
                                          <p:spTgt spid="9"/>
                                        </p:tgtEl>
                                      </p:cBhvr>
                                    </p:animEffect>
                                  </p:childTnLst>
                                </p:cTn>
                              </p:par>
                            </p:childTnLst>
                          </p:cTn>
                        </p:par>
                        <p:par>
                          <p:cTn id="46" fill="hold">
                            <p:stCondLst>
                              <p:cond delay="14000"/>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0" fill="hold"/>
                                        <p:tgtEl>
                                          <p:spTgt spid="11"/>
                                        </p:tgtEl>
                                        <p:attrNameLst>
                                          <p:attrName>ppt_w</p:attrName>
                                        </p:attrNameLst>
                                      </p:cBhvr>
                                      <p:tavLst>
                                        <p:tav tm="0">
                                          <p:val>
                                            <p:fltVal val="0"/>
                                          </p:val>
                                        </p:tav>
                                        <p:tav tm="100000">
                                          <p:val>
                                            <p:strVal val="#ppt_w"/>
                                          </p:val>
                                        </p:tav>
                                      </p:tavLst>
                                    </p:anim>
                                    <p:anim calcmode="lin" valueType="num">
                                      <p:cBhvr>
                                        <p:cTn id="50" dur="2000" fill="hold"/>
                                        <p:tgtEl>
                                          <p:spTgt spid="11"/>
                                        </p:tgtEl>
                                        <p:attrNameLst>
                                          <p:attrName>ppt_h</p:attrName>
                                        </p:attrNameLst>
                                      </p:cBhvr>
                                      <p:tavLst>
                                        <p:tav tm="0">
                                          <p:val>
                                            <p:fltVal val="0"/>
                                          </p:val>
                                        </p:tav>
                                        <p:tav tm="100000">
                                          <p:val>
                                            <p:strVal val="#ppt_h"/>
                                          </p:val>
                                        </p:tav>
                                      </p:tavLst>
                                    </p:anim>
                                    <p:animEffect transition="in" filter="fade">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6180" y="915751"/>
            <a:ext cx="6485207" cy="523220"/>
          </a:xfrm>
          <a:prstGeom prst="rect">
            <a:avLst/>
          </a:prstGeom>
          <a:noFill/>
        </p:spPr>
        <p:txBody>
          <a:bodyPr wrap="square" rtlCol="0">
            <a:spAutoFit/>
          </a:bodyPr>
          <a:lstStyle/>
          <a:p>
            <a:pPr lvl="0"/>
            <a:r>
              <a:rPr lang="en-US" sz="2800" b="1" dirty="0"/>
              <a:t>How to configure ports and VLANs</a:t>
            </a:r>
          </a:p>
        </p:txBody>
      </p:sp>
      <p:sp>
        <p:nvSpPr>
          <p:cNvPr id="3" name="TextBox 2"/>
          <p:cNvSpPr txBox="1"/>
          <p:nvPr/>
        </p:nvSpPr>
        <p:spPr>
          <a:xfrm>
            <a:off x="377483" y="1920336"/>
            <a:ext cx="180972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Create VLAN</a:t>
            </a:r>
          </a:p>
        </p:txBody>
      </p:sp>
      <p:sp>
        <p:nvSpPr>
          <p:cNvPr id="4" name="TextBox 3"/>
          <p:cNvSpPr txBox="1"/>
          <p:nvPr/>
        </p:nvSpPr>
        <p:spPr>
          <a:xfrm>
            <a:off x="215387" y="4739953"/>
            <a:ext cx="260417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created VLAN</a:t>
            </a:r>
          </a:p>
        </p:txBody>
      </p:sp>
      <p:sp>
        <p:nvSpPr>
          <p:cNvPr id="5" name="TextBox 4"/>
          <p:cNvSpPr txBox="1"/>
          <p:nvPr/>
        </p:nvSpPr>
        <p:spPr>
          <a:xfrm>
            <a:off x="377483" y="2675301"/>
            <a:ext cx="181325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Delete VLAN</a:t>
            </a:r>
          </a:p>
        </p:txBody>
      </p:sp>
      <p:pic>
        <p:nvPicPr>
          <p:cNvPr id="6" name="Picture 5"/>
          <p:cNvPicPr>
            <a:picLocks noChangeAspect="1"/>
          </p:cNvPicPr>
          <p:nvPr/>
        </p:nvPicPr>
        <p:blipFill>
          <a:blip r:embed="rId2"/>
          <a:stretch>
            <a:fillRect/>
          </a:stretch>
        </p:blipFill>
        <p:spPr>
          <a:xfrm>
            <a:off x="4136304" y="1920336"/>
            <a:ext cx="3076575" cy="257175"/>
          </a:xfrm>
          <a:prstGeom prst="rect">
            <a:avLst/>
          </a:prstGeom>
        </p:spPr>
      </p:pic>
      <p:pic>
        <p:nvPicPr>
          <p:cNvPr id="7" name="Picture 6"/>
          <p:cNvPicPr>
            <a:picLocks noChangeAspect="1"/>
          </p:cNvPicPr>
          <p:nvPr/>
        </p:nvPicPr>
        <p:blipFill>
          <a:blip r:embed="rId3"/>
          <a:stretch>
            <a:fillRect/>
          </a:stretch>
        </p:blipFill>
        <p:spPr>
          <a:xfrm>
            <a:off x="4136304" y="2727718"/>
            <a:ext cx="3476625" cy="295275"/>
          </a:xfrm>
          <a:prstGeom prst="rect">
            <a:avLst/>
          </a:prstGeom>
        </p:spPr>
      </p:pic>
      <p:pic>
        <p:nvPicPr>
          <p:cNvPr id="8" name="Picture 7"/>
          <p:cNvPicPr>
            <a:picLocks noChangeAspect="1"/>
          </p:cNvPicPr>
          <p:nvPr/>
        </p:nvPicPr>
        <p:blipFill>
          <a:blip r:embed="rId4"/>
          <a:stretch>
            <a:fillRect/>
          </a:stretch>
        </p:blipFill>
        <p:spPr>
          <a:xfrm>
            <a:off x="4136304" y="3630321"/>
            <a:ext cx="7868163" cy="2619375"/>
          </a:xfrm>
          <a:prstGeom prst="rect">
            <a:avLst/>
          </a:prstGeom>
        </p:spPr>
      </p:pic>
    </p:spTree>
    <p:extLst>
      <p:ext uri="{BB962C8B-B14F-4D97-AF65-F5344CB8AC3E}">
        <p14:creationId xmlns:p14="http://schemas.microsoft.com/office/powerpoint/2010/main" val="55185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5">
                                            <p:txEl>
                                              <p:pRg st="0" end="0"/>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3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39" dur="2000"/>
                                        <p:tgtEl>
                                          <p:spTgt spid="4">
                                            <p:txEl>
                                              <p:pRg st="0" end="0"/>
                                            </p:txEl>
                                          </p:spTgt>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0080" y="1526360"/>
            <a:ext cx="6485207" cy="400110"/>
          </a:xfrm>
          <a:prstGeom prst="rect">
            <a:avLst/>
          </a:prstGeom>
          <a:noFill/>
        </p:spPr>
        <p:txBody>
          <a:bodyPr wrap="square" rtlCol="0">
            <a:spAutoFit/>
          </a:bodyPr>
          <a:lstStyle/>
          <a:p>
            <a:r>
              <a:rPr lang="en-US" sz="2000" b="1" dirty="0">
                <a:solidFill>
                  <a:schemeClr val="accent2">
                    <a:lumMod val="50000"/>
                  </a:schemeClr>
                </a:solidFill>
                <a:cs typeface="Calibri" panose="020F0502020204030204" pitchFamily="34" charset="0"/>
              </a:rPr>
              <a:t>IP &amp; Gateway Configuration</a:t>
            </a:r>
          </a:p>
        </p:txBody>
      </p:sp>
      <p:sp>
        <p:nvSpPr>
          <p:cNvPr id="3" name="TextBox 2"/>
          <p:cNvSpPr txBox="1"/>
          <p:nvPr/>
        </p:nvSpPr>
        <p:spPr>
          <a:xfrm>
            <a:off x="853417" y="2323976"/>
            <a:ext cx="3196965" cy="707886"/>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IP Configuration</a:t>
            </a:r>
          </a:p>
          <a:p>
            <a:r>
              <a:rPr lang="en-US" sz="2000" b="1" dirty="0"/>
              <a:t>     (Only for Layer3 Switch) </a:t>
            </a:r>
          </a:p>
        </p:txBody>
      </p:sp>
      <p:sp>
        <p:nvSpPr>
          <p:cNvPr id="4" name="TextBox 3"/>
          <p:cNvSpPr txBox="1"/>
          <p:nvPr/>
        </p:nvSpPr>
        <p:spPr>
          <a:xfrm>
            <a:off x="853416" y="4039667"/>
            <a:ext cx="2829877"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VLAN IP Configuration</a:t>
            </a:r>
          </a:p>
        </p:txBody>
      </p:sp>
      <p:pic>
        <p:nvPicPr>
          <p:cNvPr id="5" name="Picture 4"/>
          <p:cNvPicPr>
            <a:picLocks noChangeAspect="1"/>
          </p:cNvPicPr>
          <p:nvPr/>
        </p:nvPicPr>
        <p:blipFill>
          <a:blip r:embed="rId2"/>
          <a:stretch>
            <a:fillRect/>
          </a:stretch>
        </p:blipFill>
        <p:spPr>
          <a:xfrm>
            <a:off x="4984506" y="1911156"/>
            <a:ext cx="6724650" cy="1533525"/>
          </a:xfrm>
          <a:prstGeom prst="rect">
            <a:avLst/>
          </a:prstGeom>
        </p:spPr>
      </p:pic>
      <p:pic>
        <p:nvPicPr>
          <p:cNvPr id="6" name="Picture 5"/>
          <p:cNvPicPr>
            <a:picLocks noChangeAspect="1"/>
          </p:cNvPicPr>
          <p:nvPr/>
        </p:nvPicPr>
        <p:blipFill>
          <a:blip r:embed="rId3"/>
          <a:stretch>
            <a:fillRect/>
          </a:stretch>
        </p:blipFill>
        <p:spPr>
          <a:xfrm>
            <a:off x="4984506" y="3763472"/>
            <a:ext cx="6724650" cy="952500"/>
          </a:xfrm>
          <a:prstGeom prst="rect">
            <a:avLst/>
          </a:prstGeom>
        </p:spPr>
      </p:pic>
      <p:sp>
        <p:nvSpPr>
          <p:cNvPr id="7" name="TextBox 6"/>
          <p:cNvSpPr txBox="1"/>
          <p:nvPr/>
        </p:nvSpPr>
        <p:spPr>
          <a:xfrm>
            <a:off x="853416" y="5304232"/>
            <a:ext cx="317798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IP Gateway Configuration</a:t>
            </a:r>
          </a:p>
        </p:txBody>
      </p:sp>
      <p:pic>
        <p:nvPicPr>
          <p:cNvPr id="8" name="Picture 7"/>
          <p:cNvPicPr>
            <a:picLocks noChangeAspect="1"/>
          </p:cNvPicPr>
          <p:nvPr/>
        </p:nvPicPr>
        <p:blipFill>
          <a:blip r:embed="rId4"/>
          <a:stretch>
            <a:fillRect/>
          </a:stretch>
        </p:blipFill>
        <p:spPr>
          <a:xfrm>
            <a:off x="4984506" y="5109000"/>
            <a:ext cx="6724650" cy="790575"/>
          </a:xfrm>
          <a:prstGeom prst="rect">
            <a:avLst/>
          </a:prstGeom>
        </p:spPr>
      </p:pic>
      <p:sp>
        <p:nvSpPr>
          <p:cNvPr id="9" name="Rectangle 8"/>
          <p:cNvSpPr/>
          <p:nvPr/>
        </p:nvSpPr>
        <p:spPr>
          <a:xfrm>
            <a:off x="3559211" y="819709"/>
            <a:ext cx="5299143" cy="523220"/>
          </a:xfrm>
          <a:prstGeom prst="rect">
            <a:avLst/>
          </a:prstGeom>
        </p:spPr>
        <p:txBody>
          <a:bodyPr wrap="none">
            <a:spAutoFit/>
          </a:bodyPr>
          <a:lstStyle/>
          <a:p>
            <a:pPr lvl="0"/>
            <a:r>
              <a:rPr lang="en-US" sz="2800" b="1" dirty="0"/>
              <a:t>How to configure ports and VLANs</a:t>
            </a:r>
          </a:p>
        </p:txBody>
      </p:sp>
    </p:spTree>
    <p:extLst>
      <p:ext uri="{BB962C8B-B14F-4D97-AF65-F5344CB8AC3E}">
        <p14:creationId xmlns:p14="http://schemas.microsoft.com/office/powerpoint/2010/main" val="183700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nodeType="after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7" dur="2000"/>
                                        <p:tgtEl>
                                          <p:spTgt spid="4">
                                            <p:txEl>
                                              <p:pRg st="0" end="0"/>
                                            </p:txEl>
                                          </p:spTgt>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animEffect transition="in" filter="fade">
                                      <p:cBhvr>
                                        <p:cTn id="33" dur="2000"/>
                                        <p:tgtEl>
                                          <p:spTgt spid="6"/>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2000" fill="hold"/>
                                        <p:tgtEl>
                                          <p:spTgt spid="7"/>
                                        </p:tgtEl>
                                        <p:attrNameLst>
                                          <p:attrName>ppt_w</p:attrName>
                                        </p:attrNameLst>
                                      </p:cBhvr>
                                      <p:tavLst>
                                        <p:tav tm="0">
                                          <p:val>
                                            <p:fltVal val="0"/>
                                          </p:val>
                                        </p:tav>
                                        <p:tav tm="100000">
                                          <p:val>
                                            <p:strVal val="#ppt_w"/>
                                          </p:val>
                                        </p:tav>
                                      </p:tavLst>
                                    </p:anim>
                                    <p:anim calcmode="lin" valueType="num">
                                      <p:cBhvr>
                                        <p:cTn id="38" dur="2000" fill="hold"/>
                                        <p:tgtEl>
                                          <p:spTgt spid="7"/>
                                        </p:tgtEl>
                                        <p:attrNameLst>
                                          <p:attrName>ppt_h</p:attrName>
                                        </p:attrNameLst>
                                      </p:cBhvr>
                                      <p:tavLst>
                                        <p:tav tm="0">
                                          <p:val>
                                            <p:fltVal val="0"/>
                                          </p:val>
                                        </p:tav>
                                        <p:tav tm="100000">
                                          <p:val>
                                            <p:strVal val="#ppt_h"/>
                                          </p:val>
                                        </p:tav>
                                      </p:tavLst>
                                    </p:anim>
                                    <p:animEffect transition="in" filter="fade">
                                      <p:cBhvr>
                                        <p:cTn id="39" dur="2000"/>
                                        <p:tgtEl>
                                          <p:spTgt spid="7"/>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279" y="901608"/>
            <a:ext cx="6485207" cy="523220"/>
          </a:xfrm>
          <a:prstGeom prst="rect">
            <a:avLst/>
          </a:prstGeom>
          <a:noFill/>
        </p:spPr>
        <p:txBody>
          <a:bodyPr wrap="square" rtlCol="0">
            <a:spAutoFit/>
          </a:bodyPr>
          <a:lstStyle/>
          <a:p>
            <a:pPr lvl="0"/>
            <a:r>
              <a:rPr lang="en-US" sz="2800" b="1" dirty="0"/>
              <a:t>Trunk and access port configuration.</a:t>
            </a:r>
          </a:p>
        </p:txBody>
      </p:sp>
      <p:sp>
        <p:nvSpPr>
          <p:cNvPr id="3" name="TextBox 2"/>
          <p:cNvSpPr txBox="1"/>
          <p:nvPr/>
        </p:nvSpPr>
        <p:spPr>
          <a:xfrm>
            <a:off x="377483" y="2134618"/>
            <a:ext cx="168578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Access Port</a:t>
            </a:r>
          </a:p>
        </p:txBody>
      </p:sp>
      <p:sp>
        <p:nvSpPr>
          <p:cNvPr id="4" name="TextBox 3"/>
          <p:cNvSpPr txBox="1"/>
          <p:nvPr/>
        </p:nvSpPr>
        <p:spPr>
          <a:xfrm>
            <a:off x="377483" y="3275659"/>
            <a:ext cx="336932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Trunk Port &amp; allowed VLAN</a:t>
            </a:r>
          </a:p>
        </p:txBody>
      </p:sp>
      <p:pic>
        <p:nvPicPr>
          <p:cNvPr id="5" name="Picture 4"/>
          <p:cNvPicPr>
            <a:picLocks noChangeAspect="1"/>
          </p:cNvPicPr>
          <p:nvPr/>
        </p:nvPicPr>
        <p:blipFill>
          <a:blip r:embed="rId2"/>
          <a:stretch>
            <a:fillRect/>
          </a:stretch>
        </p:blipFill>
        <p:spPr>
          <a:xfrm>
            <a:off x="4765871" y="1920336"/>
            <a:ext cx="5276850" cy="828675"/>
          </a:xfrm>
          <a:prstGeom prst="rect">
            <a:avLst/>
          </a:prstGeom>
        </p:spPr>
      </p:pic>
      <p:sp>
        <p:nvSpPr>
          <p:cNvPr id="7" name="TextBox 6"/>
          <p:cNvSpPr txBox="1"/>
          <p:nvPr/>
        </p:nvSpPr>
        <p:spPr>
          <a:xfrm>
            <a:off x="445475" y="4398726"/>
            <a:ext cx="270195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Description</a:t>
            </a:r>
          </a:p>
        </p:txBody>
      </p:sp>
      <p:pic>
        <p:nvPicPr>
          <p:cNvPr id="8" name="Picture 7"/>
          <p:cNvPicPr>
            <a:picLocks noChangeAspect="1"/>
          </p:cNvPicPr>
          <p:nvPr/>
        </p:nvPicPr>
        <p:blipFill>
          <a:blip r:embed="rId3"/>
          <a:stretch>
            <a:fillRect/>
          </a:stretch>
        </p:blipFill>
        <p:spPr>
          <a:xfrm>
            <a:off x="4756346" y="4118079"/>
            <a:ext cx="5286375" cy="609600"/>
          </a:xfrm>
          <a:prstGeom prst="rect">
            <a:avLst/>
          </a:prstGeom>
        </p:spPr>
      </p:pic>
      <p:sp>
        <p:nvSpPr>
          <p:cNvPr id="9" name="TextBox 8"/>
          <p:cNvSpPr txBox="1"/>
          <p:nvPr/>
        </p:nvSpPr>
        <p:spPr>
          <a:xfrm>
            <a:off x="330589" y="5662475"/>
            <a:ext cx="316689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Exit &amp; Save Configuration</a:t>
            </a:r>
          </a:p>
        </p:txBody>
      </p:sp>
      <p:pic>
        <p:nvPicPr>
          <p:cNvPr id="10" name="Picture 9"/>
          <p:cNvPicPr>
            <a:picLocks noChangeAspect="1"/>
          </p:cNvPicPr>
          <p:nvPr/>
        </p:nvPicPr>
        <p:blipFill>
          <a:blip r:embed="rId4"/>
          <a:stretch>
            <a:fillRect/>
          </a:stretch>
        </p:blipFill>
        <p:spPr>
          <a:xfrm>
            <a:off x="4756346" y="5055720"/>
            <a:ext cx="7046448" cy="1524000"/>
          </a:xfrm>
          <a:prstGeom prst="rect">
            <a:avLst/>
          </a:prstGeom>
        </p:spPr>
      </p:pic>
      <p:pic>
        <p:nvPicPr>
          <p:cNvPr id="11" name="Picture 10"/>
          <p:cNvPicPr>
            <a:picLocks noChangeAspect="1"/>
          </p:cNvPicPr>
          <p:nvPr/>
        </p:nvPicPr>
        <p:blipFill>
          <a:blip r:embed="rId5"/>
          <a:stretch>
            <a:fillRect/>
          </a:stretch>
        </p:blipFill>
        <p:spPr>
          <a:xfrm>
            <a:off x="4756346" y="3147795"/>
            <a:ext cx="6410325" cy="571500"/>
          </a:xfrm>
          <a:prstGeom prst="rect">
            <a:avLst/>
          </a:prstGeom>
        </p:spPr>
      </p:pic>
    </p:spTree>
    <p:extLst>
      <p:ext uri="{BB962C8B-B14F-4D97-AF65-F5344CB8AC3E}">
        <p14:creationId xmlns:p14="http://schemas.microsoft.com/office/powerpoint/2010/main" val="40118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2000"/>
                                        <p:tgtEl>
                                          <p:spTgt spid="3">
                                            <p:txEl>
                                              <p:pRg st="0" end="0"/>
                                            </p:txEl>
                                          </p:spTgt>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Effect transition="in" filter="fade">
                                      <p:cBhvr>
                                        <p:cTn id="21" dur="2000"/>
                                        <p:tgtEl>
                                          <p:spTgt spid="5"/>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grpId="1"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000" fill="hold"/>
                                        <p:tgtEl>
                                          <p:spTgt spid="4"/>
                                        </p:tgtEl>
                                        <p:attrNameLst>
                                          <p:attrName>ppt_w</p:attrName>
                                        </p:attrNameLst>
                                      </p:cBhvr>
                                      <p:tavLst>
                                        <p:tav tm="0">
                                          <p:val>
                                            <p:fltVal val="0"/>
                                          </p:val>
                                        </p:tav>
                                        <p:tav tm="100000">
                                          <p:val>
                                            <p:strVal val="#ppt_w"/>
                                          </p:val>
                                        </p:tav>
                                      </p:tavLst>
                                    </p:anim>
                                    <p:anim calcmode="lin" valueType="num">
                                      <p:cBhvr>
                                        <p:cTn id="32" dur="2000" fill="hold"/>
                                        <p:tgtEl>
                                          <p:spTgt spid="4"/>
                                        </p:tgtEl>
                                        <p:attrNameLst>
                                          <p:attrName>ppt_h</p:attrName>
                                        </p:attrNameLst>
                                      </p:cBhvr>
                                      <p:tavLst>
                                        <p:tav tm="0">
                                          <p:val>
                                            <p:fltVal val="0"/>
                                          </p:val>
                                        </p:tav>
                                        <p:tav tm="100000">
                                          <p:val>
                                            <p:strVal val="#ppt_h"/>
                                          </p:val>
                                        </p:tav>
                                      </p:tavLst>
                                    </p:anim>
                                    <p:animEffect transition="in" filter="fade">
                                      <p:cBhvr>
                                        <p:cTn id="33" dur="2000"/>
                                        <p:tgtEl>
                                          <p:spTgt spid="4"/>
                                        </p:tgtEl>
                                      </p:cBhvr>
                                    </p:animEffect>
                                  </p:childTnLst>
                                </p:cTn>
                              </p:par>
                            </p:childTnLst>
                          </p:cTn>
                        </p:par>
                        <p:par>
                          <p:cTn id="34" fill="hold">
                            <p:stCondLst>
                              <p:cond delay="10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2000" fill="hold"/>
                                        <p:tgtEl>
                                          <p:spTgt spid="11"/>
                                        </p:tgtEl>
                                        <p:attrNameLst>
                                          <p:attrName>ppt_w</p:attrName>
                                        </p:attrNameLst>
                                      </p:cBhvr>
                                      <p:tavLst>
                                        <p:tav tm="0">
                                          <p:val>
                                            <p:fltVal val="0"/>
                                          </p:val>
                                        </p:tav>
                                        <p:tav tm="100000">
                                          <p:val>
                                            <p:strVal val="#ppt_w"/>
                                          </p:val>
                                        </p:tav>
                                      </p:tavLst>
                                    </p:anim>
                                    <p:anim calcmode="lin" valueType="num">
                                      <p:cBhvr>
                                        <p:cTn id="38" dur="2000" fill="hold"/>
                                        <p:tgtEl>
                                          <p:spTgt spid="11"/>
                                        </p:tgtEl>
                                        <p:attrNameLst>
                                          <p:attrName>ppt_h</p:attrName>
                                        </p:attrNameLst>
                                      </p:cBhvr>
                                      <p:tavLst>
                                        <p:tav tm="0">
                                          <p:val>
                                            <p:fltVal val="0"/>
                                          </p:val>
                                        </p:tav>
                                        <p:tav tm="100000">
                                          <p:val>
                                            <p:strVal val="#ppt_h"/>
                                          </p:val>
                                        </p:tav>
                                      </p:tavLst>
                                    </p:anim>
                                    <p:animEffect transition="in" filter="fade">
                                      <p:cBhvr>
                                        <p:cTn id="39" dur="2000"/>
                                        <p:tgtEl>
                                          <p:spTgt spid="11"/>
                                        </p:tgtEl>
                                      </p:cBhvr>
                                    </p:animEffect>
                                  </p:childTnLst>
                                </p:cTn>
                              </p:par>
                            </p:childTnLst>
                          </p:cTn>
                        </p:par>
                        <p:par>
                          <p:cTn id="40" fill="hold">
                            <p:stCondLst>
                              <p:cond delay="12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2000" fill="hold"/>
                                        <p:tgtEl>
                                          <p:spTgt spid="7"/>
                                        </p:tgtEl>
                                        <p:attrNameLst>
                                          <p:attrName>ppt_w</p:attrName>
                                        </p:attrNameLst>
                                      </p:cBhvr>
                                      <p:tavLst>
                                        <p:tav tm="0">
                                          <p:val>
                                            <p:fltVal val="0"/>
                                          </p:val>
                                        </p:tav>
                                        <p:tav tm="100000">
                                          <p:val>
                                            <p:strVal val="#ppt_w"/>
                                          </p:val>
                                        </p:tav>
                                      </p:tavLst>
                                    </p:anim>
                                    <p:anim calcmode="lin" valueType="num">
                                      <p:cBhvr>
                                        <p:cTn id="44" dur="2000" fill="hold"/>
                                        <p:tgtEl>
                                          <p:spTgt spid="7"/>
                                        </p:tgtEl>
                                        <p:attrNameLst>
                                          <p:attrName>ppt_h</p:attrName>
                                        </p:attrNameLst>
                                      </p:cBhvr>
                                      <p:tavLst>
                                        <p:tav tm="0">
                                          <p:val>
                                            <p:fltVal val="0"/>
                                          </p:val>
                                        </p:tav>
                                        <p:tav tm="100000">
                                          <p:val>
                                            <p:strVal val="#ppt_h"/>
                                          </p:val>
                                        </p:tav>
                                      </p:tavLst>
                                    </p:anim>
                                    <p:animEffect transition="in" filter="fade">
                                      <p:cBhvr>
                                        <p:cTn id="45" dur="2000"/>
                                        <p:tgtEl>
                                          <p:spTgt spid="7"/>
                                        </p:tgtEl>
                                      </p:cBhvr>
                                    </p:animEffect>
                                  </p:childTnLst>
                                </p:cTn>
                              </p:par>
                            </p:childTnLst>
                          </p:cTn>
                        </p:par>
                        <p:par>
                          <p:cTn id="46" fill="hold">
                            <p:stCondLst>
                              <p:cond delay="14000"/>
                            </p:stCondLst>
                            <p:childTnLst>
                              <p:par>
                                <p:cTn id="47" presetID="53" presetClass="entr" presetSubtype="16"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2000" fill="hold"/>
                                        <p:tgtEl>
                                          <p:spTgt spid="8"/>
                                        </p:tgtEl>
                                        <p:attrNameLst>
                                          <p:attrName>ppt_w</p:attrName>
                                        </p:attrNameLst>
                                      </p:cBhvr>
                                      <p:tavLst>
                                        <p:tav tm="0">
                                          <p:val>
                                            <p:fltVal val="0"/>
                                          </p:val>
                                        </p:tav>
                                        <p:tav tm="100000">
                                          <p:val>
                                            <p:strVal val="#ppt_w"/>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Effect transition="in" filter="fade">
                                      <p:cBhvr>
                                        <p:cTn id="51" dur="2000"/>
                                        <p:tgtEl>
                                          <p:spTgt spid="8"/>
                                        </p:tgtEl>
                                      </p:cBhvr>
                                    </p:animEffect>
                                  </p:childTnLst>
                                </p:cTn>
                              </p:par>
                            </p:childTnLst>
                          </p:cTn>
                        </p:par>
                        <p:par>
                          <p:cTn id="52" fill="hold">
                            <p:stCondLst>
                              <p:cond delay="16000"/>
                            </p:stCondLst>
                            <p:childTnLst>
                              <p:par>
                                <p:cTn id="53" presetID="53" presetClass="entr" presetSubtype="16" fill="hold" nodeType="after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2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2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2000"/>
                                        <p:tgtEl>
                                          <p:spTgt spid="9">
                                            <p:txEl>
                                              <p:pRg st="0" end="0"/>
                                            </p:txEl>
                                          </p:spTgt>
                                        </p:tgtEl>
                                      </p:cBhvr>
                                    </p:animEffect>
                                  </p:childTnLst>
                                </p:cTn>
                              </p:par>
                            </p:childTnLst>
                          </p:cTn>
                        </p:par>
                        <p:par>
                          <p:cTn id="58" fill="hold">
                            <p:stCondLst>
                              <p:cond delay="18000"/>
                            </p:stCondLst>
                            <p:childTnLst>
                              <p:par>
                                <p:cTn id="59" presetID="53" presetClass="entr" presetSubtype="16"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2000" fill="hold"/>
                                        <p:tgtEl>
                                          <p:spTgt spid="10"/>
                                        </p:tgtEl>
                                        <p:attrNameLst>
                                          <p:attrName>ppt_w</p:attrName>
                                        </p:attrNameLst>
                                      </p:cBhvr>
                                      <p:tavLst>
                                        <p:tav tm="0">
                                          <p:val>
                                            <p:fltVal val="0"/>
                                          </p:val>
                                        </p:tav>
                                        <p:tav tm="100000">
                                          <p:val>
                                            <p:strVal val="#ppt_w"/>
                                          </p:val>
                                        </p:tav>
                                      </p:tavLst>
                                    </p:anim>
                                    <p:anim calcmode="lin" valueType="num">
                                      <p:cBhvr>
                                        <p:cTn id="62" dur="2000" fill="hold"/>
                                        <p:tgtEl>
                                          <p:spTgt spid="10"/>
                                        </p:tgtEl>
                                        <p:attrNameLst>
                                          <p:attrName>ppt_h</p:attrName>
                                        </p:attrNameLst>
                                      </p:cBhvr>
                                      <p:tavLst>
                                        <p:tav tm="0">
                                          <p:val>
                                            <p:fltVal val="0"/>
                                          </p:val>
                                        </p:tav>
                                        <p:tav tm="100000">
                                          <p:val>
                                            <p:strVal val="#ppt_h"/>
                                          </p:val>
                                        </p:tav>
                                      </p:tavLst>
                                    </p:anim>
                                    <p:animEffect transition="in" filter="fade">
                                      <p:cBhvr>
                                        <p:cTn id="6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173637" y="2750196"/>
            <a:ext cx="7349067" cy="276999"/>
          </a:xfrm>
        </p:spPr>
        <p:txBody>
          <a:bodyPr/>
          <a:lstStyle/>
          <a:p>
            <a:r>
              <a:rPr lang="en-US" dirty="0"/>
              <a:t>A type of LAN for data communication between one or more personal devices such as Laptops, Palmtops is PAN</a:t>
            </a:r>
          </a:p>
          <a:p>
            <a:r>
              <a:rPr lang="en-US" dirty="0"/>
              <a:t>Bluetooth networking through mobile is called Piconet</a:t>
            </a:r>
          </a:p>
        </p:txBody>
      </p:sp>
      <p:sp>
        <p:nvSpPr>
          <p:cNvPr id="2" name="Title 1"/>
          <p:cNvSpPr>
            <a:spLocks noGrp="1"/>
          </p:cNvSpPr>
          <p:nvPr>
            <p:ph type="title"/>
          </p:nvPr>
        </p:nvSpPr>
        <p:spPr>
          <a:xfrm>
            <a:off x="2154182" y="1357549"/>
            <a:ext cx="7349067" cy="615553"/>
          </a:xfrm>
        </p:spPr>
        <p:txBody>
          <a:bodyPr/>
          <a:lstStyle/>
          <a:p>
            <a:r>
              <a:rPr lang="en-US" dirty="0"/>
              <a:t>PAN (Personal Area Network)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457" y="3225944"/>
            <a:ext cx="4286250" cy="3343275"/>
          </a:xfrm>
          <a:prstGeom prst="rect">
            <a:avLst/>
          </a:prstGeom>
        </p:spPr>
      </p:pic>
    </p:spTree>
    <p:extLst>
      <p:ext uri="{BB962C8B-B14F-4D97-AF65-F5344CB8AC3E}">
        <p14:creationId xmlns:p14="http://schemas.microsoft.com/office/powerpoint/2010/main" val="26003543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3025" y="1069145"/>
            <a:ext cx="6485207" cy="523220"/>
          </a:xfrm>
          <a:prstGeom prst="rect">
            <a:avLst/>
          </a:prstGeom>
          <a:noFill/>
        </p:spPr>
        <p:txBody>
          <a:bodyPr wrap="square" rtlCol="0">
            <a:spAutoFit/>
          </a:bodyPr>
          <a:lstStyle/>
          <a:p>
            <a:r>
              <a:rPr lang="en-US" sz="2800" b="1" dirty="0">
                <a:cs typeface="Calibri" panose="020F0502020204030204" pitchFamily="34" charset="0"/>
              </a:rPr>
              <a:t>Spanning Tree Protocol Modification</a:t>
            </a:r>
          </a:p>
        </p:txBody>
      </p:sp>
      <p:sp>
        <p:nvSpPr>
          <p:cNvPr id="3" name="TextBox 2"/>
          <p:cNvSpPr txBox="1"/>
          <p:nvPr/>
        </p:nvSpPr>
        <p:spPr>
          <a:xfrm>
            <a:off x="648852" y="2514179"/>
            <a:ext cx="364952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Manual Root-Bridge Selection</a:t>
            </a:r>
          </a:p>
        </p:txBody>
      </p:sp>
      <p:sp>
        <p:nvSpPr>
          <p:cNvPr id="4" name="TextBox 3"/>
          <p:cNvSpPr txBox="1"/>
          <p:nvPr/>
        </p:nvSpPr>
        <p:spPr>
          <a:xfrm>
            <a:off x="610353" y="3875446"/>
            <a:ext cx="2550250"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STP Priority</a:t>
            </a:r>
          </a:p>
        </p:txBody>
      </p:sp>
      <p:sp>
        <p:nvSpPr>
          <p:cNvPr id="5" name="TextBox 4"/>
          <p:cNvSpPr txBox="1"/>
          <p:nvPr/>
        </p:nvSpPr>
        <p:spPr>
          <a:xfrm>
            <a:off x="572775" y="5249239"/>
            <a:ext cx="288104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Change Root Path Cost</a:t>
            </a:r>
          </a:p>
        </p:txBody>
      </p:sp>
      <p:pic>
        <p:nvPicPr>
          <p:cNvPr id="6" name="Picture 5"/>
          <p:cNvPicPr>
            <a:picLocks noChangeAspect="1"/>
          </p:cNvPicPr>
          <p:nvPr/>
        </p:nvPicPr>
        <p:blipFill>
          <a:blip r:embed="rId2"/>
          <a:stretch>
            <a:fillRect/>
          </a:stretch>
        </p:blipFill>
        <p:spPr>
          <a:xfrm>
            <a:off x="5839264" y="2079321"/>
            <a:ext cx="6200775" cy="1480223"/>
          </a:xfrm>
          <a:prstGeom prst="rect">
            <a:avLst/>
          </a:prstGeom>
        </p:spPr>
      </p:pic>
      <p:pic>
        <p:nvPicPr>
          <p:cNvPr id="7" name="Picture 6"/>
          <p:cNvPicPr>
            <a:picLocks noChangeAspect="1"/>
          </p:cNvPicPr>
          <p:nvPr/>
        </p:nvPicPr>
        <p:blipFill>
          <a:blip r:embed="rId3"/>
          <a:stretch>
            <a:fillRect/>
          </a:stretch>
        </p:blipFill>
        <p:spPr>
          <a:xfrm>
            <a:off x="5839262" y="3858386"/>
            <a:ext cx="6200775" cy="726140"/>
          </a:xfrm>
          <a:prstGeom prst="rect">
            <a:avLst/>
          </a:prstGeom>
        </p:spPr>
      </p:pic>
      <p:pic>
        <p:nvPicPr>
          <p:cNvPr id="8" name="Picture 7"/>
          <p:cNvPicPr>
            <a:picLocks noChangeAspect="1"/>
          </p:cNvPicPr>
          <p:nvPr/>
        </p:nvPicPr>
        <p:blipFill>
          <a:blip r:embed="rId4"/>
          <a:stretch>
            <a:fillRect/>
          </a:stretch>
        </p:blipFill>
        <p:spPr>
          <a:xfrm>
            <a:off x="5839263" y="5030194"/>
            <a:ext cx="6200775" cy="838200"/>
          </a:xfrm>
          <a:prstGeom prst="rect">
            <a:avLst/>
          </a:prstGeom>
        </p:spPr>
      </p:pic>
    </p:spTree>
    <p:extLst>
      <p:ext uri="{BB962C8B-B14F-4D97-AF65-F5344CB8AC3E}">
        <p14:creationId xmlns:p14="http://schemas.microsoft.com/office/powerpoint/2010/main" val="237542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2000" fill="hold"/>
                                        <p:tgtEl>
                                          <p:spTgt spid="4"/>
                                        </p:tgtEl>
                                        <p:attrNameLst>
                                          <p:attrName>ppt_w</p:attrName>
                                        </p:attrNameLst>
                                      </p:cBhvr>
                                      <p:tavLst>
                                        <p:tav tm="0">
                                          <p:val>
                                            <p:fltVal val="0"/>
                                          </p:val>
                                        </p:tav>
                                        <p:tav tm="100000">
                                          <p:val>
                                            <p:strVal val="#ppt_w"/>
                                          </p:val>
                                        </p:tav>
                                      </p:tavLst>
                                    </p:anim>
                                    <p:anim calcmode="lin" valueType="num">
                                      <p:cBhvr>
                                        <p:cTn id="26" dur="2000" fill="hold"/>
                                        <p:tgtEl>
                                          <p:spTgt spid="4"/>
                                        </p:tgtEl>
                                        <p:attrNameLst>
                                          <p:attrName>ppt_h</p:attrName>
                                        </p:attrNameLst>
                                      </p:cBhvr>
                                      <p:tavLst>
                                        <p:tav tm="0">
                                          <p:val>
                                            <p:fltVal val="0"/>
                                          </p:val>
                                        </p:tav>
                                        <p:tav tm="100000">
                                          <p:val>
                                            <p:strVal val="#ppt_h"/>
                                          </p:val>
                                        </p:tav>
                                      </p:tavLst>
                                    </p:anim>
                                    <p:animEffect transition="in" filter="fade">
                                      <p:cBhvr>
                                        <p:cTn id="27" dur="2000"/>
                                        <p:tgtEl>
                                          <p:spTgt spid="4"/>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par>
                          <p:cTn id="34" fill="hold">
                            <p:stCondLst>
                              <p:cond delay="10000"/>
                            </p:stCondLst>
                            <p:childTnLst>
                              <p:par>
                                <p:cTn id="35" presetID="53" presetClass="entr" presetSubtype="16"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2000" fill="hold"/>
                                        <p:tgtEl>
                                          <p:spTgt spid="5"/>
                                        </p:tgtEl>
                                        <p:attrNameLst>
                                          <p:attrName>ppt_w</p:attrName>
                                        </p:attrNameLst>
                                      </p:cBhvr>
                                      <p:tavLst>
                                        <p:tav tm="0">
                                          <p:val>
                                            <p:fltVal val="0"/>
                                          </p:val>
                                        </p:tav>
                                        <p:tav tm="100000">
                                          <p:val>
                                            <p:strVal val="#ppt_w"/>
                                          </p:val>
                                        </p:tav>
                                      </p:tavLst>
                                    </p:anim>
                                    <p:anim calcmode="lin" valueType="num">
                                      <p:cBhvr>
                                        <p:cTn id="38" dur="2000" fill="hold"/>
                                        <p:tgtEl>
                                          <p:spTgt spid="5"/>
                                        </p:tgtEl>
                                        <p:attrNameLst>
                                          <p:attrName>ppt_h</p:attrName>
                                        </p:attrNameLst>
                                      </p:cBhvr>
                                      <p:tavLst>
                                        <p:tav tm="0">
                                          <p:val>
                                            <p:fltVal val="0"/>
                                          </p:val>
                                        </p:tav>
                                        <p:tav tm="100000">
                                          <p:val>
                                            <p:strVal val="#ppt_h"/>
                                          </p:val>
                                        </p:tav>
                                      </p:tavLst>
                                    </p:anim>
                                    <p:animEffect transition="in" filter="fade">
                                      <p:cBhvr>
                                        <p:cTn id="39" dur="2000"/>
                                        <p:tgtEl>
                                          <p:spTgt spid="5"/>
                                        </p:tgtEl>
                                      </p:cBhvr>
                                    </p:animEffect>
                                  </p:childTnLst>
                                </p:cTn>
                              </p:par>
                            </p:childTnLst>
                          </p:cTn>
                        </p:par>
                        <p:par>
                          <p:cTn id="40" fill="hold">
                            <p:stCondLst>
                              <p:cond delay="12000"/>
                            </p:stCondLst>
                            <p:childTnLst>
                              <p:par>
                                <p:cTn id="41" presetID="53" presetClass="entr" presetSubtype="1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2000" fill="hold"/>
                                        <p:tgtEl>
                                          <p:spTgt spid="8"/>
                                        </p:tgtEl>
                                        <p:attrNameLst>
                                          <p:attrName>ppt_w</p:attrName>
                                        </p:attrNameLst>
                                      </p:cBhvr>
                                      <p:tavLst>
                                        <p:tav tm="0">
                                          <p:val>
                                            <p:fltVal val="0"/>
                                          </p:val>
                                        </p:tav>
                                        <p:tav tm="100000">
                                          <p:val>
                                            <p:strVal val="#ppt_w"/>
                                          </p:val>
                                        </p:tav>
                                      </p:tavLst>
                                    </p:anim>
                                    <p:anim calcmode="lin" valueType="num">
                                      <p:cBhvr>
                                        <p:cTn id="44" dur="2000" fill="hold"/>
                                        <p:tgtEl>
                                          <p:spTgt spid="8"/>
                                        </p:tgtEl>
                                        <p:attrNameLst>
                                          <p:attrName>ppt_h</p:attrName>
                                        </p:attrNameLst>
                                      </p:cBhvr>
                                      <p:tavLst>
                                        <p:tav tm="0">
                                          <p:val>
                                            <p:fltVal val="0"/>
                                          </p:val>
                                        </p:tav>
                                        <p:tav tm="100000">
                                          <p:val>
                                            <p:strVal val="#ppt_h"/>
                                          </p:val>
                                        </p:tav>
                                      </p:tavLst>
                                    </p:anim>
                                    <p:animEffect transition="in" filter="fade">
                                      <p:cBhvr>
                                        <p:cTn id="4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F3FE9-8B87-4ED4-90BB-7B5177FCD1CB}"/>
              </a:ext>
            </a:extLst>
          </p:cNvPr>
          <p:cNvSpPr txBox="1"/>
          <p:nvPr/>
        </p:nvSpPr>
        <p:spPr>
          <a:xfrm>
            <a:off x="3784207" y="844063"/>
            <a:ext cx="6485207" cy="523220"/>
          </a:xfrm>
          <a:prstGeom prst="rect">
            <a:avLst/>
          </a:prstGeom>
          <a:noFill/>
        </p:spPr>
        <p:txBody>
          <a:bodyPr wrap="square" rtlCol="0">
            <a:spAutoFit/>
          </a:bodyPr>
          <a:lstStyle/>
          <a:p>
            <a:r>
              <a:rPr lang="en-US" sz="2800" b="1" dirty="0">
                <a:cs typeface="Calibri" panose="020F0502020204030204" pitchFamily="34" charset="0"/>
              </a:rPr>
              <a:t>STP Enhancements</a:t>
            </a:r>
          </a:p>
        </p:txBody>
      </p:sp>
      <p:sp>
        <p:nvSpPr>
          <p:cNvPr id="5" name="TextBox 4">
            <a:extLst>
              <a:ext uri="{FF2B5EF4-FFF2-40B4-BE49-F238E27FC236}">
                <a16:creationId xmlns:a16="http://schemas.microsoft.com/office/drawing/2014/main" id="{7D4EC0B1-D356-4A6E-8B0D-9B0752F30847}"/>
              </a:ext>
            </a:extLst>
          </p:cNvPr>
          <p:cNvSpPr txBox="1"/>
          <p:nvPr/>
        </p:nvSpPr>
        <p:spPr>
          <a:xfrm>
            <a:off x="347321" y="1696564"/>
            <a:ext cx="4843657"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t>Port Fast </a:t>
            </a:r>
            <a:r>
              <a:rPr lang="en-GB" altLang="en-US" dirty="0"/>
              <a:t>Excludes ports which are not connected to bridges or switches. Reduces the STP data size. Ports do not go through blocking, listening, learning and forwarding phases, but go straight to forwarding. </a:t>
            </a:r>
            <a:endParaRPr lang="en-US" b="1" dirty="0"/>
          </a:p>
        </p:txBody>
      </p:sp>
      <p:pic>
        <p:nvPicPr>
          <p:cNvPr id="7" name="Picture 6">
            <a:extLst>
              <a:ext uri="{FF2B5EF4-FFF2-40B4-BE49-F238E27FC236}">
                <a16:creationId xmlns:a16="http://schemas.microsoft.com/office/drawing/2014/main" id="{A353E40A-5BD3-495B-A3EA-52AE20C6AF2E}"/>
              </a:ext>
            </a:extLst>
          </p:cNvPr>
          <p:cNvPicPr>
            <a:picLocks noChangeAspect="1"/>
          </p:cNvPicPr>
          <p:nvPr/>
        </p:nvPicPr>
        <p:blipFill>
          <a:blip r:embed="rId2"/>
          <a:stretch>
            <a:fillRect/>
          </a:stretch>
        </p:blipFill>
        <p:spPr>
          <a:xfrm>
            <a:off x="5190978" y="1540701"/>
            <a:ext cx="6733800" cy="2379946"/>
          </a:xfrm>
          <a:prstGeom prst="rect">
            <a:avLst/>
          </a:prstGeom>
        </p:spPr>
      </p:pic>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500"/>
                    </a14:imgEffect>
                  </a14:imgLayer>
                </a14:imgProps>
              </a:ext>
              <a:ext uri="{28A0092B-C50C-407E-A947-70E740481C1C}">
                <a14:useLocalDpi xmlns:a14="http://schemas.microsoft.com/office/drawing/2010/main" val="0"/>
              </a:ext>
            </a:extLst>
          </a:blip>
          <a:srcRect/>
          <a:stretch>
            <a:fillRect/>
          </a:stretch>
        </p:blipFill>
        <p:spPr bwMode="auto">
          <a:xfrm>
            <a:off x="5098093" y="3983276"/>
            <a:ext cx="6851736" cy="243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2775" y="4363960"/>
            <a:ext cx="2512676"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PVST &amp; RSTP Mode</a:t>
            </a:r>
          </a:p>
        </p:txBody>
      </p:sp>
    </p:spTree>
    <p:extLst>
      <p:ext uri="{BB962C8B-B14F-4D97-AF65-F5344CB8AC3E}">
        <p14:creationId xmlns:p14="http://schemas.microsoft.com/office/powerpoint/2010/main" val="230637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69808" y="828093"/>
            <a:ext cx="6485207" cy="523220"/>
          </a:xfrm>
          <a:prstGeom prst="rect">
            <a:avLst/>
          </a:prstGeom>
          <a:noFill/>
        </p:spPr>
        <p:txBody>
          <a:bodyPr wrap="square" rtlCol="0">
            <a:spAutoFit/>
          </a:bodyPr>
          <a:lstStyle/>
          <a:p>
            <a:r>
              <a:rPr lang="en-US" sz="2800" b="1" dirty="0">
                <a:cs typeface="Calibri" panose="020F0502020204030204" pitchFamily="34" charset="0"/>
              </a:rPr>
              <a:t>Ether Channel Configuration</a:t>
            </a:r>
          </a:p>
        </p:txBody>
      </p:sp>
      <p:sp>
        <p:nvSpPr>
          <p:cNvPr id="4" name="TextBox 3"/>
          <p:cNvSpPr txBox="1"/>
          <p:nvPr/>
        </p:nvSpPr>
        <p:spPr>
          <a:xfrm>
            <a:off x="572775" y="2527649"/>
            <a:ext cx="3058851"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Ether Channel</a:t>
            </a:r>
          </a:p>
        </p:txBody>
      </p:sp>
      <p:sp>
        <p:nvSpPr>
          <p:cNvPr id="5" name="TextBox 4"/>
          <p:cNvSpPr txBox="1"/>
          <p:nvPr/>
        </p:nvSpPr>
        <p:spPr>
          <a:xfrm>
            <a:off x="572775" y="5170976"/>
            <a:ext cx="2653675"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Ether Channel</a:t>
            </a:r>
          </a:p>
        </p:txBody>
      </p:sp>
      <p:pic>
        <p:nvPicPr>
          <p:cNvPr id="6" name="Picture 5"/>
          <p:cNvPicPr>
            <a:picLocks noChangeAspect="1"/>
          </p:cNvPicPr>
          <p:nvPr/>
        </p:nvPicPr>
        <p:blipFill>
          <a:blip r:embed="rId2"/>
          <a:stretch>
            <a:fillRect/>
          </a:stretch>
        </p:blipFill>
        <p:spPr>
          <a:xfrm>
            <a:off x="5004140" y="1551367"/>
            <a:ext cx="6267450" cy="2352675"/>
          </a:xfrm>
          <a:prstGeom prst="rect">
            <a:avLst/>
          </a:prstGeom>
        </p:spPr>
      </p:pic>
      <p:pic>
        <p:nvPicPr>
          <p:cNvPr id="7" name="Picture 6"/>
          <p:cNvPicPr>
            <a:picLocks noChangeAspect="1"/>
          </p:cNvPicPr>
          <p:nvPr/>
        </p:nvPicPr>
        <p:blipFill>
          <a:blip r:embed="rId3"/>
          <a:stretch>
            <a:fillRect/>
          </a:stretch>
        </p:blipFill>
        <p:spPr>
          <a:xfrm>
            <a:off x="5004140" y="4116180"/>
            <a:ext cx="6286500" cy="2509703"/>
          </a:xfrm>
          <a:prstGeom prst="rect">
            <a:avLst/>
          </a:prstGeom>
        </p:spPr>
      </p:pic>
    </p:spTree>
    <p:extLst>
      <p:ext uri="{BB962C8B-B14F-4D97-AF65-F5344CB8AC3E}">
        <p14:creationId xmlns:p14="http://schemas.microsoft.com/office/powerpoint/2010/main" val="435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Effect transition="in" filter="fade">
                                      <p:cBhvr>
                                        <p:cTn id="15" dur="2000"/>
                                        <p:tgtEl>
                                          <p:spTgt spid="4"/>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F07C12-E2D8-43A2-918A-D5EFFA9FE429}"/>
              </a:ext>
            </a:extLst>
          </p:cNvPr>
          <p:cNvSpPr txBox="1"/>
          <p:nvPr/>
        </p:nvSpPr>
        <p:spPr>
          <a:xfrm>
            <a:off x="4385454" y="815567"/>
            <a:ext cx="6485207" cy="523220"/>
          </a:xfrm>
          <a:prstGeom prst="rect">
            <a:avLst/>
          </a:prstGeom>
          <a:noFill/>
        </p:spPr>
        <p:txBody>
          <a:bodyPr wrap="square" rtlCol="0">
            <a:spAutoFit/>
          </a:bodyPr>
          <a:lstStyle/>
          <a:p>
            <a:r>
              <a:rPr lang="en-US" sz="2800" b="1" dirty="0"/>
              <a:t>LACP Configuration</a:t>
            </a:r>
            <a:endParaRPr lang="en-US" sz="2800" b="1" dirty="0">
              <a:cs typeface="Calibri" panose="020F0502020204030204" pitchFamily="34" charset="0"/>
            </a:endParaRPr>
          </a:p>
        </p:txBody>
      </p:sp>
      <p:pic>
        <p:nvPicPr>
          <p:cNvPr id="6" name="Picture 5">
            <a:extLst>
              <a:ext uri="{FF2B5EF4-FFF2-40B4-BE49-F238E27FC236}">
                <a16:creationId xmlns:a16="http://schemas.microsoft.com/office/drawing/2014/main" id="{28B18D0F-CC1F-4EA2-8F89-E3992877DCC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9000"/>
                    </a14:imgEffect>
                    <a14:imgEffect>
                      <a14:colorTemperature colorTemp="11500"/>
                    </a14:imgEffect>
                  </a14:imgLayer>
                </a14:imgProps>
              </a:ext>
            </a:extLst>
          </a:blip>
          <a:stretch>
            <a:fillRect/>
          </a:stretch>
        </p:blipFill>
        <p:spPr>
          <a:xfrm>
            <a:off x="5514975" y="1500188"/>
            <a:ext cx="6372225" cy="1971675"/>
          </a:xfrm>
          <a:prstGeom prst="rect">
            <a:avLst/>
          </a:prstGeom>
          <a:effectLst>
            <a:glow rad="127000">
              <a:schemeClr val="bg1"/>
            </a:glow>
          </a:effectLst>
        </p:spPr>
      </p:pic>
      <p:pic>
        <p:nvPicPr>
          <p:cNvPr id="7" name="Picture 6">
            <a:extLst>
              <a:ext uri="{FF2B5EF4-FFF2-40B4-BE49-F238E27FC236}">
                <a16:creationId xmlns:a16="http://schemas.microsoft.com/office/drawing/2014/main" id="{37A4DBB3-076E-4834-A76A-50055EEC0E6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0000"/>
                    </a14:imgEffect>
                    <a14:imgEffect>
                      <a14:colorTemperature colorTemp="11500"/>
                    </a14:imgEffect>
                  </a14:imgLayer>
                </a14:imgProps>
              </a:ext>
            </a:extLst>
          </a:blip>
          <a:stretch>
            <a:fillRect/>
          </a:stretch>
        </p:blipFill>
        <p:spPr>
          <a:xfrm>
            <a:off x="5534024" y="3486145"/>
            <a:ext cx="5553075" cy="557212"/>
          </a:xfrm>
          <a:prstGeom prst="rect">
            <a:avLst/>
          </a:prstGeom>
        </p:spPr>
      </p:pic>
      <p:pic>
        <p:nvPicPr>
          <p:cNvPr id="8" name="Picture 7">
            <a:extLst>
              <a:ext uri="{FF2B5EF4-FFF2-40B4-BE49-F238E27FC236}">
                <a16:creationId xmlns:a16="http://schemas.microsoft.com/office/drawing/2014/main" id="{3934B86B-D4FD-4D2D-95BB-9B8DDF157A34}"/>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3000"/>
                    </a14:imgEffect>
                    <a14:imgEffect>
                      <a14:colorTemperature colorTemp="11500"/>
                    </a14:imgEffect>
                    <a14:imgEffect>
                      <a14:brightnessContrast bright="-12000"/>
                    </a14:imgEffect>
                  </a14:imgLayer>
                </a14:imgProps>
              </a:ext>
            </a:extLst>
          </a:blip>
          <a:stretch>
            <a:fillRect/>
          </a:stretch>
        </p:blipFill>
        <p:spPr>
          <a:xfrm>
            <a:off x="5572126" y="4271971"/>
            <a:ext cx="5800724" cy="2357430"/>
          </a:xfrm>
          <a:prstGeom prst="rect">
            <a:avLst/>
          </a:prstGeom>
        </p:spPr>
      </p:pic>
      <p:sp>
        <p:nvSpPr>
          <p:cNvPr id="9" name="TextBox 8">
            <a:extLst>
              <a:ext uri="{FF2B5EF4-FFF2-40B4-BE49-F238E27FC236}">
                <a16:creationId xmlns:a16="http://schemas.microsoft.com/office/drawing/2014/main" id="{EB897785-9176-4925-900E-750F75F0DE39}"/>
              </a:ext>
            </a:extLst>
          </p:cNvPr>
          <p:cNvSpPr txBox="1"/>
          <p:nvPr/>
        </p:nvSpPr>
        <p:spPr>
          <a:xfrm>
            <a:off x="485093" y="2085915"/>
            <a:ext cx="2097818"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LACP</a:t>
            </a:r>
          </a:p>
        </p:txBody>
      </p:sp>
      <p:sp>
        <p:nvSpPr>
          <p:cNvPr id="10" name="TextBox 9">
            <a:extLst>
              <a:ext uri="{FF2B5EF4-FFF2-40B4-BE49-F238E27FC236}">
                <a16:creationId xmlns:a16="http://schemas.microsoft.com/office/drawing/2014/main" id="{3623E1BE-943E-4145-A5C9-7DA554659F1E}"/>
              </a:ext>
            </a:extLst>
          </p:cNvPr>
          <p:cNvSpPr txBox="1"/>
          <p:nvPr/>
        </p:nvSpPr>
        <p:spPr>
          <a:xfrm>
            <a:off x="572775" y="4742317"/>
            <a:ext cx="169264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LACP</a:t>
            </a:r>
          </a:p>
        </p:txBody>
      </p:sp>
    </p:spTree>
    <p:extLst>
      <p:ext uri="{BB962C8B-B14F-4D97-AF65-F5344CB8AC3E}">
        <p14:creationId xmlns:p14="http://schemas.microsoft.com/office/powerpoint/2010/main" val="215476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ppt_w</p:attrName>
                                        </p:attrNameLst>
                                      </p:cBhvr>
                                      <p:tavLst>
                                        <p:tav tm="0">
                                          <p:val>
                                            <p:fltVal val="0"/>
                                          </p:val>
                                        </p:tav>
                                        <p:tav tm="100000">
                                          <p:val>
                                            <p:strVal val="#ppt_w"/>
                                          </p:val>
                                        </p:tav>
                                      </p:tavLst>
                                    </p:anim>
                                    <p:anim calcmode="lin" valueType="num">
                                      <p:cBhvr>
                                        <p:cTn id="20" dur="2000" fill="hold"/>
                                        <p:tgtEl>
                                          <p:spTgt spid="10"/>
                                        </p:tgtEl>
                                        <p:attrNameLst>
                                          <p:attrName>ppt_h</p:attrName>
                                        </p:attrNameLst>
                                      </p:cBhvr>
                                      <p:tavLst>
                                        <p:tav tm="0">
                                          <p:val>
                                            <p:fltVal val="0"/>
                                          </p:val>
                                        </p:tav>
                                        <p:tav tm="100000">
                                          <p:val>
                                            <p:strVal val="#ppt_h"/>
                                          </p:val>
                                        </p:tav>
                                      </p:tavLst>
                                    </p:anim>
                                    <p:animEffect transition="in" filter="fade">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5E43C5F-B403-4BFF-8C64-CCFC4AFCB7D1}"/>
              </a:ext>
            </a:extLst>
          </p:cNvPr>
          <p:cNvSpPr txBox="1"/>
          <p:nvPr/>
        </p:nvSpPr>
        <p:spPr>
          <a:xfrm>
            <a:off x="4155294" y="940827"/>
            <a:ext cx="6485207" cy="523220"/>
          </a:xfrm>
          <a:prstGeom prst="rect">
            <a:avLst/>
          </a:prstGeom>
          <a:noFill/>
        </p:spPr>
        <p:txBody>
          <a:bodyPr wrap="square" rtlCol="0">
            <a:spAutoFit/>
          </a:bodyPr>
          <a:lstStyle/>
          <a:p>
            <a:r>
              <a:rPr lang="en-US" sz="2800" b="1" dirty="0"/>
              <a:t> (</a:t>
            </a:r>
            <a:r>
              <a:rPr lang="en-US" sz="2800" b="1" dirty="0" err="1"/>
              <a:t>PAgP</a:t>
            </a:r>
            <a:r>
              <a:rPr lang="en-US" sz="2800" b="1" dirty="0"/>
              <a:t>) Configuration</a:t>
            </a:r>
            <a:endParaRPr lang="en-US" sz="2800" b="1" dirty="0">
              <a:cs typeface="Calibri" panose="020F0502020204030204" pitchFamily="34" charset="0"/>
            </a:endParaRPr>
          </a:p>
        </p:txBody>
      </p:sp>
      <p:pic>
        <p:nvPicPr>
          <p:cNvPr id="8" name="Picture 7">
            <a:extLst>
              <a:ext uri="{FF2B5EF4-FFF2-40B4-BE49-F238E27FC236}">
                <a16:creationId xmlns:a16="http://schemas.microsoft.com/office/drawing/2014/main" id="{D358495F-97AF-4C73-A74C-EF9625E7FDF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3000"/>
                    </a14:imgEffect>
                    <a14:imgEffect>
                      <a14:colorTemperature colorTemp="11500"/>
                    </a14:imgEffect>
                  </a14:imgLayer>
                </a14:imgProps>
              </a:ext>
            </a:extLst>
          </a:blip>
          <a:stretch>
            <a:fillRect/>
          </a:stretch>
        </p:blipFill>
        <p:spPr>
          <a:xfrm>
            <a:off x="6300789" y="2004164"/>
            <a:ext cx="5298311" cy="1396266"/>
          </a:xfrm>
          <a:prstGeom prst="rect">
            <a:avLst/>
          </a:prstGeom>
        </p:spPr>
      </p:pic>
      <p:pic>
        <p:nvPicPr>
          <p:cNvPr id="9" name="Picture 8">
            <a:extLst>
              <a:ext uri="{FF2B5EF4-FFF2-40B4-BE49-F238E27FC236}">
                <a16:creationId xmlns:a16="http://schemas.microsoft.com/office/drawing/2014/main" id="{A0406951-A44A-4C91-94DD-BB3FE708486D}"/>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Layer>
                </a14:imgProps>
              </a:ext>
            </a:extLst>
          </a:blip>
          <a:stretch>
            <a:fillRect/>
          </a:stretch>
        </p:blipFill>
        <p:spPr>
          <a:xfrm>
            <a:off x="6329360" y="3457577"/>
            <a:ext cx="5269740" cy="762000"/>
          </a:xfrm>
          <a:prstGeom prst="rect">
            <a:avLst/>
          </a:prstGeom>
        </p:spPr>
      </p:pic>
      <p:pic>
        <p:nvPicPr>
          <p:cNvPr id="10" name="Picture 9">
            <a:extLst>
              <a:ext uri="{FF2B5EF4-FFF2-40B4-BE49-F238E27FC236}">
                <a16:creationId xmlns:a16="http://schemas.microsoft.com/office/drawing/2014/main" id="{A5F0FF89-EA45-44B2-A9BB-C95BDA60DC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65000"/>
                    </a14:imgEffect>
                    <a14:imgEffect>
                      <a14:colorTemperature colorTemp="11500"/>
                    </a14:imgEffect>
                    <a14:imgEffect>
                      <a14:brightnessContrast bright="-12000"/>
                    </a14:imgEffect>
                  </a14:imgLayer>
                </a14:imgProps>
              </a:ext>
            </a:extLst>
          </a:blip>
          <a:stretch>
            <a:fillRect/>
          </a:stretch>
        </p:blipFill>
        <p:spPr>
          <a:xfrm>
            <a:off x="6300788" y="4486275"/>
            <a:ext cx="5298311" cy="2205042"/>
          </a:xfrm>
          <a:prstGeom prst="rect">
            <a:avLst/>
          </a:prstGeom>
        </p:spPr>
      </p:pic>
      <p:sp>
        <p:nvSpPr>
          <p:cNvPr id="11" name="TextBox 10">
            <a:extLst>
              <a:ext uri="{FF2B5EF4-FFF2-40B4-BE49-F238E27FC236}">
                <a16:creationId xmlns:a16="http://schemas.microsoft.com/office/drawing/2014/main" id="{98C76BE2-DBB3-48AC-98FB-52B42F126991}"/>
              </a:ext>
            </a:extLst>
          </p:cNvPr>
          <p:cNvSpPr txBox="1"/>
          <p:nvPr/>
        </p:nvSpPr>
        <p:spPr>
          <a:xfrm>
            <a:off x="572775" y="2633634"/>
            <a:ext cx="2096279"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Configure </a:t>
            </a:r>
            <a:r>
              <a:rPr lang="en-US" sz="2000" b="1" dirty="0" err="1"/>
              <a:t>PAgP</a:t>
            </a:r>
            <a:endParaRPr lang="en-US" sz="2000" b="1" dirty="0"/>
          </a:p>
        </p:txBody>
      </p:sp>
      <p:sp>
        <p:nvSpPr>
          <p:cNvPr id="12" name="TextBox 11">
            <a:extLst>
              <a:ext uri="{FF2B5EF4-FFF2-40B4-BE49-F238E27FC236}">
                <a16:creationId xmlns:a16="http://schemas.microsoft.com/office/drawing/2014/main" id="{92DF25F1-7CA1-44C2-9B77-BAD7D244B8CD}"/>
              </a:ext>
            </a:extLst>
          </p:cNvPr>
          <p:cNvSpPr txBox="1"/>
          <p:nvPr/>
        </p:nvSpPr>
        <p:spPr>
          <a:xfrm>
            <a:off x="572775" y="4942372"/>
            <a:ext cx="169110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a:t>
            </a:r>
            <a:r>
              <a:rPr lang="en-US" sz="2000" b="1" dirty="0" err="1"/>
              <a:t>PAgP</a:t>
            </a:r>
            <a:endParaRPr lang="en-US" sz="2000" b="1" dirty="0"/>
          </a:p>
        </p:txBody>
      </p:sp>
    </p:spTree>
    <p:extLst>
      <p:ext uri="{BB962C8B-B14F-4D97-AF65-F5344CB8AC3E}">
        <p14:creationId xmlns:p14="http://schemas.microsoft.com/office/powerpoint/2010/main" val="343000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2000" fill="hold"/>
                                        <p:tgtEl>
                                          <p:spTgt spid="11"/>
                                        </p:tgtEl>
                                        <p:attrNameLst>
                                          <p:attrName>ppt_w</p:attrName>
                                        </p:attrNameLst>
                                      </p:cBhvr>
                                      <p:tavLst>
                                        <p:tav tm="0">
                                          <p:val>
                                            <p:fltVal val="0"/>
                                          </p:val>
                                        </p:tav>
                                        <p:tav tm="100000">
                                          <p:val>
                                            <p:strVal val="#ppt_w"/>
                                          </p:val>
                                        </p:tav>
                                      </p:tavLst>
                                    </p:anim>
                                    <p:anim calcmode="lin" valueType="num">
                                      <p:cBhvr>
                                        <p:cTn id="14" dur="2000" fill="hold"/>
                                        <p:tgtEl>
                                          <p:spTgt spid="11"/>
                                        </p:tgtEl>
                                        <p:attrNameLst>
                                          <p:attrName>ppt_h</p:attrName>
                                        </p:attrNameLst>
                                      </p:cBhvr>
                                      <p:tavLst>
                                        <p:tav tm="0">
                                          <p:val>
                                            <p:fltVal val="0"/>
                                          </p:val>
                                        </p:tav>
                                        <p:tav tm="100000">
                                          <p:val>
                                            <p:strVal val="#ppt_h"/>
                                          </p:val>
                                        </p:tav>
                                      </p:tavLst>
                                    </p:anim>
                                    <p:animEffect transition="in" filter="fade">
                                      <p:cBhvr>
                                        <p:cTn id="15" dur="2000"/>
                                        <p:tgtEl>
                                          <p:spTgt spid="11"/>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fltVal val="0"/>
                                          </p:val>
                                        </p:tav>
                                        <p:tav tm="100000">
                                          <p:val>
                                            <p:strVal val="#ppt_h"/>
                                          </p:val>
                                        </p:tav>
                                      </p:tavLst>
                                    </p:anim>
                                    <p:animEffect transition="in" filter="fade">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EABEA2-2E5D-4959-A5F9-C19AF876BD26}"/>
              </a:ext>
            </a:extLst>
          </p:cNvPr>
          <p:cNvSpPr txBox="1"/>
          <p:nvPr/>
        </p:nvSpPr>
        <p:spPr>
          <a:xfrm>
            <a:off x="2869808" y="828093"/>
            <a:ext cx="6485207" cy="523220"/>
          </a:xfrm>
          <a:prstGeom prst="rect">
            <a:avLst/>
          </a:prstGeom>
          <a:noFill/>
        </p:spPr>
        <p:txBody>
          <a:bodyPr wrap="square" rtlCol="0">
            <a:spAutoFit/>
          </a:bodyPr>
          <a:lstStyle/>
          <a:p>
            <a:r>
              <a:rPr lang="en-US" sz="2800" b="1" dirty="0"/>
              <a:t>Ether-Channel misconfiguration guard</a:t>
            </a:r>
            <a:endParaRPr lang="en-US" sz="2800" b="1" dirty="0">
              <a:cs typeface="Calibri" panose="020F0502020204030204" pitchFamily="34" charset="0"/>
            </a:endParaRPr>
          </a:p>
        </p:txBody>
      </p:sp>
      <p:sp>
        <p:nvSpPr>
          <p:cNvPr id="5" name="TextBox 4">
            <a:extLst>
              <a:ext uri="{FF2B5EF4-FFF2-40B4-BE49-F238E27FC236}">
                <a16:creationId xmlns:a16="http://schemas.microsoft.com/office/drawing/2014/main" id="{5EBE55E7-A1E5-4A6E-8CB1-31D6C979ED26}"/>
              </a:ext>
            </a:extLst>
          </p:cNvPr>
          <p:cNvSpPr txBox="1"/>
          <p:nvPr/>
        </p:nvSpPr>
        <p:spPr>
          <a:xfrm>
            <a:off x="350367" y="1535719"/>
            <a:ext cx="7179146" cy="1200329"/>
          </a:xfrm>
          <a:prstGeom prst="rect">
            <a:avLst/>
          </a:prstGeom>
          <a:noFill/>
        </p:spPr>
        <p:txBody>
          <a:bodyPr wrap="square" rtlCol="0">
            <a:spAutoFit/>
          </a:bodyPr>
          <a:lstStyle/>
          <a:p>
            <a:r>
              <a:rPr lang="en-US" dirty="0"/>
              <a:t>Ether-Channel Guard is a way of finding out if one end of the Ether-Channel is not configured properly. When there is a misconfiguration found, the switch will place the interfaces in error-disabled state and an error will be displayed.</a:t>
            </a:r>
          </a:p>
        </p:txBody>
      </p:sp>
      <p:sp>
        <p:nvSpPr>
          <p:cNvPr id="6" name="TextBox 5">
            <a:extLst>
              <a:ext uri="{FF2B5EF4-FFF2-40B4-BE49-F238E27FC236}">
                <a16:creationId xmlns:a16="http://schemas.microsoft.com/office/drawing/2014/main" id="{74744F00-0E06-4E04-9ECE-3D06BA5631A8}"/>
              </a:ext>
            </a:extLst>
          </p:cNvPr>
          <p:cNvSpPr txBox="1"/>
          <p:nvPr/>
        </p:nvSpPr>
        <p:spPr>
          <a:xfrm>
            <a:off x="415609" y="2870543"/>
            <a:ext cx="3225755" cy="400110"/>
          </a:xfrm>
          <a:prstGeom prst="rect">
            <a:avLst/>
          </a:prstGeom>
          <a:noFill/>
        </p:spPr>
        <p:txBody>
          <a:bodyPr wrap="none" rtlCol="0">
            <a:spAutoFit/>
          </a:bodyPr>
          <a:lstStyle/>
          <a:p>
            <a:pPr marL="285750" indent="-285750">
              <a:buFont typeface="Arial" panose="020B0604020202020204" pitchFamily="34" charset="0"/>
              <a:buChar char="•"/>
            </a:pPr>
            <a:r>
              <a:rPr lang="en-US" b="1" dirty="0"/>
              <a:t>Enable Ether-Channel Guard</a:t>
            </a:r>
            <a:r>
              <a:rPr lang="en-US" sz="2000" b="1" dirty="0"/>
              <a:t> </a:t>
            </a:r>
          </a:p>
        </p:txBody>
      </p:sp>
      <p:pic>
        <p:nvPicPr>
          <p:cNvPr id="7" name="Picture 6">
            <a:extLst>
              <a:ext uri="{FF2B5EF4-FFF2-40B4-BE49-F238E27FC236}">
                <a16:creationId xmlns:a16="http://schemas.microsoft.com/office/drawing/2014/main" id="{8999CE7E-2F50-430A-97B7-B764F56C8CF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3000"/>
                    </a14:imgEffect>
                    <a14:imgEffect>
                      <a14:colorTemperature colorTemp="11500"/>
                    </a14:imgEffect>
                  </a14:imgLayer>
                </a14:imgProps>
              </a:ext>
            </a:extLst>
          </a:blip>
          <a:stretch>
            <a:fillRect/>
          </a:stretch>
        </p:blipFill>
        <p:spPr>
          <a:xfrm>
            <a:off x="4900613" y="3000375"/>
            <a:ext cx="5905513" cy="330210"/>
          </a:xfrm>
          <a:prstGeom prst="rect">
            <a:avLst/>
          </a:prstGeom>
        </p:spPr>
      </p:pic>
      <p:pic>
        <p:nvPicPr>
          <p:cNvPr id="8" name="Picture 7">
            <a:extLst>
              <a:ext uri="{FF2B5EF4-FFF2-40B4-BE49-F238E27FC236}">
                <a16:creationId xmlns:a16="http://schemas.microsoft.com/office/drawing/2014/main" id="{08A80741-6441-4FA5-B805-A46D1AF9ECE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6000"/>
                    </a14:imgEffect>
                    <a14:imgEffect>
                      <a14:colorTemperature colorTemp="11500"/>
                    </a14:imgEffect>
                  </a14:imgLayer>
                </a14:imgProps>
              </a:ext>
            </a:extLst>
          </a:blip>
          <a:stretch>
            <a:fillRect/>
          </a:stretch>
        </p:blipFill>
        <p:spPr>
          <a:xfrm>
            <a:off x="4929191" y="3543299"/>
            <a:ext cx="5700712" cy="2786062"/>
          </a:xfrm>
          <a:prstGeom prst="rect">
            <a:avLst/>
          </a:prstGeom>
        </p:spPr>
      </p:pic>
      <p:sp>
        <p:nvSpPr>
          <p:cNvPr id="9" name="TextBox 8">
            <a:extLst>
              <a:ext uri="{FF2B5EF4-FFF2-40B4-BE49-F238E27FC236}">
                <a16:creationId xmlns:a16="http://schemas.microsoft.com/office/drawing/2014/main" id="{584697BF-112F-412C-A52C-C446E6E0F24F}"/>
              </a:ext>
            </a:extLst>
          </p:cNvPr>
          <p:cNvSpPr txBox="1"/>
          <p:nvPr/>
        </p:nvSpPr>
        <p:spPr>
          <a:xfrm>
            <a:off x="439420" y="4508851"/>
            <a:ext cx="3142912" cy="400110"/>
          </a:xfrm>
          <a:prstGeom prst="rect">
            <a:avLst/>
          </a:prstGeom>
          <a:noFill/>
        </p:spPr>
        <p:txBody>
          <a:bodyPr wrap="none" rtlCol="0">
            <a:spAutoFit/>
          </a:bodyPr>
          <a:lstStyle/>
          <a:p>
            <a:pPr marL="285750" indent="-285750">
              <a:buFont typeface="Arial" panose="020B0604020202020204" pitchFamily="34" charset="0"/>
              <a:buChar char="•"/>
            </a:pPr>
            <a:r>
              <a:rPr lang="en-US" b="1" dirty="0"/>
              <a:t>Verify Ether-Channel Guard</a:t>
            </a:r>
            <a:r>
              <a:rPr lang="en-US" sz="2000" b="1" dirty="0"/>
              <a:t> </a:t>
            </a:r>
          </a:p>
        </p:txBody>
      </p:sp>
    </p:spTree>
    <p:extLst>
      <p:ext uri="{BB962C8B-B14F-4D97-AF65-F5344CB8AC3E}">
        <p14:creationId xmlns:p14="http://schemas.microsoft.com/office/powerpoint/2010/main" val="333774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Effect transition="in" filter="fade">
                                      <p:cBhvr>
                                        <p:cTn id="15" dur="2000"/>
                                        <p:tgtEl>
                                          <p:spTgt spid="5"/>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Effect transition="in" filter="fade">
                                      <p:cBhvr>
                                        <p:cTn id="21" dur="2000"/>
                                        <p:tgtEl>
                                          <p:spTgt spid="6"/>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323F5F-2813-42DB-978E-3580365CCF8A}"/>
              </a:ext>
            </a:extLst>
          </p:cNvPr>
          <p:cNvSpPr txBox="1"/>
          <p:nvPr/>
        </p:nvSpPr>
        <p:spPr>
          <a:xfrm>
            <a:off x="3741834" y="999558"/>
            <a:ext cx="6485207" cy="461665"/>
          </a:xfrm>
          <a:prstGeom prst="rect">
            <a:avLst/>
          </a:prstGeom>
          <a:noFill/>
        </p:spPr>
        <p:txBody>
          <a:bodyPr wrap="square" rtlCol="0">
            <a:spAutoFit/>
          </a:bodyPr>
          <a:lstStyle/>
          <a:p>
            <a:r>
              <a:rPr lang="en-US" sz="2400" b="1" dirty="0">
                <a:cs typeface="Calibri" panose="020F0502020204030204" pitchFamily="34" charset="0"/>
              </a:rPr>
              <a:t>SPAN (Switch port Analyzer) Configuration</a:t>
            </a:r>
            <a:endParaRPr lang="en-US" sz="2000" b="1" dirty="0">
              <a:solidFill>
                <a:schemeClr val="accent2">
                  <a:lumMod val="50000"/>
                </a:schemeClr>
              </a:solidFill>
              <a:cs typeface="Calibri" panose="020F0502020204030204" pitchFamily="34" charset="0"/>
            </a:endParaRPr>
          </a:p>
        </p:txBody>
      </p:sp>
      <p:sp>
        <p:nvSpPr>
          <p:cNvPr id="9" name="TextBox 8">
            <a:extLst>
              <a:ext uri="{FF2B5EF4-FFF2-40B4-BE49-F238E27FC236}">
                <a16:creationId xmlns:a16="http://schemas.microsoft.com/office/drawing/2014/main" id="{66422E2F-8A35-4835-823C-AA0DCB5E23E8}"/>
              </a:ext>
            </a:extLst>
          </p:cNvPr>
          <p:cNvSpPr txBox="1"/>
          <p:nvPr/>
        </p:nvSpPr>
        <p:spPr>
          <a:xfrm>
            <a:off x="522243" y="3932565"/>
            <a:ext cx="2546403"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SPAN Configuration</a:t>
            </a:r>
          </a:p>
        </p:txBody>
      </p:sp>
      <p:pic>
        <p:nvPicPr>
          <p:cNvPr id="7" name="Picture 6">
            <a:extLst>
              <a:ext uri="{FF2B5EF4-FFF2-40B4-BE49-F238E27FC236}">
                <a16:creationId xmlns:a16="http://schemas.microsoft.com/office/drawing/2014/main" id="{9E69FA2C-1D77-415F-9DE9-16D9109ADB7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33000"/>
                    </a14:imgEffect>
                    <a14:imgEffect>
                      <a14:colorTemperature colorTemp="11500"/>
                    </a14:imgEffect>
                  </a14:imgLayer>
                </a14:imgProps>
              </a:ext>
            </a:extLst>
          </a:blip>
          <a:stretch>
            <a:fillRect/>
          </a:stretch>
        </p:blipFill>
        <p:spPr>
          <a:xfrm>
            <a:off x="4341142" y="1828799"/>
            <a:ext cx="7345641" cy="4396635"/>
          </a:xfrm>
          <a:prstGeom prst="rect">
            <a:avLst/>
          </a:prstGeom>
        </p:spPr>
      </p:pic>
      <p:sp>
        <p:nvSpPr>
          <p:cNvPr id="2" name="Rectangle 1"/>
          <p:cNvSpPr/>
          <p:nvPr/>
        </p:nvSpPr>
        <p:spPr>
          <a:xfrm>
            <a:off x="121155" y="2553617"/>
            <a:ext cx="4425793" cy="646331"/>
          </a:xfrm>
          <a:prstGeom prst="rect">
            <a:avLst/>
          </a:prstGeom>
        </p:spPr>
        <p:txBody>
          <a:bodyPr wrap="square">
            <a:spAutoFit/>
          </a:bodyPr>
          <a:lstStyle/>
          <a:p>
            <a:r>
              <a:rPr lang="en-US" b="1" dirty="0"/>
              <a:t>TCP traces using port mirroring/monitor feature</a:t>
            </a:r>
          </a:p>
        </p:txBody>
      </p:sp>
    </p:spTree>
    <p:extLst>
      <p:ext uri="{BB962C8B-B14F-4D97-AF65-F5344CB8AC3E}">
        <p14:creationId xmlns:p14="http://schemas.microsoft.com/office/powerpoint/2010/main" val="33117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714C594-BF63-4A1E-9D4C-7585998EC765}"/>
              </a:ext>
            </a:extLst>
          </p:cNvPr>
          <p:cNvSpPr txBox="1"/>
          <p:nvPr/>
        </p:nvSpPr>
        <p:spPr>
          <a:xfrm>
            <a:off x="1333774" y="2911147"/>
            <a:ext cx="172316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Verify SPAN</a:t>
            </a:r>
          </a:p>
        </p:txBody>
      </p:sp>
      <p:pic>
        <p:nvPicPr>
          <p:cNvPr id="5" name="Picture 4">
            <a:extLst>
              <a:ext uri="{FF2B5EF4-FFF2-40B4-BE49-F238E27FC236}">
                <a16:creationId xmlns:a16="http://schemas.microsoft.com/office/drawing/2014/main" id="{5F757DC5-F5D0-4D53-BBEB-425A524A412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colorTemperature colorTemp="11500"/>
                    </a14:imgEffect>
                  </a14:imgLayer>
                </a14:imgProps>
              </a:ext>
            </a:extLst>
          </a:blip>
          <a:stretch>
            <a:fillRect/>
          </a:stretch>
        </p:blipFill>
        <p:spPr>
          <a:xfrm>
            <a:off x="4496845" y="1578279"/>
            <a:ext cx="7478038" cy="4577871"/>
          </a:xfrm>
          <a:prstGeom prst="rect">
            <a:avLst/>
          </a:prstGeom>
        </p:spPr>
      </p:pic>
      <p:sp>
        <p:nvSpPr>
          <p:cNvPr id="6" name="TextBox 5">
            <a:extLst>
              <a:ext uri="{FF2B5EF4-FFF2-40B4-BE49-F238E27FC236}">
                <a16:creationId xmlns:a16="http://schemas.microsoft.com/office/drawing/2014/main" id="{2F6D2807-8644-42EC-851C-64D57584F256}"/>
              </a:ext>
            </a:extLst>
          </p:cNvPr>
          <p:cNvSpPr txBox="1"/>
          <p:nvPr/>
        </p:nvSpPr>
        <p:spPr>
          <a:xfrm>
            <a:off x="3808654" y="791197"/>
            <a:ext cx="6485207" cy="461665"/>
          </a:xfrm>
          <a:prstGeom prst="rect">
            <a:avLst/>
          </a:prstGeom>
          <a:noFill/>
        </p:spPr>
        <p:txBody>
          <a:bodyPr wrap="square" rtlCol="0">
            <a:spAutoFit/>
          </a:bodyPr>
          <a:lstStyle/>
          <a:p>
            <a:r>
              <a:rPr lang="en-US" sz="2400" b="1" dirty="0">
                <a:cs typeface="Calibri" panose="020F0502020204030204" pitchFamily="34" charset="0"/>
              </a:rPr>
              <a:t>Verify SPAN (Switch port Analyzer)</a:t>
            </a:r>
          </a:p>
        </p:txBody>
      </p:sp>
    </p:spTree>
    <p:extLst>
      <p:ext uri="{BB962C8B-B14F-4D97-AF65-F5344CB8AC3E}">
        <p14:creationId xmlns:p14="http://schemas.microsoft.com/office/powerpoint/2010/main" val="401011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845" y="4209527"/>
            <a:ext cx="120967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13" y="1534763"/>
            <a:ext cx="1209675" cy="13144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isco layer 3 visio stenc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81" y="4244496"/>
            <a:ext cx="1209675" cy="131445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911226" y="2517732"/>
            <a:ext cx="1368511" cy="219205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55934" y="2517732"/>
            <a:ext cx="1453019" cy="2079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68744" y="5311036"/>
            <a:ext cx="0" cy="50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83277" y="5812077"/>
            <a:ext cx="52609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57550" y="1352811"/>
            <a:ext cx="0" cy="388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79737" y="1352811"/>
            <a:ext cx="5761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1226" y="5311036"/>
            <a:ext cx="0" cy="501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13775" y="5812077"/>
            <a:ext cx="626302"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034746" y="1027134"/>
            <a:ext cx="1354858" cy="338554"/>
          </a:xfrm>
          <a:prstGeom prst="rect">
            <a:avLst/>
          </a:prstGeom>
          <a:noFill/>
        </p:spPr>
        <p:txBody>
          <a:bodyPr wrap="none" rtlCol="0">
            <a:spAutoFit/>
          </a:bodyPr>
          <a:lstStyle/>
          <a:p>
            <a:r>
              <a:rPr lang="en-US" sz="1600" dirty="0"/>
              <a:t>172.16.1.0/24</a:t>
            </a:r>
          </a:p>
        </p:txBody>
      </p:sp>
      <p:sp>
        <p:nvSpPr>
          <p:cNvPr id="28" name="TextBox 27"/>
          <p:cNvSpPr txBox="1"/>
          <p:nvPr/>
        </p:nvSpPr>
        <p:spPr>
          <a:xfrm>
            <a:off x="220316" y="3287917"/>
            <a:ext cx="1354858" cy="338554"/>
          </a:xfrm>
          <a:prstGeom prst="rect">
            <a:avLst/>
          </a:prstGeom>
          <a:noFill/>
        </p:spPr>
        <p:txBody>
          <a:bodyPr wrap="none" rtlCol="0">
            <a:spAutoFit/>
          </a:bodyPr>
          <a:lstStyle/>
          <a:p>
            <a:r>
              <a:rPr lang="en-US" sz="1600" dirty="0"/>
              <a:t>172.16.2.0/24</a:t>
            </a:r>
          </a:p>
        </p:txBody>
      </p:sp>
      <p:sp>
        <p:nvSpPr>
          <p:cNvPr id="29" name="TextBox 28"/>
          <p:cNvSpPr txBox="1"/>
          <p:nvPr/>
        </p:nvSpPr>
        <p:spPr>
          <a:xfrm>
            <a:off x="293253" y="5862182"/>
            <a:ext cx="1354858" cy="338554"/>
          </a:xfrm>
          <a:prstGeom prst="rect">
            <a:avLst/>
          </a:prstGeom>
          <a:noFill/>
        </p:spPr>
        <p:txBody>
          <a:bodyPr wrap="none" rtlCol="0">
            <a:spAutoFit/>
          </a:bodyPr>
          <a:lstStyle/>
          <a:p>
            <a:r>
              <a:rPr lang="en-US" sz="1600" dirty="0"/>
              <a:t>172.16.3.0/24</a:t>
            </a:r>
          </a:p>
        </p:txBody>
      </p:sp>
      <p:sp>
        <p:nvSpPr>
          <p:cNvPr id="30" name="TextBox 29"/>
          <p:cNvSpPr txBox="1"/>
          <p:nvPr/>
        </p:nvSpPr>
        <p:spPr>
          <a:xfrm>
            <a:off x="3251119" y="2868286"/>
            <a:ext cx="1459054" cy="338554"/>
          </a:xfrm>
          <a:prstGeom prst="rect">
            <a:avLst/>
          </a:prstGeom>
          <a:noFill/>
        </p:spPr>
        <p:txBody>
          <a:bodyPr wrap="none" rtlCol="0">
            <a:spAutoFit/>
          </a:bodyPr>
          <a:lstStyle/>
          <a:p>
            <a:r>
              <a:rPr lang="en-US" sz="1600" dirty="0"/>
              <a:t>192.168.1.0/24</a:t>
            </a:r>
          </a:p>
        </p:txBody>
      </p:sp>
      <p:sp>
        <p:nvSpPr>
          <p:cNvPr id="31" name="TextBox 30"/>
          <p:cNvSpPr txBox="1"/>
          <p:nvPr/>
        </p:nvSpPr>
        <p:spPr>
          <a:xfrm>
            <a:off x="3886743" y="5849305"/>
            <a:ext cx="1459054" cy="338554"/>
          </a:xfrm>
          <a:prstGeom prst="rect">
            <a:avLst/>
          </a:prstGeom>
          <a:noFill/>
        </p:spPr>
        <p:txBody>
          <a:bodyPr wrap="none" rtlCol="0">
            <a:spAutoFit/>
          </a:bodyPr>
          <a:lstStyle/>
          <a:p>
            <a:r>
              <a:rPr lang="en-US" sz="1600" dirty="0"/>
              <a:t>192.168.2.0/24</a:t>
            </a:r>
          </a:p>
        </p:txBody>
      </p:sp>
      <p:sp>
        <p:nvSpPr>
          <p:cNvPr id="32" name="TextBox 31"/>
          <p:cNvSpPr txBox="1"/>
          <p:nvPr/>
        </p:nvSpPr>
        <p:spPr>
          <a:xfrm>
            <a:off x="-26245" y="5302553"/>
            <a:ext cx="1002390" cy="338554"/>
          </a:xfrm>
          <a:prstGeom prst="rect">
            <a:avLst/>
          </a:prstGeom>
          <a:noFill/>
        </p:spPr>
        <p:txBody>
          <a:bodyPr wrap="none" rtlCol="0">
            <a:spAutoFit/>
          </a:bodyPr>
          <a:lstStyle/>
          <a:p>
            <a:r>
              <a:rPr lang="en-US" sz="1600" b="1" dirty="0"/>
              <a:t>Switch 02</a:t>
            </a:r>
          </a:p>
        </p:txBody>
      </p:sp>
      <p:sp>
        <p:nvSpPr>
          <p:cNvPr id="33" name="TextBox 32"/>
          <p:cNvSpPr txBox="1"/>
          <p:nvPr/>
        </p:nvSpPr>
        <p:spPr>
          <a:xfrm>
            <a:off x="3208252" y="5315079"/>
            <a:ext cx="1002390" cy="338554"/>
          </a:xfrm>
          <a:prstGeom prst="rect">
            <a:avLst/>
          </a:prstGeom>
          <a:noFill/>
        </p:spPr>
        <p:txBody>
          <a:bodyPr wrap="none" rtlCol="0">
            <a:spAutoFit/>
          </a:bodyPr>
          <a:lstStyle/>
          <a:p>
            <a:r>
              <a:rPr lang="en-US" sz="1600" b="1" dirty="0"/>
              <a:t>Switch 03</a:t>
            </a:r>
          </a:p>
        </p:txBody>
      </p:sp>
      <p:sp>
        <p:nvSpPr>
          <p:cNvPr id="34" name="TextBox 33"/>
          <p:cNvSpPr txBox="1"/>
          <p:nvPr/>
        </p:nvSpPr>
        <p:spPr>
          <a:xfrm>
            <a:off x="2034746" y="2679937"/>
            <a:ext cx="1002390" cy="338554"/>
          </a:xfrm>
          <a:prstGeom prst="rect">
            <a:avLst/>
          </a:prstGeom>
          <a:noFill/>
        </p:spPr>
        <p:txBody>
          <a:bodyPr wrap="none" rtlCol="0">
            <a:spAutoFit/>
          </a:bodyPr>
          <a:lstStyle/>
          <a:p>
            <a:r>
              <a:rPr lang="en-US" sz="1600" b="1" dirty="0"/>
              <a:t>Switch 01</a:t>
            </a:r>
          </a:p>
        </p:txBody>
      </p:sp>
      <p:sp>
        <p:nvSpPr>
          <p:cNvPr id="35" name="Rectangle 34"/>
          <p:cNvSpPr/>
          <p:nvPr/>
        </p:nvSpPr>
        <p:spPr>
          <a:xfrm>
            <a:off x="4847573" y="1764247"/>
            <a:ext cx="7139834" cy="923330"/>
          </a:xfrm>
          <a:prstGeom prst="rect">
            <a:avLst/>
          </a:prstGeom>
          <a:solidFill>
            <a:schemeClr val="accent4">
              <a:lumMod val="40000"/>
              <a:lumOff val="60000"/>
            </a:schemeClr>
          </a:solidFill>
        </p:spPr>
        <p:txBody>
          <a:bodyPr wrap="square">
            <a:spAutoFit/>
          </a:bodyPr>
          <a:lstStyle/>
          <a:p>
            <a:r>
              <a:rPr lang="fr-FR" b="1" dirty="0"/>
              <a:t>Switch01</a:t>
            </a:r>
            <a:endParaRPr lang="fr-FR" dirty="0"/>
          </a:p>
          <a:p>
            <a:r>
              <a:rPr lang="fr-FR" dirty="0"/>
              <a:t>Switch01(config)# </a:t>
            </a:r>
            <a:r>
              <a:rPr lang="fr-FR" b="1" dirty="0" err="1"/>
              <a:t>ip</a:t>
            </a:r>
            <a:r>
              <a:rPr lang="fr-FR" b="1" dirty="0"/>
              <a:t> route 172.16.3.0 255.255.255.0 172.16.2.1</a:t>
            </a:r>
            <a:endParaRPr lang="fr-FR" dirty="0"/>
          </a:p>
          <a:p>
            <a:r>
              <a:rPr lang="fr-FR" dirty="0"/>
              <a:t>Switch01(config)# </a:t>
            </a:r>
            <a:r>
              <a:rPr lang="fr-FR" b="1" dirty="0" err="1"/>
              <a:t>ip</a:t>
            </a:r>
            <a:r>
              <a:rPr lang="fr-FR" b="1" dirty="0"/>
              <a:t> route 192.168.2.0 255.255.255.0 192.168.1.1</a:t>
            </a:r>
            <a:endParaRPr lang="fr-FR" dirty="0"/>
          </a:p>
        </p:txBody>
      </p:sp>
      <p:sp>
        <p:nvSpPr>
          <p:cNvPr id="36" name="Rectangle 35"/>
          <p:cNvSpPr/>
          <p:nvPr/>
        </p:nvSpPr>
        <p:spPr>
          <a:xfrm>
            <a:off x="4835046" y="3107126"/>
            <a:ext cx="7152361" cy="1200329"/>
          </a:xfrm>
          <a:prstGeom prst="rect">
            <a:avLst/>
          </a:prstGeom>
          <a:solidFill>
            <a:schemeClr val="accent4">
              <a:lumMod val="40000"/>
              <a:lumOff val="60000"/>
            </a:schemeClr>
          </a:solidFill>
        </p:spPr>
        <p:txBody>
          <a:bodyPr wrap="square">
            <a:spAutoFit/>
          </a:bodyPr>
          <a:lstStyle/>
          <a:p>
            <a:r>
              <a:rPr lang="fr-FR" b="1" dirty="0"/>
              <a:t>Switch02</a:t>
            </a:r>
            <a:endParaRPr lang="fr-FR" dirty="0"/>
          </a:p>
          <a:p>
            <a:r>
              <a:rPr lang="fr-FR" dirty="0"/>
              <a:t>Switch02(config)# </a:t>
            </a:r>
            <a:r>
              <a:rPr lang="fr-FR" b="1" dirty="0" err="1"/>
              <a:t>ip</a:t>
            </a:r>
            <a:r>
              <a:rPr lang="fr-FR" b="1" dirty="0"/>
              <a:t> route 172.16.1.0 255.255.255.0 172.16.2.2</a:t>
            </a:r>
            <a:endParaRPr lang="fr-FR" dirty="0"/>
          </a:p>
          <a:p>
            <a:r>
              <a:rPr lang="fr-FR" dirty="0"/>
              <a:t>Switch02(config)# </a:t>
            </a:r>
            <a:r>
              <a:rPr lang="fr-FR" b="1" dirty="0" err="1"/>
              <a:t>ip</a:t>
            </a:r>
            <a:r>
              <a:rPr lang="fr-FR" b="1" dirty="0"/>
              <a:t> route 192.168.1.0 255.255.255.0 172.16.2.2</a:t>
            </a:r>
            <a:endParaRPr lang="fr-FR" dirty="0"/>
          </a:p>
          <a:p>
            <a:r>
              <a:rPr lang="fr-FR" dirty="0"/>
              <a:t>Switch02(config)# </a:t>
            </a:r>
            <a:r>
              <a:rPr lang="fr-FR" b="1" dirty="0" err="1"/>
              <a:t>ip</a:t>
            </a:r>
            <a:r>
              <a:rPr lang="fr-FR" b="1" dirty="0"/>
              <a:t> route 192.168.2.0 255.255.255.0 172.16.2.2</a:t>
            </a:r>
            <a:endParaRPr lang="fr-FR" dirty="0"/>
          </a:p>
        </p:txBody>
      </p:sp>
      <p:sp>
        <p:nvSpPr>
          <p:cNvPr id="37" name="Rectangle 36"/>
          <p:cNvSpPr/>
          <p:nvPr/>
        </p:nvSpPr>
        <p:spPr>
          <a:xfrm>
            <a:off x="4848530" y="4528409"/>
            <a:ext cx="7138877" cy="1200329"/>
          </a:xfrm>
          <a:prstGeom prst="rect">
            <a:avLst/>
          </a:prstGeom>
          <a:solidFill>
            <a:schemeClr val="accent4">
              <a:lumMod val="40000"/>
              <a:lumOff val="60000"/>
            </a:schemeClr>
          </a:solidFill>
        </p:spPr>
        <p:txBody>
          <a:bodyPr wrap="square">
            <a:spAutoFit/>
          </a:bodyPr>
          <a:lstStyle/>
          <a:p>
            <a:r>
              <a:rPr lang="fr-FR" b="1" dirty="0"/>
              <a:t>Switch03</a:t>
            </a:r>
            <a:endParaRPr lang="fr-FR" dirty="0"/>
          </a:p>
          <a:p>
            <a:r>
              <a:rPr lang="fr-FR" dirty="0"/>
              <a:t>Switch03(config)# </a:t>
            </a:r>
            <a:r>
              <a:rPr lang="fr-FR" b="1" dirty="0" err="1"/>
              <a:t>ip</a:t>
            </a:r>
            <a:r>
              <a:rPr lang="fr-FR" b="1" dirty="0"/>
              <a:t> route 172.16.1.0 255.255.255.0 192.168.1.2</a:t>
            </a:r>
            <a:endParaRPr lang="fr-FR" dirty="0"/>
          </a:p>
          <a:p>
            <a:r>
              <a:rPr lang="fr-FR" dirty="0"/>
              <a:t>Switch03(config)# </a:t>
            </a:r>
            <a:r>
              <a:rPr lang="fr-FR" b="1" dirty="0" err="1"/>
              <a:t>ip</a:t>
            </a:r>
            <a:r>
              <a:rPr lang="fr-FR" b="1" dirty="0"/>
              <a:t> route 172.16.2.0 255.255.255.0 192.168.1.2</a:t>
            </a:r>
            <a:endParaRPr lang="fr-FR" dirty="0"/>
          </a:p>
          <a:p>
            <a:r>
              <a:rPr lang="fr-FR" dirty="0"/>
              <a:t>Switch03(config)# </a:t>
            </a:r>
            <a:r>
              <a:rPr lang="fr-FR" b="1" dirty="0" err="1"/>
              <a:t>ip</a:t>
            </a:r>
            <a:r>
              <a:rPr lang="fr-FR" b="1" dirty="0"/>
              <a:t> route 172.16.3.0 255.255.255.0 192.168.1.2</a:t>
            </a:r>
            <a:endParaRPr lang="fr-FR" dirty="0"/>
          </a:p>
        </p:txBody>
      </p:sp>
      <p:sp>
        <p:nvSpPr>
          <p:cNvPr id="44" name="TextBox 43">
            <a:extLst>
              <a:ext uri="{FF2B5EF4-FFF2-40B4-BE49-F238E27FC236}">
                <a16:creationId xmlns:a16="http://schemas.microsoft.com/office/drawing/2014/main" id="{2F6D2807-8644-42EC-851C-64D57584F256}"/>
              </a:ext>
            </a:extLst>
          </p:cNvPr>
          <p:cNvSpPr txBox="1"/>
          <p:nvPr/>
        </p:nvSpPr>
        <p:spPr>
          <a:xfrm>
            <a:off x="3808654" y="791197"/>
            <a:ext cx="6485207" cy="461665"/>
          </a:xfrm>
          <a:prstGeom prst="rect">
            <a:avLst/>
          </a:prstGeom>
          <a:noFill/>
        </p:spPr>
        <p:txBody>
          <a:bodyPr wrap="square" rtlCol="0">
            <a:spAutoFit/>
          </a:bodyPr>
          <a:lstStyle/>
          <a:p>
            <a:r>
              <a:rPr lang="en-US" sz="2400" b="1" dirty="0">
                <a:cs typeface="Calibri" panose="020F0502020204030204" pitchFamily="34" charset="0"/>
              </a:rPr>
              <a:t>Static Route Configuration</a:t>
            </a:r>
          </a:p>
        </p:txBody>
      </p:sp>
    </p:spTree>
    <p:extLst>
      <p:ext uri="{BB962C8B-B14F-4D97-AF65-F5344CB8AC3E}">
        <p14:creationId xmlns:p14="http://schemas.microsoft.com/office/powerpoint/2010/main" val="16332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2000" fill="hold"/>
                                        <p:tgtEl>
                                          <p:spTgt spid="44"/>
                                        </p:tgtEl>
                                        <p:attrNameLst>
                                          <p:attrName>ppt_w</p:attrName>
                                        </p:attrNameLst>
                                      </p:cBhvr>
                                      <p:tavLst>
                                        <p:tav tm="0">
                                          <p:val>
                                            <p:fltVal val="0"/>
                                          </p:val>
                                        </p:tav>
                                        <p:tav tm="100000">
                                          <p:val>
                                            <p:strVal val="#ppt_w"/>
                                          </p:val>
                                        </p:tav>
                                      </p:tavLst>
                                    </p:anim>
                                    <p:anim calcmode="lin" valueType="num">
                                      <p:cBhvr>
                                        <p:cTn id="8" dur="2000" fill="hold"/>
                                        <p:tgtEl>
                                          <p:spTgt spid="44"/>
                                        </p:tgtEl>
                                        <p:attrNameLst>
                                          <p:attrName>ppt_h</p:attrName>
                                        </p:attrNameLst>
                                      </p:cBhvr>
                                      <p:tavLst>
                                        <p:tav tm="0">
                                          <p:val>
                                            <p:fltVal val="0"/>
                                          </p:val>
                                        </p:tav>
                                        <p:tav tm="100000">
                                          <p:val>
                                            <p:strVal val="#ppt_h"/>
                                          </p:val>
                                        </p:tav>
                                      </p:tavLst>
                                    </p:anim>
                                    <p:animEffect transition="in" filter="fade">
                                      <p:cBhvr>
                                        <p:cTn id="9"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7153" y="1011598"/>
            <a:ext cx="9156575" cy="523220"/>
          </a:xfrm>
          <a:prstGeom prst="rect">
            <a:avLst/>
          </a:prstGeom>
          <a:noFill/>
        </p:spPr>
        <p:txBody>
          <a:bodyPr wrap="square" rtlCol="0">
            <a:spAutoFit/>
          </a:bodyPr>
          <a:lstStyle/>
          <a:p>
            <a:pPr lvl="0"/>
            <a:r>
              <a:rPr lang="en-US" sz="2800" b="1" dirty="0"/>
              <a:t>Troubleshooting of various issues faced with switches.</a:t>
            </a:r>
          </a:p>
        </p:txBody>
      </p:sp>
      <p:sp>
        <p:nvSpPr>
          <p:cNvPr id="3" name="TextBox 2"/>
          <p:cNvSpPr txBox="1"/>
          <p:nvPr/>
        </p:nvSpPr>
        <p:spPr>
          <a:xfrm>
            <a:off x="501747" y="2421277"/>
            <a:ext cx="2246064"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Interfaces Status</a:t>
            </a:r>
          </a:p>
        </p:txBody>
      </p:sp>
      <p:pic>
        <p:nvPicPr>
          <p:cNvPr id="4" name="Picture 3"/>
          <p:cNvPicPr>
            <a:picLocks noChangeAspect="1"/>
          </p:cNvPicPr>
          <p:nvPr/>
        </p:nvPicPr>
        <p:blipFill>
          <a:blip r:embed="rId2"/>
          <a:stretch>
            <a:fillRect/>
          </a:stretch>
        </p:blipFill>
        <p:spPr>
          <a:xfrm>
            <a:off x="4237008" y="2064120"/>
            <a:ext cx="7629525" cy="1114425"/>
          </a:xfrm>
          <a:prstGeom prst="rect">
            <a:avLst/>
          </a:prstGeom>
        </p:spPr>
      </p:pic>
      <p:sp>
        <p:nvSpPr>
          <p:cNvPr id="5" name="TextBox 4"/>
          <p:cNvSpPr txBox="1"/>
          <p:nvPr/>
        </p:nvSpPr>
        <p:spPr>
          <a:xfrm>
            <a:off x="534769" y="4720120"/>
            <a:ext cx="2213042" cy="400110"/>
          </a:xfrm>
          <a:prstGeom prst="rect">
            <a:avLst/>
          </a:prstGeom>
          <a:noFill/>
        </p:spPr>
        <p:txBody>
          <a:bodyPr wrap="none" rtlCol="0">
            <a:spAutoFit/>
          </a:bodyPr>
          <a:lstStyle/>
          <a:p>
            <a:pPr marL="285750" indent="-285750">
              <a:buFont typeface="Arial" panose="020B0604020202020204" pitchFamily="34" charset="0"/>
              <a:buChar char="•"/>
            </a:pPr>
            <a:r>
              <a:rPr lang="en-US" sz="2000" b="1" dirty="0"/>
              <a:t>Interface Details</a:t>
            </a:r>
          </a:p>
        </p:txBody>
      </p:sp>
      <p:pic>
        <p:nvPicPr>
          <p:cNvPr id="7" name="Picture 6"/>
          <p:cNvPicPr>
            <a:picLocks noChangeAspect="1"/>
          </p:cNvPicPr>
          <p:nvPr/>
        </p:nvPicPr>
        <p:blipFill>
          <a:blip r:embed="rId3"/>
          <a:stretch>
            <a:fillRect/>
          </a:stretch>
        </p:blipFill>
        <p:spPr>
          <a:xfrm>
            <a:off x="4237009" y="3334263"/>
            <a:ext cx="7629525" cy="3171825"/>
          </a:xfrm>
          <a:prstGeom prst="rect">
            <a:avLst/>
          </a:prstGeom>
        </p:spPr>
      </p:pic>
    </p:spTree>
    <p:extLst>
      <p:ext uri="{BB962C8B-B14F-4D97-AF65-F5344CB8AC3E}">
        <p14:creationId xmlns:p14="http://schemas.microsoft.com/office/powerpoint/2010/main" val="68831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Effect transition="in" filter="fade">
                                      <p:cBhvr>
                                        <p:cTn id="15" dur="2000"/>
                                        <p:tgtEl>
                                          <p:spTgt spid="3"/>
                                        </p:tgtEl>
                                      </p:cBhvr>
                                    </p:animEffect>
                                  </p:childTnLst>
                                </p:cTn>
                              </p:par>
                            </p:childTnLst>
                          </p:cTn>
                        </p:par>
                        <p:par>
                          <p:cTn id="16" fill="hold">
                            <p:stCondLst>
                              <p:cond delay="4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Effect transition="in" filter="fade">
                                      <p:cBhvr>
                                        <p:cTn id="21" dur="2000"/>
                                        <p:tgtEl>
                                          <p:spTgt spid="4"/>
                                        </p:tgtEl>
                                      </p:cBhvr>
                                    </p:animEffect>
                                  </p:childTnLst>
                                </p:cTn>
                              </p:par>
                            </p:childTnLst>
                          </p:cTn>
                        </p:par>
                        <p:par>
                          <p:cTn id="22" fill="hold">
                            <p:stCondLst>
                              <p:cond delay="60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2000" fill="hold"/>
                                        <p:tgtEl>
                                          <p:spTgt spid="5"/>
                                        </p:tgtEl>
                                        <p:attrNameLst>
                                          <p:attrName>ppt_w</p:attrName>
                                        </p:attrNameLst>
                                      </p:cBhvr>
                                      <p:tavLst>
                                        <p:tav tm="0">
                                          <p:val>
                                            <p:fltVal val="0"/>
                                          </p:val>
                                        </p:tav>
                                        <p:tav tm="100000">
                                          <p:val>
                                            <p:strVal val="#ppt_w"/>
                                          </p:val>
                                        </p:tav>
                                      </p:tavLst>
                                    </p:anim>
                                    <p:anim calcmode="lin" valueType="num">
                                      <p:cBhvr>
                                        <p:cTn id="26" dur="2000" fill="hold"/>
                                        <p:tgtEl>
                                          <p:spTgt spid="5"/>
                                        </p:tgtEl>
                                        <p:attrNameLst>
                                          <p:attrName>ppt_h</p:attrName>
                                        </p:attrNameLst>
                                      </p:cBhvr>
                                      <p:tavLst>
                                        <p:tav tm="0">
                                          <p:val>
                                            <p:fltVal val="0"/>
                                          </p:val>
                                        </p:tav>
                                        <p:tav tm="100000">
                                          <p:val>
                                            <p:strVal val="#ppt_h"/>
                                          </p:val>
                                        </p:tav>
                                      </p:tavLst>
                                    </p:anim>
                                    <p:animEffect transition="in" filter="fade">
                                      <p:cBhvr>
                                        <p:cTn id="27" dur="2000"/>
                                        <p:tgtEl>
                                          <p:spTgt spid="5"/>
                                        </p:tgtEl>
                                      </p:cBhvr>
                                    </p:animEffect>
                                  </p:childTnLst>
                                </p:cTn>
                              </p:par>
                            </p:childTnLst>
                          </p:cTn>
                        </p:par>
                        <p:par>
                          <p:cTn id="28" fill="hold">
                            <p:stCondLst>
                              <p:cond delay="8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2000" fill="hold"/>
                                        <p:tgtEl>
                                          <p:spTgt spid="7"/>
                                        </p:tgtEl>
                                        <p:attrNameLst>
                                          <p:attrName>ppt_w</p:attrName>
                                        </p:attrNameLst>
                                      </p:cBhvr>
                                      <p:tavLst>
                                        <p:tav tm="0">
                                          <p:val>
                                            <p:fltVal val="0"/>
                                          </p:val>
                                        </p:tav>
                                        <p:tav tm="100000">
                                          <p:val>
                                            <p:strVal val="#ppt_w"/>
                                          </p:val>
                                        </p:tav>
                                      </p:tavLst>
                                    </p:anim>
                                    <p:anim calcmode="lin" valueType="num">
                                      <p:cBhvr>
                                        <p:cTn id="32" dur="2000" fill="hold"/>
                                        <p:tgtEl>
                                          <p:spTgt spid="7"/>
                                        </p:tgtEl>
                                        <p:attrNameLst>
                                          <p:attrName>ppt_h</p:attrName>
                                        </p:attrNameLst>
                                      </p:cBhvr>
                                      <p:tavLst>
                                        <p:tav tm="0">
                                          <p:val>
                                            <p:fltVal val="0"/>
                                          </p:val>
                                        </p:tav>
                                        <p:tav tm="100000">
                                          <p:val>
                                            <p:strVal val="#ppt_h"/>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Comviva GTAC - What We Do</Template>
  <TotalTime>982</TotalTime>
  <Words>7765</Words>
  <Application>Microsoft Office PowerPoint</Application>
  <PresentationFormat>Widescreen</PresentationFormat>
  <Paragraphs>1218</Paragraphs>
  <Slides>145</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145</vt:i4>
      </vt:variant>
    </vt:vector>
  </HeadingPairs>
  <TitlesOfParts>
    <vt:vector size="155" baseType="lpstr">
      <vt:lpstr>Arial</vt:lpstr>
      <vt:lpstr>Calibri</vt:lpstr>
      <vt:lpstr>Cambria</vt:lpstr>
      <vt:lpstr>Courier New</vt:lpstr>
      <vt:lpstr>Helvetica</vt:lpstr>
      <vt:lpstr>Times New Roman</vt:lpstr>
      <vt:lpstr>Verdana</vt:lpstr>
      <vt:lpstr>Wingdings</vt:lpstr>
      <vt:lpstr>B2B Template (Arial)</vt:lpstr>
      <vt:lpstr>Bitmap Image</vt:lpstr>
      <vt:lpstr>Network Training</vt:lpstr>
      <vt:lpstr>Contents</vt:lpstr>
      <vt:lpstr>Networking </vt:lpstr>
      <vt:lpstr>Benefits of Networking </vt:lpstr>
      <vt:lpstr>Types of Network</vt:lpstr>
      <vt:lpstr>WAN (Wide Area Network)</vt:lpstr>
      <vt:lpstr>MAN (Metropolitan Area Network)</vt:lpstr>
      <vt:lpstr>CAN (Campus Area Network)</vt:lpstr>
      <vt:lpstr>PAN (Personal Area Network)</vt:lpstr>
      <vt:lpstr>Minimum requirements of LAN configuration</vt:lpstr>
      <vt:lpstr>NIC (Network Interface Card)</vt:lpstr>
      <vt:lpstr>MAC (Media Access Control)</vt:lpstr>
      <vt:lpstr>Hub</vt:lpstr>
      <vt:lpstr>Switch </vt:lpstr>
      <vt:lpstr>Bridge</vt:lpstr>
      <vt:lpstr>Router </vt:lpstr>
      <vt:lpstr>Cloud</vt:lpstr>
      <vt:lpstr>Topology Bus</vt:lpstr>
      <vt:lpstr>Ring </vt:lpstr>
      <vt:lpstr>Star or Ethernet </vt:lpstr>
      <vt:lpstr>Hybrid </vt:lpstr>
      <vt:lpstr>Mesh </vt:lpstr>
      <vt:lpstr>Cables and Connectors</vt:lpstr>
      <vt:lpstr>OFC (Optical Fiber Cable)</vt:lpstr>
      <vt:lpstr>Twisted Pair Cables</vt:lpstr>
      <vt:lpstr>STP (Shielded twisted pair)</vt:lpstr>
      <vt:lpstr>PowerPoint Presentation</vt:lpstr>
      <vt:lpstr>Unshielded Twisted Pair</vt:lpstr>
      <vt:lpstr>PowerPoint Presentation</vt:lpstr>
      <vt:lpstr>Categories of UTP</vt:lpstr>
      <vt:lpstr>Cable Specifications</vt:lpstr>
      <vt:lpstr>Types of UTP cables</vt:lpstr>
      <vt:lpstr>Remember..</vt:lpstr>
      <vt:lpstr>OSI Model</vt:lpstr>
      <vt:lpstr>Open System Interconnect (OSI)</vt:lpstr>
      <vt:lpstr>Layer 7- Application layer</vt:lpstr>
      <vt:lpstr>Layer 6- Presentation Layer</vt:lpstr>
      <vt:lpstr>Layer- 5 Session Layer</vt:lpstr>
      <vt:lpstr>Layer- 4 Transport Layer</vt:lpstr>
      <vt:lpstr>Layer- 3 Network Layer</vt:lpstr>
      <vt:lpstr>Layer- 2 Data Link Layer</vt:lpstr>
      <vt:lpstr>Layer- 1 Physical Layer</vt:lpstr>
      <vt:lpstr>Data Encapsulation &amp; Decapsulation</vt:lpstr>
      <vt:lpstr>PowerPoint Presentation</vt:lpstr>
      <vt:lpstr>Collision Domain </vt:lpstr>
      <vt:lpstr>Broadcast Domain </vt:lpstr>
      <vt:lpstr>DOD Model or TCP/IP Model</vt:lpstr>
      <vt:lpstr>5 Layers</vt:lpstr>
      <vt:lpstr>Application Layer</vt:lpstr>
      <vt:lpstr>Transport Layer</vt:lpstr>
      <vt:lpstr>TCP Port Numbers </vt:lpstr>
      <vt:lpstr>TCP Three way Hand Shake</vt:lpstr>
      <vt:lpstr>UDP (User Datagram Protocol)</vt:lpstr>
      <vt:lpstr>TCP vs. UDP</vt:lpstr>
      <vt:lpstr>Internet Layer</vt:lpstr>
      <vt:lpstr>Connectivity Protocols </vt:lpstr>
      <vt:lpstr>IP Addressing</vt:lpstr>
      <vt:lpstr>IPv4 Address</vt:lpstr>
      <vt:lpstr>Classification of IP’s</vt:lpstr>
      <vt:lpstr>Network Portion &amp; Host Portion</vt:lpstr>
      <vt:lpstr>PowerPoint Presentation</vt:lpstr>
      <vt:lpstr>PowerPoint Presentation</vt:lpstr>
      <vt:lpstr>Public IP &amp; Private IP </vt:lpstr>
      <vt:lpstr>Subnet Mask</vt:lpstr>
      <vt:lpstr>DHCP (Dynamic Host Configuration Protocol)</vt:lpstr>
      <vt:lpstr>Default Gateway</vt:lpstr>
      <vt:lpstr>DNS (Domain Name Server)</vt:lpstr>
      <vt:lpstr>Sub netting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Troubleshoot Err-disable recovery</vt:lpstr>
      <vt:lpstr>Troubleshoot Err-disable recovery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Dilip Subramanyam</dc:creator>
  <cp:lastModifiedBy>Team1</cp:lastModifiedBy>
  <cp:revision>64</cp:revision>
  <dcterms:created xsi:type="dcterms:W3CDTF">2013-05-21T17:16:23Z</dcterms:created>
  <dcterms:modified xsi:type="dcterms:W3CDTF">2019-03-03T13:36:15Z</dcterms:modified>
</cp:coreProperties>
</file>