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0000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p:scale>
          <a:sx n="70" d="100"/>
          <a:sy n="70" d="100"/>
        </p:scale>
        <p:origin x="-648" y="-96"/>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243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B6B74-7616-4DCC-BB71-B73DDFE2E0A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BAAFA2A6-86F1-4168-9A83-512B38273466}">
      <dgm:prSet phldrT="[Text]"/>
      <dgm:spPr/>
      <dgm:t>
        <a:bodyPr/>
        <a:lstStyle/>
        <a:p>
          <a:r>
            <a:rPr lang="en-US" dirty="0"/>
            <a:t>Ramanuj Prasad Singh</a:t>
          </a:r>
        </a:p>
      </dgm:t>
    </dgm:pt>
    <dgm:pt modelId="{16F76A87-DB83-4285-803C-0E62CD5A173D}" type="parTrans" cxnId="{49CF180B-B95C-4ABA-9B0E-05645A4AF559}">
      <dgm:prSet/>
      <dgm:spPr/>
      <dgm:t>
        <a:bodyPr/>
        <a:lstStyle/>
        <a:p>
          <a:endParaRPr lang="en-US"/>
        </a:p>
      </dgm:t>
    </dgm:pt>
    <dgm:pt modelId="{F461A99B-0E6D-4A1E-ADC9-9D99A5D6806E}" type="sibTrans" cxnId="{49CF180B-B95C-4ABA-9B0E-05645A4AF559}">
      <dgm:prSet/>
      <dgm:spPr/>
      <dgm:t>
        <a:bodyPr/>
        <a:lstStyle/>
        <a:p>
          <a:endParaRPr lang="en-US"/>
        </a:p>
      </dgm:t>
    </dgm:pt>
    <dgm:pt modelId="{6101E9BA-1F49-4086-AC01-A3DBBDDBD8A5}">
      <dgm:prSet phldrT="[Text]"/>
      <dgm:spPr/>
      <dgm:t>
        <a:bodyPr/>
        <a:lstStyle/>
        <a:p>
          <a:r>
            <a:rPr lang="en-US" dirty="0"/>
            <a:t>Marketing</a:t>
          </a:r>
        </a:p>
      </dgm:t>
    </dgm:pt>
    <dgm:pt modelId="{36277F20-FE5E-48B8-832D-171C1FF3B41E}" type="parTrans" cxnId="{0109B0FC-9880-4B58-AF6A-A6247024E2EA}">
      <dgm:prSet/>
      <dgm:spPr/>
      <dgm:t>
        <a:bodyPr/>
        <a:lstStyle/>
        <a:p>
          <a:endParaRPr lang="en-US"/>
        </a:p>
      </dgm:t>
    </dgm:pt>
    <dgm:pt modelId="{204348E2-2F59-487C-ADDF-1C2AC18FB7AB}" type="sibTrans" cxnId="{0109B0FC-9880-4B58-AF6A-A6247024E2EA}">
      <dgm:prSet/>
      <dgm:spPr/>
      <dgm:t>
        <a:bodyPr/>
        <a:lstStyle/>
        <a:p>
          <a:endParaRPr lang="en-US"/>
        </a:p>
      </dgm:t>
    </dgm:pt>
    <dgm:pt modelId="{AC33F0B3-F927-474C-B7FF-F6D4C2472B68}">
      <dgm:prSet phldrT="[Text]"/>
      <dgm:spPr/>
      <dgm:t>
        <a:bodyPr/>
        <a:lstStyle/>
        <a:p>
          <a:r>
            <a:rPr lang="en-US" dirty="0"/>
            <a:t>Pre-Sales</a:t>
          </a:r>
        </a:p>
      </dgm:t>
    </dgm:pt>
    <dgm:pt modelId="{166209C5-85D8-4016-9975-E95253B85256}" type="parTrans" cxnId="{4FDEED1A-748B-41E9-B13F-C8766F30CD6C}">
      <dgm:prSet/>
      <dgm:spPr/>
      <dgm:t>
        <a:bodyPr/>
        <a:lstStyle/>
        <a:p>
          <a:endParaRPr lang="en-US"/>
        </a:p>
      </dgm:t>
    </dgm:pt>
    <dgm:pt modelId="{1B6F006E-F995-43A2-A8A0-4C5358FDA0EC}" type="sibTrans" cxnId="{4FDEED1A-748B-41E9-B13F-C8766F30CD6C}">
      <dgm:prSet/>
      <dgm:spPr/>
      <dgm:t>
        <a:bodyPr/>
        <a:lstStyle/>
        <a:p>
          <a:endParaRPr lang="en-US"/>
        </a:p>
      </dgm:t>
    </dgm:pt>
    <dgm:pt modelId="{F3424C8C-4033-4E96-9339-87503B9B19ED}">
      <dgm:prSet phldrT="[Text]"/>
      <dgm:spPr/>
      <dgm:t>
        <a:bodyPr/>
        <a:lstStyle/>
        <a:p>
          <a:r>
            <a:rPr lang="en-US" dirty="0"/>
            <a:t>Deployment Resource</a:t>
          </a:r>
        </a:p>
      </dgm:t>
    </dgm:pt>
    <dgm:pt modelId="{9944F82A-BB66-4844-A18C-D3F5215CC4CA}" type="parTrans" cxnId="{A3BD53BC-DD5D-4137-AB7E-D758FE10047F}">
      <dgm:prSet/>
      <dgm:spPr/>
      <dgm:t>
        <a:bodyPr/>
        <a:lstStyle/>
        <a:p>
          <a:endParaRPr lang="en-US"/>
        </a:p>
      </dgm:t>
    </dgm:pt>
    <dgm:pt modelId="{870C1DA6-4AD3-4966-943B-8E94BD463473}" type="sibTrans" cxnId="{A3BD53BC-DD5D-4137-AB7E-D758FE10047F}">
      <dgm:prSet/>
      <dgm:spPr/>
      <dgm:t>
        <a:bodyPr/>
        <a:lstStyle/>
        <a:p>
          <a:endParaRPr lang="en-US"/>
        </a:p>
      </dgm:t>
    </dgm:pt>
    <dgm:pt modelId="{841FD857-5B0E-420D-86BB-D2E2D78BCEE5}" type="pres">
      <dgm:prSet presAssocID="{28FB6B74-7616-4DCC-BB71-B73DDFE2E0A4}" presName="Name0" presStyleCnt="0">
        <dgm:presLayoutVars>
          <dgm:chPref val="1"/>
          <dgm:dir/>
          <dgm:animOne val="branch"/>
          <dgm:animLvl val="lvl"/>
          <dgm:resizeHandles/>
        </dgm:presLayoutVars>
      </dgm:prSet>
      <dgm:spPr/>
      <dgm:t>
        <a:bodyPr/>
        <a:lstStyle/>
        <a:p>
          <a:endParaRPr lang="en-US"/>
        </a:p>
      </dgm:t>
    </dgm:pt>
    <dgm:pt modelId="{2067EC39-0ED0-4EB7-A761-31DA892AB98D}" type="pres">
      <dgm:prSet presAssocID="{BAAFA2A6-86F1-4168-9A83-512B38273466}" presName="vertOne" presStyleCnt="0"/>
      <dgm:spPr/>
    </dgm:pt>
    <dgm:pt modelId="{2EAD1B5E-5E37-48A3-BE8C-A11A5F09A167}" type="pres">
      <dgm:prSet presAssocID="{BAAFA2A6-86F1-4168-9A83-512B38273466}" presName="txOne" presStyleLbl="node0" presStyleIdx="0" presStyleCnt="1" custLinFactY="-160975" custLinFactNeighborX="9727" custLinFactNeighborY="-200000">
        <dgm:presLayoutVars>
          <dgm:chPref val="3"/>
        </dgm:presLayoutVars>
      </dgm:prSet>
      <dgm:spPr/>
      <dgm:t>
        <a:bodyPr/>
        <a:lstStyle/>
        <a:p>
          <a:endParaRPr lang="en-US"/>
        </a:p>
      </dgm:t>
    </dgm:pt>
    <dgm:pt modelId="{F6EE06C3-FE51-4838-BFCE-8845B0DB16DD}" type="pres">
      <dgm:prSet presAssocID="{BAAFA2A6-86F1-4168-9A83-512B38273466}" presName="parTransOne" presStyleCnt="0"/>
      <dgm:spPr/>
    </dgm:pt>
    <dgm:pt modelId="{A51339D6-351E-4003-B750-3A12A7F9D687}" type="pres">
      <dgm:prSet presAssocID="{BAAFA2A6-86F1-4168-9A83-512B38273466}" presName="horzOne" presStyleCnt="0"/>
      <dgm:spPr/>
    </dgm:pt>
    <dgm:pt modelId="{BDA9FA9E-D07F-41A1-A5C2-D307FF3D80E0}" type="pres">
      <dgm:prSet presAssocID="{6101E9BA-1F49-4086-AC01-A3DBBDDBD8A5}" presName="vertTwo" presStyleCnt="0"/>
      <dgm:spPr/>
    </dgm:pt>
    <dgm:pt modelId="{8DE39E17-9BF4-4F5F-94FD-5DC1D14887CB}" type="pres">
      <dgm:prSet presAssocID="{6101E9BA-1F49-4086-AC01-A3DBBDDBD8A5}" presName="txTwo" presStyleLbl="node2" presStyleIdx="0" presStyleCnt="3">
        <dgm:presLayoutVars>
          <dgm:chPref val="3"/>
        </dgm:presLayoutVars>
      </dgm:prSet>
      <dgm:spPr/>
      <dgm:t>
        <a:bodyPr/>
        <a:lstStyle/>
        <a:p>
          <a:endParaRPr lang="en-US"/>
        </a:p>
      </dgm:t>
    </dgm:pt>
    <dgm:pt modelId="{21769DEB-C18E-4088-A470-189D8CF5E9D3}" type="pres">
      <dgm:prSet presAssocID="{6101E9BA-1F49-4086-AC01-A3DBBDDBD8A5}" presName="horzTwo" presStyleCnt="0"/>
      <dgm:spPr/>
    </dgm:pt>
    <dgm:pt modelId="{F2BE4AB7-CF6C-4BE2-BB98-3FF2BD40FAFB}" type="pres">
      <dgm:prSet presAssocID="{204348E2-2F59-487C-ADDF-1C2AC18FB7AB}" presName="sibSpaceTwo" presStyleCnt="0"/>
      <dgm:spPr/>
    </dgm:pt>
    <dgm:pt modelId="{25CBA70C-1DF4-44A0-92EC-F5D29A4A9B62}" type="pres">
      <dgm:prSet presAssocID="{AC33F0B3-F927-474C-B7FF-F6D4C2472B68}" presName="vertTwo" presStyleCnt="0"/>
      <dgm:spPr/>
    </dgm:pt>
    <dgm:pt modelId="{857B96C2-26EC-42E5-901F-DCB837EF86B9}" type="pres">
      <dgm:prSet presAssocID="{AC33F0B3-F927-474C-B7FF-F6D4C2472B68}" presName="txTwo" presStyleLbl="node2" presStyleIdx="1" presStyleCnt="3">
        <dgm:presLayoutVars>
          <dgm:chPref val="3"/>
        </dgm:presLayoutVars>
      </dgm:prSet>
      <dgm:spPr/>
      <dgm:t>
        <a:bodyPr/>
        <a:lstStyle/>
        <a:p>
          <a:endParaRPr lang="en-US"/>
        </a:p>
      </dgm:t>
    </dgm:pt>
    <dgm:pt modelId="{463EDD46-FD10-4C2C-9D4F-424215F2F002}" type="pres">
      <dgm:prSet presAssocID="{AC33F0B3-F927-474C-B7FF-F6D4C2472B68}" presName="horzTwo" presStyleCnt="0"/>
      <dgm:spPr/>
    </dgm:pt>
    <dgm:pt modelId="{7DD0D7D0-48E0-4600-BD5A-6F70807C274C}" type="pres">
      <dgm:prSet presAssocID="{1B6F006E-F995-43A2-A8A0-4C5358FDA0EC}" presName="sibSpaceTwo" presStyleCnt="0"/>
      <dgm:spPr/>
    </dgm:pt>
    <dgm:pt modelId="{1E5F34C8-5229-45A8-B4F7-B07BFEC46A82}" type="pres">
      <dgm:prSet presAssocID="{F3424C8C-4033-4E96-9339-87503B9B19ED}" presName="vertTwo" presStyleCnt="0"/>
      <dgm:spPr/>
    </dgm:pt>
    <dgm:pt modelId="{3C89486D-469B-4F57-AF27-71BD5AD51092}" type="pres">
      <dgm:prSet presAssocID="{F3424C8C-4033-4E96-9339-87503B9B19ED}" presName="txTwo" presStyleLbl="node2" presStyleIdx="2" presStyleCnt="3">
        <dgm:presLayoutVars>
          <dgm:chPref val="3"/>
        </dgm:presLayoutVars>
      </dgm:prSet>
      <dgm:spPr/>
      <dgm:t>
        <a:bodyPr/>
        <a:lstStyle/>
        <a:p>
          <a:endParaRPr lang="en-US"/>
        </a:p>
      </dgm:t>
    </dgm:pt>
    <dgm:pt modelId="{49094C08-E634-44A7-8EE2-2604DB62852E}" type="pres">
      <dgm:prSet presAssocID="{F3424C8C-4033-4E96-9339-87503B9B19ED}" presName="horzTwo" presStyleCnt="0"/>
      <dgm:spPr/>
    </dgm:pt>
  </dgm:ptLst>
  <dgm:cxnLst>
    <dgm:cxn modelId="{4A958F44-3E40-415A-89D7-59D46ADEF2C0}" type="presOf" srcId="{F3424C8C-4033-4E96-9339-87503B9B19ED}" destId="{3C89486D-469B-4F57-AF27-71BD5AD51092}" srcOrd="0" destOrd="0" presId="urn:microsoft.com/office/officeart/2005/8/layout/hierarchy4"/>
    <dgm:cxn modelId="{771767FF-1826-41F6-86F1-01D9D3F9CB83}" type="presOf" srcId="{AC33F0B3-F927-474C-B7FF-F6D4C2472B68}" destId="{857B96C2-26EC-42E5-901F-DCB837EF86B9}" srcOrd="0" destOrd="0" presId="urn:microsoft.com/office/officeart/2005/8/layout/hierarchy4"/>
    <dgm:cxn modelId="{0D5461BD-BCBE-4219-A521-25F204E7A73E}" type="presOf" srcId="{BAAFA2A6-86F1-4168-9A83-512B38273466}" destId="{2EAD1B5E-5E37-48A3-BE8C-A11A5F09A167}" srcOrd="0" destOrd="0" presId="urn:microsoft.com/office/officeart/2005/8/layout/hierarchy4"/>
    <dgm:cxn modelId="{0109B0FC-9880-4B58-AF6A-A6247024E2EA}" srcId="{BAAFA2A6-86F1-4168-9A83-512B38273466}" destId="{6101E9BA-1F49-4086-AC01-A3DBBDDBD8A5}" srcOrd="0" destOrd="0" parTransId="{36277F20-FE5E-48B8-832D-171C1FF3B41E}" sibTransId="{204348E2-2F59-487C-ADDF-1C2AC18FB7AB}"/>
    <dgm:cxn modelId="{4FDEED1A-748B-41E9-B13F-C8766F30CD6C}" srcId="{BAAFA2A6-86F1-4168-9A83-512B38273466}" destId="{AC33F0B3-F927-474C-B7FF-F6D4C2472B68}" srcOrd="1" destOrd="0" parTransId="{166209C5-85D8-4016-9975-E95253B85256}" sibTransId="{1B6F006E-F995-43A2-A8A0-4C5358FDA0EC}"/>
    <dgm:cxn modelId="{42B751F1-F01A-4BE4-987F-09F8A01EBB32}" type="presOf" srcId="{28FB6B74-7616-4DCC-BB71-B73DDFE2E0A4}" destId="{841FD857-5B0E-420D-86BB-D2E2D78BCEE5}" srcOrd="0" destOrd="0" presId="urn:microsoft.com/office/officeart/2005/8/layout/hierarchy4"/>
    <dgm:cxn modelId="{A3BD53BC-DD5D-4137-AB7E-D758FE10047F}" srcId="{BAAFA2A6-86F1-4168-9A83-512B38273466}" destId="{F3424C8C-4033-4E96-9339-87503B9B19ED}" srcOrd="2" destOrd="0" parTransId="{9944F82A-BB66-4844-A18C-D3F5215CC4CA}" sibTransId="{870C1DA6-4AD3-4966-943B-8E94BD463473}"/>
    <dgm:cxn modelId="{49CF180B-B95C-4ABA-9B0E-05645A4AF559}" srcId="{28FB6B74-7616-4DCC-BB71-B73DDFE2E0A4}" destId="{BAAFA2A6-86F1-4168-9A83-512B38273466}" srcOrd="0" destOrd="0" parTransId="{16F76A87-DB83-4285-803C-0E62CD5A173D}" sibTransId="{F461A99B-0E6D-4A1E-ADC9-9D99A5D6806E}"/>
    <dgm:cxn modelId="{DEAE26CD-660B-4BAF-8174-57396EB6F176}" type="presOf" srcId="{6101E9BA-1F49-4086-AC01-A3DBBDDBD8A5}" destId="{8DE39E17-9BF4-4F5F-94FD-5DC1D14887CB}" srcOrd="0" destOrd="0" presId="urn:microsoft.com/office/officeart/2005/8/layout/hierarchy4"/>
    <dgm:cxn modelId="{573E78D3-1FD4-40C7-BB6D-71291670DB5A}" type="presParOf" srcId="{841FD857-5B0E-420D-86BB-D2E2D78BCEE5}" destId="{2067EC39-0ED0-4EB7-A761-31DA892AB98D}" srcOrd="0" destOrd="0" presId="urn:microsoft.com/office/officeart/2005/8/layout/hierarchy4"/>
    <dgm:cxn modelId="{726905FC-CF69-4BF9-B223-5FFC4C40727F}" type="presParOf" srcId="{2067EC39-0ED0-4EB7-A761-31DA892AB98D}" destId="{2EAD1B5E-5E37-48A3-BE8C-A11A5F09A167}" srcOrd="0" destOrd="0" presId="urn:microsoft.com/office/officeart/2005/8/layout/hierarchy4"/>
    <dgm:cxn modelId="{38AE488D-EE1B-4B67-AE56-8464FE9FD827}" type="presParOf" srcId="{2067EC39-0ED0-4EB7-A761-31DA892AB98D}" destId="{F6EE06C3-FE51-4838-BFCE-8845B0DB16DD}" srcOrd="1" destOrd="0" presId="urn:microsoft.com/office/officeart/2005/8/layout/hierarchy4"/>
    <dgm:cxn modelId="{5E65EF6B-E0D6-406E-813F-545B64FA8030}" type="presParOf" srcId="{2067EC39-0ED0-4EB7-A761-31DA892AB98D}" destId="{A51339D6-351E-4003-B750-3A12A7F9D687}" srcOrd="2" destOrd="0" presId="urn:microsoft.com/office/officeart/2005/8/layout/hierarchy4"/>
    <dgm:cxn modelId="{9180B7DC-DEC4-4A41-B989-668E443194F5}" type="presParOf" srcId="{A51339D6-351E-4003-B750-3A12A7F9D687}" destId="{BDA9FA9E-D07F-41A1-A5C2-D307FF3D80E0}" srcOrd="0" destOrd="0" presId="urn:microsoft.com/office/officeart/2005/8/layout/hierarchy4"/>
    <dgm:cxn modelId="{135F1198-053E-4624-8704-6ACD22953878}" type="presParOf" srcId="{BDA9FA9E-D07F-41A1-A5C2-D307FF3D80E0}" destId="{8DE39E17-9BF4-4F5F-94FD-5DC1D14887CB}" srcOrd="0" destOrd="0" presId="urn:microsoft.com/office/officeart/2005/8/layout/hierarchy4"/>
    <dgm:cxn modelId="{BA191C44-09D2-4A06-AAA0-5FF3C1179EF5}" type="presParOf" srcId="{BDA9FA9E-D07F-41A1-A5C2-D307FF3D80E0}" destId="{21769DEB-C18E-4088-A470-189D8CF5E9D3}" srcOrd="1" destOrd="0" presId="urn:microsoft.com/office/officeart/2005/8/layout/hierarchy4"/>
    <dgm:cxn modelId="{38FCE0F6-4579-4886-921D-6036DC4D86FC}" type="presParOf" srcId="{A51339D6-351E-4003-B750-3A12A7F9D687}" destId="{F2BE4AB7-CF6C-4BE2-BB98-3FF2BD40FAFB}" srcOrd="1" destOrd="0" presId="urn:microsoft.com/office/officeart/2005/8/layout/hierarchy4"/>
    <dgm:cxn modelId="{BEFA061C-1423-4818-AB33-1F1C22AD75F0}" type="presParOf" srcId="{A51339D6-351E-4003-B750-3A12A7F9D687}" destId="{25CBA70C-1DF4-44A0-92EC-F5D29A4A9B62}" srcOrd="2" destOrd="0" presId="urn:microsoft.com/office/officeart/2005/8/layout/hierarchy4"/>
    <dgm:cxn modelId="{55F990CC-E55C-44A1-89CA-F773D1021DE8}" type="presParOf" srcId="{25CBA70C-1DF4-44A0-92EC-F5D29A4A9B62}" destId="{857B96C2-26EC-42E5-901F-DCB837EF86B9}" srcOrd="0" destOrd="0" presId="urn:microsoft.com/office/officeart/2005/8/layout/hierarchy4"/>
    <dgm:cxn modelId="{B6163178-DFEE-4593-A37B-EBC4EDB76FF9}" type="presParOf" srcId="{25CBA70C-1DF4-44A0-92EC-F5D29A4A9B62}" destId="{463EDD46-FD10-4C2C-9D4F-424215F2F002}" srcOrd="1" destOrd="0" presId="urn:microsoft.com/office/officeart/2005/8/layout/hierarchy4"/>
    <dgm:cxn modelId="{93AD6403-5AA1-40A7-A947-22A10A86688C}" type="presParOf" srcId="{A51339D6-351E-4003-B750-3A12A7F9D687}" destId="{7DD0D7D0-48E0-4600-BD5A-6F70807C274C}" srcOrd="3" destOrd="0" presId="urn:microsoft.com/office/officeart/2005/8/layout/hierarchy4"/>
    <dgm:cxn modelId="{6ABE1D09-9FF5-4D6B-81A2-B63131065BE9}" type="presParOf" srcId="{A51339D6-351E-4003-B750-3A12A7F9D687}" destId="{1E5F34C8-5229-45A8-B4F7-B07BFEC46A82}" srcOrd="4" destOrd="0" presId="urn:microsoft.com/office/officeart/2005/8/layout/hierarchy4"/>
    <dgm:cxn modelId="{5BD2331C-8F48-4EA3-8CE2-4F5D3661D857}" type="presParOf" srcId="{1E5F34C8-5229-45A8-B4F7-B07BFEC46A82}" destId="{3C89486D-469B-4F57-AF27-71BD5AD51092}" srcOrd="0" destOrd="0" presId="urn:microsoft.com/office/officeart/2005/8/layout/hierarchy4"/>
    <dgm:cxn modelId="{9CF3BBD8-9622-4D3F-95E9-6F1C9CA186B0}" type="presParOf" srcId="{1E5F34C8-5229-45A8-B4F7-B07BFEC46A82}" destId="{49094C08-E634-44A7-8EE2-2604DB62852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1B5E-5E37-48A3-BE8C-A11A5F09A167}">
      <dsp:nvSpPr>
        <dsp:cNvPr id="0" name=""/>
        <dsp:cNvSpPr/>
      </dsp:nvSpPr>
      <dsp:spPr>
        <a:xfrm>
          <a:off x="4491" y="0"/>
          <a:ext cx="6243908" cy="1688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a:t>Ramanuj Prasad Singh</a:t>
          </a:r>
        </a:p>
      </dsp:txBody>
      <dsp:txXfrm>
        <a:off x="53957" y="49466"/>
        <a:ext cx="6144976" cy="1589957"/>
      </dsp:txXfrm>
    </dsp:sp>
    <dsp:sp modelId="{8DE39E17-9BF4-4F5F-94FD-5DC1D14887CB}">
      <dsp:nvSpPr>
        <dsp:cNvPr id="0" name=""/>
        <dsp:cNvSpPr/>
      </dsp:nvSpPr>
      <dsp:spPr>
        <a:xfrm>
          <a:off x="2245" y="1857058"/>
          <a:ext cx="1970930" cy="1688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Marketing</a:t>
          </a:r>
        </a:p>
      </dsp:txBody>
      <dsp:txXfrm>
        <a:off x="51711" y="1906524"/>
        <a:ext cx="1871998" cy="1589957"/>
      </dsp:txXfrm>
    </dsp:sp>
    <dsp:sp modelId="{857B96C2-26EC-42E5-901F-DCB837EF86B9}">
      <dsp:nvSpPr>
        <dsp:cNvPr id="0" name=""/>
        <dsp:cNvSpPr/>
      </dsp:nvSpPr>
      <dsp:spPr>
        <a:xfrm>
          <a:off x="2138734" y="1857058"/>
          <a:ext cx="1970930" cy="1688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Pre-Sales</a:t>
          </a:r>
        </a:p>
      </dsp:txBody>
      <dsp:txXfrm>
        <a:off x="2188200" y="1906524"/>
        <a:ext cx="1871998" cy="1589957"/>
      </dsp:txXfrm>
    </dsp:sp>
    <dsp:sp modelId="{3C89486D-469B-4F57-AF27-71BD5AD51092}">
      <dsp:nvSpPr>
        <dsp:cNvPr id="0" name=""/>
        <dsp:cNvSpPr/>
      </dsp:nvSpPr>
      <dsp:spPr>
        <a:xfrm>
          <a:off x="4275223" y="1857058"/>
          <a:ext cx="1970930" cy="16888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Deployment Resource</a:t>
          </a:r>
        </a:p>
      </dsp:txBody>
      <dsp:txXfrm>
        <a:off x="4324689" y="1906524"/>
        <a:ext cx="1871998" cy="15899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1FAAC32-1F2E-4E37-9896-1E90AA11EC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24DF3738-9261-438E-AA6E-A9A0DB6ED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85E710-E477-4E86-9854-322A2FE9E7F1}" type="datetimeFigureOut">
              <a:rPr lang="en-US" smtClean="0"/>
              <a:t>1/27/2019</a:t>
            </a:fld>
            <a:endParaRPr lang="en-US"/>
          </a:p>
        </p:txBody>
      </p:sp>
      <p:sp>
        <p:nvSpPr>
          <p:cNvPr id="4" name="Footer Placeholder 3">
            <a:extLst>
              <a:ext uri="{FF2B5EF4-FFF2-40B4-BE49-F238E27FC236}">
                <a16:creationId xmlns="" xmlns:a16="http://schemas.microsoft.com/office/drawing/2014/main" id="{4E462BF9-2F5A-4F8F-8D16-D0B71669FC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E8F3AD0-235E-49E8-A0B0-E6CA246349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5D9AFE-A794-4BEC-81C9-11CF5D422018}" type="slidenum">
              <a:rPr lang="en-US" smtClean="0"/>
              <a:t>‹#›</a:t>
            </a:fld>
            <a:endParaRPr lang="en-US"/>
          </a:p>
        </p:txBody>
      </p:sp>
    </p:spTree>
    <p:extLst>
      <p:ext uri="{BB962C8B-B14F-4D97-AF65-F5344CB8AC3E}">
        <p14:creationId xmlns:p14="http://schemas.microsoft.com/office/powerpoint/2010/main" val="109105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A4B7A-3AF5-4F2A-BB13-AAFF649FFC79}" type="datetimeFigureOut">
              <a:rPr lang="en-US" smtClean="0"/>
              <a:t>1/27/2019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92D61-27E6-492E-9649-4F509A4CFBEB}" type="slidenum">
              <a:rPr lang="en-US" smtClean="0"/>
              <a:t>‹#›</a:t>
            </a:fld>
            <a:endParaRPr lang="en-US"/>
          </a:p>
        </p:txBody>
      </p:sp>
    </p:spTree>
    <p:extLst>
      <p:ext uri="{BB962C8B-B14F-4D97-AF65-F5344CB8AC3E}">
        <p14:creationId xmlns:p14="http://schemas.microsoft.com/office/powerpoint/2010/main" val="414876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8AC76-6A35-4AAD-A4B7-684461B107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 have large pool certified consultants,</a:t>
            </a:r>
            <a:r>
              <a:rPr lang="en-US" baseline="0" dirty="0"/>
              <a:t> engineers who are best of the industry. Typical average experience of our consultant is 5 Years. We have industry specific certifications like CISSP, CISM etc and OEM specific certifications like Checkpoint, F5 Networks etc.</a:t>
            </a:r>
            <a:endParaRPr lang="en-US" dirty="0"/>
          </a:p>
        </p:txBody>
      </p:sp>
      <p:sp>
        <p:nvSpPr>
          <p:cNvPr id="4" name="Slide Number Placeholder 3"/>
          <p:cNvSpPr>
            <a:spLocks noGrp="1"/>
          </p:cNvSpPr>
          <p:nvPr>
            <p:ph type="sldNum" sz="quarter" idx="10"/>
          </p:nvPr>
        </p:nvSpPr>
        <p:spPr/>
        <p:txBody>
          <a:bodyPr/>
          <a:lstStyle/>
          <a:p>
            <a:pPr>
              <a:defRPr/>
            </a:pPr>
            <a:fld id="{68AC3881-A0F9-484B-A305-35808C0A7E6B}" type="slidenum">
              <a:rPr lang="en-GB" smtClean="0"/>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F6B4F50-C1BE-4591-B03E-E66D4A6FE6AA}" type="slidenum">
              <a:rPr lang="en-US" smtClean="0">
                <a:latin typeface="Arial" pitchFamily="34" charset="0"/>
              </a:rPr>
              <a:pPr/>
              <a:t>15</a:t>
            </a:fld>
            <a:endParaRPr lang="en-US">
              <a:latin typeface="Arial" pitchFamily="34" charset="0"/>
            </a:endParaRPr>
          </a:p>
        </p:txBody>
      </p:sp>
      <p:sp>
        <p:nvSpPr>
          <p:cNvPr id="96259"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28" tIns="45714" rIns="91428" bIns="45714" anchor="b"/>
          <a:lstStyle/>
          <a:p>
            <a:pPr algn="r" defTabSz="914437"/>
            <a:fld id="{9EB5F4C8-E61C-4643-AE1B-B281657FA4C5}" type="slidenum">
              <a:rPr lang="en-US" sz="1200">
                <a:cs typeface="Arial" pitchFamily="34" charset="0"/>
              </a:rPr>
              <a:pPr algn="r" defTabSz="914437"/>
              <a:t>15</a:t>
            </a:fld>
            <a:endParaRPr lang="en-US" sz="1200" dirty="0">
              <a:cs typeface="Arial" pitchFamily="34" charset="0"/>
            </a:endParaRPr>
          </a:p>
        </p:txBody>
      </p:sp>
      <p:sp>
        <p:nvSpPr>
          <p:cNvPr id="96260" name="Rectangle 2"/>
          <p:cNvSpPr>
            <a:spLocks noGrp="1" noRot="1" noChangeAspect="1" noChangeArrowheads="1" noTextEdit="1"/>
          </p:cNvSpPr>
          <p:nvPr>
            <p:ph type="sldImg"/>
          </p:nvPr>
        </p:nvSpPr>
        <p:spPr>
          <a:xfrm>
            <a:off x="382588" y="685800"/>
            <a:ext cx="6096000" cy="3429000"/>
          </a:xfrm>
          <a:ln/>
        </p:spPr>
      </p:sp>
      <p:sp>
        <p:nvSpPr>
          <p:cNvPr id="96261" name="Rectangle 3"/>
          <p:cNvSpPr>
            <a:spLocks noGrp="1" noChangeArrowheads="1"/>
          </p:cNvSpPr>
          <p:nvPr>
            <p:ph type="body" idx="1"/>
          </p:nvPr>
        </p:nvSpPr>
        <p:spPr>
          <a:xfrm>
            <a:off x="914711" y="4344025"/>
            <a:ext cx="5028579" cy="4114488"/>
          </a:xfrm>
          <a:noFill/>
          <a:ln w="9525"/>
        </p:spPr>
        <p:txBody>
          <a:bodyPr lIns="91095" tIns="45547" rIns="91095" bIns="45547"/>
          <a:lstStyle/>
          <a:p>
            <a:pPr defTabSz="1219769"/>
            <a:r>
              <a:rPr lang="en-GB" dirty="0">
                <a:latin typeface="Arial" pitchFamily="34" charset="0"/>
              </a:rPr>
              <a:t>Note to Presenter:  If your customer is well versed in user authentication you can skip this slide.</a:t>
            </a:r>
          </a:p>
          <a:p>
            <a:pPr defTabSz="1219769"/>
            <a:endParaRPr lang="en-GB" dirty="0">
              <a:latin typeface="Arial" pitchFamily="34" charset="0"/>
            </a:endParaRPr>
          </a:p>
          <a:p>
            <a:pPr defTabSz="1219769"/>
            <a:r>
              <a:rPr lang="en-GB" dirty="0">
                <a:latin typeface="Arial" pitchFamily="34" charset="0"/>
              </a:rPr>
              <a:t>One of the most widely used for of authentication is two-factor authentication.  Two-factor authentication is defined as being able to identify an individual through a combination of something they know  (like a PIN or password); something they have (a token)  and something they are (a fingerprint or biometric device.).  M</a:t>
            </a:r>
          </a:p>
          <a:p>
            <a:pPr defTabSz="1219769"/>
            <a:endParaRPr lang="en-GB" dirty="0">
              <a:latin typeface="Arial" pitchFamily="34" charset="0"/>
            </a:endParaRPr>
          </a:p>
          <a:p>
            <a:pPr defTabSz="1219769"/>
            <a:r>
              <a:rPr lang="en-GB" dirty="0">
                <a:latin typeface="Arial" pitchFamily="34" charset="0"/>
              </a:rPr>
              <a:t>It is similar to something you already use – an ATM banking card where the user must present something they have – the card – in combination with something they know – a PIN.  Either the card or PIN is insufficient alone, but when combined the users identity is strongly validated. </a:t>
            </a:r>
          </a:p>
          <a:p>
            <a:pPr defTabSz="1219769"/>
            <a:endParaRPr lang="en-GB" dirty="0">
              <a:latin typeface="Arial" pitchFamily="34" charset="0"/>
            </a:endParaRPr>
          </a:p>
          <a:p>
            <a:pPr defTabSz="1219769"/>
            <a:r>
              <a:rPr lang="en-GB" dirty="0">
                <a:latin typeface="Arial" pitchFamily="34" charset="0"/>
              </a:rPr>
              <a:t>Organizations are using two-factor authentication to better secure their network resources, as compliance regulations and the high cost of fraud and data loss drive companies for more secure ways to ensure identities than passwords.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1735BDB-D928-4FFF-B8F8-AA9E7CEA2D48}" type="slidenum">
              <a:rPr lang="en-US" smtClean="0">
                <a:latin typeface="Arial" pitchFamily="34" charset="0"/>
              </a:rPr>
              <a:pPr/>
              <a:t>16</a:t>
            </a:fld>
            <a:endParaRPr lang="en-US">
              <a:latin typeface="Arial" pitchFamily="34" charset="0"/>
            </a:endParaRPr>
          </a:p>
        </p:txBody>
      </p:sp>
      <p:sp>
        <p:nvSpPr>
          <p:cNvPr id="97283" name="Rectangle 2"/>
          <p:cNvSpPr>
            <a:spLocks noGrp="1" noRot="1" noChangeAspect="1" noChangeArrowheads="1" noTextEdit="1"/>
          </p:cNvSpPr>
          <p:nvPr>
            <p:ph type="sldImg"/>
          </p:nvPr>
        </p:nvSpPr>
        <p:spPr>
          <a:xfrm>
            <a:off x="392113" y="681038"/>
            <a:ext cx="6075362" cy="3417887"/>
          </a:xfrm>
          <a:ln/>
        </p:spPr>
      </p:sp>
      <p:sp>
        <p:nvSpPr>
          <p:cNvPr id="97284" name="Rectangle 3"/>
          <p:cNvSpPr>
            <a:spLocks noGrp="1" noChangeArrowheads="1"/>
          </p:cNvSpPr>
          <p:nvPr>
            <p:ph type="body" idx="1"/>
          </p:nvPr>
        </p:nvSpPr>
        <p:spPr>
          <a:xfrm>
            <a:off x="1057587" y="4409607"/>
            <a:ext cx="5027025" cy="4097311"/>
          </a:xfrm>
          <a:noFill/>
          <a:ln w="9525"/>
        </p:spPr>
        <p:txBody>
          <a:bodyPr/>
          <a:lstStyle/>
          <a:p>
            <a:r>
              <a:rPr lang="en-US">
                <a:latin typeface="Arial" pitchFamily="34" charset="0"/>
              </a:rPr>
              <a:t>RSA offers a full suite of products designed to secure your network through two factor authentication.  RSA SecurID technology protects access to the network by using an RSA SecurID authenticator, RSA Authentication Agents, and RSA Authentication Manager software. </a:t>
            </a:r>
          </a:p>
          <a:p>
            <a:endParaRPr lang="en-US" altLang="ja-JP">
              <a:latin typeface="Arial" pitchFamily="34" charset="0"/>
            </a:endParaRPr>
          </a:p>
          <a:p>
            <a:r>
              <a:rPr lang="en-US" altLang="ja-JP" i="1">
                <a:latin typeface="Arial" pitchFamily="34" charset="0"/>
              </a:rPr>
              <a:t>How it Works</a:t>
            </a:r>
          </a:p>
          <a:p>
            <a:r>
              <a:rPr lang="en-US" altLang="ja-JP">
                <a:latin typeface="Arial" pitchFamily="34" charset="0"/>
              </a:rPr>
              <a:t>Each user is assigned a unique authenticator (token) which generates a one-time password (OTP) every 60 seconds. The password is generated from a complex algorithm, virtually ensuring it cannot be guess. </a:t>
            </a:r>
          </a:p>
          <a:p>
            <a:endParaRPr lang="en-US" altLang="ja-JP">
              <a:latin typeface="Arial" pitchFamily="34" charset="0"/>
            </a:endParaRPr>
          </a:p>
          <a:p>
            <a:r>
              <a:rPr lang="en-US" altLang="ja-JP">
                <a:latin typeface="Arial" pitchFamily="34" charset="0"/>
              </a:rPr>
              <a:t>Step 1:   When the user attempts to access a protected resource, like a VPN or secure portal, they are prompted for their user ID and passcode. The passcode that the user presents is a combination of their secret PIN and the OTP code that is displayed on their token at that moment in time. </a:t>
            </a:r>
          </a:p>
          <a:p>
            <a:endParaRPr lang="en-US" altLang="ja-JP">
              <a:latin typeface="Arial" pitchFamily="34" charset="0"/>
            </a:endParaRPr>
          </a:p>
          <a:p>
            <a:r>
              <a:rPr lang="en-US" altLang="ja-JP">
                <a:latin typeface="Arial" pitchFamily="34" charset="0"/>
              </a:rPr>
              <a:t>Step 2: The user ID and pass code are intercepted by the RSA Authentication Agent and presented to the RSA Authentication Manager software, the system’s authentication engine.  The software checks the pass code to ensure it is correct before issuing instructions to the system to either allow or deny access.    </a:t>
            </a:r>
          </a:p>
          <a:p>
            <a:endParaRPr lang="en-US" altLang="ja-JP">
              <a:latin typeface="Arial" pitchFamily="34" charset="0"/>
            </a:endParaRPr>
          </a:p>
          <a:p>
            <a:r>
              <a:rPr lang="en-US" altLang="ja-JP">
                <a:latin typeface="Arial" pitchFamily="34" charset="0"/>
              </a:rPr>
              <a:t>Step 3:  Once access is allowed, the user is authenticated and has access to their network resources.</a:t>
            </a:r>
          </a:p>
          <a:p>
            <a:endParaRPr lang="en-US" altLang="ja-JP">
              <a:latin typeface="Arial" pitchFamily="34" charset="0"/>
            </a:endParaRPr>
          </a:p>
          <a:p>
            <a:endParaRPr lang="en-US">
              <a:latin typeface="Arial" pitchFamily="34" charset="0"/>
            </a:endParaRPr>
          </a:p>
          <a:p>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13B26B-8432-4A01-97FC-482D73EC23E9}" type="slidenum">
              <a:rPr lang="en-US"/>
              <a:pPr/>
              <a:t>17</a:t>
            </a:fld>
            <a:endParaRPr lang="en-US"/>
          </a:p>
        </p:txBody>
      </p:sp>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lstStyle/>
          <a:p>
            <a:pPr algn="r" eaLnBrk="0" hangingPunct="0"/>
            <a:fld id="{8A0F128C-FB09-41FC-8F5B-79A7B5242D8F}" type="slidenum">
              <a:rPr lang="en-US" sz="1200" b="1">
                <a:solidFill>
                  <a:srgbClr val="000000"/>
                </a:solidFill>
              </a:rPr>
              <a:pPr algn="r" eaLnBrk="0" hangingPunct="0"/>
              <a:t>17</a:t>
            </a:fld>
            <a:endParaRPr lang="en-US" sz="1200" b="1">
              <a:solidFill>
                <a:srgbClr val="000000"/>
              </a:solidFill>
            </a:endParaRPr>
          </a:p>
        </p:txBody>
      </p:sp>
      <p:sp>
        <p:nvSpPr>
          <p:cNvPr id="93187" name="Rectangle 2"/>
          <p:cNvSpPr>
            <a:spLocks noGrp="1" noRot="1" noChangeAspect="1" noChangeArrowheads="1" noTextEdit="1"/>
          </p:cNvSpPr>
          <p:nvPr>
            <p:ph type="sldImg"/>
          </p:nvPr>
        </p:nvSpPr>
        <p:spPr>
          <a:xfrm>
            <a:off x="395288" y="681038"/>
            <a:ext cx="6072187" cy="3416300"/>
          </a:xfrm>
          <a:ln/>
        </p:spPr>
      </p:sp>
      <p:sp>
        <p:nvSpPr>
          <p:cNvPr id="93188" name="Rectangle 3"/>
          <p:cNvSpPr>
            <a:spLocks noGrp="1" noChangeArrowheads="1"/>
          </p:cNvSpPr>
          <p:nvPr>
            <p:ph type="body" idx="1"/>
          </p:nvPr>
        </p:nvSpPr>
        <p:spPr>
          <a:xfrm>
            <a:off x="1055688" y="4410075"/>
            <a:ext cx="5029200" cy="4097338"/>
          </a:xfrm>
        </p:spPr>
        <p:txBody>
          <a:bodyPr/>
          <a:lstStyle/>
          <a:p>
            <a:pPr marL="119063" indent="-119063"/>
            <a:r>
              <a:rPr lang="en-US"/>
              <a:t>RSA SecurID® two-factor authentication is based on something you know (a password or PIN) and something you have (an authenticator)—providing a much more reliable level of user authentication than reusable passwords.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C63E1-848E-4215-BE0A-40B781BC1AC1}" type="slidenum">
              <a:rPr lang="en-US"/>
              <a:pPr/>
              <a:t>18</a:t>
            </a:fld>
            <a:endParaRPr lang="en-US"/>
          </a:p>
        </p:txBody>
      </p:sp>
      <p:sp>
        <p:nvSpPr>
          <p:cNvPr id="2875394" name="Rectangle 2"/>
          <p:cNvSpPr>
            <a:spLocks noGrp="1" noRot="1" noChangeAspect="1" noChangeArrowheads="1" noTextEdit="1"/>
          </p:cNvSpPr>
          <p:nvPr>
            <p:ph type="sldImg"/>
          </p:nvPr>
        </p:nvSpPr>
        <p:spPr>
          <a:xfrm>
            <a:off x="382588" y="685800"/>
            <a:ext cx="6094412" cy="3429000"/>
          </a:xfrm>
          <a:ln/>
        </p:spPr>
      </p:sp>
      <p:sp>
        <p:nvSpPr>
          <p:cNvPr id="2875395"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3F454-DE2D-45DF-B8D3-A91DCACC3CB6}" type="slidenum">
              <a:rPr lang="en-US"/>
              <a:pPr/>
              <a:t>19</a:t>
            </a:fld>
            <a:endParaRPr lang="en-US"/>
          </a:p>
        </p:txBody>
      </p:sp>
      <p:sp>
        <p:nvSpPr>
          <p:cNvPr id="2879490" name="Rectangle 2"/>
          <p:cNvSpPr>
            <a:spLocks noGrp="1" noRot="1" noChangeAspect="1" noChangeArrowheads="1" noTextEdit="1"/>
          </p:cNvSpPr>
          <p:nvPr>
            <p:ph type="sldImg"/>
          </p:nvPr>
        </p:nvSpPr>
        <p:spPr>
          <a:xfrm>
            <a:off x="382588" y="687388"/>
            <a:ext cx="6094412" cy="3429000"/>
          </a:xfrm>
          <a:ln/>
        </p:spPr>
      </p:sp>
      <p:sp>
        <p:nvSpPr>
          <p:cNvPr id="2879491" name="Rectangle 3"/>
          <p:cNvSpPr>
            <a:spLocks noGrp="1" noChangeArrowheads="1"/>
          </p:cNvSpPr>
          <p:nvPr>
            <p:ph type="body" idx="1"/>
          </p:nvPr>
        </p:nvSpPr>
        <p:spPr>
          <a:xfrm>
            <a:off x="686098" y="4343703"/>
            <a:ext cx="5485805" cy="4112381"/>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Imperva PCI Compliance Presentation Script</a:t>
            </a:r>
          </a:p>
        </p:txBody>
      </p:sp>
      <p:sp>
        <p:nvSpPr>
          <p:cNvPr id="5" name="Rectangle 3"/>
          <p:cNvSpPr>
            <a:spLocks noGrp="1" noChangeArrowheads="1"/>
          </p:cNvSpPr>
          <p:nvPr>
            <p:ph type="dt" sz="quarter" idx="1"/>
          </p:nvPr>
        </p:nvSpPr>
        <p:spPr/>
        <p:txBody>
          <a:bodyPr/>
          <a:lstStyle/>
          <a:p>
            <a:pPr>
              <a:defRPr/>
            </a:pPr>
            <a:fld id="{205F71E5-B98A-489B-965C-0AE81DBE7160}" type="datetime1">
              <a:rPr lang="en-US"/>
              <a:pPr>
                <a:defRPr/>
              </a:pPr>
              <a:t>1/27/2019</a:t>
            </a:fld>
            <a:endParaRPr lang="en-US"/>
          </a:p>
        </p:txBody>
      </p:sp>
      <p:sp>
        <p:nvSpPr>
          <p:cNvPr id="6" name="Rectangle 6"/>
          <p:cNvSpPr>
            <a:spLocks noGrp="1" noChangeArrowheads="1"/>
          </p:cNvSpPr>
          <p:nvPr>
            <p:ph type="ftr" sz="quarter" idx="4"/>
          </p:nvPr>
        </p:nvSpPr>
        <p:spPr/>
        <p:txBody>
          <a:bodyPr/>
          <a:lstStyle/>
          <a:p>
            <a:pPr>
              <a:defRPr/>
            </a:pPr>
            <a:r>
              <a:rPr lang="en-US"/>
              <a:t>Imperva Confidential</a:t>
            </a:r>
          </a:p>
        </p:txBody>
      </p:sp>
      <p:sp>
        <p:nvSpPr>
          <p:cNvPr id="7" name="Rectangle 7"/>
          <p:cNvSpPr>
            <a:spLocks noGrp="1" noChangeArrowheads="1"/>
          </p:cNvSpPr>
          <p:nvPr>
            <p:ph type="sldNum" sz="quarter" idx="5"/>
          </p:nvPr>
        </p:nvSpPr>
        <p:spPr/>
        <p:txBody>
          <a:bodyPr/>
          <a:lstStyle/>
          <a:p>
            <a:pPr>
              <a:defRPr/>
            </a:pPr>
            <a:fld id="{DEB80DA3-6A99-4564-956C-75A9C2D85FF5}" type="slidenum">
              <a:rPr lang="en-US"/>
              <a:pPr>
                <a:defRPr/>
              </a:pPr>
              <a:t>20</a:t>
            </a:fld>
            <a:endParaRPr lang="en-US"/>
          </a:p>
        </p:txBody>
      </p:sp>
      <p:sp>
        <p:nvSpPr>
          <p:cNvPr id="53254" name="Rectangle 2"/>
          <p:cNvSpPr>
            <a:spLocks noGrp="1" noRot="1" noChangeAspect="1" noChangeArrowheads="1" noTextEdit="1"/>
          </p:cNvSpPr>
          <p:nvPr>
            <p:ph type="sldImg"/>
          </p:nvPr>
        </p:nvSpPr>
        <p:spPr bwMode="auto">
          <a:xfrm>
            <a:off x="382588" y="685800"/>
            <a:ext cx="6094412" cy="3429000"/>
          </a:xfrm>
          <a:noFill/>
          <a:ln>
            <a:solidFill>
              <a:srgbClr val="000000"/>
            </a:solidFill>
            <a:miter lim="800000"/>
            <a:headEnd/>
            <a:tailEnd/>
          </a:ln>
        </p:spPr>
      </p:sp>
      <p:sp>
        <p:nvSpPr>
          <p:cNvPr id="53255" name="Rectangle 3"/>
          <p:cNvSpPr>
            <a:spLocks noGrp="1" noChangeArrowheads="1"/>
          </p:cNvSpPr>
          <p:nvPr>
            <p:ph type="body" idx="1"/>
          </p:nvPr>
        </p:nvSpPr>
        <p:spPr bwMode="auto">
          <a:noFill/>
        </p:spPr>
        <p:txBody>
          <a:bodyPr/>
          <a:lstStyle/>
          <a:p>
            <a:r>
              <a:rPr lang="en-US" dirty="0"/>
              <a:t>Sources for statistics:</a:t>
            </a:r>
          </a:p>
          <a:p>
            <a:pPr>
              <a:buFontTx/>
              <a:buChar char="•"/>
            </a:pPr>
            <a:r>
              <a:rPr lang="en-US" dirty="0"/>
              <a:t>White Hat. Note that this statistic is for web sites that had vulnerabilities. </a:t>
            </a:r>
          </a:p>
          <a:p>
            <a:pPr>
              <a:buFontTx/>
              <a:buChar char="•"/>
            </a:pPr>
            <a:r>
              <a:rPr lang="en-US" dirty="0"/>
              <a:t> A Gartner analyst provided the statistic “75% of all Internet attacks target web applications”</a:t>
            </a:r>
          </a:p>
          <a:p>
            <a:pPr>
              <a:buFontTx/>
              <a:buChar char="•"/>
            </a:pPr>
            <a:endParaRPr lang="en-US" dirty="0"/>
          </a:p>
          <a:p>
            <a:pPr>
              <a:buFontTx/>
              <a:buNone/>
            </a:pPr>
            <a:r>
              <a:rPr lang="en-US" dirty="0"/>
              <a:t>Regarding</a:t>
            </a:r>
            <a:r>
              <a:rPr lang="en-US" baseline="0" dirty="0"/>
              <a:t> automation, more and more hackers are using pre-built tools or creating their own scripts to automate attacks processes. Hackers are also leveraging large numbers of bots or machines that have been compromised to execute distributed attacks.</a:t>
            </a:r>
          </a:p>
          <a:p>
            <a:pPr>
              <a:buFontTx/>
              <a:buNone/>
            </a:pPr>
            <a:endParaRPr lang="en-US" baseline="0" dirty="0"/>
          </a:p>
          <a:p>
            <a:pPr>
              <a:buFontTx/>
              <a:buNone/>
            </a:pPr>
            <a:r>
              <a:rPr lang="en-US" baseline="0" dirty="0"/>
              <a:t>Growing threats: </a:t>
            </a:r>
          </a:p>
          <a:p>
            <a:pPr>
              <a:buFontTx/>
              <a:buNone/>
            </a:pPr>
            <a:r>
              <a:rPr lang="en-US" baseline="0" dirty="0"/>
              <a:t>* L7 </a:t>
            </a:r>
            <a:r>
              <a:rPr lang="en-US" baseline="0" dirty="0" err="1"/>
              <a:t>DDoS</a:t>
            </a:r>
            <a:r>
              <a:rPr lang="en-US" baseline="0" dirty="0"/>
              <a:t> = Layer 7 or application layer distributed Denial of Services attacks</a:t>
            </a:r>
          </a:p>
          <a:p>
            <a:pPr>
              <a:buFontTx/>
              <a:buNone/>
            </a:pPr>
            <a:r>
              <a:rPr lang="en-US" baseline="0" dirty="0"/>
              <a:t>* CSRF = Cross-Site Request Forgery, an attack on authentication</a:t>
            </a:r>
          </a:p>
          <a:p>
            <a:pPr>
              <a:buFontTx/>
              <a:buNone/>
            </a:pPr>
            <a:r>
              <a:rPr lang="en-US" baseline="0" dirty="0"/>
              <a:t>* </a:t>
            </a:r>
            <a:r>
              <a:rPr lang="en-US" baseline="0" dirty="0" err="1"/>
              <a:t>Botnets</a:t>
            </a:r>
            <a:r>
              <a:rPr lang="en-US" baseline="0" dirty="0"/>
              <a:t> = networks of software agents or robots that run autonomously and automatically</a:t>
            </a:r>
          </a:p>
          <a:p>
            <a:pPr>
              <a:buFontTx/>
              <a:buNone/>
            </a:pPr>
            <a:r>
              <a:rPr lang="en-US" baseline="0" dirty="0"/>
              <a:t>* Massive </a:t>
            </a:r>
            <a:r>
              <a:rPr lang="en-US" baseline="0" dirty="0" err="1"/>
              <a:t>SQLi</a:t>
            </a:r>
            <a:r>
              <a:rPr lang="en-US" baseline="0" dirty="0"/>
              <a:t> = Massive, wide-scale SQL injection attacks</a:t>
            </a:r>
          </a:p>
          <a:p>
            <a:pPr>
              <a:buFontTx/>
              <a:buNone/>
            </a:pPr>
            <a:r>
              <a:rPr lang="en-US" baseline="0" dirty="0"/>
              <a:t>* Scraping = Screen scraping or stealing content and IP from other organizations’ websites.</a:t>
            </a:r>
          </a:p>
          <a:p>
            <a:pPr>
              <a:buFontTx/>
              <a:buNone/>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20483" name="Text Box 2"/>
          <p:cNvSpPr>
            <a:spLocks noGrp="1" noChangeArrowheads="1"/>
          </p:cNvSpPr>
          <p:nvPr>
            <p:ph type="body" idx="1"/>
          </p:nvPr>
        </p:nvSpPr>
        <p:spPr>
          <a:xfrm>
            <a:off x="298174" y="4344025"/>
            <a:ext cx="6263206" cy="4689111"/>
          </a:xfrm>
          <a:noFill/>
          <a:ln/>
        </p:spPr>
        <p:txBody>
          <a:bodyPr lIns="91495" tIns="45573" rIns="91495" bIns="45573">
            <a:spAutoFit/>
          </a:bodyPr>
          <a:lstStyle/>
          <a:p>
            <a:pPr>
              <a:lnSpc>
                <a:spcPct val="97000"/>
              </a:lnSpc>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b="1" dirty="0">
                <a:latin typeface="Gill Sans" pitchFamily="34" charset="0"/>
              </a:rPr>
              <a:t>THIS is the reason so many leading Fortune 500 companies and industry experts have concluded that application firewalls are now mandatory.</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b="1"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When you step back and consider the facts, the conclusion is pretty straightforward. They know that (summarize points from this section):</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 Apps provide access to sensitive data…</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 Firewalls don’t protect…</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 IPS and patching…</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 Just fixing code is difficult, expensive and slow (leaves holes open for far too long while you’re figuring out what to do)</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CONCLUSION – Solution must be:</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“Firewall” – Needs to be something at the perimeter that blocks attacks BEFORE they get to the app – extension of </a:t>
            </a:r>
            <a:r>
              <a:rPr lang="en-GB" sz="900" dirty="0" err="1">
                <a:latin typeface="Gill Sans" pitchFamily="34" charset="0"/>
              </a:rPr>
              <a:t>defense</a:t>
            </a:r>
            <a:r>
              <a:rPr lang="en-GB" sz="900" dirty="0">
                <a:latin typeface="Gill Sans" pitchFamily="34" charset="0"/>
              </a:rPr>
              <a:t>-in-depth</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“Proactive” – Must block attacks before they are known, not reactively chase hackers by waiting for signatures, etc.</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r>
              <a:rPr lang="en-GB" sz="900" dirty="0">
                <a:latin typeface="Gill Sans" pitchFamily="34" charset="0"/>
              </a:rPr>
              <a:t>“Signature-Based” products will never be able to solve this problem. What’s needed is a</a:t>
            </a: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b="1"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a:p>
            <a:pPr>
              <a:spcBef>
                <a:spcPts val="332"/>
              </a:spcBef>
              <a:tabLst>
                <a:tab pos="0" algn="l"/>
                <a:tab pos="448650" algn="l"/>
                <a:tab pos="898859" algn="l"/>
                <a:tab pos="1347509" algn="l"/>
                <a:tab pos="1797717" algn="l"/>
                <a:tab pos="2247926" algn="l"/>
                <a:tab pos="2696576" algn="l"/>
                <a:tab pos="3146784" algn="l"/>
                <a:tab pos="3596992" algn="l"/>
                <a:tab pos="4045643" algn="l"/>
                <a:tab pos="4495850" algn="l"/>
                <a:tab pos="4946059" algn="l"/>
                <a:tab pos="5394710" algn="l"/>
                <a:tab pos="5844917" algn="l"/>
                <a:tab pos="6295126" algn="l"/>
                <a:tab pos="6743776" algn="l"/>
                <a:tab pos="7193984" algn="l"/>
                <a:tab pos="7644193" algn="l"/>
                <a:tab pos="8092843" algn="l"/>
                <a:tab pos="8543051" algn="l"/>
                <a:tab pos="8993259" algn="l"/>
              </a:tabLst>
            </a:pPr>
            <a:endParaRPr lang="en-GB" sz="900" dirty="0">
              <a:latin typeface="Gill Sans"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1000" y="685800"/>
            <a:ext cx="6096000" cy="3429000"/>
          </a:xfrm>
          <a:ln/>
        </p:spPr>
      </p:sp>
      <p:sp>
        <p:nvSpPr>
          <p:cNvPr id="21507" name="Notes Placeholder 2"/>
          <p:cNvSpPr>
            <a:spLocks noGrp="1"/>
          </p:cNvSpPr>
          <p:nvPr>
            <p:ph type="body" idx="1"/>
          </p:nvPr>
        </p:nvSpPr>
        <p:spPr>
          <a:noFill/>
          <a:ln/>
        </p:spPr>
        <p:txBody>
          <a:bodyPr/>
          <a:lstStyle/>
          <a:p>
            <a:endParaRPr lang="en-US">
              <a:latin typeface="Arial" pitchFamily="34" charset="0"/>
            </a:endParaRPr>
          </a:p>
        </p:txBody>
      </p:sp>
      <p:sp>
        <p:nvSpPr>
          <p:cNvPr id="21508" name="Slide Number Placeholder 3"/>
          <p:cNvSpPr>
            <a:spLocks noGrp="1"/>
          </p:cNvSpPr>
          <p:nvPr>
            <p:ph type="sldNum" sz="quarter" idx="5"/>
          </p:nvPr>
        </p:nvSpPr>
        <p:spPr>
          <a:noFill/>
        </p:spPr>
        <p:txBody>
          <a:bodyPr/>
          <a:lstStyle/>
          <a:p>
            <a:fld id="{7B76C595-DC5C-4660-B77C-0C3BB15A01A9}" type="slidenum">
              <a:rPr lang="en-US" smtClean="0">
                <a:latin typeface="Arial" pitchFamily="34" charset="0"/>
              </a:rPr>
              <a:pPr/>
              <a:t>22</a:t>
            </a:fld>
            <a:endParaRPr 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SecureSphere Web Application Firewall Presentation</a:t>
            </a:r>
          </a:p>
        </p:txBody>
      </p:sp>
      <p:sp>
        <p:nvSpPr>
          <p:cNvPr id="5" name="Rectangle 3"/>
          <p:cNvSpPr>
            <a:spLocks noGrp="1" noChangeArrowheads="1"/>
          </p:cNvSpPr>
          <p:nvPr>
            <p:ph type="dt" sz="quarter" idx="1"/>
          </p:nvPr>
        </p:nvSpPr>
        <p:spPr/>
        <p:txBody>
          <a:bodyPr/>
          <a:lstStyle/>
          <a:p>
            <a:pPr>
              <a:defRPr/>
            </a:pPr>
            <a:r>
              <a:rPr lang="en-US" dirty="0"/>
              <a:t>May 21, 2007</a:t>
            </a:r>
          </a:p>
        </p:txBody>
      </p:sp>
      <p:sp>
        <p:nvSpPr>
          <p:cNvPr id="6" name="Rectangle 6"/>
          <p:cNvSpPr>
            <a:spLocks noGrp="1" noChangeArrowheads="1"/>
          </p:cNvSpPr>
          <p:nvPr>
            <p:ph type="ftr" sz="quarter" idx="4"/>
          </p:nvPr>
        </p:nvSpPr>
        <p:spPr/>
        <p:txBody>
          <a:bodyPr/>
          <a:lstStyle/>
          <a:p>
            <a:pPr>
              <a:defRPr/>
            </a:pPr>
            <a:r>
              <a:rPr lang="en-US"/>
              <a:t>Imperva </a:t>
            </a:r>
          </a:p>
        </p:txBody>
      </p:sp>
      <p:sp>
        <p:nvSpPr>
          <p:cNvPr id="7" name="Rectangle 7"/>
          <p:cNvSpPr>
            <a:spLocks noGrp="1" noChangeArrowheads="1"/>
          </p:cNvSpPr>
          <p:nvPr>
            <p:ph type="sldNum" sz="quarter" idx="5"/>
          </p:nvPr>
        </p:nvSpPr>
        <p:spPr/>
        <p:txBody>
          <a:bodyPr/>
          <a:lstStyle/>
          <a:p>
            <a:pPr>
              <a:defRPr/>
            </a:pPr>
            <a:fld id="{94C22CF6-CA10-4C61-B7F3-83A96ED71E16}" type="slidenum">
              <a:rPr lang="en-US"/>
              <a:pPr>
                <a:defRPr/>
              </a:pPr>
              <a:t>23</a:t>
            </a:fld>
            <a:endParaRPr lang="en-US" dirty="0"/>
          </a:p>
        </p:txBody>
      </p:sp>
      <p:sp>
        <p:nvSpPr>
          <p:cNvPr id="54278" name="Rectangle 2"/>
          <p:cNvSpPr>
            <a:spLocks noGrp="1" noRot="1" noChangeAspect="1" noChangeArrowheads="1" noTextEdit="1"/>
          </p:cNvSpPr>
          <p:nvPr>
            <p:ph type="sldImg"/>
          </p:nvPr>
        </p:nvSpPr>
        <p:spPr bwMode="auto">
          <a:xfrm>
            <a:off x="377825" y="682625"/>
            <a:ext cx="6096000" cy="3429000"/>
          </a:xfrm>
          <a:noFill/>
          <a:ln>
            <a:solidFill>
              <a:srgbClr val="000000"/>
            </a:solidFill>
            <a:miter lim="800000"/>
            <a:headEnd/>
            <a:tailEnd/>
          </a:ln>
        </p:spPr>
      </p:sp>
      <p:sp>
        <p:nvSpPr>
          <p:cNvPr id="54279" name="Rectangle 3"/>
          <p:cNvSpPr>
            <a:spLocks noGrp="1" noChangeArrowheads="1"/>
          </p:cNvSpPr>
          <p:nvPr>
            <p:ph type="body" idx="1"/>
          </p:nvPr>
        </p:nvSpPr>
        <p:spPr bwMode="auto">
          <a:xfrm>
            <a:off x="304800" y="4343400"/>
            <a:ext cx="6324600" cy="4114800"/>
          </a:xfrm>
          <a:noFill/>
        </p:spPr>
        <p:txBody>
          <a:bodyPr/>
          <a:lstStyle/>
          <a:p>
            <a:r>
              <a:rPr lang="en-US" dirty="0"/>
              <a:t>How do you protect your</a:t>
            </a:r>
            <a:r>
              <a:rPr lang="en-US" baseline="0" dirty="0"/>
              <a:t> Web applications and data</a:t>
            </a:r>
            <a:r>
              <a:rPr lang="en-US" dirty="0"/>
              <a:t>? Unfortunately, traditional security solutions are of little help against sophisticated application attacks. The first generation of network security, or network firewalls, really looked at the network level so they inspected IP address information, source and destination, and port and service number, and focused on trying to keep the bad guys outside of a protected perimeter. Unfortunately,</a:t>
            </a:r>
            <a:r>
              <a:rPr lang="en-US" baseline="0" dirty="0"/>
              <a:t> any organization with Internet accessible servers—mail servers, FTP servers, Web servers—had to enabled external access to these resources. Then hackers began </a:t>
            </a:r>
            <a:r>
              <a:rPr lang="en-US" dirty="0"/>
              <a:t>so was attacking these infrastructure servers at the protocol layer. The solution was that the</a:t>
            </a:r>
            <a:r>
              <a:rPr lang="en-US" baseline="0" dirty="0"/>
              <a:t> </a:t>
            </a:r>
            <a:r>
              <a:rPr lang="en-US" dirty="0"/>
              <a:t>Intrusion Prevention System that intended</a:t>
            </a:r>
            <a:r>
              <a:rPr lang="en-US" baseline="0" dirty="0"/>
              <a:t> to protect all servers and users from system attacks</a:t>
            </a:r>
            <a:r>
              <a:rPr lang="en-US" dirty="0"/>
              <a:t>.. What we found today is that the attackers have moved on and not only do they know port 80 is open but they know that specific applications are available like online commerce, online banking, and bill pay, and like any other application, there’s the potential for security vulnerabilities. So attacks not only focus on the protocol layer but they actually target the logic and the application itself. And</a:t>
            </a:r>
            <a:r>
              <a:rPr lang="en-US" baseline="0" dirty="0"/>
              <a:t> the way to protect Web applications is by </a:t>
            </a:r>
            <a:r>
              <a:rPr lang="en-US" dirty="0"/>
              <a:t>understanding the application logic,</a:t>
            </a:r>
            <a:r>
              <a:rPr lang="en-US" baseline="0" dirty="0"/>
              <a:t> understanding user and session information </a:t>
            </a:r>
            <a:r>
              <a:rPr lang="en-US" dirty="0"/>
              <a:t>and understanding the sophisticated Web attacks</a:t>
            </a:r>
            <a:r>
              <a:rPr lang="en-US" baseline="0" dirty="0"/>
              <a:t> that hackers employ.</a:t>
            </a:r>
          </a:p>
          <a:p>
            <a:endParaRPr lang="en-US" baseline="0" dirty="0"/>
          </a:p>
          <a:p>
            <a:r>
              <a:rPr lang="en-US" baseline="0" dirty="0"/>
              <a:t>Only a Web Application Firewall can accurately stop Web application attacks.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Today’s enterprise environment</a:t>
            </a:r>
            <a:r>
              <a:rPr lang="en-US" baseline="0" dirty="0"/>
              <a:t> is not limited to one site or location. The business partners, vendors, distributors, customers, employees spread across geographical locations. Data is exchanged with all these stake holders in and out of corporate environment. When data is getting exchanged we need to have effective security controls at multiple levels to have “Defense in Depth” strategy to protect the corporate data.</a:t>
            </a:r>
            <a:endParaRPr lang="en-US" dirty="0"/>
          </a:p>
        </p:txBody>
      </p:sp>
      <p:sp>
        <p:nvSpPr>
          <p:cNvPr id="4" name="Slide Number Placeholder 3"/>
          <p:cNvSpPr>
            <a:spLocks noGrp="1"/>
          </p:cNvSpPr>
          <p:nvPr>
            <p:ph type="sldNum" sz="quarter" idx="10"/>
          </p:nvPr>
        </p:nvSpPr>
        <p:spPr/>
        <p:txBody>
          <a:bodyPr/>
          <a:lstStyle/>
          <a:p>
            <a:pPr>
              <a:defRPr/>
            </a:pPr>
            <a:fld id="{68AC3881-A0F9-484B-A305-35808C0A7E6B}"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xfrm>
            <a:off x="379413" y="682625"/>
            <a:ext cx="6096000" cy="3429000"/>
          </a:xfrm>
          <a:noFill/>
          <a:ln>
            <a:solidFill>
              <a:srgbClr val="000000"/>
            </a:solidFill>
            <a:miter lim="800000"/>
            <a:headEnd/>
            <a:tailEnd/>
          </a:ln>
        </p:spPr>
      </p:sp>
      <p:sp>
        <p:nvSpPr>
          <p:cNvPr id="81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SecureSphere takes a defense in depth approach to securing Web applications. The first layer filters HTTP protocol violations and attacks that take advantage of the HTTP protocol itself. An example would be an attempt to make a buffer overflow with an abnormally large header of an HTTP request. </a:t>
            </a:r>
          </a:p>
          <a:p>
            <a:pPr eaLnBrk="1" hangingPunct="1">
              <a:spcBef>
                <a:spcPct val="0"/>
              </a:spcBef>
            </a:pPr>
            <a:endParaRPr lang="en-US"/>
          </a:p>
          <a:p>
            <a:pPr eaLnBrk="1" hangingPunct="1">
              <a:spcBef>
                <a:spcPct val="0"/>
              </a:spcBef>
            </a:pPr>
            <a:r>
              <a:rPr lang="en-US"/>
              <a:t>The next layer is the Signatures layer, that identifies known application, platform and network attacks. SecureSphere has a database of over 6500 signatures that’s updated weekly by the experts at the Application Defense Center.</a:t>
            </a:r>
          </a:p>
          <a:p>
            <a:pPr eaLnBrk="1" hangingPunct="1">
              <a:spcBef>
                <a:spcPct val="0"/>
              </a:spcBef>
            </a:pPr>
            <a:endParaRPr lang="en-US"/>
          </a:p>
          <a:p>
            <a:pPr eaLnBrk="1" hangingPunct="1">
              <a:spcBef>
                <a:spcPct val="0"/>
              </a:spcBef>
            </a:pPr>
            <a:r>
              <a:rPr lang="en-US"/>
              <a:t>The next layer is the layer is the Application Profile or white list. And this is where SecureSphere compares the actual usage of the application to the expected usage in the model to identify suspicious occurrences or suspicious user behavior. We will discuss Imperva Dynamic Profiling or ability to automatically learn and adapt to application changes later.</a:t>
            </a:r>
          </a:p>
          <a:p>
            <a:pPr eaLnBrk="1" hangingPunct="1">
              <a:spcBef>
                <a:spcPct val="0"/>
              </a:spcBef>
            </a:pPr>
            <a:endParaRPr lang="en-US"/>
          </a:p>
          <a:p>
            <a:pPr eaLnBrk="1" hangingPunct="1">
              <a:spcBef>
                <a:spcPct val="0"/>
              </a:spcBef>
            </a:pPr>
            <a:r>
              <a:rPr lang="en-US"/>
              <a:t>The next layer is the Data Leak Prevention layer, and this detects sensitive data- something like credit card data, or personally identifiable information, as it’s exiting the Web site. SecureSphere is able to see as sensitive data is exiting the application and administrators can ensure that that’s legitimate usage of that data. </a:t>
            </a:r>
          </a:p>
          <a:p>
            <a:pPr eaLnBrk="1" hangingPunct="1">
              <a:spcBef>
                <a:spcPct val="0"/>
              </a:spcBef>
            </a:pPr>
            <a:endParaRPr lang="en-US"/>
          </a:p>
          <a:p>
            <a:pPr eaLnBrk="1" hangingPunct="1">
              <a:spcBef>
                <a:spcPct val="0"/>
              </a:spcBef>
            </a:pPr>
            <a:r>
              <a:rPr lang="en-US"/>
              <a:t>And the final layer is ThreatRadar, or SecureSphere’s reputation-based security. ThreatRadar evaluates user and site reputation to make a more accurate and informed decision about web requests.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88AC76-6A35-4AAD-A4B7-684461B1075A}"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sz="1000" dirty="0">
              <a:cs typeface="Arial" charset="0"/>
            </a:endParaRPr>
          </a:p>
          <a:p>
            <a:pPr>
              <a:lnSpc>
                <a:spcPct val="80000"/>
              </a:lnSpc>
              <a:spcBef>
                <a:spcPct val="30000"/>
              </a:spcBef>
            </a:pPr>
            <a:r>
              <a:rPr lang="en-US" sz="1000" dirty="0">
                <a:cs typeface="Arial" charset="0"/>
              </a:rPr>
              <a:t>As part of a “</a:t>
            </a:r>
            <a:r>
              <a:rPr lang="en-US" sz="1000" dirty="0" err="1">
                <a:cs typeface="Arial" charset="0"/>
              </a:rPr>
              <a:t>Hyperextended</a:t>
            </a:r>
            <a:r>
              <a:rPr lang="en-US" sz="1000" dirty="0">
                <a:cs typeface="Arial" charset="0"/>
              </a:rPr>
              <a:t> Enterprise,” you are most likely exchanging information with more constituencies in more ways and more places than ever.   </a:t>
            </a:r>
          </a:p>
          <a:p>
            <a:pPr eaLnBrk="1" hangingPunct="1">
              <a:lnSpc>
                <a:spcPct val="80000"/>
              </a:lnSpc>
            </a:pPr>
            <a:endParaRPr lang="en-US" sz="1000" dirty="0">
              <a:cs typeface="Arial" charset="0"/>
            </a:endParaRPr>
          </a:p>
          <a:p>
            <a:pPr eaLnBrk="1" hangingPunct="1">
              <a:lnSpc>
                <a:spcPct val="80000"/>
              </a:lnSpc>
            </a:pPr>
            <a:r>
              <a:rPr lang="en-US" sz="1000" dirty="0">
                <a:cs typeface="Arial" charset="0"/>
              </a:rPr>
              <a:t>You are  innovating and collaborating   -- identifying new markets, developing new products and finding new ways to reach customers  --  across a vast array of partners. </a:t>
            </a:r>
          </a:p>
          <a:p>
            <a:pPr eaLnBrk="1" hangingPunct="1">
              <a:lnSpc>
                <a:spcPct val="80000"/>
              </a:lnSpc>
            </a:pPr>
            <a:endParaRPr lang="en-US" sz="1000" dirty="0">
              <a:cs typeface="Arial" charset="0"/>
            </a:endParaRPr>
          </a:p>
          <a:p>
            <a:pPr eaLnBrk="1" hangingPunct="1">
              <a:lnSpc>
                <a:spcPct val="80000"/>
              </a:lnSpc>
            </a:pPr>
            <a:r>
              <a:rPr lang="en-US" sz="1000" dirty="0">
                <a:cs typeface="Arial" charset="0"/>
              </a:rPr>
              <a:t>Your supply chains are becoming more complex and far reaching with outsourcing being aggressively pursued.   </a:t>
            </a:r>
          </a:p>
          <a:p>
            <a:pPr eaLnBrk="1" hangingPunct="1">
              <a:lnSpc>
                <a:spcPct val="80000"/>
              </a:lnSpc>
            </a:pPr>
            <a:endParaRPr lang="en-US" sz="1000" dirty="0">
              <a:cs typeface="Arial" charset="0"/>
            </a:endParaRPr>
          </a:p>
          <a:p>
            <a:pPr eaLnBrk="1" hangingPunct="1">
              <a:lnSpc>
                <a:spcPct val="80000"/>
              </a:lnSpc>
            </a:pPr>
            <a:r>
              <a:rPr lang="en-US" sz="1000" dirty="0">
                <a:cs typeface="Arial" charset="0"/>
              </a:rPr>
              <a:t>If you are like most of our customers, you’re looking for new ways to serve your customers and assimilating new web and communications technologies in the process.  And, in doing so, your customers require access to your systems, and you may be storing increasing amounts of sensitive information about  your customers within these systems. </a:t>
            </a:r>
          </a:p>
          <a:p>
            <a:pPr eaLnBrk="1" hangingPunct="1">
              <a:lnSpc>
                <a:spcPct val="80000"/>
              </a:lnSpc>
            </a:pPr>
            <a:endParaRPr lang="en-US" sz="1000" dirty="0">
              <a:cs typeface="Arial" charset="0"/>
            </a:endParaRPr>
          </a:p>
          <a:p>
            <a:pPr eaLnBrk="1" hangingPunct="1">
              <a:lnSpc>
                <a:spcPct val="80000"/>
              </a:lnSpc>
            </a:pPr>
            <a:r>
              <a:rPr lang="en-US" sz="1000" dirty="0">
                <a:cs typeface="Arial" charset="0"/>
              </a:rPr>
              <a:t>Consumer technology is taking hold within organizations.   End users are now  dictating what devices they want to use to do business.   How many of you or your users are using </a:t>
            </a:r>
            <a:r>
              <a:rPr lang="en-US" sz="1000" dirty="0" err="1">
                <a:cs typeface="Arial" charset="0"/>
              </a:rPr>
              <a:t>iPads</a:t>
            </a:r>
            <a:r>
              <a:rPr lang="en-US" sz="1000" dirty="0">
                <a:cs typeface="Arial" charset="0"/>
              </a:rPr>
              <a:t> in a business situation?  And, certainly virtualization and cloud computing are taking the enterprise by storm, as they very may well be in your organization today.   </a:t>
            </a:r>
          </a:p>
          <a:p>
            <a:pPr eaLnBrk="1" hangingPunct="1">
              <a:lnSpc>
                <a:spcPct val="80000"/>
              </a:lnSpc>
            </a:pPr>
            <a:endParaRPr lang="en-US" sz="1000" dirty="0">
              <a:cs typeface="Arial" charset="0"/>
            </a:endParaRPr>
          </a:p>
          <a:p>
            <a:pPr eaLnBrk="1" hangingPunct="1">
              <a:lnSpc>
                <a:spcPct val="80000"/>
              </a:lnSpc>
            </a:pPr>
            <a:r>
              <a:rPr lang="en-US" sz="1000" b="1" dirty="0">
                <a:cs typeface="Arial" charset="0"/>
              </a:rPr>
              <a:t>Click:</a:t>
            </a:r>
            <a:r>
              <a:rPr lang="en-US" sz="1000" dirty="0">
                <a:cs typeface="Arial" charset="0"/>
              </a:rPr>
              <a:t> What does all this mean for you sitting here today?  It means that the landscape that you operate within  every day has changed with more information to manage and protect than ever before.  As a matter of fact, during the last couple of years during the Great Recession when virtually every economic indicator went down – housing prices, jobs, wealth, corporate revenue, IT budgets –  information grew by 62 percent.  We’re now measuring it in </a:t>
            </a:r>
            <a:r>
              <a:rPr lang="en-US" sz="1000" dirty="0" err="1">
                <a:cs typeface="Arial" charset="0"/>
              </a:rPr>
              <a:t>zettabytes</a:t>
            </a:r>
            <a:r>
              <a:rPr lang="en-US" sz="1000" dirty="0">
                <a:cs typeface="Arial" charset="0"/>
              </a:rPr>
              <a:t>.   You have more identities to manage – not just your employees, but partners, customers, and consultants and many identities are not even people.  Physical as well virtual infrastructure to secure and maintain compliance.  And with the growth in information, identities and infrastructure, we have increasing regulations.  </a:t>
            </a:r>
          </a:p>
          <a:p>
            <a:pPr eaLnBrk="1" hangingPunct="1">
              <a:lnSpc>
                <a:spcPct val="80000"/>
              </a:lnSpc>
            </a:pPr>
            <a:endParaRPr lang="en-US" sz="1000" dirty="0">
              <a:cs typeface="Arial" charset="0"/>
            </a:endParaRPr>
          </a:p>
          <a:p>
            <a:pPr eaLnBrk="1" hangingPunct="1">
              <a:lnSpc>
                <a:spcPct val="80000"/>
              </a:lnSpc>
            </a:pPr>
            <a:r>
              <a:rPr lang="en-US" sz="1000" b="1" dirty="0">
                <a:cs typeface="Arial" charset="0"/>
              </a:rPr>
              <a:t>Click:</a:t>
            </a:r>
            <a:r>
              <a:rPr lang="en-US" sz="1000" dirty="0">
                <a:cs typeface="Arial" charset="0"/>
              </a:rPr>
              <a:t> All of this is taking place against a backdrop of increasingly sophisticated cybercriminals, which means that you are responsible for managing  an extremely complex risk, security and compliance environment.  </a:t>
            </a:r>
          </a:p>
        </p:txBody>
      </p:sp>
      <p:sp>
        <p:nvSpPr>
          <p:cNvPr id="49155" name="Slide Number Placeholder 3"/>
          <p:cNvSpPr>
            <a:spLocks noGrp="1"/>
          </p:cNvSpPr>
          <p:nvPr>
            <p:ph type="sldNum" sz="quarter" idx="4294967295"/>
          </p:nvPr>
        </p:nvSpPr>
        <p:spPr bwMode="auto">
          <a:xfrm>
            <a:off x="3884316" y="8684282"/>
            <a:ext cx="2972115" cy="458145"/>
          </a:xfrm>
          <a:prstGeom prst="rect">
            <a:avLst/>
          </a:prstGeom>
          <a:noFill/>
          <a:ln>
            <a:miter lim="800000"/>
            <a:headEnd/>
            <a:tailEnd/>
          </a:ln>
        </p:spPr>
        <p:txBody>
          <a:bodyPr lIns="89719" tIns="44860" rIns="89719" bIns="44860"/>
          <a:lstStyle/>
          <a:p>
            <a:fld id="{A50D8694-9E23-4628-9A2E-E6F7AA3CBBC0}" type="slidenum">
              <a:rPr lang="en-US">
                <a:latin typeface="MetaNormalLF-Roman" pitchFamily="34" charset="0"/>
              </a:rPr>
              <a:pPr/>
              <a:t>4</a:t>
            </a:fld>
            <a:endParaRPr lang="en-US">
              <a:latin typeface="MetaNormalLF-Roman"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F69305B5-D124-4D96-B906-4560851A0311}" type="slidenum">
              <a:rPr lang="en-US"/>
              <a:pPr/>
              <a:t>5</a:t>
            </a:fld>
            <a:endParaRPr lang="en-US"/>
          </a:p>
        </p:txBody>
      </p:sp>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lstStyle/>
          <a:p>
            <a:pPr algn="r" defTabSz="896938"/>
            <a:fld id="{C3718111-BDFF-48BA-BEFE-3D219019A304}" type="slidenum">
              <a:rPr lang="en-US" sz="1200">
                <a:solidFill>
                  <a:srgbClr val="000000"/>
                </a:solidFill>
                <a:cs typeface="Arial" charset="0"/>
              </a:rPr>
              <a:pPr algn="r" defTabSz="896938"/>
              <a:t>5</a:t>
            </a:fld>
            <a:endParaRPr lang="en-US" sz="1200">
              <a:solidFill>
                <a:srgbClr val="000000"/>
              </a:solidFill>
              <a:cs typeface="Arial" charset="0"/>
            </a:endParaRPr>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BC6288BF-EBD2-4C13-8B56-FD1F0CC83AC3}" type="slidenum">
              <a:rPr lang="ar-SA" sz="1200">
                <a:solidFill>
                  <a:srgbClr val="000000"/>
                </a:solidFill>
              </a:rPr>
              <a:pPr algn="r" defTabSz="896938"/>
              <a:t>5</a:t>
            </a:fld>
            <a:endParaRPr lang="en-US" sz="1200">
              <a:solidFill>
                <a:srgbClr val="000000"/>
              </a:solidFill>
              <a:cs typeface="Arial" charset="0"/>
            </a:endParaRPr>
          </a:p>
        </p:txBody>
      </p:sp>
      <p:sp>
        <p:nvSpPr>
          <p:cNvPr id="66564" name="Rectangle 2"/>
          <p:cNvSpPr>
            <a:spLocks noGrp="1" noRot="1" noChangeAspect="1" noChangeArrowheads="1" noTextEdit="1"/>
          </p:cNvSpPr>
          <p:nvPr>
            <p:ph type="sldImg"/>
          </p:nvPr>
        </p:nvSpPr>
        <p:spPr>
          <a:xfrm>
            <a:off x="2300288" y="225425"/>
            <a:ext cx="4857750" cy="2733675"/>
          </a:xfrm>
          <a:ln/>
        </p:spPr>
      </p:sp>
      <p:sp>
        <p:nvSpPr>
          <p:cNvPr id="66565" name="Rectangle 3"/>
          <p:cNvSpPr>
            <a:spLocks noGrp="1" noChangeArrowheads="1"/>
          </p:cNvSpPr>
          <p:nvPr>
            <p:ph type="body" idx="1"/>
          </p:nvPr>
        </p:nvSpPr>
        <p:spPr>
          <a:xfrm>
            <a:off x="250825" y="3200400"/>
            <a:ext cx="6292850" cy="5324475"/>
          </a:xfrm>
        </p:spPr>
        <p:txBody>
          <a:bodyPr lIns="89730" tIns="44865" rIns="89730" bIns="44865"/>
          <a:lstStyle/>
          <a:p>
            <a:pPr marL="119063" indent="-119063"/>
            <a:r>
              <a:rPr lang="en-US">
                <a:cs typeface="Arial" charset="0"/>
              </a:rPr>
              <a:t>Companies are increasingly opening up their networks for access to improve business processes, increase operational efficiency, and to attract and retain new customers, business partners, and employees. </a:t>
            </a:r>
          </a:p>
          <a:p>
            <a:pPr marL="119063" indent="-119063"/>
            <a:endParaRPr lang="en-US">
              <a:cs typeface="Arial" charset="0"/>
            </a:endParaRPr>
          </a:p>
          <a:p>
            <a:pPr marL="119063" indent="-119063"/>
            <a:r>
              <a:rPr lang="en-US">
                <a:cs typeface="Arial" charset="0"/>
              </a:rPr>
              <a:t>For example:</a:t>
            </a:r>
          </a:p>
          <a:p>
            <a:pPr marL="119063" indent="-119063"/>
            <a:r>
              <a:rPr lang="en-US">
                <a:cs typeface="Arial" charset="0"/>
              </a:rPr>
              <a:t>-mobile devices with remote network access enable flexible work options for employees, increasing productivity; </a:t>
            </a:r>
          </a:p>
          <a:p>
            <a:pPr marL="119063" indent="-119063"/>
            <a:r>
              <a:rPr lang="en-US">
                <a:cs typeface="Arial" charset="0"/>
              </a:rPr>
              <a:t>-extranet applications provide business partners and customers with online access to critical business processes, such placing or querying orders; </a:t>
            </a:r>
          </a:p>
          <a:p>
            <a:pPr marL="119063" indent="-119063"/>
            <a:r>
              <a:rPr lang="en-US">
                <a:cs typeface="Arial" charset="0"/>
              </a:rPr>
              <a:t>-additionally, Voice over IP enables organizations to leverage their existing network infrastructure to dramatically reduce telephony costs. </a:t>
            </a:r>
          </a:p>
          <a:p>
            <a:pPr marL="119063" indent="-119063"/>
            <a:endParaRPr lang="en-US">
              <a:cs typeface="Arial" charset="0"/>
            </a:endParaRPr>
          </a:p>
          <a:p>
            <a:pPr marL="119063" indent="-119063"/>
            <a:r>
              <a:rPr lang="en-US">
                <a:cs typeface="Arial" charset="0"/>
              </a:rPr>
              <a:t>But as companies open up new access to their network and applications, they face serious questions on how to enable the right balance between flexible and ubiquitous access and implementing the right level of security policy enforcement to appropriately manage risks.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3C686D-05A0-4410-80A2-04A83987963F}" type="slidenum">
              <a:rPr lang="en-US"/>
              <a:pPr/>
              <a:t>6</a:t>
            </a:fld>
            <a:endParaRPr lang="en-US"/>
          </a:p>
        </p:txBody>
      </p:sp>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lstStyle/>
          <a:p>
            <a:pPr algn="r" defTabSz="896938"/>
            <a:fld id="{B3127376-886C-40E5-BEFE-07AADB5AE1DB}" type="slidenum">
              <a:rPr lang="en-US" sz="1200">
                <a:solidFill>
                  <a:srgbClr val="000000"/>
                </a:solidFill>
                <a:cs typeface="Arial" charset="0"/>
              </a:rPr>
              <a:pPr algn="r" defTabSz="896938"/>
              <a:t>6</a:t>
            </a:fld>
            <a:endParaRPr lang="en-US" sz="1200">
              <a:solidFill>
                <a:srgbClr val="000000"/>
              </a:solidFill>
              <a:cs typeface="Arial" charset="0"/>
            </a:endParaRPr>
          </a:p>
        </p:txBody>
      </p:sp>
      <p:sp>
        <p:nvSpPr>
          <p:cNvPr id="68611" name="Rectangle 2"/>
          <p:cNvSpPr>
            <a:spLocks noGrp="1" noRot="1" noChangeAspect="1" noChangeArrowheads="1" noTextEdit="1"/>
          </p:cNvSpPr>
          <p:nvPr>
            <p:ph type="sldImg"/>
          </p:nvPr>
        </p:nvSpPr>
        <p:spPr>
          <a:xfrm>
            <a:off x="2300288" y="225425"/>
            <a:ext cx="4857750" cy="2733675"/>
          </a:xfrm>
          <a:ln/>
        </p:spPr>
      </p:sp>
      <p:sp>
        <p:nvSpPr>
          <p:cNvPr id="68612" name="Rectangle 3"/>
          <p:cNvSpPr>
            <a:spLocks noGrp="1" noChangeArrowheads="1"/>
          </p:cNvSpPr>
          <p:nvPr>
            <p:ph type="body" idx="1"/>
          </p:nvPr>
        </p:nvSpPr>
        <p:spPr>
          <a:xfrm>
            <a:off x="250825" y="3200400"/>
            <a:ext cx="6292850" cy="5324475"/>
          </a:xfrm>
        </p:spPr>
        <p:txBody>
          <a:bodyPr lIns="89730" tIns="44865" rIns="89730" bIns="44865"/>
          <a:lstStyle/>
          <a:p>
            <a:pPr marL="119063" indent="-119063"/>
            <a:r>
              <a:rPr lang="en-US">
                <a:cs typeface="Arial" charset="0"/>
              </a:rPr>
              <a:t>A new and very important dynamic has developed as companies deploy new security technologies in their environment to support new applications, provide new and more flexible levels of access to their users or respond to new threats: </a:t>
            </a:r>
            <a:r>
              <a:rPr lang="en-US" b="1">
                <a:cs typeface="Arial" charset="0"/>
              </a:rPr>
              <a:t>security complexity</a:t>
            </a:r>
            <a:r>
              <a:rPr lang="en-US">
                <a:cs typeface="Arial" charset="0"/>
              </a:rPr>
              <a:t>.</a:t>
            </a:r>
          </a:p>
          <a:p>
            <a:pPr marL="119063" indent="-119063"/>
            <a:endParaRPr lang="en-US">
              <a:cs typeface="Arial" charset="0"/>
            </a:endParaRPr>
          </a:p>
          <a:p>
            <a:pPr marL="119063" indent="-119063"/>
            <a:r>
              <a:rPr lang="en-US">
                <a:cs typeface="Arial" charset="0"/>
              </a:rPr>
              <a:t>As security needs have continued to increase, companies have typically deployed new security technologies as a “layer” or “point solution” to solve a very specific need. For example, if a company was rolling out a new Web-based portal to provide account access to its business partners, they probably also deployed a new security silo to protect that application, which included a separate firewall to control access, new authentication mechanisms, an intrusion detection and prevention system that could recognize unwanted traffic over Web-based protocols such as HTTP, and perhaps even a separate device to encrypt traffic between end user machines and the Web server.</a:t>
            </a:r>
          </a:p>
          <a:p>
            <a:pPr marL="119063" indent="-119063"/>
            <a:r>
              <a:rPr lang="en-US">
                <a:cs typeface="Arial" charset="0"/>
              </a:rPr>
              <a:t> </a:t>
            </a:r>
          </a:p>
          <a:p>
            <a:pPr marL="119063" indent="-119063"/>
            <a:r>
              <a:rPr lang="en-US">
                <a:cs typeface="Arial" charset="0"/>
              </a:rPr>
              <a:t>Taking this point solution approach to security over time as resulted in an environment that is complicated, complex, and comprised of too many vendors, therefore making it impossible to manage. It is not uncommon to see large enterprise organizations with deployed security technology from over 30 different IT security vendors. I can cite the example of a specific Fortune 100 customer who today uses over 40 security vendors and is faced with the issues of management and cost of ownership but also with the inability to answer how well their corporation is secured. </a:t>
            </a:r>
          </a:p>
          <a:p>
            <a:pPr marL="119063" indent="-119063"/>
            <a:endParaRPr lang="en-US">
              <a:cs typeface="Arial" charset="0"/>
            </a:endParaRPr>
          </a:p>
          <a:p>
            <a:pPr marL="119063" indent="-119063"/>
            <a:r>
              <a:rPr lang="en-US">
                <a:cs typeface="Arial" charset="0"/>
              </a:rPr>
              <a:t>With the fundamental fact that security is only as strong as the weakest link, customers today are facing the question “Can such complexity deliver a high level of security?”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0974C-136D-4041-91C7-2C3DFBB937F9}" type="slidenum">
              <a:rPr lang="en-US"/>
              <a:pPr/>
              <a:t>7</a:t>
            </a:fld>
            <a:endParaRPr lang="en-US"/>
          </a:p>
        </p:txBody>
      </p:sp>
      <p:sp>
        <p:nvSpPr>
          <p:cNvPr id="70658" name="Rectangle 2"/>
          <p:cNvSpPr>
            <a:spLocks noGrp="1" noRot="1" noChangeAspect="1" noChangeArrowheads="1" noTextEdit="1"/>
          </p:cNvSpPr>
          <p:nvPr>
            <p:ph type="sldImg"/>
          </p:nvPr>
        </p:nvSpPr>
        <p:spPr>
          <a:xfrm>
            <a:off x="2300288" y="225425"/>
            <a:ext cx="4857750" cy="2733675"/>
          </a:xfrm>
          <a:ln/>
        </p:spPr>
      </p:sp>
      <p:sp>
        <p:nvSpPr>
          <p:cNvPr id="70659" name="Rectangle 3"/>
          <p:cNvSpPr>
            <a:spLocks noGrp="1" noChangeArrowheads="1"/>
          </p:cNvSpPr>
          <p:nvPr>
            <p:ph type="body" idx="1"/>
          </p:nvPr>
        </p:nvSpPr>
        <p:spPr>
          <a:xfrm>
            <a:off x="250825" y="3200400"/>
            <a:ext cx="6292850" cy="5324475"/>
          </a:xfrm>
        </p:spPr>
        <p:txBody>
          <a:bodyPr lIns="89730" tIns="44865" rIns="89730" bIns="44865"/>
          <a:lstStyle/>
          <a:p>
            <a:pPr marL="119063" indent="-119063"/>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sz="1000" b="1" dirty="0">
                <a:latin typeface="Arial" charset="0"/>
              </a:rPr>
              <a:t>Quickly introduce Before Scenario that our customers are facing:</a:t>
            </a:r>
          </a:p>
          <a:p>
            <a:pPr>
              <a:defRPr/>
            </a:pPr>
            <a:endParaRPr lang="en-US" sz="1000" dirty="0">
              <a:latin typeface="Arial" charset="0"/>
            </a:endParaRPr>
          </a:p>
          <a:p>
            <a:pPr>
              <a:defRPr/>
            </a:pPr>
            <a:r>
              <a:rPr lang="en-US" sz="1000" dirty="0">
                <a:latin typeface="Arial" charset="0"/>
              </a:rPr>
              <a:t>Many of our customers come to us facing significant challenges around managing risk and threats within their organizations.  They lack clear visibility to threats and exposures, some are unable to adequately address these exposures and many cannot response quickly enough to both internal and external threats, such as theft and fraud.  </a:t>
            </a:r>
          </a:p>
          <a:p>
            <a:pPr>
              <a:defRPr/>
            </a:pPr>
            <a:endParaRPr lang="en-US" sz="1000" dirty="0">
              <a:latin typeface="Arial" charset="0"/>
            </a:endParaRPr>
          </a:p>
        </p:txBody>
      </p:sp>
      <p:sp>
        <p:nvSpPr>
          <p:cNvPr id="59395" name="Slide Number Placeholder 3"/>
          <p:cNvSpPr>
            <a:spLocks noGrp="1"/>
          </p:cNvSpPr>
          <p:nvPr>
            <p:ph type="sldNum" sz="quarter" idx="4294967295"/>
          </p:nvPr>
        </p:nvSpPr>
        <p:spPr bwMode="auto">
          <a:xfrm>
            <a:off x="3884316" y="8684282"/>
            <a:ext cx="2972115" cy="458145"/>
          </a:xfrm>
          <a:prstGeom prst="rect">
            <a:avLst/>
          </a:prstGeom>
          <a:noFill/>
          <a:ln>
            <a:miter lim="800000"/>
            <a:headEnd/>
            <a:tailEnd/>
          </a:ln>
        </p:spPr>
        <p:txBody>
          <a:bodyPr lIns="89719" tIns="44860" rIns="89719" bIns="44860"/>
          <a:lstStyle/>
          <a:p>
            <a:fld id="{FA6C984D-4D1A-4297-85FD-1BBE0523A58F}" type="slidenum">
              <a:rPr lang="en-US">
                <a:latin typeface="MetaNormalLF-Roman" pitchFamily="34" charset="0"/>
              </a:rPr>
              <a:pPr/>
              <a:t>8</a:t>
            </a:fld>
            <a:endParaRPr lang="en-US">
              <a:latin typeface="MetaNormalLF-Roman"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slide explains the Technology</a:t>
            </a:r>
            <a:r>
              <a:rPr lang="en-US" baseline="0" dirty="0"/>
              <a:t> framework for an extended enterprise and the challenges in the areas of Security and IT. In an enterprise environment the operations are divided into six layers. </a:t>
            </a:r>
          </a:p>
          <a:p>
            <a:pPr>
              <a:buFont typeface="Wingdings" pitchFamily="2" charset="2"/>
              <a:buChar char="Ø"/>
            </a:pPr>
            <a:r>
              <a:rPr lang="en-US" baseline="0" dirty="0"/>
              <a:t>Facilities</a:t>
            </a:r>
          </a:p>
          <a:p>
            <a:pPr>
              <a:buFont typeface="Wingdings" pitchFamily="2" charset="2"/>
              <a:buChar char="Ø"/>
            </a:pPr>
            <a:r>
              <a:rPr lang="en-US" baseline="0" dirty="0"/>
              <a:t>Network</a:t>
            </a:r>
          </a:p>
          <a:p>
            <a:pPr>
              <a:buFont typeface="Wingdings" pitchFamily="2" charset="2"/>
              <a:buChar char="Ø"/>
            </a:pPr>
            <a:r>
              <a:rPr lang="en-US" baseline="0" dirty="0"/>
              <a:t>Systems</a:t>
            </a:r>
          </a:p>
          <a:p>
            <a:pPr>
              <a:buFont typeface="Wingdings" pitchFamily="2" charset="2"/>
              <a:buChar char="Ø"/>
            </a:pPr>
            <a:r>
              <a:rPr lang="en-US" baseline="0" dirty="0"/>
              <a:t>Data</a:t>
            </a:r>
          </a:p>
          <a:p>
            <a:pPr>
              <a:buFont typeface="Wingdings" pitchFamily="2" charset="2"/>
              <a:buChar char="Ø"/>
            </a:pPr>
            <a:r>
              <a:rPr lang="en-US" baseline="0" dirty="0"/>
              <a:t>Applications</a:t>
            </a:r>
          </a:p>
          <a:p>
            <a:pPr>
              <a:buFont typeface="Wingdings" pitchFamily="2" charset="2"/>
              <a:buChar char="Ø"/>
            </a:pPr>
            <a:r>
              <a:rPr lang="en-US" baseline="0" dirty="0"/>
              <a:t>Users</a:t>
            </a:r>
          </a:p>
          <a:p>
            <a:pPr>
              <a:buFont typeface="Wingdings" pitchFamily="2" charset="2"/>
              <a:buChar char="Ø"/>
            </a:pPr>
            <a:endParaRPr lang="en-US" baseline="0" dirty="0"/>
          </a:p>
          <a:p>
            <a:pPr>
              <a:buFont typeface="Wingdings" pitchFamily="2" charset="2"/>
              <a:buNone/>
            </a:pPr>
            <a:r>
              <a:rPr lang="en-US" baseline="0" dirty="0"/>
              <a:t>The main pillars of the framework are:</a:t>
            </a:r>
          </a:p>
          <a:p>
            <a:pPr>
              <a:buFont typeface="Wingdings" pitchFamily="2" charset="2"/>
              <a:buChar char="Ø"/>
            </a:pPr>
            <a:r>
              <a:rPr lang="en-US" baseline="0" dirty="0"/>
              <a:t>Infrastructure Security</a:t>
            </a:r>
          </a:p>
          <a:p>
            <a:pPr>
              <a:buFont typeface="Wingdings" pitchFamily="2" charset="2"/>
              <a:buChar char="Ø"/>
            </a:pPr>
            <a:r>
              <a:rPr lang="en-US" baseline="0" dirty="0"/>
              <a:t>Infrastructure Services</a:t>
            </a:r>
          </a:p>
          <a:p>
            <a:pPr>
              <a:buFont typeface="Wingdings" pitchFamily="2" charset="2"/>
              <a:buChar char="Ø"/>
            </a:pPr>
            <a:r>
              <a:rPr lang="en-US" baseline="0" dirty="0"/>
              <a:t>Information Security</a:t>
            </a:r>
          </a:p>
          <a:p>
            <a:pPr>
              <a:buFont typeface="Wingdings" pitchFamily="2" charset="2"/>
              <a:buChar char="Ø"/>
            </a:pPr>
            <a:r>
              <a:rPr lang="en-US" baseline="0" dirty="0"/>
              <a:t>Applications Services</a:t>
            </a:r>
          </a:p>
          <a:p>
            <a:pPr>
              <a:buFont typeface="Wingdings" pitchFamily="2" charset="2"/>
              <a:buChar char="Ø"/>
            </a:pPr>
            <a:endParaRPr lang="en-US" baseline="0" dirty="0"/>
          </a:p>
          <a:p>
            <a:pPr>
              <a:buFont typeface="Wingdings" pitchFamily="2" charset="2"/>
              <a:buNone/>
            </a:pPr>
            <a:r>
              <a:rPr lang="en-US" baseline="0" dirty="0"/>
              <a:t>Infrastructure Services and Security are primarily dealing with the infrastructure related where facilities, network and systems are involved. Typical challenges faced are mentioned against each pillar.</a:t>
            </a:r>
          </a:p>
          <a:p>
            <a:pPr>
              <a:buFont typeface="Wingdings" pitchFamily="2" charset="2"/>
              <a:buNone/>
            </a:pPr>
            <a:r>
              <a:rPr lang="en-US" baseline="0" dirty="0"/>
              <a:t>Information Security and Application Services are primarily dealing with Information related where data is getting exchanged between various users/ stake holders using different applications. Typical challenges faced are mentioned against each pillar.</a:t>
            </a:r>
            <a:endParaRPr lang="en-US" dirty="0"/>
          </a:p>
        </p:txBody>
      </p:sp>
      <p:sp>
        <p:nvSpPr>
          <p:cNvPr id="4" name="Slide Number Placeholder 3"/>
          <p:cNvSpPr>
            <a:spLocks noGrp="1"/>
          </p:cNvSpPr>
          <p:nvPr>
            <p:ph type="sldNum" sz="quarter" idx="10"/>
          </p:nvPr>
        </p:nvSpPr>
        <p:spPr/>
        <p:txBody>
          <a:bodyPr/>
          <a:lstStyle/>
          <a:p>
            <a:pPr>
              <a:defRPr/>
            </a:pPr>
            <a:fld id="{68AC3881-A0F9-484B-A305-35808C0A7E6B}"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technology</a:t>
            </a:r>
            <a:r>
              <a:rPr lang="en-US" baseline="0" dirty="0"/>
              <a:t> framework remains same. AGC-ISS offers end to end solutions for any enterprise. The various solutions offered by AGC-ISS is mentioned against:</a:t>
            </a:r>
          </a:p>
          <a:p>
            <a:r>
              <a:rPr lang="en-US" baseline="0" dirty="0"/>
              <a:t>Security Solutions:</a:t>
            </a:r>
          </a:p>
          <a:p>
            <a:pPr>
              <a:buFont typeface="Wingdings" pitchFamily="2" charset="2"/>
              <a:buChar char="Ø"/>
            </a:pPr>
            <a:r>
              <a:rPr lang="en-US" baseline="0" dirty="0"/>
              <a:t>Infrastructure Security</a:t>
            </a:r>
          </a:p>
          <a:p>
            <a:pPr>
              <a:buFont typeface="Wingdings" pitchFamily="2" charset="2"/>
              <a:buChar char="Ø"/>
            </a:pPr>
            <a:r>
              <a:rPr lang="en-US" baseline="0" dirty="0"/>
              <a:t>Information Security</a:t>
            </a:r>
          </a:p>
          <a:p>
            <a:pPr>
              <a:buFont typeface="Wingdings" pitchFamily="2" charset="2"/>
              <a:buChar char="Ø"/>
            </a:pPr>
            <a:endParaRPr lang="en-US" baseline="0" dirty="0"/>
          </a:p>
          <a:p>
            <a:pPr>
              <a:buFont typeface="Wingdings" pitchFamily="2" charset="2"/>
              <a:buNone/>
            </a:pPr>
            <a:r>
              <a:rPr lang="en-US" baseline="0" dirty="0"/>
              <a:t>IT Solutions:</a:t>
            </a:r>
          </a:p>
          <a:p>
            <a:pPr>
              <a:buFont typeface="Wingdings" pitchFamily="2" charset="2"/>
              <a:buChar char="Ø"/>
            </a:pPr>
            <a:r>
              <a:rPr lang="en-US" baseline="0" dirty="0"/>
              <a:t>Infrastructure Services</a:t>
            </a:r>
          </a:p>
          <a:p>
            <a:pPr>
              <a:buFont typeface="Wingdings" pitchFamily="2" charset="2"/>
              <a:buChar char="Ø"/>
            </a:pPr>
            <a:r>
              <a:rPr lang="en-US" baseline="0" dirty="0"/>
              <a:t>Application Services</a:t>
            </a:r>
            <a:endParaRPr lang="en-US" dirty="0"/>
          </a:p>
        </p:txBody>
      </p:sp>
      <p:sp>
        <p:nvSpPr>
          <p:cNvPr id="4" name="Slide Number Placeholder 3"/>
          <p:cNvSpPr>
            <a:spLocks noGrp="1"/>
          </p:cNvSpPr>
          <p:nvPr>
            <p:ph type="sldNum" sz="quarter" idx="10"/>
          </p:nvPr>
        </p:nvSpPr>
        <p:spPr/>
        <p:txBody>
          <a:bodyPr/>
          <a:lstStyle/>
          <a:p>
            <a:pPr>
              <a:defRPr/>
            </a:pPr>
            <a:fld id="{68AC3881-A0F9-484B-A305-35808C0A7E6B}"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80FC57-F044-4AB1-8A0B-969978234CD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CBF8F-86B6-4AC8-B456-884FA6EC587C}" type="slidenum">
              <a:rPr lang="en-US" smtClean="0"/>
              <a:t>‹#›</a:t>
            </a:fld>
            <a:endParaRPr lang="en-US"/>
          </a:p>
        </p:txBody>
      </p:sp>
      <p:pic>
        <p:nvPicPr>
          <p:cNvPr id="8" name="Picture 7">
            <a:extLst>
              <a:ext uri="{FF2B5EF4-FFF2-40B4-BE49-F238E27FC236}">
                <a16:creationId xmlns="" xmlns:a16="http://schemas.microsoft.com/office/drawing/2014/main" id="{B1C1F9BD-8D49-4EE7-8CA6-28B904CD66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476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0FC57-F044-4AB1-8A0B-969978234CD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CBF8F-86B6-4AC8-B456-884FA6EC587C}" type="slidenum">
              <a:rPr lang="en-US" smtClean="0"/>
              <a:t>‹#›</a:t>
            </a:fld>
            <a:endParaRPr lang="en-US"/>
          </a:p>
        </p:txBody>
      </p:sp>
    </p:spTree>
    <p:extLst>
      <p:ext uri="{BB962C8B-B14F-4D97-AF65-F5344CB8AC3E}">
        <p14:creationId xmlns:p14="http://schemas.microsoft.com/office/powerpoint/2010/main" val="20116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0FC57-F044-4AB1-8A0B-969978234CD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CBF8F-86B6-4AC8-B456-884FA6EC587C}" type="slidenum">
              <a:rPr lang="en-US" smtClean="0"/>
              <a:t>‹#›</a:t>
            </a:fld>
            <a:endParaRPr lang="en-US"/>
          </a:p>
        </p:txBody>
      </p:sp>
    </p:spTree>
    <p:extLst>
      <p:ext uri="{BB962C8B-B14F-4D97-AF65-F5344CB8AC3E}">
        <p14:creationId xmlns:p14="http://schemas.microsoft.com/office/powerpoint/2010/main" val="218605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7164917" cy="525462"/>
          </a:xfrm>
        </p:spPr>
        <p:txBody>
          <a:bodyPr/>
          <a:lstStyle/>
          <a:p>
            <a:r>
              <a:rPr lang="en-US" dirty="0"/>
              <a:t>Click to edit Master title style</a:t>
            </a:r>
          </a:p>
        </p:txBody>
      </p:sp>
      <p:sp>
        <p:nvSpPr>
          <p:cNvPr id="3" name="Table Placeholder 2"/>
          <p:cNvSpPr>
            <a:spLocks noGrp="1"/>
          </p:cNvSpPr>
          <p:nvPr>
            <p:ph type="tbl" idx="1"/>
          </p:nvPr>
        </p:nvSpPr>
        <p:spPr>
          <a:xfrm>
            <a:off x="831851" y="1092200"/>
            <a:ext cx="10363200" cy="4929188"/>
          </a:xfrm>
        </p:spPr>
        <p:txBody>
          <a:bodyPr rtlCol="0">
            <a:normAutofit/>
          </a:bodyPr>
          <a:lstStyle/>
          <a:p>
            <a:pPr lvl="0"/>
            <a:endParaRPr lang="en-US" noProof="0" dirty="0"/>
          </a:p>
        </p:txBody>
      </p:sp>
      <p:sp>
        <p:nvSpPr>
          <p:cNvPr id="4" name="Rectangle 4"/>
          <p:cNvSpPr>
            <a:spLocks noGrp="1" noChangeArrowheads="1"/>
          </p:cNvSpPr>
          <p:nvPr>
            <p:ph type="ftr" sz="quarter" idx="10"/>
          </p:nvPr>
        </p:nvSpPr>
        <p:spPr>
          <a:xfrm>
            <a:off x="4165600" y="6356351"/>
            <a:ext cx="3860800" cy="365125"/>
          </a:xfrm>
          <a:prstGeom prst="rect">
            <a:avLst/>
          </a:prstGeom>
        </p:spPr>
        <p:txBody>
          <a:bodyPr/>
          <a:lstStyle>
            <a:lvl1pPr>
              <a:defRPr/>
            </a:lvl1pPr>
          </a:lstStyle>
          <a:p>
            <a:pPr>
              <a:defRPr/>
            </a:pPr>
            <a:endParaRPr lang="en-US"/>
          </a:p>
        </p:txBody>
      </p:sp>
      <p:pic>
        <p:nvPicPr>
          <p:cNvPr id="6" name="Picture 5">
            <a:extLst>
              <a:ext uri="{FF2B5EF4-FFF2-40B4-BE49-F238E27FC236}">
                <a16:creationId xmlns="" xmlns:a16="http://schemas.microsoft.com/office/drawing/2014/main" id="{4B82443D-B64B-4088-99A4-2EFCC67F0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90306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9550400" cy="914400"/>
          </a:xfrm>
        </p:spPr>
        <p:txBody>
          <a:bodyPr/>
          <a:lstStyle/>
          <a:p>
            <a:r>
              <a:rPr lang="en-US"/>
              <a:t>Click to edit Master title style</a:t>
            </a:r>
            <a:endParaRPr lang="en-IN"/>
          </a:p>
        </p:txBody>
      </p:sp>
      <p:sp>
        <p:nvSpPr>
          <p:cNvPr id="3" name="Chart Placeholder 2"/>
          <p:cNvSpPr>
            <a:spLocks noGrp="1"/>
          </p:cNvSpPr>
          <p:nvPr>
            <p:ph type="chart" idx="1"/>
          </p:nvPr>
        </p:nvSpPr>
        <p:spPr>
          <a:xfrm>
            <a:off x="609600" y="1447800"/>
            <a:ext cx="11277600" cy="4876800"/>
          </a:xfrm>
        </p:spPr>
        <p:txBody>
          <a:bodyPr/>
          <a:lstStyle/>
          <a:p>
            <a:endParaRPr lang="en-IN"/>
          </a:p>
        </p:txBody>
      </p:sp>
      <p:sp>
        <p:nvSpPr>
          <p:cNvPr id="4" name="Slide Number Placeholder 3"/>
          <p:cNvSpPr>
            <a:spLocks noGrp="1"/>
          </p:cNvSpPr>
          <p:nvPr>
            <p:ph type="sldNum" sz="quarter" idx="10"/>
          </p:nvPr>
        </p:nvSpPr>
        <p:spPr>
          <a:xfrm>
            <a:off x="0" y="6583364"/>
            <a:ext cx="2844800" cy="274637"/>
          </a:xfrm>
        </p:spPr>
        <p:txBody>
          <a:bodyPr/>
          <a:lstStyle>
            <a:lvl1pPr>
              <a:defRPr/>
            </a:lvl1pPr>
          </a:lstStyle>
          <a:p>
            <a:fld id="{756E7D7F-8C26-4B09-9893-CEDF40EC1B9F}" type="slidenum">
              <a:rPr lang="en-US"/>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5097"/>
          </a:xfrm>
          <a:prstGeom prst="rect">
            <a:avLst/>
          </a:prstGeom>
        </p:spPr>
      </p:pic>
    </p:spTree>
    <p:extLst>
      <p:ext uri="{BB962C8B-B14F-4D97-AF65-F5344CB8AC3E}">
        <p14:creationId xmlns:p14="http://schemas.microsoft.com/office/powerpoint/2010/main" val="214022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2954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08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 y="0"/>
            <a:ext cx="12189727" cy="6858000"/>
          </a:xfrm>
          <a:prstGeom prst="rect">
            <a:avLst/>
          </a:prstGeom>
        </p:spPr>
      </p:pic>
    </p:spTree>
    <p:extLst>
      <p:ext uri="{BB962C8B-B14F-4D97-AF65-F5344CB8AC3E}">
        <p14:creationId xmlns:p14="http://schemas.microsoft.com/office/powerpoint/2010/main" val="49714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0FC57-F044-4AB1-8A0B-969978234CD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CBF8F-86B6-4AC8-B456-884FA6EC587C}" type="slidenum">
              <a:rPr lang="en-US" smtClean="0"/>
              <a:t>‹#›</a:t>
            </a:fld>
            <a:endParaRPr lang="en-US"/>
          </a:p>
        </p:txBody>
      </p:sp>
      <p:pic>
        <p:nvPicPr>
          <p:cNvPr id="8" name="Picture 7">
            <a:extLst>
              <a:ext uri="{FF2B5EF4-FFF2-40B4-BE49-F238E27FC236}">
                <a16:creationId xmlns="" xmlns:a16="http://schemas.microsoft.com/office/drawing/2014/main" id="{70620FA6-5080-43EB-A836-220142D3F2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29"/>
            <a:ext cx="12192000" cy="6855097"/>
          </a:xfrm>
          <a:prstGeom prst="rect">
            <a:avLst/>
          </a:prstGeom>
        </p:spPr>
      </p:pic>
    </p:spTree>
    <p:extLst>
      <p:ext uri="{BB962C8B-B14F-4D97-AF65-F5344CB8AC3E}">
        <p14:creationId xmlns:p14="http://schemas.microsoft.com/office/powerpoint/2010/main" val="38744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80FC57-F044-4AB1-8A0B-969978234CD2}"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CBF8F-86B6-4AC8-B456-884FA6EC587C}" type="slidenum">
              <a:rPr lang="en-US" smtClean="0"/>
              <a:t>‹#›</a:t>
            </a:fld>
            <a:endParaRPr lang="en-US"/>
          </a:p>
        </p:txBody>
      </p:sp>
    </p:spTree>
    <p:extLst>
      <p:ext uri="{BB962C8B-B14F-4D97-AF65-F5344CB8AC3E}">
        <p14:creationId xmlns:p14="http://schemas.microsoft.com/office/powerpoint/2010/main" val="338670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80FC57-F044-4AB1-8A0B-969978234CD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CBF8F-86B6-4AC8-B456-884FA6EC587C}" type="slidenum">
              <a:rPr lang="en-US" smtClean="0"/>
              <a:t>‹#›</a:t>
            </a:fld>
            <a:endParaRPr lang="en-US"/>
          </a:p>
        </p:txBody>
      </p:sp>
      <p:pic>
        <p:nvPicPr>
          <p:cNvPr id="11" name="Picture 10">
            <a:extLst>
              <a:ext uri="{FF2B5EF4-FFF2-40B4-BE49-F238E27FC236}">
                <a16:creationId xmlns="" xmlns:a16="http://schemas.microsoft.com/office/drawing/2014/main" id="{8D732093-A9FC-4177-B5B4-41590E2BD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249"/>
            <a:ext cx="12192000" cy="6830283"/>
          </a:xfrm>
          <a:prstGeom prst="rect">
            <a:avLst/>
          </a:prstGeom>
        </p:spPr>
      </p:pic>
    </p:spTree>
    <p:extLst>
      <p:ext uri="{BB962C8B-B14F-4D97-AF65-F5344CB8AC3E}">
        <p14:creationId xmlns:p14="http://schemas.microsoft.com/office/powerpoint/2010/main" val="1925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80FC57-F044-4AB1-8A0B-969978234CD2}"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CBF8F-86B6-4AC8-B456-884FA6EC587C}" type="slidenum">
              <a:rPr lang="en-US" smtClean="0"/>
              <a:t>‹#›</a:t>
            </a:fld>
            <a:endParaRPr lang="en-US"/>
          </a:p>
        </p:txBody>
      </p:sp>
    </p:spTree>
    <p:extLst>
      <p:ext uri="{BB962C8B-B14F-4D97-AF65-F5344CB8AC3E}">
        <p14:creationId xmlns:p14="http://schemas.microsoft.com/office/powerpoint/2010/main" val="78770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80FC57-F044-4AB1-8A0B-969978234CD2}"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CBF8F-86B6-4AC8-B456-884FA6EC587C}" type="slidenum">
              <a:rPr lang="en-US" smtClean="0"/>
              <a:t>‹#›</a:t>
            </a:fld>
            <a:endParaRPr lang="en-US"/>
          </a:p>
        </p:txBody>
      </p:sp>
      <p:pic>
        <p:nvPicPr>
          <p:cNvPr id="7" name="Picture 6">
            <a:extLst>
              <a:ext uri="{FF2B5EF4-FFF2-40B4-BE49-F238E27FC236}">
                <a16:creationId xmlns="" xmlns:a16="http://schemas.microsoft.com/office/drawing/2014/main" id="{C63C1BBD-1579-4327-AEE0-BAF2F84BA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73241"/>
          </a:xfrm>
          <a:prstGeom prst="rect">
            <a:avLst/>
          </a:prstGeom>
        </p:spPr>
      </p:pic>
    </p:spTree>
    <p:extLst>
      <p:ext uri="{BB962C8B-B14F-4D97-AF65-F5344CB8AC3E}">
        <p14:creationId xmlns:p14="http://schemas.microsoft.com/office/powerpoint/2010/main" val="215789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0FC57-F044-4AB1-8A0B-969978234CD2}"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CBF8F-86B6-4AC8-B456-884FA6EC587C}" type="slidenum">
              <a:rPr lang="en-US" smtClean="0"/>
              <a:t>‹#›</a:t>
            </a:fld>
            <a:endParaRPr lang="en-US"/>
          </a:p>
        </p:txBody>
      </p:sp>
      <p:pic>
        <p:nvPicPr>
          <p:cNvPr id="6" name="Picture 5">
            <a:extLst>
              <a:ext uri="{FF2B5EF4-FFF2-40B4-BE49-F238E27FC236}">
                <a16:creationId xmlns="" xmlns:a16="http://schemas.microsoft.com/office/drawing/2014/main" id="{84EBFFF1-797E-4060-A33E-53CDD501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5097"/>
          </a:xfrm>
          <a:prstGeom prst="rect">
            <a:avLst/>
          </a:prstGeom>
        </p:spPr>
      </p:pic>
    </p:spTree>
    <p:extLst>
      <p:ext uri="{BB962C8B-B14F-4D97-AF65-F5344CB8AC3E}">
        <p14:creationId xmlns:p14="http://schemas.microsoft.com/office/powerpoint/2010/main" val="307630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80FC57-F044-4AB1-8A0B-969978234CD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CBF8F-86B6-4AC8-B456-884FA6EC587C}" type="slidenum">
              <a:rPr lang="en-US" smtClean="0"/>
              <a:t>‹#›</a:t>
            </a:fld>
            <a:endParaRPr lang="en-US"/>
          </a:p>
        </p:txBody>
      </p:sp>
    </p:spTree>
    <p:extLst>
      <p:ext uri="{BB962C8B-B14F-4D97-AF65-F5344CB8AC3E}">
        <p14:creationId xmlns:p14="http://schemas.microsoft.com/office/powerpoint/2010/main" val="50958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80FC57-F044-4AB1-8A0B-969978234CD2}"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CBF8F-86B6-4AC8-B456-884FA6EC587C}" type="slidenum">
              <a:rPr lang="en-US" smtClean="0"/>
              <a:t>‹#›</a:t>
            </a:fld>
            <a:endParaRPr lang="en-US"/>
          </a:p>
        </p:txBody>
      </p:sp>
    </p:spTree>
    <p:extLst>
      <p:ext uri="{BB962C8B-B14F-4D97-AF65-F5344CB8AC3E}">
        <p14:creationId xmlns:p14="http://schemas.microsoft.com/office/powerpoint/2010/main" val="58924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0FC57-F044-4AB1-8A0B-969978234CD2}" type="datetimeFigureOut">
              <a:rPr lang="en-US" smtClean="0"/>
              <a:t>1/27/2019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CBF8F-86B6-4AC8-B456-884FA6EC587C}" type="slidenum">
              <a:rPr lang="en-US" smtClean="0"/>
              <a:t>‹#›</a:t>
            </a:fld>
            <a:endParaRPr lang="en-US"/>
          </a:p>
        </p:txBody>
      </p:sp>
    </p:spTree>
    <p:extLst>
      <p:ext uri="{BB962C8B-B14F-4D97-AF65-F5344CB8AC3E}">
        <p14:creationId xmlns:p14="http://schemas.microsoft.com/office/powerpoint/2010/main" val="85408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gif"/><Relationship Id="rId18" Type="http://schemas.openxmlformats.org/officeDocument/2006/relationships/image" Target="../media/image91.png"/><Relationship Id="rId3" Type="http://schemas.openxmlformats.org/officeDocument/2006/relationships/image" Target="../media/image76.jpe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gif"/><Relationship Id="rId2" Type="http://schemas.openxmlformats.org/officeDocument/2006/relationships/image" Target="../media/image75.jpeg"/><Relationship Id="rId16" Type="http://schemas.openxmlformats.org/officeDocument/2006/relationships/image" Target="../media/image89.gif"/><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jpe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jpeg"/><Relationship Id="rId9" Type="http://schemas.openxmlformats.org/officeDocument/2006/relationships/image" Target="../media/image82.png"/><Relationship Id="rId14" Type="http://schemas.openxmlformats.org/officeDocument/2006/relationships/image" Target="../media/image8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hyperlink" Target="http://www.google.com/imgres?imgurl=http://www.resource-ready.com/joomla/images/emergency001/r-r%20checkmark.png&amp;imgrefurl=http://www.resource-ready.com/joomla/index.php?option=com_fireboard&amp;Itemid=38&amp;task=listcat&amp;catid=9&amp;h=600&amp;w=444&amp;sz=44&amp;tbnid=RCwcgc8SzAcJ::&amp;tbnh=135&amp;tbnw=100&amp;prev=/images?q=checkmark&amp;usg=__VaH3vD_qNE6Xfmjz4MFvN-AEZCg=&amp;sa=X&amp;oi=image_result&amp;resnum=2&amp;ct=image&amp;cd=1"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13.xml"/><Relationship Id="rId7" Type="http://schemas.openxmlformats.org/officeDocument/2006/relationships/image" Target="../media/image9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6.png"/><Relationship Id="rId11" Type="http://schemas.openxmlformats.org/officeDocument/2006/relationships/image" Target="../media/image101.jpeg"/><Relationship Id="rId5" Type="http://schemas.openxmlformats.org/officeDocument/2006/relationships/image" Target="../media/image95.emf"/><Relationship Id="rId10" Type="http://schemas.openxmlformats.org/officeDocument/2006/relationships/image" Target="../media/image100.jpeg"/><Relationship Id="rId4" Type="http://schemas.openxmlformats.org/officeDocument/2006/relationships/oleObject" Target="../embeddings/oleObject3.bin"/><Relationship Id="rId9" Type="http://schemas.openxmlformats.org/officeDocument/2006/relationships/image" Target="../media/image99.png"/></Relationships>
</file>

<file path=ppt/slides/_rels/slide18.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5.jpeg"/><Relationship Id="rId11" Type="http://schemas.openxmlformats.org/officeDocument/2006/relationships/image" Target="../media/image110.jpeg"/><Relationship Id="rId5" Type="http://schemas.openxmlformats.org/officeDocument/2006/relationships/image" Target="../media/image10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jpeg"/></Relationships>
</file>

<file path=ppt/slides/_rels/slide19.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jpe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14.wmf"/><Relationship Id="rId11" Type="http://schemas.openxmlformats.org/officeDocument/2006/relationships/image" Target="../media/image119.png"/><Relationship Id="rId5" Type="http://schemas.openxmlformats.org/officeDocument/2006/relationships/image" Target="../media/image113.jpeg"/><Relationship Id="rId10" Type="http://schemas.openxmlformats.org/officeDocument/2006/relationships/image" Target="../media/image118.png"/><Relationship Id="rId4" Type="http://schemas.openxmlformats.org/officeDocument/2006/relationships/image" Target="../media/image112.jpeg"/><Relationship Id="rId9" Type="http://schemas.openxmlformats.org/officeDocument/2006/relationships/image" Target="../media/image11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5.png"/><Relationship Id="rId7" Type="http://schemas.openxmlformats.org/officeDocument/2006/relationships/image" Target="../media/image12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jpeg"/><Relationship Id="rId10" Type="http://schemas.openxmlformats.org/officeDocument/2006/relationships/image" Target="../media/image132.jpeg"/><Relationship Id="rId4" Type="http://schemas.openxmlformats.org/officeDocument/2006/relationships/image" Target="../media/image126.png"/><Relationship Id="rId9" Type="http://schemas.openxmlformats.org/officeDocument/2006/relationships/image" Target="../media/image1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12.xml"/><Relationship Id="rId16"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6.wmf"/><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oleObject" Target="../embeddings/oleObject1.bin"/><Relationship Id="rId4" Type="http://schemas.openxmlformats.org/officeDocument/2006/relationships/image" Target="../media/image7.png"/><Relationship Id="rId9" Type="http://schemas.openxmlformats.org/officeDocument/2006/relationships/image" Target="../media/image12.wmf"/><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9.png"/><Relationship Id="rId47" Type="http://schemas.openxmlformats.org/officeDocument/2006/relationships/image" Target="../media/image64.png"/><Relationship Id="rId50" Type="http://schemas.openxmlformats.org/officeDocument/2006/relationships/image" Target="../media/image67.png"/><Relationship Id="rId55" Type="http://schemas.openxmlformats.org/officeDocument/2006/relationships/image" Target="../media/image72.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46" Type="http://schemas.openxmlformats.org/officeDocument/2006/relationships/image" Target="../media/image63.png"/><Relationship Id="rId2" Type="http://schemas.openxmlformats.org/officeDocument/2006/relationships/notesSlide" Target="../notesSlides/notesSlide5.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41" Type="http://schemas.openxmlformats.org/officeDocument/2006/relationships/image" Target="../media/image58.png"/><Relationship Id="rId54"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45" Type="http://schemas.openxmlformats.org/officeDocument/2006/relationships/image" Target="../media/image62.png"/><Relationship Id="rId53" Type="http://schemas.openxmlformats.org/officeDocument/2006/relationships/image" Target="../media/image70.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49" Type="http://schemas.openxmlformats.org/officeDocument/2006/relationships/image" Target="../media/image66.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4" Type="http://schemas.openxmlformats.org/officeDocument/2006/relationships/image" Target="../media/image61.png"/><Relationship Id="rId52" Type="http://schemas.openxmlformats.org/officeDocument/2006/relationships/image" Target="../media/image69.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60.png"/><Relationship Id="rId48" Type="http://schemas.openxmlformats.org/officeDocument/2006/relationships/image" Target="../media/image65.png"/><Relationship Id="rId8" Type="http://schemas.openxmlformats.org/officeDocument/2006/relationships/image" Target="../media/image25.png"/><Relationship Id="rId51" Type="http://schemas.openxmlformats.org/officeDocument/2006/relationships/image" Target="../media/image68.png"/><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A7F87B4-FBBE-41B1-8D55-2BBECD277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026061" y="76200"/>
            <a:ext cx="8153400" cy="1470025"/>
          </a:xfrm>
        </p:spPr>
        <p:txBody>
          <a:bodyPr>
            <a:noAutofit/>
          </a:bodyPr>
          <a:lstStyle/>
          <a:p>
            <a:r>
              <a:rPr lang="en-US" sz="4000" b="1" dirty="0">
                <a:solidFill>
                  <a:srgbClr val="C00000"/>
                </a:solidFill>
                <a:cs typeface="Tahoma" pitchFamily="34" charset="0"/>
              </a:rPr>
              <a:t>Information Security services </a:t>
            </a:r>
            <a:br>
              <a:rPr lang="en-US" sz="4000" b="1" dirty="0">
                <a:solidFill>
                  <a:srgbClr val="C00000"/>
                </a:solidFill>
                <a:cs typeface="Tahoma" pitchFamily="34" charset="0"/>
              </a:rPr>
            </a:br>
            <a:r>
              <a:rPr lang="en-US" sz="4000" b="1" dirty="0">
                <a:solidFill>
                  <a:srgbClr val="C00000"/>
                </a:solidFill>
                <a:cs typeface="Tahoma" pitchFamily="34" charset="0"/>
              </a:rPr>
              <a:t> Planning &amp; Roadmap</a:t>
            </a:r>
            <a:endParaRPr lang="en-US" sz="4000" b="1" dirty="0">
              <a:solidFill>
                <a:srgbClr val="C00000"/>
              </a:solidFill>
            </a:endParaRPr>
          </a:p>
        </p:txBody>
      </p:sp>
      <p:sp>
        <p:nvSpPr>
          <p:cNvPr id="4" name="Title 1"/>
          <p:cNvSpPr txBox="1">
            <a:spLocks/>
          </p:cNvSpPr>
          <p:nvPr/>
        </p:nvSpPr>
        <p:spPr>
          <a:xfrm>
            <a:off x="6705600" y="6477000"/>
            <a:ext cx="5486400" cy="381000"/>
          </a:xfrm>
          <a:prstGeom prst="rect">
            <a:avLst/>
          </a:prstGeom>
        </p:spPr>
        <p:txBody>
          <a:bodyPr vert="horz" lIns="91440" tIns="45720" rIns="91440" bIns="45720" rtlCol="0" anchor="ctr">
            <a:noAutofit/>
          </a:bodyPr>
          <a:lstStyle/>
          <a:p>
            <a:pPr algn="r">
              <a:spcBef>
                <a:spcPct val="0"/>
              </a:spcBef>
              <a:defRPr/>
            </a:pPr>
            <a:r>
              <a:rPr lang="en-US" sz="2000" b="1" dirty="0">
                <a:latin typeface="+mj-lt"/>
                <a:ea typeface="+mj-ea"/>
                <a:cs typeface="Aldhabi" panose="020B0604020202020204" pitchFamily="2" charset="-78"/>
              </a:rPr>
              <a:t>Ramanuj Prasad Singh</a:t>
            </a:r>
          </a:p>
        </p:txBody>
      </p:sp>
    </p:spTree>
    <p:extLst>
      <p:ext uri="{BB962C8B-B14F-4D97-AF65-F5344CB8AC3E}">
        <p14:creationId xmlns:p14="http://schemas.microsoft.com/office/powerpoint/2010/main" val="85696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4A745F-2D0F-4CF2-B493-3AF9E172E5B5}" type="slidenum">
              <a:rPr lang="en-GB" smtClean="0"/>
              <a:pPr>
                <a:defRPr/>
              </a:pPr>
              <a:t>10</a:t>
            </a:fld>
            <a:endParaRPr lang="en-GB" dirty="0"/>
          </a:p>
        </p:txBody>
      </p:sp>
      <p:sp>
        <p:nvSpPr>
          <p:cNvPr id="22" name="Rectangle 21"/>
          <p:cNvSpPr/>
          <p:nvPr/>
        </p:nvSpPr>
        <p:spPr>
          <a:xfrm>
            <a:off x="8458200" y="11430"/>
            <a:ext cx="3722688"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en-US" sz="3500" b="1" dirty="0">
                <a:solidFill>
                  <a:schemeClr val="bg1"/>
                </a:solidFill>
                <a:latin typeface="+mj-lt"/>
              </a:rPr>
              <a:t>Security Solutions</a:t>
            </a:r>
          </a:p>
        </p:txBody>
      </p:sp>
      <p:sp>
        <p:nvSpPr>
          <p:cNvPr id="23" name="Rectangle 22"/>
          <p:cNvSpPr/>
          <p:nvPr/>
        </p:nvSpPr>
        <p:spPr>
          <a:xfrm>
            <a:off x="2571696" y="1784353"/>
            <a:ext cx="7429552" cy="428628"/>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Governance, Risk and Compliance</a:t>
            </a:r>
          </a:p>
        </p:txBody>
      </p:sp>
      <p:sp>
        <p:nvSpPr>
          <p:cNvPr id="24" name="Rectangle 23"/>
          <p:cNvSpPr/>
          <p:nvPr/>
        </p:nvSpPr>
        <p:spPr>
          <a:xfrm>
            <a:off x="5357778" y="2212981"/>
            <a:ext cx="1571636" cy="642942"/>
          </a:xfrm>
          <a:prstGeom prst="rect">
            <a:avLst/>
          </a:prstGeom>
          <a:solidFill>
            <a:schemeClr val="tx2">
              <a:lumMod val="7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Users</a:t>
            </a:r>
          </a:p>
        </p:txBody>
      </p:sp>
      <p:sp>
        <p:nvSpPr>
          <p:cNvPr id="25" name="Rectangle 24"/>
          <p:cNvSpPr/>
          <p:nvPr/>
        </p:nvSpPr>
        <p:spPr>
          <a:xfrm>
            <a:off x="5357778" y="2855923"/>
            <a:ext cx="1571636" cy="642942"/>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Applications</a:t>
            </a:r>
          </a:p>
        </p:txBody>
      </p:sp>
      <p:sp>
        <p:nvSpPr>
          <p:cNvPr id="26" name="Rectangle 25"/>
          <p:cNvSpPr/>
          <p:nvPr/>
        </p:nvSpPr>
        <p:spPr>
          <a:xfrm>
            <a:off x="5357778" y="3498865"/>
            <a:ext cx="1571636" cy="642942"/>
          </a:xfrm>
          <a:prstGeom prst="rect">
            <a:avLst/>
          </a:prstGeom>
          <a:solidFill>
            <a:schemeClr val="tx2">
              <a:lumMod val="7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Data</a:t>
            </a:r>
          </a:p>
        </p:txBody>
      </p:sp>
      <p:sp>
        <p:nvSpPr>
          <p:cNvPr id="27" name="Rectangle 26"/>
          <p:cNvSpPr/>
          <p:nvPr/>
        </p:nvSpPr>
        <p:spPr>
          <a:xfrm>
            <a:off x="5357778" y="4141807"/>
            <a:ext cx="1571636" cy="642942"/>
          </a:xfrm>
          <a:prstGeom prst="rect">
            <a:avLst/>
          </a:prstGeom>
          <a:solidFill>
            <a:schemeClr val="tx2">
              <a:lumMod val="7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Systems</a:t>
            </a:r>
          </a:p>
        </p:txBody>
      </p:sp>
      <p:sp>
        <p:nvSpPr>
          <p:cNvPr id="28" name="Rectangle 27"/>
          <p:cNvSpPr/>
          <p:nvPr/>
        </p:nvSpPr>
        <p:spPr>
          <a:xfrm>
            <a:off x="5357778" y="4784749"/>
            <a:ext cx="1571636" cy="642942"/>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Network</a:t>
            </a:r>
          </a:p>
        </p:txBody>
      </p:sp>
      <p:sp>
        <p:nvSpPr>
          <p:cNvPr id="29" name="Rectangle 28"/>
          <p:cNvSpPr/>
          <p:nvPr/>
        </p:nvSpPr>
        <p:spPr>
          <a:xfrm>
            <a:off x="5357778" y="5427691"/>
            <a:ext cx="1571636" cy="642942"/>
          </a:xfrm>
          <a:prstGeom prst="rect">
            <a:avLst/>
          </a:prstGeom>
          <a:solidFill>
            <a:schemeClr val="tx2">
              <a:lumMod val="7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Facilities</a:t>
            </a:r>
          </a:p>
        </p:txBody>
      </p:sp>
      <p:sp>
        <p:nvSpPr>
          <p:cNvPr id="30" name="Rectangle 29"/>
          <p:cNvSpPr/>
          <p:nvPr/>
        </p:nvSpPr>
        <p:spPr>
          <a:xfrm rot="16200000">
            <a:off x="6357910" y="2784485"/>
            <a:ext cx="1928826" cy="785818"/>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Application Services</a:t>
            </a:r>
          </a:p>
        </p:txBody>
      </p:sp>
      <p:sp>
        <p:nvSpPr>
          <p:cNvPr id="31" name="Rectangle 30"/>
          <p:cNvSpPr/>
          <p:nvPr/>
        </p:nvSpPr>
        <p:spPr>
          <a:xfrm rot="16200000">
            <a:off x="6357910" y="4713311"/>
            <a:ext cx="1928826" cy="785818"/>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Infrastructure Services</a:t>
            </a:r>
          </a:p>
        </p:txBody>
      </p:sp>
      <p:sp>
        <p:nvSpPr>
          <p:cNvPr id="32" name="Rectangle 31"/>
          <p:cNvSpPr/>
          <p:nvPr/>
        </p:nvSpPr>
        <p:spPr>
          <a:xfrm rot="5400000">
            <a:off x="4000455" y="2784485"/>
            <a:ext cx="1928826" cy="785818"/>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Information Security</a:t>
            </a:r>
          </a:p>
        </p:txBody>
      </p:sp>
      <p:sp>
        <p:nvSpPr>
          <p:cNvPr id="33" name="Rectangle 32"/>
          <p:cNvSpPr/>
          <p:nvPr/>
        </p:nvSpPr>
        <p:spPr>
          <a:xfrm rot="5400000">
            <a:off x="4000455" y="4713311"/>
            <a:ext cx="1928826" cy="785818"/>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Infrastructure Security</a:t>
            </a:r>
          </a:p>
        </p:txBody>
      </p:sp>
      <p:sp>
        <p:nvSpPr>
          <p:cNvPr id="34" name="Rectangle 33"/>
          <p:cNvSpPr/>
          <p:nvPr/>
        </p:nvSpPr>
        <p:spPr>
          <a:xfrm>
            <a:off x="2000192" y="1355725"/>
            <a:ext cx="4143404" cy="419104"/>
          </a:xfrm>
          <a:prstGeom prst="rect">
            <a:avLst/>
          </a:prstGeom>
          <a:solidFill>
            <a:schemeClr val="tx2">
              <a:lumMod val="7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Security</a:t>
            </a:r>
          </a:p>
        </p:txBody>
      </p:sp>
      <p:sp>
        <p:nvSpPr>
          <p:cNvPr id="35" name="Rectangle 34"/>
          <p:cNvSpPr/>
          <p:nvPr/>
        </p:nvSpPr>
        <p:spPr>
          <a:xfrm>
            <a:off x="6143596" y="1355725"/>
            <a:ext cx="4143404" cy="419104"/>
          </a:xfrm>
          <a:prstGeom prst="rect">
            <a:avLst/>
          </a:prstGeom>
          <a:solidFill>
            <a:schemeClr val="tx2">
              <a:lumMod val="7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IT</a:t>
            </a:r>
          </a:p>
        </p:txBody>
      </p:sp>
      <p:sp>
        <p:nvSpPr>
          <p:cNvPr id="36" name="Rectangle 35"/>
          <p:cNvSpPr/>
          <p:nvPr/>
        </p:nvSpPr>
        <p:spPr>
          <a:xfrm>
            <a:off x="2000192" y="1784354"/>
            <a:ext cx="285752" cy="4286280"/>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28600" indent="-228600" algn="ctr"/>
            <a:r>
              <a:rPr lang="en-US" sz="1600" b="1" dirty="0">
                <a:solidFill>
                  <a:schemeClr val="tx1"/>
                </a:solidFill>
              </a:rPr>
              <a:t>Security Incident and Event Management</a:t>
            </a:r>
          </a:p>
        </p:txBody>
      </p:sp>
      <p:sp>
        <p:nvSpPr>
          <p:cNvPr id="37" name="Rectangle 36"/>
          <p:cNvSpPr/>
          <p:nvPr/>
        </p:nvSpPr>
        <p:spPr>
          <a:xfrm>
            <a:off x="2285944" y="1784354"/>
            <a:ext cx="285752" cy="4286280"/>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28600" indent="-228600" algn="ctr"/>
            <a:r>
              <a:rPr lang="en-US" sz="1600" b="1" dirty="0">
                <a:solidFill>
                  <a:schemeClr val="tx1"/>
                </a:solidFill>
              </a:rPr>
              <a:t>Identity and Access  Management</a:t>
            </a:r>
          </a:p>
        </p:txBody>
      </p:sp>
      <p:sp>
        <p:nvSpPr>
          <p:cNvPr id="38" name="Rectangle 37"/>
          <p:cNvSpPr/>
          <p:nvPr/>
        </p:nvSpPr>
        <p:spPr>
          <a:xfrm>
            <a:off x="10001248" y="1784354"/>
            <a:ext cx="285752" cy="4286280"/>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228600" indent="-228600" algn="ctr"/>
            <a:r>
              <a:rPr lang="en-US" sz="1600" b="1" dirty="0">
                <a:solidFill>
                  <a:schemeClr val="tx1"/>
                </a:solidFill>
              </a:rPr>
              <a:t>Enterprise Service Desk</a:t>
            </a:r>
          </a:p>
        </p:txBody>
      </p:sp>
      <p:sp>
        <p:nvSpPr>
          <p:cNvPr id="39" name="Rectangle 38"/>
          <p:cNvSpPr/>
          <p:nvPr/>
        </p:nvSpPr>
        <p:spPr>
          <a:xfrm>
            <a:off x="2571696" y="5805456"/>
            <a:ext cx="2000264" cy="265176"/>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Biometrics</a:t>
            </a:r>
          </a:p>
        </p:txBody>
      </p:sp>
      <p:sp>
        <p:nvSpPr>
          <p:cNvPr id="40" name="Rectangle 39"/>
          <p:cNvSpPr/>
          <p:nvPr/>
        </p:nvSpPr>
        <p:spPr>
          <a:xfrm>
            <a:off x="2571696" y="5519704"/>
            <a:ext cx="2000264" cy="265176"/>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Endpoint FW, AV</a:t>
            </a:r>
          </a:p>
        </p:txBody>
      </p:sp>
      <p:sp>
        <p:nvSpPr>
          <p:cNvPr id="41" name="Rectangle 40"/>
          <p:cNvSpPr/>
          <p:nvPr/>
        </p:nvSpPr>
        <p:spPr>
          <a:xfrm>
            <a:off x="2571696" y="5233952"/>
            <a:ext cx="2000264" cy="265176"/>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Patch Management</a:t>
            </a:r>
          </a:p>
        </p:txBody>
      </p:sp>
      <p:sp>
        <p:nvSpPr>
          <p:cNvPr id="42" name="Rectangle 41"/>
          <p:cNvSpPr/>
          <p:nvPr/>
        </p:nvSpPr>
        <p:spPr>
          <a:xfrm>
            <a:off x="2571696" y="4141806"/>
            <a:ext cx="2000264" cy="256032"/>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Enterprise FW, VPN, IPS</a:t>
            </a:r>
          </a:p>
        </p:txBody>
      </p:sp>
      <p:sp>
        <p:nvSpPr>
          <p:cNvPr id="43" name="Rectangle 42"/>
          <p:cNvSpPr/>
          <p:nvPr/>
        </p:nvSpPr>
        <p:spPr>
          <a:xfrm>
            <a:off x="2571696" y="4948200"/>
            <a:ext cx="2000264" cy="265176"/>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Network Access Control</a:t>
            </a:r>
          </a:p>
        </p:txBody>
      </p:sp>
      <p:sp>
        <p:nvSpPr>
          <p:cNvPr id="44" name="Rectangle 43"/>
          <p:cNvSpPr/>
          <p:nvPr/>
        </p:nvSpPr>
        <p:spPr>
          <a:xfrm>
            <a:off x="2571696" y="4662448"/>
            <a:ext cx="2000264" cy="265176"/>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Storage Security</a:t>
            </a:r>
          </a:p>
        </p:txBody>
      </p:sp>
      <p:sp>
        <p:nvSpPr>
          <p:cNvPr id="45" name="Rectangle 44"/>
          <p:cNvSpPr/>
          <p:nvPr/>
        </p:nvSpPr>
        <p:spPr>
          <a:xfrm>
            <a:off x="2571696" y="4385840"/>
            <a:ext cx="2000264" cy="256032"/>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Email and Web Security</a:t>
            </a:r>
          </a:p>
        </p:txBody>
      </p:sp>
      <p:sp>
        <p:nvSpPr>
          <p:cNvPr id="46" name="Rectangle 45"/>
          <p:cNvSpPr/>
          <p:nvPr/>
        </p:nvSpPr>
        <p:spPr>
          <a:xfrm>
            <a:off x="7715232" y="5213376"/>
            <a:ext cx="2286016" cy="265176"/>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Network Monitoring System</a:t>
            </a:r>
          </a:p>
        </p:txBody>
      </p:sp>
      <p:sp>
        <p:nvSpPr>
          <p:cNvPr id="47" name="Rectangle 46"/>
          <p:cNvSpPr/>
          <p:nvPr/>
        </p:nvSpPr>
        <p:spPr>
          <a:xfrm>
            <a:off x="7715232" y="4927624"/>
            <a:ext cx="2286016" cy="265176"/>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Bandwidth Optimization</a:t>
            </a:r>
          </a:p>
        </p:txBody>
      </p:sp>
      <p:sp>
        <p:nvSpPr>
          <p:cNvPr id="48" name="Rectangle 47"/>
          <p:cNvSpPr/>
          <p:nvPr/>
        </p:nvSpPr>
        <p:spPr>
          <a:xfrm>
            <a:off x="7715232" y="4641872"/>
            <a:ext cx="2286016" cy="274320"/>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Server and Desktop Virtualization</a:t>
            </a:r>
          </a:p>
        </p:txBody>
      </p:sp>
      <p:sp>
        <p:nvSpPr>
          <p:cNvPr id="49" name="Rectangle 48"/>
          <p:cNvSpPr/>
          <p:nvPr/>
        </p:nvSpPr>
        <p:spPr>
          <a:xfrm>
            <a:off x="7715232" y="4356120"/>
            <a:ext cx="2286016" cy="246888"/>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Disaster Recovery and BCP</a:t>
            </a:r>
          </a:p>
        </p:txBody>
      </p:sp>
      <p:sp>
        <p:nvSpPr>
          <p:cNvPr id="50" name="Rectangle 49"/>
          <p:cNvSpPr/>
          <p:nvPr/>
        </p:nvSpPr>
        <p:spPr>
          <a:xfrm>
            <a:off x="7715232" y="4141806"/>
            <a:ext cx="2286016" cy="246888"/>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Storage –SAN, NAS</a:t>
            </a:r>
          </a:p>
        </p:txBody>
      </p:sp>
      <p:sp>
        <p:nvSpPr>
          <p:cNvPr id="51" name="Rectangle 50"/>
          <p:cNvSpPr/>
          <p:nvPr/>
        </p:nvSpPr>
        <p:spPr>
          <a:xfrm>
            <a:off x="7715232" y="3867486"/>
            <a:ext cx="2286016" cy="274320"/>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Backup, Restore and Archiving</a:t>
            </a:r>
          </a:p>
        </p:txBody>
      </p:sp>
      <p:sp>
        <p:nvSpPr>
          <p:cNvPr id="52" name="Rectangle 51"/>
          <p:cNvSpPr/>
          <p:nvPr/>
        </p:nvSpPr>
        <p:spPr>
          <a:xfrm>
            <a:off x="7715232" y="3581734"/>
            <a:ext cx="2286016" cy="274320"/>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Web Application Acceleration</a:t>
            </a:r>
          </a:p>
        </p:txBody>
      </p:sp>
      <p:sp>
        <p:nvSpPr>
          <p:cNvPr id="53" name="Rectangle 52"/>
          <p:cNvSpPr/>
          <p:nvPr/>
        </p:nvSpPr>
        <p:spPr>
          <a:xfrm>
            <a:off x="7715232" y="3314270"/>
            <a:ext cx="2286016" cy="256032"/>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Global Load Balancers</a:t>
            </a:r>
          </a:p>
        </p:txBody>
      </p:sp>
      <p:sp>
        <p:nvSpPr>
          <p:cNvPr id="54" name="Rectangle 53"/>
          <p:cNvSpPr/>
          <p:nvPr/>
        </p:nvSpPr>
        <p:spPr>
          <a:xfrm>
            <a:off x="7715232" y="2212980"/>
            <a:ext cx="2286016" cy="393192"/>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Application Infrastructure Design</a:t>
            </a:r>
          </a:p>
        </p:txBody>
      </p:sp>
      <p:sp>
        <p:nvSpPr>
          <p:cNvPr id="55" name="Rectangle 54"/>
          <p:cNvSpPr/>
          <p:nvPr/>
        </p:nvSpPr>
        <p:spPr>
          <a:xfrm>
            <a:off x="7715232" y="5499128"/>
            <a:ext cx="2286016" cy="265176"/>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Data Center Consolidation</a:t>
            </a:r>
          </a:p>
        </p:txBody>
      </p:sp>
      <p:sp>
        <p:nvSpPr>
          <p:cNvPr id="56" name="Rectangle 55"/>
          <p:cNvSpPr/>
          <p:nvPr/>
        </p:nvSpPr>
        <p:spPr>
          <a:xfrm>
            <a:off x="7715232" y="5784880"/>
            <a:ext cx="2286016" cy="274320"/>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Infrastructure Consulting</a:t>
            </a:r>
          </a:p>
        </p:txBody>
      </p:sp>
      <p:sp>
        <p:nvSpPr>
          <p:cNvPr id="57" name="Rectangle 56"/>
          <p:cNvSpPr/>
          <p:nvPr/>
        </p:nvSpPr>
        <p:spPr>
          <a:xfrm>
            <a:off x="7715232" y="3037662"/>
            <a:ext cx="2286016" cy="246888"/>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Server Load Balancers</a:t>
            </a:r>
          </a:p>
        </p:txBody>
      </p:sp>
      <p:sp>
        <p:nvSpPr>
          <p:cNvPr id="58" name="Rectangle 57"/>
          <p:cNvSpPr/>
          <p:nvPr/>
        </p:nvSpPr>
        <p:spPr>
          <a:xfrm>
            <a:off x="7715232" y="2641608"/>
            <a:ext cx="2286016" cy="428628"/>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Application Performance Monitoring</a:t>
            </a:r>
          </a:p>
        </p:txBody>
      </p:sp>
      <p:sp>
        <p:nvSpPr>
          <p:cNvPr id="59" name="Rectangle 58"/>
          <p:cNvSpPr/>
          <p:nvPr/>
        </p:nvSpPr>
        <p:spPr>
          <a:xfrm>
            <a:off x="2571696" y="3581400"/>
            <a:ext cx="2000264" cy="533400"/>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Data Leakage Prevention, DRM</a:t>
            </a:r>
          </a:p>
        </p:txBody>
      </p:sp>
      <p:sp>
        <p:nvSpPr>
          <p:cNvPr id="60" name="Rectangle 59"/>
          <p:cNvSpPr/>
          <p:nvPr/>
        </p:nvSpPr>
        <p:spPr>
          <a:xfrm>
            <a:off x="2571696" y="3316224"/>
            <a:ext cx="2000264" cy="265176"/>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SSL-VPN </a:t>
            </a:r>
          </a:p>
        </p:txBody>
      </p:sp>
      <p:sp>
        <p:nvSpPr>
          <p:cNvPr id="61" name="Rectangle 60"/>
          <p:cNvSpPr/>
          <p:nvPr/>
        </p:nvSpPr>
        <p:spPr>
          <a:xfrm>
            <a:off x="2571696" y="3048000"/>
            <a:ext cx="2000264" cy="265176"/>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Web and Mail Security</a:t>
            </a:r>
          </a:p>
        </p:txBody>
      </p:sp>
      <p:sp>
        <p:nvSpPr>
          <p:cNvPr id="62" name="Rectangle 61"/>
          <p:cNvSpPr/>
          <p:nvPr/>
        </p:nvSpPr>
        <p:spPr>
          <a:xfrm>
            <a:off x="2571696" y="2212980"/>
            <a:ext cx="2000264" cy="301620"/>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Multi Factor Authentication</a:t>
            </a:r>
          </a:p>
        </p:txBody>
      </p:sp>
      <p:sp>
        <p:nvSpPr>
          <p:cNvPr id="63" name="Rectangle 62"/>
          <p:cNvSpPr/>
          <p:nvPr/>
        </p:nvSpPr>
        <p:spPr>
          <a:xfrm>
            <a:off x="2571696" y="2819400"/>
            <a:ext cx="2000264" cy="265176"/>
          </a:xfrm>
          <a:prstGeom prst="rect">
            <a:avLst/>
          </a:prstGeom>
          <a:solidFill>
            <a:schemeClr val="tx2">
              <a:lumMod val="40000"/>
              <a:lumOff val="6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Web Application Firewall</a:t>
            </a:r>
          </a:p>
        </p:txBody>
      </p:sp>
      <p:sp>
        <p:nvSpPr>
          <p:cNvPr id="64" name="Rectangle 63"/>
          <p:cNvSpPr/>
          <p:nvPr/>
        </p:nvSpPr>
        <p:spPr>
          <a:xfrm>
            <a:off x="2571696" y="2514600"/>
            <a:ext cx="2000264" cy="304800"/>
          </a:xfrm>
          <a:prstGeom prst="rect">
            <a:avLst/>
          </a:prstGeom>
          <a:solidFill>
            <a:schemeClr val="tx2">
              <a:lumMod val="20000"/>
              <a:lumOff val="80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PKI &amp; Enterprise Encryption</a:t>
            </a:r>
          </a:p>
        </p:txBody>
      </p:sp>
      <p:sp>
        <p:nvSpPr>
          <p:cNvPr id="65" name="Rectangle 64"/>
          <p:cNvSpPr/>
          <p:nvPr/>
        </p:nvSpPr>
        <p:spPr>
          <a:xfrm>
            <a:off x="2000192" y="6070633"/>
            <a:ext cx="8286808" cy="285752"/>
          </a:xfrm>
          <a:prstGeom prst="rect">
            <a:avLst/>
          </a:prstGeom>
          <a:solidFill>
            <a:schemeClr val="tx2">
              <a:lumMod val="75000"/>
            </a:schemeClr>
          </a:solidFill>
          <a:ln>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Professional Services</a:t>
            </a:r>
          </a:p>
        </p:txBody>
      </p:sp>
    </p:spTree>
    <p:extLst>
      <p:ext uri="{BB962C8B-B14F-4D97-AF65-F5344CB8AC3E}">
        <p14:creationId xmlns:p14="http://schemas.microsoft.com/office/powerpoint/2010/main" val="271924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linds(horizontal)">
                                      <p:cBhvr>
                                        <p:cTn id="16" dur="500"/>
                                        <p:tgtEl>
                                          <p:spTgt spid="4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linds(horizontal)">
                                      <p:cBhvr>
                                        <p:cTn id="28" dur="500"/>
                                        <p:tgtEl>
                                          <p:spTgt spid="5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linds(horizontal)">
                                      <p:cBhvr>
                                        <p:cTn id="31" dur="500"/>
                                        <p:tgtEl>
                                          <p:spTgt spid="4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linds(horizontal)">
                                      <p:cBhvr>
                                        <p:cTn id="34" dur="500"/>
                                        <p:tgtEl>
                                          <p:spTgt spid="4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blinds(horizontal)">
                                      <p:cBhvr>
                                        <p:cTn id="43" dur="500"/>
                                        <p:tgtEl>
                                          <p:spTgt spid="5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linds(horizontal)">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blinds(horizontal)">
                                      <p:cBhvr>
                                        <p:cTn id="51" dur="500"/>
                                        <p:tgtEl>
                                          <p:spTgt spid="6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linds(horizontal)">
                                      <p:cBhvr>
                                        <p:cTn id="54" dur="500"/>
                                        <p:tgtEl>
                                          <p:spTgt spid="6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blinds(horizontal)">
                                      <p:cBhvr>
                                        <p:cTn id="57" dur="500"/>
                                        <p:tgtEl>
                                          <p:spTgt spid="6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blinds(horizontal)">
                                      <p:cBhvr>
                                        <p:cTn id="60" dur="500"/>
                                        <p:tgtEl>
                                          <p:spTgt spid="6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linds(horizontal)">
                                      <p:cBhvr>
                                        <p:cTn id="63" dur="500"/>
                                        <p:tgtEl>
                                          <p:spTgt spid="6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blinds(horizontal)">
                                      <p:cBhvr>
                                        <p:cTn id="66" dur="500"/>
                                        <p:tgtEl>
                                          <p:spTgt spid="5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linds(horizontal)">
                                      <p:cBhvr>
                                        <p:cTn id="69" dur="500"/>
                                        <p:tgtEl>
                                          <p:spTgt spid="5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linds(horizontal)">
                                      <p:cBhvr>
                                        <p:cTn id="72" dur="500"/>
                                        <p:tgtEl>
                                          <p:spTgt spid="5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blinds(horizontal)">
                                      <p:cBhvr>
                                        <p:cTn id="78" dur="500"/>
                                        <p:tgtEl>
                                          <p:spTgt spid="5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blinds(horizontal)">
                                      <p:cBhvr>
                                        <p:cTn id="81" dur="500"/>
                                        <p:tgtEl>
                                          <p:spTgt spid="5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linds(horizontal)">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blinds(horizontal)">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blinds(horizontal)">
                                      <p:cBhvr>
                                        <p:cTn id="99" dur="500"/>
                                        <p:tgtEl>
                                          <p:spTgt spid="38"/>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blinds(horizontal)">
                                      <p:cBhvr>
                                        <p:cTn id="10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5400" y="30480"/>
            <a:ext cx="3268980" cy="492442"/>
          </a:xfrm>
        </p:spPr>
        <p:txBody>
          <a:bodyPr>
            <a:normAutofit fontScale="90000"/>
          </a:bodyPr>
          <a:lstStyle/>
          <a:p>
            <a:r>
              <a:rPr lang="en-IN" sz="3500" b="1" dirty="0">
                <a:solidFill>
                  <a:schemeClr val="bg1"/>
                </a:solidFill>
              </a:rPr>
              <a:t>Targeted OEM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7025349"/>
              </p:ext>
            </p:extLst>
          </p:nvPr>
        </p:nvGraphicFramePr>
        <p:xfrm>
          <a:off x="304800" y="1447800"/>
          <a:ext cx="11506200" cy="4358640"/>
        </p:xfrm>
        <a:graphic>
          <a:graphicData uri="http://schemas.openxmlformats.org/drawingml/2006/table">
            <a:tbl>
              <a:tblPr firstRow="1" bandRow="1">
                <a:tableStyleId>{74C1A8A3-306A-4EB7-A6B1-4F7E0EB9C5D6}</a:tableStyleId>
              </a:tblPr>
              <a:tblGrid>
                <a:gridCol w="1171928">
                  <a:extLst>
                    <a:ext uri="{9D8B030D-6E8A-4147-A177-3AD203B41FA5}">
                      <a16:colId xmlns="" xmlns:a16="http://schemas.microsoft.com/office/drawing/2014/main" val="20000"/>
                    </a:ext>
                  </a:extLst>
                </a:gridCol>
                <a:gridCol w="5381272">
                  <a:extLst>
                    <a:ext uri="{9D8B030D-6E8A-4147-A177-3AD203B41FA5}">
                      <a16:colId xmlns="" xmlns:a16="http://schemas.microsoft.com/office/drawing/2014/main" val="20001"/>
                    </a:ext>
                  </a:extLst>
                </a:gridCol>
                <a:gridCol w="4953000">
                  <a:extLst>
                    <a:ext uri="{9D8B030D-6E8A-4147-A177-3AD203B41FA5}">
                      <a16:colId xmlns="" xmlns:a16="http://schemas.microsoft.com/office/drawing/2014/main" val="20002"/>
                    </a:ext>
                  </a:extLst>
                </a:gridCol>
              </a:tblGrid>
              <a:tr h="370840">
                <a:tc>
                  <a:txBody>
                    <a:bodyPr/>
                    <a:lstStyle/>
                    <a:p>
                      <a:r>
                        <a:rPr lang="en-IN" sz="2000" dirty="0"/>
                        <a:t>S. No.</a:t>
                      </a:r>
                    </a:p>
                  </a:txBody>
                  <a:tcPr/>
                </a:tc>
                <a:tc>
                  <a:txBody>
                    <a:bodyPr/>
                    <a:lstStyle/>
                    <a:p>
                      <a:r>
                        <a:rPr lang="en-IN" sz="2000" dirty="0"/>
                        <a:t>Technology</a:t>
                      </a:r>
                    </a:p>
                  </a:txBody>
                  <a:tcPr/>
                </a:tc>
                <a:tc>
                  <a:txBody>
                    <a:bodyPr/>
                    <a:lstStyle/>
                    <a:p>
                      <a:r>
                        <a:rPr lang="en-IN" sz="2000" dirty="0"/>
                        <a:t>OEM</a:t>
                      </a:r>
                    </a:p>
                  </a:txBody>
                  <a:tcPr/>
                </a:tc>
                <a:extLst>
                  <a:ext uri="{0D108BD9-81ED-4DB2-BD59-A6C34878D82A}">
                    <a16:rowId xmlns="" xmlns:a16="http://schemas.microsoft.com/office/drawing/2014/main" val="10000"/>
                  </a:ext>
                </a:extLst>
              </a:tr>
              <a:tr h="370840">
                <a:tc>
                  <a:txBody>
                    <a:bodyPr/>
                    <a:lstStyle/>
                    <a:p>
                      <a:pPr algn="ctr"/>
                      <a:r>
                        <a:rPr lang="en-IN" sz="2000" dirty="0"/>
                        <a:t>1</a:t>
                      </a:r>
                    </a:p>
                  </a:txBody>
                  <a:tcPr/>
                </a:tc>
                <a:tc>
                  <a:txBody>
                    <a:bodyPr/>
                    <a:lstStyle/>
                    <a:p>
                      <a:r>
                        <a:rPr lang="en-IN" sz="2000" dirty="0"/>
                        <a:t>Antivirus, HIPS, </a:t>
                      </a:r>
                      <a:r>
                        <a:rPr lang="en-IN" sz="2000" dirty="0" err="1"/>
                        <a:t>Antispam</a:t>
                      </a:r>
                      <a:endParaRPr lang="en-IN" sz="2000" dirty="0"/>
                    </a:p>
                  </a:txBody>
                  <a:tcPr/>
                </a:tc>
                <a:tc>
                  <a:txBody>
                    <a:bodyPr/>
                    <a:lstStyle/>
                    <a:p>
                      <a:r>
                        <a:rPr lang="en-IN" sz="2000" dirty="0"/>
                        <a:t>Symantec, Trend Micro, </a:t>
                      </a:r>
                      <a:r>
                        <a:rPr lang="en-IN" sz="2000" dirty="0" err="1"/>
                        <a:t>Mcafee</a:t>
                      </a:r>
                      <a:endParaRPr lang="en-IN" sz="2000" dirty="0"/>
                    </a:p>
                  </a:txBody>
                  <a:tcPr/>
                </a:tc>
                <a:extLst>
                  <a:ext uri="{0D108BD9-81ED-4DB2-BD59-A6C34878D82A}">
                    <a16:rowId xmlns="" xmlns:a16="http://schemas.microsoft.com/office/drawing/2014/main" val="10001"/>
                  </a:ext>
                </a:extLst>
              </a:tr>
              <a:tr h="370840">
                <a:tc>
                  <a:txBody>
                    <a:bodyPr/>
                    <a:lstStyle/>
                    <a:p>
                      <a:pPr algn="ctr"/>
                      <a:r>
                        <a:rPr lang="en-IN" sz="2000" dirty="0"/>
                        <a:t>2</a:t>
                      </a:r>
                    </a:p>
                  </a:txBody>
                  <a:tcPr/>
                </a:tc>
                <a:tc>
                  <a:txBody>
                    <a:bodyPr/>
                    <a:lstStyle/>
                    <a:p>
                      <a:r>
                        <a:rPr lang="en-IN" sz="2000" dirty="0"/>
                        <a:t>Load Balance (Link &amp; Servers)</a:t>
                      </a:r>
                    </a:p>
                  </a:txBody>
                  <a:tcPr/>
                </a:tc>
                <a:tc>
                  <a:txBody>
                    <a:bodyPr/>
                    <a:lstStyle/>
                    <a:p>
                      <a:r>
                        <a:rPr lang="en-IN" sz="2000" dirty="0"/>
                        <a:t>F5 Networks, Array Networks, A10, </a:t>
                      </a:r>
                      <a:r>
                        <a:rPr lang="en-IN" sz="2000" dirty="0" err="1"/>
                        <a:t>Radware</a:t>
                      </a:r>
                      <a:endParaRPr lang="en-IN" sz="2000" dirty="0"/>
                    </a:p>
                  </a:txBody>
                  <a:tcPr/>
                </a:tc>
                <a:extLst>
                  <a:ext uri="{0D108BD9-81ED-4DB2-BD59-A6C34878D82A}">
                    <a16:rowId xmlns="" xmlns:a16="http://schemas.microsoft.com/office/drawing/2014/main" val="10002"/>
                  </a:ext>
                </a:extLst>
              </a:tr>
              <a:tr h="370840">
                <a:tc>
                  <a:txBody>
                    <a:bodyPr/>
                    <a:lstStyle/>
                    <a:p>
                      <a:pPr algn="ctr"/>
                      <a:r>
                        <a:rPr lang="en-IN" sz="2000" dirty="0"/>
                        <a:t>3</a:t>
                      </a:r>
                    </a:p>
                  </a:txBody>
                  <a:tcPr/>
                </a:tc>
                <a:tc>
                  <a:txBody>
                    <a:bodyPr/>
                    <a:lstStyle/>
                    <a:p>
                      <a:r>
                        <a:rPr lang="en-IN" sz="2000" dirty="0"/>
                        <a:t>SIEM (Security Incident</a:t>
                      </a:r>
                      <a:r>
                        <a:rPr lang="en-IN" sz="2000" baseline="0" dirty="0"/>
                        <a:t> &amp; Event Management)</a:t>
                      </a:r>
                      <a:endParaRPr lang="en-IN" sz="2000" dirty="0"/>
                    </a:p>
                  </a:txBody>
                  <a:tcPr/>
                </a:tc>
                <a:tc>
                  <a:txBody>
                    <a:bodyPr/>
                    <a:lstStyle/>
                    <a:p>
                      <a:r>
                        <a:rPr lang="en-IN" sz="2000" dirty="0" err="1"/>
                        <a:t>Arcsight</a:t>
                      </a:r>
                      <a:r>
                        <a:rPr lang="en-IN" sz="2000" dirty="0"/>
                        <a:t>, RSA, Symantec</a:t>
                      </a:r>
                    </a:p>
                  </a:txBody>
                  <a:tcPr/>
                </a:tc>
                <a:extLst>
                  <a:ext uri="{0D108BD9-81ED-4DB2-BD59-A6C34878D82A}">
                    <a16:rowId xmlns="" xmlns:a16="http://schemas.microsoft.com/office/drawing/2014/main" val="10003"/>
                  </a:ext>
                </a:extLst>
              </a:tr>
              <a:tr h="370840">
                <a:tc>
                  <a:txBody>
                    <a:bodyPr/>
                    <a:lstStyle/>
                    <a:p>
                      <a:pPr algn="ctr"/>
                      <a:r>
                        <a:rPr lang="en-IN" sz="2000" dirty="0"/>
                        <a:t>4</a:t>
                      </a:r>
                    </a:p>
                  </a:txBody>
                  <a:tcPr/>
                </a:tc>
                <a:tc>
                  <a:txBody>
                    <a:bodyPr/>
                    <a:lstStyle/>
                    <a:p>
                      <a:r>
                        <a:rPr lang="en-IN" sz="2000" dirty="0"/>
                        <a:t>Two Factor Authentication</a:t>
                      </a:r>
                    </a:p>
                  </a:txBody>
                  <a:tcPr/>
                </a:tc>
                <a:tc>
                  <a:txBody>
                    <a:bodyPr/>
                    <a:lstStyle/>
                    <a:p>
                      <a:r>
                        <a:rPr lang="en-IN" sz="2000" dirty="0"/>
                        <a:t>RSA, </a:t>
                      </a:r>
                      <a:r>
                        <a:rPr lang="en-IN" sz="2000" baseline="0" dirty="0"/>
                        <a:t>Nexus, Vasco</a:t>
                      </a:r>
                      <a:endParaRPr lang="en-IN" sz="2000" dirty="0"/>
                    </a:p>
                  </a:txBody>
                  <a:tcPr/>
                </a:tc>
                <a:extLst>
                  <a:ext uri="{0D108BD9-81ED-4DB2-BD59-A6C34878D82A}">
                    <a16:rowId xmlns="" xmlns:a16="http://schemas.microsoft.com/office/drawing/2014/main" val="10004"/>
                  </a:ext>
                </a:extLst>
              </a:tr>
              <a:tr h="370840">
                <a:tc>
                  <a:txBody>
                    <a:bodyPr/>
                    <a:lstStyle/>
                    <a:p>
                      <a:pPr algn="ctr"/>
                      <a:r>
                        <a:rPr lang="en-IN" sz="2000" dirty="0"/>
                        <a:t>5 </a:t>
                      </a:r>
                    </a:p>
                  </a:txBody>
                  <a:tcPr/>
                </a:tc>
                <a:tc>
                  <a:txBody>
                    <a:bodyPr/>
                    <a:lstStyle/>
                    <a:p>
                      <a:r>
                        <a:rPr lang="en-IN" sz="2000" dirty="0"/>
                        <a:t>Proxy &amp; Caching Solution</a:t>
                      </a:r>
                    </a:p>
                  </a:txBody>
                  <a:tcPr/>
                </a:tc>
                <a:tc>
                  <a:txBody>
                    <a:bodyPr/>
                    <a:lstStyle/>
                    <a:p>
                      <a:r>
                        <a:rPr lang="en-IN" sz="2000" dirty="0" err="1"/>
                        <a:t>Websense</a:t>
                      </a:r>
                      <a:r>
                        <a:rPr lang="en-IN" sz="2000" dirty="0"/>
                        <a:t> &amp; Bluecoat</a:t>
                      </a:r>
                    </a:p>
                  </a:txBody>
                  <a:tcPr/>
                </a:tc>
                <a:extLst>
                  <a:ext uri="{0D108BD9-81ED-4DB2-BD59-A6C34878D82A}">
                    <a16:rowId xmlns="" xmlns:a16="http://schemas.microsoft.com/office/drawing/2014/main" val="10005"/>
                  </a:ext>
                </a:extLst>
              </a:tr>
              <a:tr h="370840">
                <a:tc>
                  <a:txBody>
                    <a:bodyPr/>
                    <a:lstStyle/>
                    <a:p>
                      <a:pPr algn="ctr"/>
                      <a:r>
                        <a:rPr lang="en-IN" sz="2000" dirty="0"/>
                        <a:t>6</a:t>
                      </a:r>
                    </a:p>
                  </a:txBody>
                  <a:tcPr/>
                </a:tc>
                <a:tc>
                  <a:txBody>
                    <a:bodyPr/>
                    <a:lstStyle/>
                    <a:p>
                      <a:r>
                        <a:rPr lang="en-IN" sz="2000" dirty="0"/>
                        <a:t>WAN Optimisation</a:t>
                      </a:r>
                    </a:p>
                  </a:txBody>
                  <a:tcPr/>
                </a:tc>
                <a:tc>
                  <a:txBody>
                    <a:bodyPr/>
                    <a:lstStyle/>
                    <a:p>
                      <a:r>
                        <a:rPr lang="en-IN" sz="2000" dirty="0"/>
                        <a:t>Riverbed, Silver peak</a:t>
                      </a:r>
                    </a:p>
                  </a:txBody>
                  <a:tcPr/>
                </a:tc>
                <a:extLst>
                  <a:ext uri="{0D108BD9-81ED-4DB2-BD59-A6C34878D82A}">
                    <a16:rowId xmlns="" xmlns:a16="http://schemas.microsoft.com/office/drawing/2014/main" val="10006"/>
                  </a:ext>
                </a:extLst>
              </a:tr>
              <a:tr h="370840">
                <a:tc>
                  <a:txBody>
                    <a:bodyPr/>
                    <a:lstStyle/>
                    <a:p>
                      <a:pPr algn="ctr"/>
                      <a:r>
                        <a:rPr lang="en-IN" sz="2000" dirty="0"/>
                        <a:t>7</a:t>
                      </a:r>
                    </a:p>
                  </a:txBody>
                  <a:tcPr/>
                </a:tc>
                <a:tc>
                  <a:txBody>
                    <a:bodyPr/>
                    <a:lstStyle/>
                    <a:p>
                      <a:r>
                        <a:rPr lang="en-IN" sz="2000" dirty="0"/>
                        <a:t>DLP</a:t>
                      </a:r>
                    </a:p>
                  </a:txBody>
                  <a:tcPr/>
                </a:tc>
                <a:tc>
                  <a:txBody>
                    <a:bodyPr/>
                    <a:lstStyle/>
                    <a:p>
                      <a:r>
                        <a:rPr lang="en-IN" sz="2000" dirty="0" err="1"/>
                        <a:t>Websense</a:t>
                      </a:r>
                      <a:r>
                        <a:rPr lang="en-IN" sz="2000" dirty="0"/>
                        <a:t>,</a:t>
                      </a:r>
                      <a:r>
                        <a:rPr lang="en-IN" sz="2000" baseline="0" dirty="0"/>
                        <a:t> RSA, Symantec</a:t>
                      </a:r>
                      <a:endParaRPr lang="en-IN" sz="2000" dirty="0"/>
                    </a:p>
                  </a:txBody>
                  <a:tcPr/>
                </a:tc>
                <a:extLst>
                  <a:ext uri="{0D108BD9-81ED-4DB2-BD59-A6C34878D82A}">
                    <a16:rowId xmlns="" xmlns:a16="http://schemas.microsoft.com/office/drawing/2014/main" val="10007"/>
                  </a:ext>
                </a:extLst>
              </a:tr>
              <a:tr h="370840">
                <a:tc>
                  <a:txBody>
                    <a:bodyPr/>
                    <a:lstStyle/>
                    <a:p>
                      <a:pPr algn="ctr"/>
                      <a:r>
                        <a:rPr lang="en-IN" sz="2000" dirty="0"/>
                        <a:t>8</a:t>
                      </a:r>
                    </a:p>
                  </a:txBody>
                  <a:tcPr/>
                </a:tc>
                <a:tc>
                  <a:txBody>
                    <a:bodyPr/>
                    <a:lstStyle/>
                    <a:p>
                      <a:r>
                        <a:rPr lang="en-IN" sz="2000" dirty="0"/>
                        <a:t>Web Application Firewall</a:t>
                      </a:r>
                    </a:p>
                  </a:txBody>
                  <a:tcPr/>
                </a:tc>
                <a:tc>
                  <a:txBody>
                    <a:bodyPr/>
                    <a:lstStyle/>
                    <a:p>
                      <a:r>
                        <a:rPr lang="en-IN" sz="2000" dirty="0"/>
                        <a:t>F5, Palo Alto, </a:t>
                      </a:r>
                      <a:r>
                        <a:rPr lang="en-IN" sz="2000" dirty="0" err="1"/>
                        <a:t>Imperva</a:t>
                      </a:r>
                      <a:endParaRPr lang="en-IN" sz="2000" dirty="0"/>
                    </a:p>
                  </a:txBody>
                  <a:tcPr/>
                </a:tc>
                <a:extLst>
                  <a:ext uri="{0D108BD9-81ED-4DB2-BD59-A6C34878D82A}">
                    <a16:rowId xmlns="" xmlns:a16="http://schemas.microsoft.com/office/drawing/2014/main" val="10008"/>
                  </a:ext>
                </a:extLst>
              </a:tr>
              <a:tr h="370840">
                <a:tc>
                  <a:txBody>
                    <a:bodyPr/>
                    <a:lstStyle/>
                    <a:p>
                      <a:pPr algn="ctr"/>
                      <a:r>
                        <a:rPr lang="en-IN" sz="2000" dirty="0"/>
                        <a:t>9</a:t>
                      </a:r>
                    </a:p>
                  </a:txBody>
                  <a:tcPr/>
                </a:tc>
                <a:tc>
                  <a:txBody>
                    <a:bodyPr/>
                    <a:lstStyle/>
                    <a:p>
                      <a:r>
                        <a:rPr lang="en-IN" sz="2000" dirty="0"/>
                        <a:t>Encryption</a:t>
                      </a:r>
                    </a:p>
                  </a:txBody>
                  <a:tcPr/>
                </a:tc>
                <a:tc>
                  <a:txBody>
                    <a:bodyPr/>
                    <a:lstStyle/>
                    <a:p>
                      <a:r>
                        <a:rPr lang="en-IN" sz="2000" dirty="0"/>
                        <a:t>Symantec,</a:t>
                      </a:r>
                      <a:r>
                        <a:rPr lang="en-IN" sz="2000" baseline="0" dirty="0"/>
                        <a:t> IBM</a:t>
                      </a:r>
                      <a:endParaRPr lang="en-IN" sz="2000" dirty="0"/>
                    </a:p>
                  </a:txBody>
                  <a:tcPr/>
                </a:tc>
                <a:extLst>
                  <a:ext uri="{0D108BD9-81ED-4DB2-BD59-A6C34878D82A}">
                    <a16:rowId xmlns="" xmlns:a16="http://schemas.microsoft.com/office/drawing/2014/main" val="10009"/>
                  </a:ext>
                </a:extLst>
              </a:tr>
              <a:tr h="370840">
                <a:tc>
                  <a:txBody>
                    <a:bodyPr/>
                    <a:lstStyle/>
                    <a:p>
                      <a:pPr algn="ctr"/>
                      <a:r>
                        <a:rPr lang="en-IN" sz="2000" dirty="0"/>
                        <a:t>10</a:t>
                      </a:r>
                    </a:p>
                  </a:txBody>
                  <a:tcPr/>
                </a:tc>
                <a:tc>
                  <a:txBody>
                    <a:bodyPr/>
                    <a:lstStyle/>
                    <a:p>
                      <a:r>
                        <a:rPr lang="en-IN" sz="2000" dirty="0" smtClean="0"/>
                        <a:t>VA/PT</a:t>
                      </a:r>
                      <a:endParaRPr lang="en-IN" sz="2000" dirty="0"/>
                    </a:p>
                  </a:txBody>
                  <a:tcPr/>
                </a:tc>
                <a:tc>
                  <a:txBody>
                    <a:bodyPr/>
                    <a:lstStyle/>
                    <a:p>
                      <a:r>
                        <a:rPr lang="en-IN" sz="2000" dirty="0" smtClean="0"/>
                        <a:t>Nessus, </a:t>
                      </a:r>
                      <a:r>
                        <a:rPr lang="en-IN" sz="2000" dirty="0" smtClean="0"/>
                        <a:t>Burp suit</a:t>
                      </a:r>
                      <a:endParaRPr lang="en-IN" sz="2000" dirty="0"/>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057509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4A745F-2D0F-4CF2-B493-3AF9E172E5B5}" type="slidenum">
              <a:rPr lang="en-GB" smtClean="0"/>
              <a:pPr>
                <a:defRPr/>
              </a:pPr>
              <a:t>12</a:t>
            </a:fld>
            <a:endParaRPr lang="en-GB" dirty="0"/>
          </a:p>
        </p:txBody>
      </p:sp>
      <p:sp>
        <p:nvSpPr>
          <p:cNvPr id="22" name="Rectangle 21"/>
          <p:cNvSpPr/>
          <p:nvPr/>
        </p:nvSpPr>
        <p:spPr>
          <a:xfrm>
            <a:off x="7924801" y="46496"/>
            <a:ext cx="4484688"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en-US" sz="3500" b="1" dirty="0">
                <a:solidFill>
                  <a:schemeClr val="bg1"/>
                </a:solidFill>
                <a:latin typeface="+mj-lt"/>
              </a:rPr>
              <a:t>Key Alliances Targeted </a:t>
            </a:r>
          </a:p>
        </p:txBody>
      </p:sp>
      <p:sp>
        <p:nvSpPr>
          <p:cNvPr id="5" name="Slide Number Placeholder 3"/>
          <p:cNvSpPr txBox="1">
            <a:spLocks/>
          </p:cNvSpPr>
          <p:nvPr/>
        </p:nvSpPr>
        <p:spPr>
          <a:xfrm>
            <a:off x="1981200" y="6356351"/>
            <a:ext cx="2133600" cy="365125"/>
          </a:xfrm>
          <a:prstGeom prst="rect">
            <a:avLst/>
          </a:prstGeom>
        </p:spPr>
        <p:txBody>
          <a:bodyPr/>
          <a:lstStyle/>
          <a:p>
            <a:pPr fontAlgn="base">
              <a:spcBef>
                <a:spcPct val="0"/>
              </a:spcBef>
              <a:spcAft>
                <a:spcPct val="0"/>
              </a:spcAft>
              <a:defRPr/>
            </a:pPr>
            <a:fld id="{F64A745F-2D0F-4CF2-B493-3AF9E172E5B5}" type="slidenum">
              <a:rPr lang="en-GB">
                <a:latin typeface="Arial" charset="0"/>
                <a:cs typeface="Arial" charset="0"/>
              </a:rPr>
              <a:pPr fontAlgn="base">
                <a:spcBef>
                  <a:spcPct val="0"/>
                </a:spcBef>
                <a:spcAft>
                  <a:spcPct val="0"/>
                </a:spcAft>
                <a:defRPr/>
              </a:pPr>
              <a:t>12</a:t>
            </a:fld>
            <a:endParaRPr lang="en-GB" dirty="0">
              <a:latin typeface="Arial" charset="0"/>
              <a:cs typeface="Arial" charset="0"/>
            </a:endParaRPr>
          </a:p>
        </p:txBody>
      </p:sp>
      <p:grpSp>
        <p:nvGrpSpPr>
          <p:cNvPr id="2" name="Group 4"/>
          <p:cNvGrpSpPr>
            <a:grpSpLocks/>
          </p:cNvGrpSpPr>
          <p:nvPr/>
        </p:nvGrpSpPr>
        <p:grpSpPr bwMode="auto">
          <a:xfrm>
            <a:off x="1958339" y="1022809"/>
            <a:ext cx="8458200" cy="5516104"/>
            <a:chOff x="4645025" y="1069975"/>
            <a:chExt cx="4133850" cy="3001967"/>
          </a:xfrm>
        </p:grpSpPr>
        <p:sp>
          <p:nvSpPr>
            <p:cNvPr id="7" name="Rectangle 6"/>
            <p:cNvSpPr/>
            <p:nvPr/>
          </p:nvSpPr>
          <p:spPr bwMode="auto">
            <a:xfrm>
              <a:off x="4645025" y="1069975"/>
              <a:ext cx="4133850" cy="3001967"/>
            </a:xfrm>
            <a:prstGeom prst="rect">
              <a:avLst/>
            </a:prstGeom>
            <a:solidFill>
              <a:schemeClr val="tx2">
                <a:lumMod val="20000"/>
                <a:lumOff val="80000"/>
              </a:schemeClr>
            </a:solidFill>
            <a:ln w="952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bwMode="auto">
            <a:xfrm>
              <a:off x="4645025" y="1092233"/>
              <a:ext cx="4133850" cy="159193"/>
            </a:xfrm>
            <a:prstGeom prst="rect">
              <a:avLst/>
            </a:prstGeom>
            <a:solidFill>
              <a:schemeClr val="tx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bg1"/>
                  </a:solidFill>
                  <a:latin typeface="Arial" pitchFamily="34" charset="0"/>
                  <a:cs typeface="Arial" pitchFamily="34" charset="0"/>
                </a:rPr>
                <a:t>Information Security Solutions </a:t>
              </a:r>
            </a:p>
          </p:txBody>
        </p:sp>
      </p:grpSp>
      <p:pic>
        <p:nvPicPr>
          <p:cNvPr id="15" name="Picture 27" descr="Symantec%20big_1"/>
          <p:cNvPicPr>
            <a:picLocks noChangeAspect="1" noChangeArrowheads="1"/>
          </p:cNvPicPr>
          <p:nvPr/>
        </p:nvPicPr>
        <p:blipFill>
          <a:blip r:embed="rId2" cstate="print"/>
          <a:srcRect t="24448" b="26656"/>
          <a:stretch>
            <a:fillRect/>
          </a:stretch>
        </p:blipFill>
        <p:spPr bwMode="auto">
          <a:xfrm>
            <a:off x="2362201" y="2590801"/>
            <a:ext cx="1584325" cy="466725"/>
          </a:xfrm>
          <a:prstGeom prst="rect">
            <a:avLst/>
          </a:prstGeom>
          <a:noFill/>
          <a:ln w="9525">
            <a:noFill/>
            <a:miter lim="800000"/>
            <a:headEnd/>
            <a:tailEnd/>
          </a:ln>
        </p:spPr>
      </p:pic>
      <p:pic>
        <p:nvPicPr>
          <p:cNvPr id="16" name="Picture 4" descr="C:\Documents and Settings\jaypaulr\Desktop\f5 logo.jpg"/>
          <p:cNvPicPr>
            <a:picLocks noChangeAspect="1" noChangeArrowheads="1"/>
          </p:cNvPicPr>
          <p:nvPr/>
        </p:nvPicPr>
        <p:blipFill>
          <a:blip r:embed="rId3" cstate="print"/>
          <a:srcRect/>
          <a:stretch>
            <a:fillRect/>
          </a:stretch>
        </p:blipFill>
        <p:spPr bwMode="auto">
          <a:xfrm>
            <a:off x="2514600" y="1600200"/>
            <a:ext cx="647700" cy="647700"/>
          </a:xfrm>
          <a:prstGeom prst="rect">
            <a:avLst/>
          </a:prstGeom>
          <a:noFill/>
          <a:ln w="9525">
            <a:noFill/>
            <a:miter lim="800000"/>
            <a:headEnd/>
            <a:tailEnd/>
          </a:ln>
        </p:spPr>
      </p:pic>
      <p:pic>
        <p:nvPicPr>
          <p:cNvPr id="17" name="Picture 45" descr="logo-oracle-large"/>
          <p:cNvPicPr>
            <a:picLocks noChangeAspect="1" noChangeArrowheads="1"/>
          </p:cNvPicPr>
          <p:nvPr/>
        </p:nvPicPr>
        <p:blipFill>
          <a:blip r:embed="rId4" cstate="print"/>
          <a:srcRect/>
          <a:stretch>
            <a:fillRect/>
          </a:stretch>
        </p:blipFill>
        <p:spPr bwMode="auto">
          <a:xfrm>
            <a:off x="2590801" y="3429000"/>
            <a:ext cx="2087563" cy="430212"/>
          </a:xfrm>
          <a:prstGeom prst="rect">
            <a:avLst/>
          </a:prstGeom>
          <a:noFill/>
          <a:ln w="9525">
            <a:noFill/>
            <a:miter lim="800000"/>
            <a:headEnd/>
            <a:tailEnd/>
          </a:ln>
        </p:spPr>
      </p:pic>
      <p:pic>
        <p:nvPicPr>
          <p:cNvPr id="19" name="Picture 3" descr="C:\Documents and Settings\jaypaulr\Desktop\Blue-Coat Logo.jpg"/>
          <p:cNvPicPr>
            <a:picLocks noChangeAspect="1" noChangeArrowheads="1"/>
          </p:cNvPicPr>
          <p:nvPr/>
        </p:nvPicPr>
        <p:blipFill>
          <a:blip r:embed="rId5" cstate="print"/>
          <a:srcRect/>
          <a:stretch>
            <a:fillRect/>
          </a:stretch>
        </p:blipFill>
        <p:spPr bwMode="auto">
          <a:xfrm>
            <a:off x="2438401" y="4267201"/>
            <a:ext cx="1584325" cy="303213"/>
          </a:xfrm>
          <a:prstGeom prst="rect">
            <a:avLst/>
          </a:prstGeom>
          <a:noFill/>
          <a:ln w="9525">
            <a:noFill/>
            <a:miter lim="800000"/>
            <a:headEnd/>
            <a:tailEnd/>
          </a:ln>
        </p:spPr>
      </p:pic>
      <p:pic>
        <p:nvPicPr>
          <p:cNvPr id="20" name="Picture 4"/>
          <p:cNvPicPr>
            <a:picLocks noChangeAspect="1" noChangeArrowheads="1"/>
          </p:cNvPicPr>
          <p:nvPr/>
        </p:nvPicPr>
        <p:blipFill>
          <a:blip r:embed="rId6" cstate="print"/>
          <a:srcRect/>
          <a:stretch>
            <a:fillRect/>
          </a:stretch>
        </p:blipFill>
        <p:spPr bwMode="auto">
          <a:xfrm>
            <a:off x="2667001" y="6019800"/>
            <a:ext cx="1257501" cy="317684"/>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1" name="Picture 2"/>
          <p:cNvPicPr>
            <a:picLocks noChangeAspect="1" noChangeArrowheads="1"/>
          </p:cNvPicPr>
          <p:nvPr/>
        </p:nvPicPr>
        <p:blipFill>
          <a:blip r:embed="rId7" cstate="print"/>
          <a:srcRect/>
          <a:stretch>
            <a:fillRect/>
          </a:stretch>
        </p:blipFill>
        <p:spPr bwMode="auto">
          <a:xfrm>
            <a:off x="5486400" y="4724401"/>
            <a:ext cx="1071570" cy="466725"/>
          </a:xfrm>
          <a:prstGeom prst="rect">
            <a:avLst/>
          </a:prstGeom>
          <a:noFill/>
          <a:ln w="9525">
            <a:noFill/>
            <a:miter lim="800000"/>
            <a:headEnd/>
            <a:tailEnd/>
          </a:ln>
          <a:effectLst/>
        </p:spPr>
      </p:pic>
      <p:pic>
        <p:nvPicPr>
          <p:cNvPr id="23" name="Picture 3"/>
          <p:cNvPicPr>
            <a:picLocks noChangeAspect="1" noChangeArrowheads="1"/>
          </p:cNvPicPr>
          <p:nvPr/>
        </p:nvPicPr>
        <p:blipFill>
          <a:blip r:embed="rId8" cstate="print"/>
          <a:srcRect/>
          <a:stretch>
            <a:fillRect/>
          </a:stretch>
        </p:blipFill>
        <p:spPr bwMode="auto">
          <a:xfrm>
            <a:off x="4648200" y="1752601"/>
            <a:ext cx="928694" cy="416611"/>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4" name="Picture 2"/>
          <p:cNvPicPr>
            <a:picLocks noChangeAspect="1" noChangeArrowheads="1"/>
          </p:cNvPicPr>
          <p:nvPr/>
        </p:nvPicPr>
        <p:blipFill>
          <a:blip r:embed="rId9" cstate="print"/>
          <a:srcRect/>
          <a:stretch>
            <a:fillRect/>
          </a:stretch>
        </p:blipFill>
        <p:spPr bwMode="auto">
          <a:xfrm>
            <a:off x="6629400" y="2362201"/>
            <a:ext cx="914400" cy="390525"/>
          </a:xfrm>
          <a:prstGeom prst="rect">
            <a:avLst/>
          </a:prstGeom>
          <a:noFill/>
          <a:ln w="9525">
            <a:noFill/>
            <a:miter lim="800000"/>
            <a:headEnd/>
            <a:tailEnd/>
          </a:ln>
          <a:effectLst/>
        </p:spPr>
      </p:pic>
      <p:pic>
        <p:nvPicPr>
          <p:cNvPr id="6" name="Picture 2"/>
          <p:cNvPicPr>
            <a:picLocks noChangeAspect="1" noChangeArrowheads="1"/>
          </p:cNvPicPr>
          <p:nvPr/>
        </p:nvPicPr>
        <p:blipFill>
          <a:blip r:embed="rId10"/>
          <a:srcRect/>
          <a:stretch>
            <a:fillRect/>
          </a:stretch>
        </p:blipFill>
        <p:spPr bwMode="auto">
          <a:xfrm>
            <a:off x="7696201" y="5486400"/>
            <a:ext cx="1228725" cy="533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11"/>
          <a:srcRect/>
          <a:stretch>
            <a:fillRect/>
          </a:stretch>
        </p:blipFill>
        <p:spPr bwMode="auto">
          <a:xfrm>
            <a:off x="4953000" y="5715001"/>
            <a:ext cx="1428750" cy="4667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12"/>
          <a:srcRect/>
          <a:stretch>
            <a:fillRect/>
          </a:stretch>
        </p:blipFill>
        <p:spPr bwMode="auto">
          <a:xfrm>
            <a:off x="6553200" y="1676400"/>
            <a:ext cx="1104900" cy="400050"/>
          </a:xfrm>
          <a:prstGeom prst="rect">
            <a:avLst/>
          </a:prstGeom>
          <a:noFill/>
          <a:ln w="9525">
            <a:noFill/>
            <a:miter lim="800000"/>
            <a:headEnd/>
            <a:tailEnd/>
          </a:ln>
          <a:effectLst/>
        </p:spPr>
      </p:pic>
      <p:pic>
        <p:nvPicPr>
          <p:cNvPr id="35842" name="Picture 2" descr="C:\Users\rahul.soni\Desktop\LOGO\Trendlogo_tagline_09.gif"/>
          <p:cNvPicPr>
            <a:picLocks noChangeAspect="1" noChangeArrowheads="1"/>
          </p:cNvPicPr>
          <p:nvPr/>
        </p:nvPicPr>
        <p:blipFill>
          <a:blip r:embed="rId13"/>
          <a:srcRect/>
          <a:stretch>
            <a:fillRect/>
          </a:stretch>
        </p:blipFill>
        <p:spPr bwMode="auto">
          <a:xfrm>
            <a:off x="6934201" y="3429000"/>
            <a:ext cx="2905125" cy="476250"/>
          </a:xfrm>
          <a:prstGeom prst="rect">
            <a:avLst/>
          </a:prstGeom>
          <a:noFill/>
        </p:spPr>
      </p:pic>
      <p:pic>
        <p:nvPicPr>
          <p:cNvPr id="35843" name="Picture 3" descr="C:\Users\rahul.soni\Desktop\LOGO\hp-arcsight_weblogo_wtblk.gif"/>
          <p:cNvPicPr>
            <a:picLocks noChangeAspect="1" noChangeArrowheads="1"/>
          </p:cNvPicPr>
          <p:nvPr/>
        </p:nvPicPr>
        <p:blipFill>
          <a:blip r:embed="rId14"/>
          <a:srcRect/>
          <a:stretch>
            <a:fillRect/>
          </a:stretch>
        </p:blipFill>
        <p:spPr bwMode="auto">
          <a:xfrm>
            <a:off x="7924801" y="1828800"/>
            <a:ext cx="2009775" cy="819150"/>
          </a:xfrm>
          <a:prstGeom prst="rect">
            <a:avLst/>
          </a:prstGeom>
          <a:noFill/>
        </p:spPr>
      </p:pic>
      <p:pic>
        <p:nvPicPr>
          <p:cNvPr id="35844" name="Picture 2" descr="Description: Description: Macintosh HD:Users:daniellercoviello:Library:Caches:TemporaryItems:Outlook Temp:MQ-Email-Signature:MQ-Email-Signature.jpeg"/>
          <p:cNvPicPr>
            <a:picLocks noChangeAspect="1" noChangeArrowheads="1"/>
          </p:cNvPicPr>
          <p:nvPr/>
        </p:nvPicPr>
        <p:blipFill>
          <a:blip r:embed="rId15"/>
          <a:srcRect/>
          <a:stretch>
            <a:fillRect/>
          </a:stretch>
        </p:blipFill>
        <p:spPr bwMode="auto">
          <a:xfrm>
            <a:off x="7162800" y="4191000"/>
            <a:ext cx="1905000" cy="685800"/>
          </a:xfrm>
          <a:prstGeom prst="rect">
            <a:avLst/>
          </a:prstGeom>
          <a:noFill/>
          <a:ln w="9525">
            <a:noFill/>
            <a:miter lim="800000"/>
            <a:headEnd/>
            <a:tailEnd/>
          </a:ln>
        </p:spPr>
      </p:pic>
      <p:pic>
        <p:nvPicPr>
          <p:cNvPr id="35845" name="Picture 5" descr="C:\Users\rahul.soni\Desktop\LOGO\Rad_logo.gif"/>
          <p:cNvPicPr>
            <a:picLocks noChangeAspect="1" noChangeArrowheads="1"/>
          </p:cNvPicPr>
          <p:nvPr/>
        </p:nvPicPr>
        <p:blipFill>
          <a:blip r:embed="rId16"/>
          <a:srcRect/>
          <a:stretch>
            <a:fillRect/>
          </a:stretch>
        </p:blipFill>
        <p:spPr bwMode="auto">
          <a:xfrm>
            <a:off x="2209801" y="4800601"/>
            <a:ext cx="2276475" cy="523875"/>
          </a:xfrm>
          <a:prstGeom prst="rect">
            <a:avLst/>
          </a:prstGeom>
          <a:noFill/>
        </p:spPr>
      </p:pic>
      <p:pic>
        <p:nvPicPr>
          <p:cNvPr id="35846" name="Picture 6" descr="C:\Users\rahul.soni\Desktop\LOGO\mcaflogo.gif"/>
          <p:cNvPicPr>
            <a:picLocks noChangeAspect="1" noChangeArrowheads="1"/>
          </p:cNvPicPr>
          <p:nvPr/>
        </p:nvPicPr>
        <p:blipFill>
          <a:blip r:embed="rId17"/>
          <a:srcRect/>
          <a:stretch>
            <a:fillRect/>
          </a:stretch>
        </p:blipFill>
        <p:spPr bwMode="auto">
          <a:xfrm>
            <a:off x="5257800" y="2590800"/>
            <a:ext cx="1066800" cy="247650"/>
          </a:xfrm>
          <a:prstGeom prst="rect">
            <a:avLst/>
          </a:prstGeom>
          <a:noFill/>
        </p:spPr>
      </p:pic>
      <p:pic>
        <p:nvPicPr>
          <p:cNvPr id="35848" name="Picture 8"/>
          <p:cNvPicPr>
            <a:picLocks noChangeAspect="1" noChangeArrowheads="1"/>
          </p:cNvPicPr>
          <p:nvPr/>
        </p:nvPicPr>
        <p:blipFill>
          <a:blip r:embed="rId18"/>
          <a:srcRect/>
          <a:stretch>
            <a:fillRect/>
          </a:stretch>
        </p:blipFill>
        <p:spPr bwMode="auto">
          <a:xfrm>
            <a:off x="5334000" y="3429001"/>
            <a:ext cx="800100" cy="542925"/>
          </a:xfrm>
          <a:prstGeom prst="rect">
            <a:avLst/>
          </a:prstGeom>
          <a:noFill/>
          <a:ln w="9525">
            <a:noFill/>
            <a:miter lim="800000"/>
            <a:headEnd/>
            <a:tailEnd/>
          </a:ln>
          <a:effectLst/>
        </p:spPr>
      </p:pic>
    </p:spTree>
    <p:extLst>
      <p:ext uri="{BB962C8B-B14F-4D97-AF65-F5344CB8AC3E}">
        <p14:creationId xmlns:p14="http://schemas.microsoft.com/office/powerpoint/2010/main" val="267030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par>
                          <p:cTn id="30" fill="hold">
                            <p:stCondLst>
                              <p:cond delay="2500"/>
                            </p:stCondLst>
                            <p:childTnLst>
                              <p:par>
                                <p:cTn id="31" presetID="3" presetClass="entr" presetSubtype="1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linds(horizontal)">
                                      <p:cBhvr>
                                        <p:cTn id="33" dur="500"/>
                                        <p:tgtEl>
                                          <p:spTgt spid="34"/>
                                        </p:tgtEl>
                                      </p:cBhvr>
                                    </p:animEffect>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blinds(horizontal)">
                                      <p:cBhvr>
                                        <p:cTn id="37" dur="500"/>
                                        <p:tgtEl>
                                          <p:spTgt spid="2051"/>
                                        </p:tgtEl>
                                      </p:cBhvr>
                                    </p:animEffect>
                                  </p:childTnLst>
                                </p:cTn>
                              </p:par>
                            </p:childTnLst>
                          </p:cTn>
                        </p:par>
                        <p:par>
                          <p:cTn id="38" fill="hold">
                            <p:stCondLst>
                              <p:cond delay="3500"/>
                            </p:stCondLst>
                            <p:childTnLst>
                              <p:par>
                                <p:cTn id="39" presetID="3" presetClass="entr" presetSubtype="10" fill="hold" nodeType="after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linds(horizontal)">
                                      <p:cBhvr>
                                        <p:cTn id="41" dur="500"/>
                                        <p:tgtEl>
                                          <p:spTgt spid="2052"/>
                                        </p:tgtEl>
                                      </p:cBhvr>
                                    </p:animEffect>
                                  </p:childTnLst>
                                </p:cTn>
                              </p:par>
                            </p:childTnLst>
                          </p:cTn>
                        </p:par>
                        <p:par>
                          <p:cTn id="42" fill="hold">
                            <p:stCondLst>
                              <p:cond delay="4000"/>
                            </p:stCondLst>
                            <p:childTnLst>
                              <p:par>
                                <p:cTn id="43" presetID="3" presetClass="entr" presetSubtype="1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4A745F-2D0F-4CF2-B493-3AF9E172E5B5}" type="slidenum">
              <a:rPr lang="en-GB" smtClean="0"/>
              <a:pPr>
                <a:defRPr/>
              </a:pPr>
              <a:t>13</a:t>
            </a:fld>
            <a:endParaRPr lang="en-GB" dirty="0"/>
          </a:p>
        </p:txBody>
      </p:sp>
      <p:sp>
        <p:nvSpPr>
          <p:cNvPr id="22" name="Rectangle 21"/>
          <p:cNvSpPr/>
          <p:nvPr/>
        </p:nvSpPr>
        <p:spPr>
          <a:xfrm>
            <a:off x="3276600" y="7535"/>
            <a:ext cx="89154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en-US" sz="3500" b="1" dirty="0">
                <a:solidFill>
                  <a:schemeClr val="bg1"/>
                </a:solidFill>
                <a:latin typeface="+mj-lt"/>
              </a:rPr>
              <a:t>Our Strength- ISS  Training &amp; Certification Pool</a:t>
            </a:r>
          </a:p>
        </p:txBody>
      </p:sp>
      <p:sp>
        <p:nvSpPr>
          <p:cNvPr id="5" name="Slide Number Placeholder 3"/>
          <p:cNvSpPr txBox="1">
            <a:spLocks/>
          </p:cNvSpPr>
          <p:nvPr/>
        </p:nvSpPr>
        <p:spPr>
          <a:xfrm>
            <a:off x="1981200" y="6356351"/>
            <a:ext cx="2133600" cy="365125"/>
          </a:xfrm>
          <a:prstGeom prst="rect">
            <a:avLst/>
          </a:prstGeom>
        </p:spPr>
        <p:txBody>
          <a:bodyPr/>
          <a:lstStyle/>
          <a:p>
            <a:pPr fontAlgn="base">
              <a:spcBef>
                <a:spcPct val="0"/>
              </a:spcBef>
              <a:spcAft>
                <a:spcPct val="0"/>
              </a:spcAft>
              <a:defRPr/>
            </a:pPr>
            <a:fld id="{F64A745F-2D0F-4CF2-B493-3AF9E172E5B5}" type="slidenum">
              <a:rPr lang="en-GB">
                <a:latin typeface="Arial" charset="0"/>
                <a:cs typeface="Arial" charset="0"/>
              </a:rPr>
              <a:pPr fontAlgn="base">
                <a:spcBef>
                  <a:spcPct val="0"/>
                </a:spcBef>
                <a:spcAft>
                  <a:spcPct val="0"/>
                </a:spcAft>
                <a:defRPr/>
              </a:pPr>
              <a:t>13</a:t>
            </a:fld>
            <a:endParaRPr lang="en-GB" dirty="0">
              <a:latin typeface="Arial" charset="0"/>
              <a:cs typeface="Arial" charset="0"/>
            </a:endParaRPr>
          </a:p>
        </p:txBody>
      </p:sp>
      <p:grpSp>
        <p:nvGrpSpPr>
          <p:cNvPr id="2" name="Group 5"/>
          <p:cNvGrpSpPr/>
          <p:nvPr/>
        </p:nvGrpSpPr>
        <p:grpSpPr>
          <a:xfrm>
            <a:off x="609600" y="1219200"/>
            <a:ext cx="4772020" cy="5327900"/>
            <a:chOff x="250825" y="837470"/>
            <a:chExt cx="4133850" cy="2160625"/>
          </a:xfrm>
        </p:grpSpPr>
        <p:sp>
          <p:nvSpPr>
            <p:cNvPr id="7" name="Rectangle 6"/>
            <p:cNvSpPr/>
            <p:nvPr/>
          </p:nvSpPr>
          <p:spPr bwMode="auto">
            <a:xfrm>
              <a:off x="250825" y="951307"/>
              <a:ext cx="4133850" cy="2046788"/>
            </a:xfrm>
            <a:prstGeom prst="rect">
              <a:avLst/>
            </a:prstGeom>
            <a:solidFill>
              <a:srgbClr val="C6D9F1">
                <a:alpha val="74902"/>
              </a:srgbClr>
            </a:solidFill>
            <a:ln w="952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50000"/>
                </a:lnSpc>
                <a:buFont typeface="Wingdings" pitchFamily="2" charset="2"/>
                <a:buChar char="ü"/>
              </a:pPr>
              <a:endParaRPr lang="en-US" sz="1600" dirty="0">
                <a:solidFill>
                  <a:schemeClr val="tx1"/>
                </a:solidFill>
              </a:endParaRPr>
            </a:p>
          </p:txBody>
        </p:sp>
        <p:sp>
          <p:nvSpPr>
            <p:cNvPr id="8" name="Rectangle 7"/>
            <p:cNvSpPr/>
            <p:nvPr/>
          </p:nvSpPr>
          <p:spPr bwMode="auto">
            <a:xfrm>
              <a:off x="250825" y="837470"/>
              <a:ext cx="4133850" cy="193126"/>
            </a:xfrm>
            <a:prstGeom prst="rect">
              <a:avLst/>
            </a:prstGeom>
            <a:solidFill>
              <a:schemeClr val="tx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latin typeface="+mj-lt"/>
                  <a:cs typeface="Arial" pitchFamily="34" charset="0"/>
                </a:rPr>
                <a:t>Security Training/Certifications</a:t>
              </a:r>
            </a:p>
          </p:txBody>
        </p:sp>
        <p:sp>
          <p:nvSpPr>
            <p:cNvPr id="9" name="TextBox 6"/>
            <p:cNvSpPr txBox="1">
              <a:spLocks noChangeArrowheads="1"/>
            </p:cNvSpPr>
            <p:nvPr/>
          </p:nvSpPr>
          <p:spPr bwMode="auto">
            <a:xfrm>
              <a:off x="376238" y="1471613"/>
              <a:ext cx="3927476" cy="80464"/>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marL="171450" indent="-171450">
                <a:buFont typeface="Arial" charset="0"/>
                <a:buChar char="•"/>
              </a:pPr>
              <a:endParaRPr lang="en-US" sz="1400" dirty="0"/>
            </a:p>
          </p:txBody>
        </p:sp>
      </p:grpSp>
      <p:grpSp>
        <p:nvGrpSpPr>
          <p:cNvPr id="3" name="Group 14"/>
          <p:cNvGrpSpPr/>
          <p:nvPr/>
        </p:nvGrpSpPr>
        <p:grpSpPr>
          <a:xfrm>
            <a:off x="5620516" y="1219200"/>
            <a:ext cx="5972119" cy="5335133"/>
            <a:chOff x="376238" y="1069975"/>
            <a:chExt cx="4472646" cy="1930396"/>
          </a:xfrm>
        </p:grpSpPr>
        <p:sp>
          <p:nvSpPr>
            <p:cNvPr id="12" name="Rectangle 11"/>
            <p:cNvSpPr/>
            <p:nvPr/>
          </p:nvSpPr>
          <p:spPr bwMode="auto">
            <a:xfrm>
              <a:off x="715034" y="1185664"/>
              <a:ext cx="4133850" cy="1814707"/>
            </a:xfrm>
            <a:prstGeom prst="rect">
              <a:avLst/>
            </a:prstGeom>
            <a:solidFill>
              <a:srgbClr val="C6D9F1">
                <a:alpha val="74902"/>
              </a:srgbClr>
            </a:solidFill>
            <a:ln w="9525">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50000"/>
                </a:lnSpc>
                <a:buFont typeface="Wingdings" pitchFamily="2" charset="2"/>
                <a:buChar char="ü"/>
              </a:pPr>
              <a:endParaRPr lang="en-US" sz="1600" dirty="0" smtClean="0">
                <a:solidFill>
                  <a:schemeClr val="tx1"/>
                </a:solidFill>
              </a:endParaRPr>
            </a:p>
            <a:p>
              <a:pPr lvl="0">
                <a:lnSpc>
                  <a:spcPct val="150000"/>
                </a:lnSpc>
                <a:buFont typeface="Wingdings" pitchFamily="2" charset="2"/>
                <a:buChar char="ü"/>
              </a:pPr>
              <a:r>
                <a:rPr lang="en-US" sz="1600" dirty="0" smtClean="0">
                  <a:solidFill>
                    <a:schemeClr val="tx1"/>
                  </a:solidFill>
                </a:rPr>
                <a:t>Microsoft </a:t>
              </a:r>
              <a:r>
                <a:rPr lang="en-US" sz="1600" dirty="0">
                  <a:solidFill>
                    <a:schemeClr val="tx1"/>
                  </a:solidFill>
                </a:rPr>
                <a:t>Certified System Administrator</a:t>
              </a:r>
            </a:p>
            <a:p>
              <a:pPr lvl="0">
                <a:lnSpc>
                  <a:spcPct val="150000"/>
                </a:lnSpc>
                <a:buFont typeface="Wingdings" pitchFamily="2" charset="2"/>
                <a:buChar char="ü"/>
              </a:pPr>
              <a:r>
                <a:rPr lang="en-US" sz="1600" dirty="0">
                  <a:solidFill>
                    <a:schemeClr val="tx1"/>
                  </a:solidFill>
                </a:rPr>
                <a:t>Microsoft Certified System Engineer</a:t>
              </a:r>
            </a:p>
            <a:p>
              <a:pPr lvl="0">
                <a:lnSpc>
                  <a:spcPct val="150000"/>
                </a:lnSpc>
                <a:buFont typeface="Wingdings" pitchFamily="2" charset="2"/>
                <a:buChar char="ü"/>
              </a:pPr>
              <a:r>
                <a:rPr lang="en-US" sz="1600" dirty="0">
                  <a:solidFill>
                    <a:schemeClr val="tx1"/>
                  </a:solidFill>
                </a:rPr>
                <a:t>Sun Certified System Administrator </a:t>
              </a:r>
            </a:p>
            <a:p>
              <a:pPr lvl="0">
                <a:lnSpc>
                  <a:spcPct val="150000"/>
                </a:lnSpc>
                <a:buFont typeface="Wingdings" pitchFamily="2" charset="2"/>
                <a:buChar char="ü"/>
              </a:pPr>
              <a:r>
                <a:rPr lang="en-US" sz="1600" dirty="0">
                  <a:solidFill>
                    <a:schemeClr val="tx1"/>
                  </a:solidFill>
                </a:rPr>
                <a:t>Sun Certified Network Administrator </a:t>
              </a:r>
            </a:p>
            <a:p>
              <a:pPr lvl="0">
                <a:lnSpc>
                  <a:spcPct val="150000"/>
                </a:lnSpc>
                <a:buFont typeface="Wingdings" pitchFamily="2" charset="2"/>
                <a:buChar char="ü"/>
              </a:pPr>
              <a:r>
                <a:rPr lang="en-US" sz="1600" dirty="0">
                  <a:solidFill>
                    <a:schemeClr val="tx1"/>
                  </a:solidFill>
                </a:rPr>
                <a:t>Sun Certified System Administrator for Cluster</a:t>
              </a:r>
            </a:p>
            <a:p>
              <a:pPr lvl="0">
                <a:lnSpc>
                  <a:spcPct val="150000"/>
                </a:lnSpc>
                <a:buFont typeface="Wingdings" pitchFamily="2" charset="2"/>
                <a:buChar char="ü"/>
              </a:pPr>
              <a:r>
                <a:rPr lang="en-US" sz="1600" dirty="0">
                  <a:solidFill>
                    <a:schemeClr val="tx1"/>
                  </a:solidFill>
                </a:rPr>
                <a:t>Linux Certified System Administrator</a:t>
              </a:r>
            </a:p>
            <a:p>
              <a:pPr lvl="0">
                <a:lnSpc>
                  <a:spcPct val="150000"/>
                </a:lnSpc>
                <a:buFont typeface="Wingdings" pitchFamily="2" charset="2"/>
                <a:buChar char="ü"/>
              </a:pPr>
              <a:r>
                <a:rPr lang="en-US" sz="1600" dirty="0">
                  <a:solidFill>
                    <a:schemeClr val="tx1"/>
                  </a:solidFill>
                </a:rPr>
                <a:t>Linux Certified Network Administrator</a:t>
              </a:r>
            </a:p>
            <a:p>
              <a:pPr lvl="0">
                <a:lnSpc>
                  <a:spcPct val="150000"/>
                </a:lnSpc>
                <a:buFont typeface="Wingdings" pitchFamily="2" charset="2"/>
                <a:buChar char="ü"/>
              </a:pPr>
              <a:r>
                <a:rPr lang="en-US" sz="1600" dirty="0">
                  <a:solidFill>
                    <a:schemeClr val="tx1"/>
                  </a:solidFill>
                </a:rPr>
                <a:t>VERITAS Storage Foundation Administrator </a:t>
              </a:r>
            </a:p>
            <a:p>
              <a:pPr lvl="0">
                <a:lnSpc>
                  <a:spcPct val="150000"/>
                </a:lnSpc>
                <a:buFont typeface="Wingdings" pitchFamily="2" charset="2"/>
                <a:buChar char="ü"/>
              </a:pPr>
              <a:r>
                <a:rPr lang="en-US" sz="1600" dirty="0">
                  <a:solidFill>
                    <a:schemeClr val="tx1"/>
                  </a:solidFill>
                </a:rPr>
                <a:t>EMC  Certified Storage Consultants</a:t>
              </a:r>
            </a:p>
            <a:p>
              <a:pPr lvl="0">
                <a:lnSpc>
                  <a:spcPct val="150000"/>
                </a:lnSpc>
                <a:buFont typeface="Wingdings" pitchFamily="2" charset="2"/>
                <a:buChar char="ü"/>
              </a:pPr>
              <a:r>
                <a:rPr lang="en-US" sz="1600" dirty="0">
                  <a:solidFill>
                    <a:schemeClr val="tx1"/>
                  </a:solidFill>
                </a:rPr>
                <a:t>VMware Certified Professionals</a:t>
              </a:r>
            </a:p>
            <a:p>
              <a:pPr lvl="0">
                <a:lnSpc>
                  <a:spcPct val="150000"/>
                </a:lnSpc>
                <a:buFont typeface="Wingdings" pitchFamily="2" charset="2"/>
                <a:buChar char="ü"/>
              </a:pPr>
              <a:r>
                <a:rPr lang="en-US" sz="1600" dirty="0" err="1">
                  <a:solidFill>
                    <a:schemeClr val="tx1"/>
                  </a:solidFill>
                </a:rPr>
                <a:t>NetApp</a:t>
              </a:r>
              <a:r>
                <a:rPr lang="en-US" sz="1600" dirty="0">
                  <a:solidFill>
                    <a:schemeClr val="tx1"/>
                  </a:solidFill>
                </a:rPr>
                <a:t> Certified Data Management Administrator</a:t>
              </a:r>
            </a:p>
            <a:p>
              <a:pPr lvl="0">
                <a:lnSpc>
                  <a:spcPct val="150000"/>
                </a:lnSpc>
                <a:buFont typeface="Wingdings" pitchFamily="2" charset="2"/>
                <a:buChar char="ü"/>
              </a:pPr>
              <a:r>
                <a:rPr lang="en-US" sz="1600" dirty="0" err="1">
                  <a:solidFill>
                    <a:schemeClr val="tx1"/>
                  </a:solidFill>
                </a:rPr>
                <a:t>NetApp</a:t>
              </a:r>
              <a:r>
                <a:rPr lang="en-US" sz="1600" dirty="0">
                  <a:solidFill>
                    <a:schemeClr val="tx1"/>
                  </a:solidFill>
                </a:rPr>
                <a:t> Accredited Storage Architect Professionals</a:t>
              </a:r>
            </a:p>
            <a:p>
              <a:pPr lvl="0">
                <a:lnSpc>
                  <a:spcPct val="150000"/>
                </a:lnSpc>
                <a:buFont typeface="Wingdings" pitchFamily="2" charset="2"/>
                <a:buChar char="ü"/>
              </a:pPr>
              <a:r>
                <a:rPr lang="en-US" sz="1600" dirty="0" err="1">
                  <a:solidFill>
                    <a:schemeClr val="tx1"/>
                  </a:solidFill>
                </a:rPr>
                <a:t>NetApp</a:t>
              </a:r>
              <a:r>
                <a:rPr lang="en-US" sz="1600" dirty="0">
                  <a:solidFill>
                    <a:schemeClr val="tx1"/>
                  </a:solidFill>
                </a:rPr>
                <a:t> Accredited Sales Professionals</a:t>
              </a:r>
            </a:p>
            <a:p>
              <a:pPr algn="ctr">
                <a:defRPr/>
              </a:pPr>
              <a:endParaRPr lang="en-US" sz="1400" dirty="0"/>
            </a:p>
          </p:txBody>
        </p:sp>
        <p:sp>
          <p:nvSpPr>
            <p:cNvPr id="13" name="Rectangle 12"/>
            <p:cNvSpPr/>
            <p:nvPr/>
          </p:nvSpPr>
          <p:spPr bwMode="auto">
            <a:xfrm>
              <a:off x="707368" y="1069975"/>
              <a:ext cx="4133850" cy="172313"/>
            </a:xfrm>
            <a:prstGeom prst="rect">
              <a:avLst/>
            </a:prstGeom>
            <a:solidFill>
              <a:schemeClr val="tx2">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latin typeface="+mj-lt"/>
                  <a:cs typeface="Arial" pitchFamily="34" charset="0"/>
                </a:rPr>
                <a:t>IT Training/Certifications</a:t>
              </a:r>
            </a:p>
          </p:txBody>
        </p:sp>
        <p:sp>
          <p:nvSpPr>
            <p:cNvPr id="14" name="TextBox 6"/>
            <p:cNvSpPr txBox="1">
              <a:spLocks noChangeArrowheads="1"/>
            </p:cNvSpPr>
            <p:nvPr/>
          </p:nvSpPr>
          <p:spPr bwMode="auto">
            <a:xfrm>
              <a:off x="376238" y="1471613"/>
              <a:ext cx="3927475" cy="80464"/>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marL="171450" indent="-171450">
                <a:buFont typeface="Arial" charset="0"/>
                <a:buChar char="•"/>
              </a:pPr>
              <a:endParaRPr lang="en-US" sz="1400" dirty="0"/>
            </a:p>
          </p:txBody>
        </p:sp>
      </p:grpSp>
      <p:sp>
        <p:nvSpPr>
          <p:cNvPr id="6" name="TextBox 5"/>
          <p:cNvSpPr txBox="1"/>
          <p:nvPr/>
        </p:nvSpPr>
        <p:spPr>
          <a:xfrm>
            <a:off x="1169129" y="2438400"/>
            <a:ext cx="1282402" cy="3378104"/>
          </a:xfrm>
          <a:prstGeom prst="rect">
            <a:avLst/>
          </a:prstGeom>
          <a:noFill/>
        </p:spPr>
        <p:txBody>
          <a:bodyPr wrap="none" rtlCol="0">
            <a:spAutoFit/>
          </a:bodyPr>
          <a:lstStyle/>
          <a:p>
            <a:pPr lvl="0">
              <a:lnSpc>
                <a:spcPct val="150000"/>
              </a:lnSpc>
              <a:buFont typeface="Wingdings" pitchFamily="2" charset="2"/>
              <a:buChar char="ü"/>
            </a:pPr>
            <a:r>
              <a:rPr lang="en-US" sz="1600" dirty="0" smtClean="0"/>
              <a:t>CISSP</a:t>
            </a:r>
            <a:endParaRPr lang="en-US" sz="1600" dirty="0"/>
          </a:p>
          <a:p>
            <a:pPr lvl="0">
              <a:lnSpc>
                <a:spcPct val="150000"/>
              </a:lnSpc>
              <a:buFont typeface="Wingdings" pitchFamily="2" charset="2"/>
              <a:buChar char="ü"/>
            </a:pPr>
            <a:r>
              <a:rPr lang="en-US" sz="1600" dirty="0"/>
              <a:t>CISM</a:t>
            </a:r>
          </a:p>
          <a:p>
            <a:pPr lvl="0">
              <a:lnSpc>
                <a:spcPct val="150000"/>
              </a:lnSpc>
              <a:buFont typeface="Wingdings" pitchFamily="2" charset="2"/>
              <a:buChar char="ü"/>
            </a:pPr>
            <a:r>
              <a:rPr lang="en-US" sz="1600" dirty="0"/>
              <a:t>ITIL V3</a:t>
            </a:r>
          </a:p>
          <a:p>
            <a:pPr lvl="0">
              <a:lnSpc>
                <a:spcPct val="150000"/>
              </a:lnSpc>
              <a:buFont typeface="Wingdings" pitchFamily="2" charset="2"/>
              <a:buChar char="ü"/>
            </a:pPr>
            <a:r>
              <a:rPr lang="en-US" sz="1600" dirty="0"/>
              <a:t>ISO 27001</a:t>
            </a:r>
          </a:p>
          <a:p>
            <a:pPr lvl="0">
              <a:lnSpc>
                <a:spcPct val="150000"/>
              </a:lnSpc>
              <a:buFont typeface="Wingdings" pitchFamily="2" charset="2"/>
              <a:buChar char="ü"/>
            </a:pPr>
            <a:r>
              <a:rPr lang="en-US" sz="1600" dirty="0"/>
              <a:t>PMI</a:t>
            </a:r>
          </a:p>
          <a:p>
            <a:pPr lvl="0">
              <a:lnSpc>
                <a:spcPct val="150000"/>
              </a:lnSpc>
              <a:buFont typeface="Wingdings" pitchFamily="2" charset="2"/>
              <a:buChar char="ü"/>
            </a:pPr>
            <a:r>
              <a:rPr lang="en-US" sz="1600" dirty="0"/>
              <a:t>Checkpoint</a:t>
            </a:r>
          </a:p>
          <a:p>
            <a:pPr lvl="0">
              <a:lnSpc>
                <a:spcPct val="150000"/>
              </a:lnSpc>
              <a:buFont typeface="Wingdings" pitchFamily="2" charset="2"/>
              <a:buChar char="ü"/>
            </a:pPr>
            <a:r>
              <a:rPr lang="en-US" sz="1600" dirty="0" err="1"/>
              <a:t>Fortinet</a:t>
            </a:r>
            <a:endParaRPr lang="en-US" sz="1600" dirty="0"/>
          </a:p>
          <a:p>
            <a:pPr lvl="0">
              <a:lnSpc>
                <a:spcPct val="150000"/>
              </a:lnSpc>
              <a:buFont typeface="Wingdings" pitchFamily="2" charset="2"/>
              <a:buChar char="ü"/>
            </a:pPr>
            <a:r>
              <a:rPr lang="en-US" sz="1600" dirty="0"/>
              <a:t>Symantec</a:t>
            </a:r>
          </a:p>
          <a:p>
            <a:pPr lvl="0">
              <a:lnSpc>
                <a:spcPct val="150000"/>
              </a:lnSpc>
              <a:buFont typeface="Wingdings" pitchFamily="2" charset="2"/>
              <a:buChar char="ü"/>
            </a:pPr>
            <a:r>
              <a:rPr lang="en-US" sz="1600" dirty="0" smtClean="0"/>
              <a:t>McAfee</a:t>
            </a:r>
            <a:endParaRPr lang="en-US" sz="1600" dirty="0"/>
          </a:p>
        </p:txBody>
      </p:sp>
      <p:sp>
        <p:nvSpPr>
          <p:cNvPr id="16" name="TextBox 15"/>
          <p:cNvSpPr txBox="1"/>
          <p:nvPr/>
        </p:nvSpPr>
        <p:spPr>
          <a:xfrm>
            <a:off x="3403964" y="2500699"/>
            <a:ext cx="1203663" cy="3293209"/>
          </a:xfrm>
          <a:prstGeom prst="rect">
            <a:avLst/>
          </a:prstGeom>
          <a:noFill/>
        </p:spPr>
        <p:txBody>
          <a:bodyPr wrap="none" rtlCol="0">
            <a:spAutoFit/>
          </a:bodyPr>
          <a:lstStyle/>
          <a:p>
            <a:pPr lvl="0">
              <a:lnSpc>
                <a:spcPct val="150000"/>
              </a:lnSpc>
              <a:buFont typeface="Wingdings" pitchFamily="2" charset="2"/>
              <a:buChar char="ü"/>
            </a:pPr>
            <a:r>
              <a:rPr lang="en-US" sz="1600" dirty="0" smtClean="0"/>
              <a:t>Juniper</a:t>
            </a:r>
          </a:p>
          <a:p>
            <a:pPr lvl="0">
              <a:lnSpc>
                <a:spcPct val="150000"/>
              </a:lnSpc>
              <a:buFont typeface="Wingdings" pitchFamily="2" charset="2"/>
              <a:buChar char="ü"/>
            </a:pPr>
            <a:r>
              <a:rPr lang="en-US" sz="1600" dirty="0" smtClean="0"/>
              <a:t>RSA</a:t>
            </a:r>
            <a:endParaRPr lang="en-US" sz="1600" dirty="0"/>
          </a:p>
          <a:p>
            <a:pPr lvl="0">
              <a:lnSpc>
                <a:spcPct val="150000"/>
              </a:lnSpc>
              <a:buFont typeface="Wingdings" pitchFamily="2" charset="2"/>
              <a:buChar char="ü"/>
            </a:pPr>
            <a:r>
              <a:rPr lang="en-US" sz="1600" dirty="0"/>
              <a:t>Arc Sight</a:t>
            </a:r>
          </a:p>
          <a:p>
            <a:pPr lvl="0">
              <a:lnSpc>
                <a:spcPct val="150000"/>
              </a:lnSpc>
              <a:buFont typeface="Wingdings" pitchFamily="2" charset="2"/>
              <a:buChar char="ü"/>
            </a:pPr>
            <a:r>
              <a:rPr lang="en-US" sz="1600" dirty="0" err="1"/>
              <a:t>Websense</a:t>
            </a:r>
            <a:endParaRPr lang="en-US" sz="1600" dirty="0"/>
          </a:p>
          <a:p>
            <a:pPr lvl="0">
              <a:lnSpc>
                <a:spcPct val="150000"/>
              </a:lnSpc>
              <a:buFont typeface="Wingdings" pitchFamily="2" charset="2"/>
              <a:buChar char="ü"/>
            </a:pPr>
            <a:r>
              <a:rPr lang="en-US" sz="1600" dirty="0"/>
              <a:t>Bluecoat</a:t>
            </a:r>
          </a:p>
          <a:p>
            <a:pPr lvl="0">
              <a:lnSpc>
                <a:spcPct val="150000"/>
              </a:lnSpc>
              <a:buFont typeface="Wingdings" pitchFamily="2" charset="2"/>
              <a:buChar char="ü"/>
            </a:pPr>
            <a:r>
              <a:rPr lang="en-US" sz="1600" dirty="0"/>
              <a:t>F5</a:t>
            </a:r>
          </a:p>
          <a:p>
            <a:pPr lvl="0">
              <a:lnSpc>
                <a:spcPct val="150000"/>
              </a:lnSpc>
              <a:buFont typeface="Wingdings" pitchFamily="2" charset="2"/>
              <a:buChar char="ü"/>
            </a:pPr>
            <a:r>
              <a:rPr lang="en-US" sz="1600" dirty="0" err="1"/>
              <a:t>Radware</a:t>
            </a:r>
            <a:endParaRPr lang="en-US" sz="1600" dirty="0"/>
          </a:p>
          <a:p>
            <a:pPr lvl="0">
              <a:lnSpc>
                <a:spcPct val="150000"/>
              </a:lnSpc>
              <a:buFont typeface="Wingdings" pitchFamily="2" charset="2"/>
              <a:buChar char="ü"/>
            </a:pPr>
            <a:r>
              <a:rPr lang="en-US" sz="1600" dirty="0"/>
              <a:t>Cisco</a:t>
            </a:r>
          </a:p>
          <a:p>
            <a:endParaRPr lang="en-US" sz="1600" dirty="0"/>
          </a:p>
        </p:txBody>
      </p:sp>
    </p:spTree>
    <p:extLst>
      <p:ext uri="{BB962C8B-B14F-4D97-AF65-F5344CB8AC3E}">
        <p14:creationId xmlns:p14="http://schemas.microsoft.com/office/powerpoint/2010/main" val="26046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944" y="35256"/>
            <a:ext cx="5257800" cy="715962"/>
          </a:xfrm>
        </p:spPr>
        <p:txBody>
          <a:bodyPr>
            <a:normAutofit fontScale="90000"/>
          </a:bodyPr>
          <a:lstStyle/>
          <a:p>
            <a:r>
              <a:rPr lang="en-IN" sz="3500" b="1" dirty="0">
                <a:solidFill>
                  <a:schemeClr val="bg1"/>
                </a:solidFill>
              </a:rPr>
              <a:t>Few Important Technologies</a:t>
            </a:r>
          </a:p>
        </p:txBody>
      </p:sp>
      <p:sp>
        <p:nvSpPr>
          <p:cNvPr id="3" name="Content Placeholder 2"/>
          <p:cNvSpPr>
            <a:spLocks noGrp="1"/>
          </p:cNvSpPr>
          <p:nvPr>
            <p:ph idx="1"/>
          </p:nvPr>
        </p:nvSpPr>
        <p:spPr>
          <a:solidFill>
            <a:srgbClr val="C6D9F1">
              <a:alpha val="74902"/>
            </a:srgbClr>
          </a:solidFill>
        </p:spPr>
        <p:txBody>
          <a:bodyPr>
            <a:normAutofit/>
          </a:bodyPr>
          <a:lstStyle/>
          <a:p>
            <a:r>
              <a:rPr lang="en-IN" sz="2500" dirty="0"/>
              <a:t>Two Factor</a:t>
            </a:r>
          </a:p>
          <a:p>
            <a:r>
              <a:rPr lang="en-IN" sz="2500" dirty="0"/>
              <a:t>SIEM</a:t>
            </a:r>
          </a:p>
          <a:p>
            <a:r>
              <a:rPr lang="en-IN" sz="2500" dirty="0"/>
              <a:t>WAF</a:t>
            </a:r>
          </a:p>
          <a:p>
            <a:pPr>
              <a:buNone/>
            </a:pPr>
            <a:endParaRPr lang="en-IN" sz="2500" dirty="0"/>
          </a:p>
        </p:txBody>
      </p:sp>
    </p:spTree>
    <p:extLst>
      <p:ext uri="{BB962C8B-B14F-4D97-AF65-F5344CB8AC3E}">
        <p14:creationId xmlns:p14="http://schemas.microsoft.com/office/powerpoint/2010/main" val="2863669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304800" y="1752600"/>
            <a:ext cx="6705600" cy="3741968"/>
          </a:xfrm>
          <a:prstGeom prst="rect">
            <a:avLst/>
          </a:prstGeom>
          <a:solidFill>
            <a:schemeClr val="tx2">
              <a:lumMod val="20000"/>
              <a:lumOff val="80000"/>
            </a:schemeClr>
          </a:solidFill>
          <a:ln w="9525">
            <a:solidFill>
              <a:schemeClr val="tx1"/>
            </a:solidFill>
            <a:miter lim="800000"/>
            <a:headEnd/>
            <a:tailEnd/>
          </a:ln>
        </p:spPr>
        <p:txBody>
          <a:bodyPr wrap="none" anchor="ctr"/>
          <a:lstStyle/>
          <a:p>
            <a:r>
              <a:rPr lang="en-US" sz="2500" b="1" dirty="0" smtClean="0">
                <a:cs typeface="Arial" pitchFamily="34" charset="0"/>
              </a:rPr>
              <a:t>Two-Factor Authentication:  </a:t>
            </a:r>
          </a:p>
          <a:p>
            <a:r>
              <a:rPr lang="en-US" sz="2000" dirty="0" smtClean="0">
                <a:cs typeface="Arial" pitchFamily="34" charset="0"/>
              </a:rPr>
              <a:t>“</a:t>
            </a:r>
            <a:r>
              <a:rPr lang="en-US" sz="2000" dirty="0">
                <a:cs typeface="Arial" pitchFamily="34" charset="0"/>
              </a:rPr>
              <a:t>The act of identifying an individual by using any </a:t>
            </a:r>
            <a:endParaRPr lang="en-US" sz="2000" dirty="0" smtClean="0">
              <a:cs typeface="Arial" pitchFamily="34" charset="0"/>
            </a:endParaRPr>
          </a:p>
          <a:p>
            <a:r>
              <a:rPr lang="en-US" sz="2000" dirty="0" smtClean="0">
                <a:cs typeface="Arial" pitchFamily="34" charset="0"/>
              </a:rPr>
              <a:t>combination </a:t>
            </a:r>
            <a:r>
              <a:rPr lang="en-US" sz="2000" dirty="0">
                <a:cs typeface="Arial" pitchFamily="34" charset="0"/>
              </a:rPr>
              <a:t>of something they know, something </a:t>
            </a:r>
            <a:endParaRPr lang="en-US" sz="2000" dirty="0" smtClean="0">
              <a:cs typeface="Arial" pitchFamily="34" charset="0"/>
            </a:endParaRPr>
          </a:p>
          <a:p>
            <a:r>
              <a:rPr lang="en-US" sz="2000" dirty="0" smtClean="0">
                <a:cs typeface="Arial" pitchFamily="34" charset="0"/>
              </a:rPr>
              <a:t>they </a:t>
            </a:r>
            <a:r>
              <a:rPr lang="en-US" sz="2000" dirty="0">
                <a:cs typeface="Arial" pitchFamily="34" charset="0"/>
              </a:rPr>
              <a:t>have or something they are.”</a:t>
            </a:r>
            <a:endParaRPr lang="en-GB" sz="2000" dirty="0">
              <a:cs typeface="Arial" pitchFamily="34" charset="0"/>
            </a:endParaRPr>
          </a:p>
          <a:p>
            <a:endParaRPr lang="en-US" dirty="0" smtClean="0"/>
          </a:p>
          <a:p>
            <a:r>
              <a:rPr lang="en-GB" sz="2000" dirty="0">
                <a:cs typeface="Arial" pitchFamily="34" charset="0"/>
              </a:rPr>
              <a:t>“Something you know” = PIN, password, life question</a:t>
            </a:r>
          </a:p>
          <a:p>
            <a:endParaRPr lang="en-GB" sz="2000" dirty="0">
              <a:cs typeface="Arial" pitchFamily="34" charset="0"/>
            </a:endParaRPr>
          </a:p>
          <a:p>
            <a:r>
              <a:rPr lang="en-GB" sz="2000" dirty="0">
                <a:cs typeface="Arial" pitchFamily="34" charset="0"/>
              </a:rPr>
              <a:t>“Something you have” = Token, Smartcard, Trusted Device</a:t>
            </a:r>
            <a:br>
              <a:rPr lang="en-GB" sz="2000" dirty="0">
                <a:cs typeface="Arial" pitchFamily="34" charset="0"/>
              </a:rPr>
            </a:br>
            <a:endParaRPr lang="en-GB" sz="2000" dirty="0">
              <a:cs typeface="Arial" pitchFamily="34" charset="0"/>
            </a:endParaRPr>
          </a:p>
          <a:p>
            <a:r>
              <a:rPr lang="en-GB" sz="2000" dirty="0">
                <a:cs typeface="Arial" pitchFamily="34" charset="0"/>
              </a:rPr>
              <a:t>“Something you are” = Biometrics (fingerprint, retinal scan, </a:t>
            </a:r>
            <a:r>
              <a:rPr lang="en-GB" sz="2000" dirty="0" err="1">
                <a:cs typeface="Arial" pitchFamily="34" charset="0"/>
              </a:rPr>
              <a:t>etc</a:t>
            </a:r>
            <a:r>
              <a:rPr lang="en-GB" sz="2000" dirty="0" smtClean="0">
                <a:cs typeface="Arial" pitchFamily="34" charset="0"/>
              </a:rPr>
              <a:t>)</a:t>
            </a:r>
            <a:endParaRPr lang="en-US" sz="2000" dirty="0">
              <a:cs typeface="Arial" pitchFamily="34" charset="0"/>
            </a:endParaRPr>
          </a:p>
        </p:txBody>
      </p:sp>
      <p:sp>
        <p:nvSpPr>
          <p:cNvPr id="22531" name="Rectangle 2"/>
          <p:cNvSpPr>
            <a:spLocks noGrp="1" noChangeArrowheads="1"/>
          </p:cNvSpPr>
          <p:nvPr>
            <p:ph type="title" idx="4294967295"/>
          </p:nvPr>
        </p:nvSpPr>
        <p:spPr>
          <a:xfrm>
            <a:off x="4648200" y="0"/>
            <a:ext cx="7543800" cy="609600"/>
          </a:xfrm>
        </p:spPr>
        <p:txBody>
          <a:bodyPr>
            <a:noAutofit/>
          </a:bodyPr>
          <a:lstStyle/>
          <a:p>
            <a:pPr eaLnBrk="1" hangingPunct="1"/>
            <a:r>
              <a:rPr lang="en-US" sz="3500" b="1" dirty="0">
                <a:solidFill>
                  <a:schemeClr val="bg1"/>
                </a:solidFill>
              </a:rPr>
              <a:t>What is Two-Factor Authentication</a:t>
            </a:r>
            <a:r>
              <a:rPr lang="en-US" sz="3500" b="1" dirty="0" smtClean="0">
                <a:solidFill>
                  <a:schemeClr val="bg1"/>
                </a:solidFill>
              </a:rPr>
              <a:t>?</a:t>
            </a:r>
            <a:endParaRPr lang="en-US" sz="3500" b="1" i="1" dirty="0">
              <a:solidFill>
                <a:schemeClr val="bg1"/>
              </a:solidFill>
            </a:endParaRPr>
          </a:p>
        </p:txBody>
      </p:sp>
      <p:pic>
        <p:nvPicPr>
          <p:cNvPr id="22534" name="Picture 6" descr="SID700_environment"/>
          <p:cNvPicPr>
            <a:picLocks noChangeAspect="1" noChangeArrowheads="1"/>
          </p:cNvPicPr>
          <p:nvPr/>
        </p:nvPicPr>
        <p:blipFill>
          <a:blip r:embed="rId3" cstate="print"/>
          <a:srcRect/>
          <a:stretch>
            <a:fillRect/>
          </a:stretch>
        </p:blipFill>
        <p:spPr bwMode="auto">
          <a:xfrm>
            <a:off x="7239000" y="1744431"/>
            <a:ext cx="4419600" cy="3750137"/>
          </a:xfrm>
          <a:prstGeom prst="rect">
            <a:avLst/>
          </a:prstGeom>
          <a:noFill/>
          <a:ln w="9525">
            <a:noFill/>
            <a:miter lim="800000"/>
            <a:headEnd/>
            <a:tailEnd/>
          </a:ln>
        </p:spPr>
      </p:pic>
    </p:spTree>
    <p:extLst>
      <p:ext uri="{BB962C8B-B14F-4D97-AF65-F5344CB8AC3E}">
        <p14:creationId xmlns:p14="http://schemas.microsoft.com/office/powerpoint/2010/main" val="29614682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8534400" y="46038"/>
            <a:ext cx="3581400" cy="639762"/>
          </a:xfrm>
        </p:spPr>
        <p:txBody>
          <a:bodyPr>
            <a:normAutofit fontScale="90000"/>
          </a:bodyPr>
          <a:lstStyle/>
          <a:p>
            <a:pPr eaLnBrk="1" hangingPunct="1"/>
            <a:r>
              <a:rPr lang="en-US" sz="3500" b="1" dirty="0">
                <a:solidFill>
                  <a:schemeClr val="bg1"/>
                </a:solidFill>
              </a:rPr>
              <a:t>How does It works?</a:t>
            </a:r>
          </a:p>
        </p:txBody>
      </p:sp>
      <p:sp>
        <p:nvSpPr>
          <p:cNvPr id="23555" name="Rectangle 29"/>
          <p:cNvSpPr>
            <a:spLocks noChangeArrowheads="1"/>
          </p:cNvSpPr>
          <p:nvPr/>
        </p:nvSpPr>
        <p:spPr bwMode="auto">
          <a:xfrm>
            <a:off x="6934201" y="6444734"/>
            <a:ext cx="184731" cy="369332"/>
          </a:xfrm>
          <a:prstGeom prst="rect">
            <a:avLst/>
          </a:prstGeom>
          <a:noFill/>
          <a:ln w="9525">
            <a:noFill/>
            <a:miter lim="800000"/>
            <a:headEnd/>
            <a:tailEnd/>
          </a:ln>
        </p:spPr>
        <p:txBody>
          <a:bodyPr wrap="none" anchor="ctr">
            <a:spAutoFit/>
          </a:bodyPr>
          <a:lstStyle/>
          <a:p>
            <a:endParaRPr lang="en-US"/>
          </a:p>
        </p:txBody>
      </p:sp>
      <p:grpSp>
        <p:nvGrpSpPr>
          <p:cNvPr id="2" name="Group 57"/>
          <p:cNvGrpSpPr>
            <a:grpSpLocks/>
          </p:cNvGrpSpPr>
          <p:nvPr/>
        </p:nvGrpSpPr>
        <p:grpSpPr bwMode="auto">
          <a:xfrm>
            <a:off x="457200" y="914400"/>
            <a:ext cx="11277600" cy="5427146"/>
            <a:chOff x="240" y="1121"/>
            <a:chExt cx="5280" cy="2376"/>
          </a:xfrm>
        </p:grpSpPr>
        <p:pic>
          <p:nvPicPr>
            <p:cNvPr id="23560" name="Picture 54" descr="SecurID"/>
            <p:cNvPicPr>
              <a:picLocks noChangeAspect="1" noChangeArrowheads="1"/>
            </p:cNvPicPr>
            <p:nvPr/>
          </p:nvPicPr>
          <p:blipFill>
            <a:blip r:embed="rId3" cstate="print"/>
            <a:srcRect/>
            <a:stretch>
              <a:fillRect/>
            </a:stretch>
          </p:blipFill>
          <p:spPr bwMode="auto">
            <a:xfrm>
              <a:off x="240" y="1121"/>
              <a:ext cx="5280" cy="2376"/>
            </a:xfrm>
            <a:prstGeom prst="rect">
              <a:avLst/>
            </a:prstGeom>
            <a:noFill/>
            <a:ln w="9525">
              <a:noFill/>
              <a:miter lim="800000"/>
              <a:headEnd/>
              <a:tailEnd/>
            </a:ln>
          </p:spPr>
        </p:pic>
        <p:pic>
          <p:nvPicPr>
            <p:cNvPr id="23561" name="Picture 55" descr="SecurID"/>
            <p:cNvPicPr>
              <a:picLocks noChangeAspect="1" noChangeArrowheads="1"/>
            </p:cNvPicPr>
            <p:nvPr/>
          </p:nvPicPr>
          <p:blipFill>
            <a:blip r:embed="rId3" cstate="print"/>
            <a:srcRect l="17273" t="17467" r="68182" b="68391"/>
            <a:stretch>
              <a:fillRect/>
            </a:stretch>
          </p:blipFill>
          <p:spPr bwMode="auto">
            <a:xfrm>
              <a:off x="2448" y="3072"/>
              <a:ext cx="768" cy="336"/>
            </a:xfrm>
            <a:prstGeom prst="rect">
              <a:avLst/>
            </a:prstGeom>
            <a:noFill/>
            <a:ln w="9525">
              <a:noFill/>
              <a:miter lim="800000"/>
              <a:headEnd/>
              <a:tailEnd/>
            </a:ln>
          </p:spPr>
        </p:pic>
        <p:pic>
          <p:nvPicPr>
            <p:cNvPr id="23562" name="Picture 56" descr="http://www.resource-ready.com/joomla/index.php?option=com_fireboard&amp;Itemid=38&amp;task=listcat&amp;catid=9">
              <a:hlinkClick r:id="rId4"/>
            </p:cNvPr>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2420" y="2880"/>
              <a:ext cx="316" cy="426"/>
            </a:xfrm>
            <a:prstGeom prst="rect">
              <a:avLst/>
            </a:prstGeom>
            <a:noFill/>
            <a:ln w="9525">
              <a:noFill/>
              <a:miter lim="800000"/>
              <a:headEnd/>
              <a:tailEnd/>
            </a:ln>
          </p:spPr>
        </p:pic>
      </p:grpSp>
      <p:sp>
        <p:nvSpPr>
          <p:cNvPr id="23557" name="Rectangle 61"/>
          <p:cNvSpPr>
            <a:spLocks noChangeArrowheads="1"/>
          </p:cNvSpPr>
          <p:nvPr/>
        </p:nvSpPr>
        <p:spPr bwMode="auto">
          <a:xfrm>
            <a:off x="533400" y="990600"/>
            <a:ext cx="2950464" cy="754381"/>
          </a:xfrm>
          <a:prstGeom prst="rect">
            <a:avLst/>
          </a:prstGeom>
          <a:noFill/>
          <a:ln w="28575">
            <a:solidFill>
              <a:srgbClr val="FE0000"/>
            </a:solidFill>
            <a:miter lim="800000"/>
            <a:headEnd/>
            <a:tailEnd/>
          </a:ln>
        </p:spPr>
        <p:txBody>
          <a:bodyPr wrap="none" anchor="ctr"/>
          <a:lstStyle/>
          <a:p>
            <a:endParaRPr lang="en-US"/>
          </a:p>
        </p:txBody>
      </p:sp>
      <p:sp>
        <p:nvSpPr>
          <p:cNvPr id="23558" name="Rectangle 62"/>
          <p:cNvSpPr>
            <a:spLocks noChangeArrowheads="1"/>
          </p:cNvSpPr>
          <p:nvPr/>
        </p:nvSpPr>
        <p:spPr bwMode="auto">
          <a:xfrm>
            <a:off x="9448800" y="957072"/>
            <a:ext cx="2028444" cy="737616"/>
          </a:xfrm>
          <a:prstGeom prst="rect">
            <a:avLst/>
          </a:prstGeom>
          <a:noFill/>
          <a:ln w="28575">
            <a:solidFill>
              <a:srgbClr val="FE0000"/>
            </a:solidFill>
            <a:miter lim="800000"/>
            <a:headEnd/>
            <a:tailEnd/>
          </a:ln>
        </p:spPr>
        <p:txBody>
          <a:bodyPr wrap="none" anchor="ctr"/>
          <a:lstStyle/>
          <a:p>
            <a:endParaRPr lang="en-US"/>
          </a:p>
        </p:txBody>
      </p:sp>
      <p:sp>
        <p:nvSpPr>
          <p:cNvPr id="23559" name="Rectangle 63"/>
          <p:cNvSpPr>
            <a:spLocks noChangeArrowheads="1"/>
          </p:cNvSpPr>
          <p:nvPr/>
        </p:nvSpPr>
        <p:spPr bwMode="auto">
          <a:xfrm>
            <a:off x="7035546" y="5116068"/>
            <a:ext cx="2489454" cy="1106424"/>
          </a:xfrm>
          <a:prstGeom prst="rect">
            <a:avLst/>
          </a:prstGeom>
          <a:noFill/>
          <a:ln w="28575">
            <a:solidFill>
              <a:srgbClr val="FE0000"/>
            </a:solidFill>
            <a:miter lim="800000"/>
            <a:headEnd/>
            <a:tailEnd/>
          </a:ln>
        </p:spPr>
        <p:txBody>
          <a:bodyPr wrap="none" anchor="ctr"/>
          <a:lstStyle/>
          <a:p>
            <a:endParaRPr lang="en-US"/>
          </a:p>
        </p:txBody>
      </p:sp>
    </p:spTree>
    <p:extLst>
      <p:ext uri="{BB962C8B-B14F-4D97-AF65-F5344CB8AC3E}">
        <p14:creationId xmlns:p14="http://schemas.microsoft.com/office/powerpoint/2010/main" val="923634262"/>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txBox="1">
            <a:spLocks noGrp="1"/>
          </p:cNvSpPr>
          <p:nvPr/>
        </p:nvSpPr>
        <p:spPr bwMode="auto">
          <a:xfrm>
            <a:off x="1601788" y="6500814"/>
            <a:ext cx="2133600" cy="357187"/>
          </a:xfrm>
          <a:prstGeom prst="rect">
            <a:avLst/>
          </a:prstGeom>
          <a:noFill/>
          <a:ln w="9525">
            <a:noFill/>
            <a:miter lim="800000"/>
            <a:headEnd/>
            <a:tailEnd/>
          </a:ln>
        </p:spPr>
        <p:txBody>
          <a:bodyPr anchor="ctr"/>
          <a:lstStyle/>
          <a:p>
            <a:pPr eaLnBrk="0" hangingPunct="0"/>
            <a:fld id="{5CF94695-F094-4DC5-8F7E-68C53D4AE94C}" type="slidenum">
              <a:rPr lang="en-US" sz="1200">
                <a:solidFill>
                  <a:srgbClr val="FF0000"/>
                </a:solidFill>
              </a:rPr>
              <a:pPr eaLnBrk="0" hangingPunct="0"/>
              <a:t>17</a:t>
            </a:fld>
            <a:endParaRPr lang="en-US" sz="1200">
              <a:solidFill>
                <a:srgbClr val="FF0000"/>
              </a:solidFill>
            </a:endParaRPr>
          </a:p>
        </p:txBody>
      </p:sp>
      <p:sp>
        <p:nvSpPr>
          <p:cNvPr id="92163" name="Rectangle 2"/>
          <p:cNvSpPr>
            <a:spLocks noGrp="1" noChangeArrowheads="1"/>
          </p:cNvSpPr>
          <p:nvPr>
            <p:ph type="title" idx="4294967295"/>
          </p:nvPr>
        </p:nvSpPr>
        <p:spPr>
          <a:xfrm>
            <a:off x="5472752" y="13648"/>
            <a:ext cx="6705600" cy="563562"/>
          </a:xfrm>
        </p:spPr>
        <p:txBody>
          <a:bodyPr>
            <a:normAutofit fontScale="90000"/>
          </a:bodyPr>
          <a:lstStyle/>
          <a:p>
            <a:pPr eaLnBrk="1" hangingPunct="1"/>
            <a:r>
              <a:rPr lang="en-US" sz="3500" b="1" dirty="0">
                <a:solidFill>
                  <a:schemeClr val="bg1"/>
                </a:solidFill>
              </a:rPr>
              <a:t>Two Factor Authentication Solution</a:t>
            </a:r>
          </a:p>
        </p:txBody>
      </p:sp>
      <p:graphicFrame>
        <p:nvGraphicFramePr>
          <p:cNvPr id="92164" name="Object 2"/>
          <p:cNvGraphicFramePr>
            <a:graphicFrameLocks noChangeAspect="1"/>
          </p:cNvGraphicFramePr>
          <p:nvPr>
            <p:extLst>
              <p:ext uri="{D42A27DB-BD31-4B8C-83A1-F6EECF244321}">
                <p14:modId xmlns:p14="http://schemas.microsoft.com/office/powerpoint/2010/main" val="511792539"/>
              </p:ext>
            </p:extLst>
          </p:nvPr>
        </p:nvGraphicFramePr>
        <p:xfrm>
          <a:off x="831723" y="1097280"/>
          <a:ext cx="10674477" cy="502920"/>
        </p:xfrm>
        <a:graphic>
          <a:graphicData uri="http://schemas.openxmlformats.org/presentationml/2006/ole">
            <mc:AlternateContent xmlns:mc="http://schemas.openxmlformats.org/markup-compatibility/2006">
              <mc:Choice xmlns:v="urn:schemas-microsoft-com:vml" Requires="v">
                <p:oleObj spid="_x0000_s3095" name="Document" r:id="rId4" imgW="6648840" imgH="315000" progId="Word.Document.8">
                  <p:embed/>
                </p:oleObj>
              </mc:Choice>
              <mc:Fallback>
                <p:oleObj name="Document" r:id="rId4" imgW="6648840" imgH="315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23" y="1097280"/>
                        <a:ext cx="10674477" cy="502920"/>
                      </a:xfrm>
                      <a:prstGeom prst="rect">
                        <a:avLst/>
                      </a:prstGeom>
                      <a:noFill/>
                      <a:ln>
                        <a:noFill/>
                      </a:ln>
                      <a:effectLst>
                        <a:outerShdw dist="107763" dir="2700000" algn="ctr" rotWithShape="0">
                          <a:schemeClr val="bg2">
                            <a:alpha val="50000"/>
                          </a:schemeClr>
                        </a:outerShdw>
                      </a:effectLst>
                      <a:extLst/>
                    </p:spPr>
                  </p:pic>
                </p:oleObj>
              </mc:Fallback>
            </mc:AlternateContent>
          </a:graphicData>
        </a:graphic>
      </p:graphicFrame>
      <p:pic>
        <p:nvPicPr>
          <p:cNvPr id="92165" name="Picture 4" descr="group5"/>
          <p:cNvPicPr>
            <a:picLocks noChangeAspect="1" noChangeArrowheads="1"/>
          </p:cNvPicPr>
          <p:nvPr/>
        </p:nvPicPr>
        <p:blipFill>
          <a:blip r:embed="rId6"/>
          <a:srcRect/>
          <a:stretch>
            <a:fillRect/>
          </a:stretch>
        </p:blipFill>
        <p:spPr bwMode="auto">
          <a:xfrm>
            <a:off x="7772400" y="1966012"/>
            <a:ext cx="4019550" cy="2235200"/>
          </a:xfrm>
          <a:prstGeom prst="rect">
            <a:avLst/>
          </a:prstGeom>
          <a:noFill/>
          <a:ln w="9525">
            <a:noFill/>
            <a:miter lim="800000"/>
            <a:headEnd/>
            <a:tailEnd/>
          </a:ln>
        </p:spPr>
      </p:pic>
      <p:pic>
        <p:nvPicPr>
          <p:cNvPr id="92166" name="Picture 6" descr="Blackberry_7200"/>
          <p:cNvPicPr>
            <a:picLocks noChangeAspect="1" noChangeArrowheads="1"/>
          </p:cNvPicPr>
          <p:nvPr/>
        </p:nvPicPr>
        <p:blipFill>
          <a:blip r:embed="rId7"/>
          <a:srcRect/>
          <a:stretch>
            <a:fillRect/>
          </a:stretch>
        </p:blipFill>
        <p:spPr bwMode="auto">
          <a:xfrm>
            <a:off x="609600" y="2305050"/>
            <a:ext cx="1479550" cy="2114550"/>
          </a:xfrm>
          <a:prstGeom prst="rect">
            <a:avLst/>
          </a:prstGeom>
          <a:noFill/>
          <a:ln w="9525">
            <a:noFill/>
            <a:miter lim="800000"/>
            <a:headEnd/>
            <a:tailEnd/>
          </a:ln>
        </p:spPr>
      </p:pic>
      <p:pic>
        <p:nvPicPr>
          <p:cNvPr id="92167" name="Picture 7" descr="BlackBerry_7100g"/>
          <p:cNvPicPr>
            <a:picLocks noChangeAspect="1" noChangeArrowheads="1"/>
          </p:cNvPicPr>
          <p:nvPr/>
        </p:nvPicPr>
        <p:blipFill>
          <a:blip r:embed="rId8"/>
          <a:srcRect/>
          <a:stretch>
            <a:fillRect/>
          </a:stretch>
        </p:blipFill>
        <p:spPr bwMode="auto">
          <a:xfrm>
            <a:off x="5105400" y="4419601"/>
            <a:ext cx="1330325" cy="2438400"/>
          </a:xfrm>
          <a:prstGeom prst="rect">
            <a:avLst/>
          </a:prstGeom>
          <a:noFill/>
          <a:ln w="9525">
            <a:noFill/>
            <a:miter lim="800000"/>
            <a:headEnd/>
            <a:tailEnd/>
          </a:ln>
        </p:spPr>
      </p:pic>
      <p:pic>
        <p:nvPicPr>
          <p:cNvPr id="92168" name="Picture 8" descr="Smart-Key-6200-laptop"/>
          <p:cNvPicPr>
            <a:picLocks noChangeAspect="1" noChangeArrowheads="1"/>
          </p:cNvPicPr>
          <p:nvPr/>
        </p:nvPicPr>
        <p:blipFill>
          <a:blip r:embed="rId9"/>
          <a:srcRect/>
          <a:stretch>
            <a:fillRect/>
          </a:stretch>
        </p:blipFill>
        <p:spPr bwMode="auto">
          <a:xfrm>
            <a:off x="878006" y="5038726"/>
            <a:ext cx="2743200" cy="1819275"/>
          </a:xfrm>
          <a:prstGeom prst="rect">
            <a:avLst/>
          </a:prstGeom>
          <a:noFill/>
          <a:ln w="9525">
            <a:noFill/>
            <a:miter lim="800000"/>
            <a:headEnd/>
            <a:tailEnd/>
          </a:ln>
        </p:spPr>
      </p:pic>
      <p:pic>
        <p:nvPicPr>
          <p:cNvPr id="92169" name="Picture 9" descr="AA_greenring"/>
          <p:cNvPicPr>
            <a:picLocks noChangeAspect="1" noChangeArrowheads="1"/>
          </p:cNvPicPr>
          <p:nvPr/>
        </p:nvPicPr>
        <p:blipFill>
          <a:blip r:embed="rId10"/>
          <a:srcRect/>
          <a:stretch>
            <a:fillRect/>
          </a:stretch>
        </p:blipFill>
        <p:spPr bwMode="auto">
          <a:xfrm>
            <a:off x="7772400" y="4902200"/>
            <a:ext cx="2895600" cy="1473200"/>
          </a:xfrm>
          <a:prstGeom prst="rect">
            <a:avLst/>
          </a:prstGeom>
          <a:noFill/>
          <a:ln w="9525">
            <a:noFill/>
            <a:miter lim="800000"/>
            <a:headEnd/>
            <a:tailEnd/>
          </a:ln>
        </p:spPr>
      </p:pic>
      <p:pic>
        <p:nvPicPr>
          <p:cNvPr id="92170" name="Picture 10" descr="Img_0197"/>
          <p:cNvPicPr>
            <a:picLocks noChangeAspect="1" noChangeArrowheads="1"/>
          </p:cNvPicPr>
          <p:nvPr/>
        </p:nvPicPr>
        <p:blipFill>
          <a:blip r:embed="rId11"/>
          <a:srcRect/>
          <a:stretch>
            <a:fillRect/>
          </a:stretch>
        </p:blipFill>
        <p:spPr bwMode="auto">
          <a:xfrm>
            <a:off x="4210051" y="2364475"/>
            <a:ext cx="2559050" cy="1438275"/>
          </a:xfrm>
          <a:prstGeom prst="rect">
            <a:avLst/>
          </a:prstGeom>
          <a:noFill/>
          <a:ln w="28575">
            <a:solidFill>
              <a:srgbClr val="949DBD"/>
            </a:solidFill>
            <a:miter lim="800000"/>
            <a:headEnd/>
            <a:tailEnd/>
          </a:ln>
        </p:spPr>
      </p:pic>
    </p:spTree>
    <p:extLst>
      <p:ext uri="{BB962C8B-B14F-4D97-AF65-F5344CB8AC3E}">
        <p14:creationId xmlns:p14="http://schemas.microsoft.com/office/powerpoint/2010/main" val="6658142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FAE9E078-C5A9-41C3-A6F2-15C249CF8A62}" type="slidenum">
              <a:rPr lang="en-US"/>
              <a:pPr/>
              <a:t>18</a:t>
            </a:fld>
            <a:endParaRPr lang="en-US"/>
          </a:p>
        </p:txBody>
      </p:sp>
      <p:pic>
        <p:nvPicPr>
          <p:cNvPr id="2874370" name="Picture 2" descr="network map"/>
          <p:cNvPicPr>
            <a:picLocks noChangeAspect="1" noChangeArrowheads="1"/>
          </p:cNvPicPr>
          <p:nvPr/>
        </p:nvPicPr>
        <p:blipFill>
          <a:blip r:embed="rId3" cstate="print"/>
          <a:srcRect/>
          <a:stretch>
            <a:fillRect/>
          </a:stretch>
        </p:blipFill>
        <p:spPr bwMode="auto">
          <a:xfrm>
            <a:off x="3810000" y="3657601"/>
            <a:ext cx="4648200" cy="2570163"/>
          </a:xfrm>
          <a:prstGeom prst="rect">
            <a:avLst/>
          </a:prstGeom>
          <a:noFill/>
        </p:spPr>
      </p:pic>
      <p:sp>
        <p:nvSpPr>
          <p:cNvPr id="2874371" name="Rectangle 3"/>
          <p:cNvSpPr>
            <a:spLocks noGrp="1" noChangeArrowheads="1"/>
          </p:cNvSpPr>
          <p:nvPr>
            <p:ph type="title"/>
          </p:nvPr>
        </p:nvSpPr>
        <p:spPr>
          <a:xfrm>
            <a:off x="6924983" y="0"/>
            <a:ext cx="5267017" cy="990600"/>
          </a:xfrm>
          <a:noFill/>
          <a:ln/>
        </p:spPr>
        <p:txBody>
          <a:bodyPr/>
          <a:lstStyle/>
          <a:p>
            <a:r>
              <a:rPr lang="en-US" sz="3500" b="1" dirty="0">
                <a:solidFill>
                  <a:schemeClr val="bg1"/>
                </a:solidFill>
              </a:rPr>
              <a:t>SIEM-The Enterprise </a:t>
            </a:r>
            <a:r>
              <a:rPr lang="en-US" sz="3500" b="1" dirty="0" smtClean="0">
                <a:solidFill>
                  <a:schemeClr val="bg1"/>
                </a:solidFill>
              </a:rPr>
              <a:t>Today </a:t>
            </a:r>
            <a:br>
              <a:rPr lang="en-US" sz="3500" b="1" dirty="0" smtClean="0">
                <a:solidFill>
                  <a:schemeClr val="bg1"/>
                </a:solidFill>
              </a:rPr>
            </a:br>
            <a:r>
              <a:rPr lang="en-US" sz="2400" b="1" i="1" dirty="0" smtClean="0">
                <a:solidFill>
                  <a:schemeClr val="bg1"/>
                </a:solidFill>
              </a:rPr>
              <a:t>Mountains </a:t>
            </a:r>
            <a:r>
              <a:rPr lang="en-US" sz="2400" b="1" i="1" dirty="0">
                <a:solidFill>
                  <a:schemeClr val="bg1"/>
                </a:solidFill>
              </a:rPr>
              <a:t>of data, many stakeholders</a:t>
            </a:r>
          </a:p>
        </p:txBody>
      </p:sp>
      <p:grpSp>
        <p:nvGrpSpPr>
          <p:cNvPr id="2" name="Group 4"/>
          <p:cNvGrpSpPr>
            <a:grpSpLocks/>
          </p:cNvGrpSpPr>
          <p:nvPr/>
        </p:nvGrpSpPr>
        <p:grpSpPr bwMode="auto">
          <a:xfrm>
            <a:off x="6553200" y="3408363"/>
            <a:ext cx="2743200" cy="1371600"/>
            <a:chOff x="3168" y="2208"/>
            <a:chExt cx="1728" cy="864"/>
          </a:xfrm>
        </p:grpSpPr>
        <p:sp>
          <p:nvSpPr>
            <p:cNvPr id="2874373" name="AutoShape 5"/>
            <p:cNvSpPr>
              <a:spLocks noChangeArrowheads="1"/>
            </p:cNvSpPr>
            <p:nvPr/>
          </p:nvSpPr>
          <p:spPr bwMode="auto">
            <a:xfrm>
              <a:off x="3528" y="2414"/>
              <a:ext cx="624" cy="192"/>
            </a:xfrm>
            <a:prstGeom prst="wedgeRectCallout">
              <a:avLst>
                <a:gd name="adj1" fmla="val -102722"/>
                <a:gd name="adj2" fmla="val 182815"/>
              </a:avLst>
            </a:prstGeom>
            <a:solidFill>
              <a:srgbClr val="6699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Router logs</a:t>
              </a:r>
            </a:p>
          </p:txBody>
        </p:sp>
        <p:sp>
          <p:nvSpPr>
            <p:cNvPr id="2874374" name="AutoShape 6"/>
            <p:cNvSpPr>
              <a:spLocks noChangeArrowheads="1"/>
            </p:cNvSpPr>
            <p:nvPr/>
          </p:nvSpPr>
          <p:spPr bwMode="auto">
            <a:xfrm>
              <a:off x="3168" y="2208"/>
              <a:ext cx="672" cy="192"/>
            </a:xfrm>
            <a:prstGeom prst="wedgeRectCallout">
              <a:avLst>
                <a:gd name="adj1" fmla="val -49704"/>
                <a:gd name="adj2" fmla="val 265106"/>
              </a:avLst>
            </a:prstGeom>
            <a:solidFill>
              <a:srgbClr val="6699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IDS/IDP logs</a:t>
              </a:r>
            </a:p>
          </p:txBody>
        </p:sp>
        <p:sp>
          <p:nvSpPr>
            <p:cNvPr id="2874375" name="AutoShape 7"/>
            <p:cNvSpPr>
              <a:spLocks noChangeArrowheads="1"/>
            </p:cNvSpPr>
            <p:nvPr/>
          </p:nvSpPr>
          <p:spPr bwMode="auto">
            <a:xfrm>
              <a:off x="3840" y="2640"/>
              <a:ext cx="624" cy="192"/>
            </a:xfrm>
            <a:prstGeom prst="wedgeRectCallout">
              <a:avLst>
                <a:gd name="adj1" fmla="val -126444"/>
                <a:gd name="adj2" fmla="val 41667"/>
              </a:avLst>
            </a:prstGeom>
            <a:solidFill>
              <a:srgbClr val="6699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VPN logs</a:t>
              </a:r>
            </a:p>
          </p:txBody>
        </p:sp>
        <p:sp>
          <p:nvSpPr>
            <p:cNvPr id="2874376" name="AutoShape 8"/>
            <p:cNvSpPr>
              <a:spLocks noChangeArrowheads="1"/>
            </p:cNvSpPr>
            <p:nvPr/>
          </p:nvSpPr>
          <p:spPr bwMode="auto">
            <a:xfrm>
              <a:off x="4128" y="2880"/>
              <a:ext cx="768" cy="192"/>
            </a:xfrm>
            <a:prstGeom prst="wedgeRectCallout">
              <a:avLst>
                <a:gd name="adj1" fmla="val -173699"/>
                <a:gd name="adj2" fmla="val -21352"/>
              </a:avLst>
            </a:prstGeom>
            <a:solidFill>
              <a:srgbClr val="6699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Firewall logs</a:t>
              </a:r>
            </a:p>
          </p:txBody>
        </p:sp>
      </p:grpSp>
      <p:grpSp>
        <p:nvGrpSpPr>
          <p:cNvPr id="3" name="Group 9"/>
          <p:cNvGrpSpPr>
            <a:grpSpLocks/>
          </p:cNvGrpSpPr>
          <p:nvPr/>
        </p:nvGrpSpPr>
        <p:grpSpPr bwMode="auto">
          <a:xfrm>
            <a:off x="2743200" y="2819400"/>
            <a:ext cx="7010400" cy="3409950"/>
            <a:chOff x="768" y="1776"/>
            <a:chExt cx="4416" cy="2148"/>
          </a:xfrm>
        </p:grpSpPr>
        <p:sp>
          <p:nvSpPr>
            <p:cNvPr id="2874378" name="AutoShape 10"/>
            <p:cNvSpPr>
              <a:spLocks noChangeArrowheads="1"/>
            </p:cNvSpPr>
            <p:nvPr/>
          </p:nvSpPr>
          <p:spPr bwMode="auto">
            <a:xfrm>
              <a:off x="1704" y="2112"/>
              <a:ext cx="624" cy="192"/>
            </a:xfrm>
            <a:prstGeom prst="wedgeRectCallout">
              <a:avLst>
                <a:gd name="adj1" fmla="val 132051"/>
                <a:gd name="adj2" fmla="val 397398"/>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Switch logs</a:t>
              </a:r>
            </a:p>
          </p:txBody>
        </p:sp>
        <p:sp>
          <p:nvSpPr>
            <p:cNvPr id="2874379" name="AutoShape 11"/>
            <p:cNvSpPr>
              <a:spLocks noChangeArrowheads="1"/>
            </p:cNvSpPr>
            <p:nvPr/>
          </p:nvSpPr>
          <p:spPr bwMode="auto">
            <a:xfrm flipH="1">
              <a:off x="1320" y="2545"/>
              <a:ext cx="696" cy="144"/>
            </a:xfrm>
            <a:prstGeom prst="wedgeRectCallout">
              <a:avLst>
                <a:gd name="adj1" fmla="val -34486"/>
                <a:gd name="adj2" fmla="val 190278"/>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Windows logs</a:t>
              </a:r>
            </a:p>
          </p:txBody>
        </p:sp>
        <p:sp>
          <p:nvSpPr>
            <p:cNvPr id="2874380" name="AutoShape 12"/>
            <p:cNvSpPr>
              <a:spLocks noChangeArrowheads="1"/>
            </p:cNvSpPr>
            <p:nvPr/>
          </p:nvSpPr>
          <p:spPr bwMode="auto">
            <a:xfrm>
              <a:off x="4224" y="3395"/>
              <a:ext cx="672" cy="240"/>
            </a:xfrm>
            <a:prstGeom prst="wedgeRectCallout">
              <a:avLst>
                <a:gd name="adj1" fmla="val -148514"/>
                <a:gd name="adj2" fmla="val -252083"/>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Client &amp; file server logs</a:t>
              </a:r>
            </a:p>
          </p:txBody>
        </p:sp>
        <p:sp>
          <p:nvSpPr>
            <p:cNvPr id="2874381" name="AutoShape 13"/>
            <p:cNvSpPr>
              <a:spLocks noChangeArrowheads="1"/>
            </p:cNvSpPr>
            <p:nvPr/>
          </p:nvSpPr>
          <p:spPr bwMode="auto">
            <a:xfrm flipV="1">
              <a:off x="768" y="2915"/>
              <a:ext cx="456" cy="192"/>
            </a:xfrm>
            <a:prstGeom prst="wedgeRectCallout">
              <a:avLst>
                <a:gd name="adj1" fmla="val 181579"/>
                <a:gd name="adj2" fmla="val -36981"/>
              </a:avLst>
            </a:prstGeom>
            <a:solidFill>
              <a:srgbClr val="993300"/>
            </a:solidFill>
            <a:ln w="9525">
              <a:solidFill>
                <a:schemeClr val="tx1"/>
              </a:solidFill>
              <a:miter lim="800000"/>
              <a:headEnd/>
              <a:tailEnd/>
            </a:ln>
            <a:effectLst/>
          </p:spPr>
          <p:txBody>
            <a:bodyPr rot="10800000"/>
            <a:lstStyle/>
            <a:p>
              <a:pPr eaLnBrk="1" hangingPunct="1"/>
              <a:r>
                <a:rPr lang="en-US" sz="900">
                  <a:solidFill>
                    <a:schemeClr val="bg1"/>
                  </a:solidFill>
                  <a:latin typeface="Trebuchet MS" pitchFamily="34" charset="0"/>
                </a:rPr>
                <a:t>Wireless access logs</a:t>
              </a:r>
            </a:p>
          </p:txBody>
        </p:sp>
        <p:sp>
          <p:nvSpPr>
            <p:cNvPr id="2874382" name="AutoShape 14"/>
            <p:cNvSpPr>
              <a:spLocks noChangeArrowheads="1"/>
            </p:cNvSpPr>
            <p:nvPr/>
          </p:nvSpPr>
          <p:spPr bwMode="auto">
            <a:xfrm>
              <a:off x="768" y="2579"/>
              <a:ext cx="552" cy="312"/>
            </a:xfrm>
            <a:prstGeom prst="wedgeRectCallout">
              <a:avLst>
                <a:gd name="adj1" fmla="val 137681"/>
                <a:gd name="adj2" fmla="val 58653"/>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Windows domain logins</a:t>
              </a:r>
            </a:p>
          </p:txBody>
        </p:sp>
        <p:sp>
          <p:nvSpPr>
            <p:cNvPr id="2874383" name="AutoShape 15"/>
            <p:cNvSpPr>
              <a:spLocks noChangeArrowheads="1"/>
            </p:cNvSpPr>
            <p:nvPr/>
          </p:nvSpPr>
          <p:spPr bwMode="auto">
            <a:xfrm flipH="1">
              <a:off x="768" y="3155"/>
              <a:ext cx="768" cy="192"/>
            </a:xfrm>
            <a:prstGeom prst="wedgeRectCallout">
              <a:avLst>
                <a:gd name="adj1" fmla="val -117972"/>
                <a:gd name="adj2" fmla="val -25000"/>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Oracle Financial Logs</a:t>
              </a:r>
            </a:p>
          </p:txBody>
        </p:sp>
        <p:sp>
          <p:nvSpPr>
            <p:cNvPr id="2874384" name="AutoShape 16"/>
            <p:cNvSpPr>
              <a:spLocks noChangeArrowheads="1"/>
            </p:cNvSpPr>
            <p:nvPr/>
          </p:nvSpPr>
          <p:spPr bwMode="auto">
            <a:xfrm>
              <a:off x="1488" y="3635"/>
              <a:ext cx="480" cy="288"/>
            </a:xfrm>
            <a:prstGeom prst="wedgeRectCallout">
              <a:avLst>
                <a:gd name="adj1" fmla="val 142083"/>
                <a:gd name="adj2" fmla="val -107986"/>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San File Access Logs</a:t>
              </a:r>
            </a:p>
          </p:txBody>
        </p:sp>
        <p:sp>
          <p:nvSpPr>
            <p:cNvPr id="2874385" name="AutoShape 17"/>
            <p:cNvSpPr>
              <a:spLocks noChangeArrowheads="1"/>
            </p:cNvSpPr>
            <p:nvPr/>
          </p:nvSpPr>
          <p:spPr bwMode="auto">
            <a:xfrm>
              <a:off x="2016" y="3636"/>
              <a:ext cx="576" cy="288"/>
            </a:xfrm>
            <a:prstGeom prst="wedgeRectCallout">
              <a:avLst>
                <a:gd name="adj1" fmla="val 70486"/>
                <a:gd name="adj2" fmla="val -196181"/>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VLAN Access &amp; Control logs</a:t>
              </a:r>
            </a:p>
          </p:txBody>
        </p:sp>
        <p:sp>
          <p:nvSpPr>
            <p:cNvPr id="2874386" name="AutoShape 18"/>
            <p:cNvSpPr>
              <a:spLocks noChangeArrowheads="1"/>
            </p:cNvSpPr>
            <p:nvPr/>
          </p:nvSpPr>
          <p:spPr bwMode="auto">
            <a:xfrm flipV="1">
              <a:off x="1680" y="3443"/>
              <a:ext cx="480" cy="144"/>
            </a:xfrm>
            <a:prstGeom prst="wedgeRectCallout">
              <a:avLst>
                <a:gd name="adj1" fmla="val 88542"/>
                <a:gd name="adj2" fmla="val 131250"/>
              </a:avLst>
            </a:prstGeom>
            <a:solidFill>
              <a:srgbClr val="993300"/>
            </a:solidFill>
            <a:ln w="9525">
              <a:solidFill>
                <a:schemeClr val="tx1"/>
              </a:solidFill>
              <a:miter lim="800000"/>
              <a:headEnd/>
              <a:tailEnd/>
            </a:ln>
            <a:effectLst/>
          </p:spPr>
          <p:txBody>
            <a:bodyPr rot="10800000"/>
            <a:lstStyle/>
            <a:p>
              <a:pPr eaLnBrk="1" hangingPunct="1"/>
              <a:r>
                <a:rPr lang="en-US" sz="900">
                  <a:solidFill>
                    <a:schemeClr val="bg1"/>
                  </a:solidFill>
                  <a:latin typeface="Trebuchet MS" pitchFamily="34" charset="0"/>
                </a:rPr>
                <a:t>DHCP logs</a:t>
              </a:r>
            </a:p>
          </p:txBody>
        </p:sp>
        <p:sp>
          <p:nvSpPr>
            <p:cNvPr id="2874387" name="AutoShape 19"/>
            <p:cNvSpPr>
              <a:spLocks noChangeArrowheads="1"/>
            </p:cNvSpPr>
            <p:nvPr/>
          </p:nvSpPr>
          <p:spPr bwMode="auto">
            <a:xfrm>
              <a:off x="4512" y="3083"/>
              <a:ext cx="672" cy="216"/>
            </a:xfrm>
            <a:prstGeom prst="wedgeRectCallout">
              <a:avLst>
                <a:gd name="adj1" fmla="val -149106"/>
                <a:gd name="adj2" fmla="val -63426"/>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Linux, Unix, Windows OS logs</a:t>
              </a:r>
            </a:p>
          </p:txBody>
        </p:sp>
        <p:sp>
          <p:nvSpPr>
            <p:cNvPr id="2874388" name="AutoShape 20"/>
            <p:cNvSpPr>
              <a:spLocks noChangeArrowheads="1"/>
            </p:cNvSpPr>
            <p:nvPr/>
          </p:nvSpPr>
          <p:spPr bwMode="auto">
            <a:xfrm flipV="1">
              <a:off x="1056" y="3395"/>
              <a:ext cx="576" cy="192"/>
            </a:xfrm>
            <a:prstGeom prst="wedgeRectCallout">
              <a:avLst>
                <a:gd name="adj1" fmla="val 130208"/>
                <a:gd name="adj2" fmla="val 130727"/>
              </a:avLst>
            </a:prstGeom>
            <a:solidFill>
              <a:srgbClr val="993300"/>
            </a:solidFill>
            <a:ln w="9525">
              <a:solidFill>
                <a:schemeClr val="tx1"/>
              </a:solidFill>
              <a:miter lim="800000"/>
              <a:headEnd/>
              <a:tailEnd/>
            </a:ln>
            <a:effectLst/>
          </p:spPr>
          <p:txBody>
            <a:bodyPr rot="10800000"/>
            <a:lstStyle/>
            <a:p>
              <a:pPr eaLnBrk="1" hangingPunct="1"/>
              <a:r>
                <a:rPr lang="en-US" sz="900">
                  <a:solidFill>
                    <a:schemeClr val="bg1"/>
                  </a:solidFill>
                  <a:latin typeface="Trebuchet MS" pitchFamily="34" charset="0"/>
                </a:rPr>
                <a:t>Mainframe logs</a:t>
              </a:r>
            </a:p>
            <a:p>
              <a:pPr eaLnBrk="1" hangingPunct="1"/>
              <a:endParaRPr lang="en-US" sz="900">
                <a:solidFill>
                  <a:schemeClr val="bg1"/>
                </a:solidFill>
                <a:latin typeface="Trebuchet MS" pitchFamily="34" charset="0"/>
              </a:endParaRPr>
            </a:p>
          </p:txBody>
        </p:sp>
        <p:sp>
          <p:nvSpPr>
            <p:cNvPr id="2874389" name="AutoShape 21"/>
            <p:cNvSpPr>
              <a:spLocks noChangeArrowheads="1"/>
            </p:cNvSpPr>
            <p:nvPr/>
          </p:nvSpPr>
          <p:spPr bwMode="auto">
            <a:xfrm>
              <a:off x="3792" y="3683"/>
              <a:ext cx="624" cy="144"/>
            </a:xfrm>
            <a:prstGeom prst="wedgeRectCallout">
              <a:avLst>
                <a:gd name="adj1" fmla="val -172116"/>
                <a:gd name="adj2" fmla="val -265972"/>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Database Logs</a:t>
              </a:r>
            </a:p>
          </p:txBody>
        </p:sp>
        <p:sp>
          <p:nvSpPr>
            <p:cNvPr id="2874390" name="AutoShape 22"/>
            <p:cNvSpPr>
              <a:spLocks noChangeArrowheads="1"/>
            </p:cNvSpPr>
            <p:nvPr/>
          </p:nvSpPr>
          <p:spPr bwMode="auto">
            <a:xfrm>
              <a:off x="1824" y="1781"/>
              <a:ext cx="624" cy="288"/>
            </a:xfrm>
            <a:prstGeom prst="wedgeRectCallout">
              <a:avLst>
                <a:gd name="adj1" fmla="val 109616"/>
                <a:gd name="adj2" fmla="val 324306"/>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Web server activity logs</a:t>
              </a:r>
            </a:p>
          </p:txBody>
        </p:sp>
        <p:sp>
          <p:nvSpPr>
            <p:cNvPr id="2874391" name="AutoShape 23"/>
            <p:cNvSpPr>
              <a:spLocks noChangeArrowheads="1"/>
            </p:cNvSpPr>
            <p:nvPr/>
          </p:nvSpPr>
          <p:spPr bwMode="auto">
            <a:xfrm>
              <a:off x="2928" y="1914"/>
              <a:ext cx="1008" cy="198"/>
            </a:xfrm>
            <a:prstGeom prst="wedgeRectCallout">
              <a:avLst>
                <a:gd name="adj1" fmla="val -60319"/>
                <a:gd name="adj2" fmla="val 151009"/>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Content management logs</a:t>
              </a:r>
            </a:p>
          </p:txBody>
        </p:sp>
        <p:sp>
          <p:nvSpPr>
            <p:cNvPr id="2874392" name="AutoShape 24"/>
            <p:cNvSpPr>
              <a:spLocks noChangeArrowheads="1"/>
            </p:cNvSpPr>
            <p:nvPr/>
          </p:nvSpPr>
          <p:spPr bwMode="auto">
            <a:xfrm>
              <a:off x="2496" y="1776"/>
              <a:ext cx="960" cy="131"/>
            </a:xfrm>
            <a:prstGeom prst="wedgeRectCallout">
              <a:avLst>
                <a:gd name="adj1" fmla="val -23750"/>
                <a:gd name="adj2" fmla="val 501144"/>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Web cache &amp; proxy logs</a:t>
              </a:r>
            </a:p>
          </p:txBody>
        </p:sp>
        <p:sp>
          <p:nvSpPr>
            <p:cNvPr id="2874393" name="AutoShape 25"/>
            <p:cNvSpPr>
              <a:spLocks noChangeArrowheads="1"/>
            </p:cNvSpPr>
            <p:nvPr/>
          </p:nvSpPr>
          <p:spPr bwMode="auto">
            <a:xfrm>
              <a:off x="1704" y="2353"/>
              <a:ext cx="624" cy="192"/>
            </a:xfrm>
            <a:prstGeom prst="wedgeRectCallout">
              <a:avLst>
                <a:gd name="adj1" fmla="val 146153"/>
                <a:gd name="adj2" fmla="val 220315"/>
              </a:avLst>
            </a:prstGeom>
            <a:solidFill>
              <a:srgbClr val="993300"/>
            </a:solidFill>
            <a:ln w="9525">
              <a:solidFill>
                <a:schemeClr val="tx1"/>
              </a:solidFill>
              <a:miter lim="800000"/>
              <a:headEnd/>
              <a:tailEnd/>
            </a:ln>
            <a:effectLst/>
          </p:spPr>
          <p:txBody>
            <a:bodyPr/>
            <a:lstStyle/>
            <a:p>
              <a:pPr eaLnBrk="1" hangingPunct="1"/>
              <a:r>
                <a:rPr lang="en-US" sz="900">
                  <a:solidFill>
                    <a:schemeClr val="bg1"/>
                  </a:solidFill>
                  <a:latin typeface="Trebuchet MS" pitchFamily="34" charset="0"/>
                </a:rPr>
                <a:t>VA Scan logs</a:t>
              </a:r>
            </a:p>
          </p:txBody>
        </p:sp>
      </p:grpSp>
      <p:grpSp>
        <p:nvGrpSpPr>
          <p:cNvPr id="4" name="Group 26"/>
          <p:cNvGrpSpPr>
            <a:grpSpLocks/>
          </p:cNvGrpSpPr>
          <p:nvPr/>
        </p:nvGrpSpPr>
        <p:grpSpPr bwMode="auto">
          <a:xfrm>
            <a:off x="8915400" y="3009900"/>
            <a:ext cx="1676400" cy="1409700"/>
            <a:chOff x="4656" y="1896"/>
            <a:chExt cx="1056" cy="888"/>
          </a:xfrm>
        </p:grpSpPr>
        <p:pic>
          <p:nvPicPr>
            <p:cNvPr id="2874395" name="Picture 27" descr="security"/>
            <p:cNvPicPr>
              <a:picLocks noChangeAspect="1" noChangeArrowheads="1"/>
            </p:cNvPicPr>
            <p:nvPr/>
          </p:nvPicPr>
          <p:blipFill>
            <a:blip r:embed="rId4"/>
            <a:srcRect/>
            <a:stretch>
              <a:fillRect/>
            </a:stretch>
          </p:blipFill>
          <p:spPr bwMode="auto">
            <a:xfrm>
              <a:off x="4656" y="1896"/>
              <a:ext cx="432" cy="421"/>
            </a:xfrm>
            <a:prstGeom prst="rect">
              <a:avLst/>
            </a:prstGeom>
            <a:noFill/>
          </p:spPr>
        </p:pic>
        <p:pic>
          <p:nvPicPr>
            <p:cNvPr id="2874396" name="Picture 28" descr="network"/>
            <p:cNvPicPr>
              <a:picLocks noChangeAspect="1" noChangeArrowheads="1"/>
            </p:cNvPicPr>
            <p:nvPr/>
          </p:nvPicPr>
          <p:blipFill>
            <a:blip r:embed="rId5"/>
            <a:srcRect/>
            <a:stretch>
              <a:fillRect/>
            </a:stretch>
          </p:blipFill>
          <p:spPr bwMode="auto">
            <a:xfrm>
              <a:off x="5280" y="2363"/>
              <a:ext cx="432" cy="421"/>
            </a:xfrm>
            <a:prstGeom prst="rect">
              <a:avLst/>
            </a:prstGeom>
            <a:noFill/>
          </p:spPr>
        </p:pic>
      </p:grpSp>
      <p:grpSp>
        <p:nvGrpSpPr>
          <p:cNvPr id="5" name="Group 29"/>
          <p:cNvGrpSpPr>
            <a:grpSpLocks/>
          </p:cNvGrpSpPr>
          <p:nvPr/>
        </p:nvGrpSpPr>
        <p:grpSpPr bwMode="auto">
          <a:xfrm>
            <a:off x="1905000" y="2057400"/>
            <a:ext cx="6781800" cy="2255838"/>
            <a:chOff x="240" y="1296"/>
            <a:chExt cx="4272" cy="1421"/>
          </a:xfrm>
        </p:grpSpPr>
        <p:pic>
          <p:nvPicPr>
            <p:cNvPr id="2874398" name="Picture 30" descr="application"/>
            <p:cNvPicPr>
              <a:picLocks noChangeAspect="1" noChangeArrowheads="1"/>
            </p:cNvPicPr>
            <p:nvPr/>
          </p:nvPicPr>
          <p:blipFill>
            <a:blip r:embed="rId6"/>
            <a:srcRect/>
            <a:stretch>
              <a:fillRect/>
            </a:stretch>
          </p:blipFill>
          <p:spPr bwMode="auto">
            <a:xfrm>
              <a:off x="2280" y="1296"/>
              <a:ext cx="432" cy="421"/>
            </a:xfrm>
            <a:prstGeom prst="rect">
              <a:avLst/>
            </a:prstGeom>
            <a:noFill/>
          </p:spPr>
        </p:pic>
        <p:pic>
          <p:nvPicPr>
            <p:cNvPr id="2874399" name="Picture 31" descr="server"/>
            <p:cNvPicPr>
              <a:picLocks noChangeAspect="1" noChangeArrowheads="1"/>
            </p:cNvPicPr>
            <p:nvPr/>
          </p:nvPicPr>
          <p:blipFill>
            <a:blip r:embed="rId7"/>
            <a:srcRect/>
            <a:stretch>
              <a:fillRect/>
            </a:stretch>
          </p:blipFill>
          <p:spPr bwMode="auto">
            <a:xfrm>
              <a:off x="3216" y="1296"/>
              <a:ext cx="432" cy="421"/>
            </a:xfrm>
            <a:prstGeom prst="rect">
              <a:avLst/>
            </a:prstGeom>
            <a:noFill/>
          </p:spPr>
        </p:pic>
        <p:pic>
          <p:nvPicPr>
            <p:cNvPr id="2874400" name="Picture 32" descr="risk"/>
            <p:cNvPicPr>
              <a:picLocks noChangeAspect="1" noChangeArrowheads="1"/>
            </p:cNvPicPr>
            <p:nvPr/>
          </p:nvPicPr>
          <p:blipFill>
            <a:blip r:embed="rId8"/>
            <a:srcRect/>
            <a:stretch>
              <a:fillRect/>
            </a:stretch>
          </p:blipFill>
          <p:spPr bwMode="auto">
            <a:xfrm>
              <a:off x="240" y="2296"/>
              <a:ext cx="432" cy="421"/>
            </a:xfrm>
            <a:prstGeom prst="rect">
              <a:avLst/>
            </a:prstGeom>
            <a:noFill/>
          </p:spPr>
        </p:pic>
        <p:pic>
          <p:nvPicPr>
            <p:cNvPr id="2874401" name="Picture 33" descr="desktop"/>
            <p:cNvPicPr>
              <a:picLocks noChangeAspect="1" noChangeArrowheads="1"/>
            </p:cNvPicPr>
            <p:nvPr/>
          </p:nvPicPr>
          <p:blipFill>
            <a:blip r:embed="rId9"/>
            <a:srcRect/>
            <a:stretch>
              <a:fillRect/>
            </a:stretch>
          </p:blipFill>
          <p:spPr bwMode="auto">
            <a:xfrm>
              <a:off x="4080" y="1475"/>
              <a:ext cx="432" cy="421"/>
            </a:xfrm>
            <a:prstGeom prst="rect">
              <a:avLst/>
            </a:prstGeom>
            <a:noFill/>
          </p:spPr>
        </p:pic>
        <p:pic>
          <p:nvPicPr>
            <p:cNvPr id="2874402" name="Picture 34" descr="compliance"/>
            <p:cNvPicPr>
              <a:picLocks noChangeAspect="1" noChangeArrowheads="1"/>
            </p:cNvPicPr>
            <p:nvPr/>
          </p:nvPicPr>
          <p:blipFill>
            <a:blip r:embed="rId10"/>
            <a:srcRect/>
            <a:stretch>
              <a:fillRect/>
            </a:stretch>
          </p:blipFill>
          <p:spPr bwMode="auto">
            <a:xfrm>
              <a:off x="840" y="1821"/>
              <a:ext cx="432" cy="421"/>
            </a:xfrm>
            <a:prstGeom prst="rect">
              <a:avLst/>
            </a:prstGeom>
            <a:noFill/>
          </p:spPr>
        </p:pic>
        <p:pic>
          <p:nvPicPr>
            <p:cNvPr id="2874403" name="Picture 35" descr="business"/>
            <p:cNvPicPr>
              <a:picLocks noChangeAspect="1" noChangeArrowheads="1"/>
            </p:cNvPicPr>
            <p:nvPr/>
          </p:nvPicPr>
          <p:blipFill>
            <a:blip r:embed="rId11"/>
            <a:srcRect/>
            <a:stretch>
              <a:fillRect/>
            </a:stretch>
          </p:blipFill>
          <p:spPr bwMode="auto">
            <a:xfrm>
              <a:off x="1344" y="1440"/>
              <a:ext cx="432" cy="421"/>
            </a:xfrm>
            <a:prstGeom prst="rect">
              <a:avLst/>
            </a:prstGeom>
            <a:noFill/>
          </p:spPr>
        </p:pic>
      </p:grpSp>
      <p:grpSp>
        <p:nvGrpSpPr>
          <p:cNvPr id="6" name="Group 36"/>
          <p:cNvGrpSpPr>
            <a:grpSpLocks/>
          </p:cNvGrpSpPr>
          <p:nvPr/>
        </p:nvGrpSpPr>
        <p:grpSpPr bwMode="auto">
          <a:xfrm>
            <a:off x="2670176" y="941388"/>
            <a:ext cx="6626224" cy="1116013"/>
            <a:chOff x="722" y="593"/>
            <a:chExt cx="4174" cy="703"/>
          </a:xfrm>
        </p:grpSpPr>
        <p:sp>
          <p:nvSpPr>
            <p:cNvPr id="2874405" name="Text Box 37"/>
            <p:cNvSpPr txBox="1">
              <a:spLocks noChangeArrowheads="1"/>
            </p:cNvSpPr>
            <p:nvPr/>
          </p:nvSpPr>
          <p:spPr bwMode="auto">
            <a:xfrm>
              <a:off x="3984" y="695"/>
              <a:ext cx="912" cy="601"/>
            </a:xfrm>
            <a:prstGeom prst="rect">
              <a:avLst/>
            </a:prstGeom>
            <a:solidFill>
              <a:schemeClr val="bg1">
                <a:lumMod val="50000"/>
              </a:schemeClr>
            </a:solidFill>
            <a:ln w="9525">
              <a:noFill/>
              <a:miter lim="800000"/>
              <a:headEnd/>
              <a:tailEnd/>
            </a:ln>
            <a:effectLst/>
          </p:spPr>
          <p:txBody>
            <a:bodyPr wrap="square" anchor="b">
              <a:spAutoFit/>
            </a:bodyPr>
            <a:lstStyle/>
            <a:p>
              <a:pPr algn="ctr"/>
              <a:r>
                <a:rPr lang="en-US" sz="1400" b="1" dirty="0">
                  <a:solidFill>
                    <a:schemeClr val="bg1"/>
                  </a:solidFill>
                  <a:latin typeface="+mj-lt"/>
                </a:rPr>
                <a:t>Configuration Control</a:t>
              </a:r>
              <a:br>
                <a:rPr lang="en-US" sz="1400" b="1" dirty="0">
                  <a:solidFill>
                    <a:schemeClr val="bg1"/>
                  </a:solidFill>
                  <a:latin typeface="+mj-lt"/>
                </a:rPr>
              </a:br>
              <a:r>
                <a:rPr lang="en-US" sz="1400" b="1" i="1" dirty="0">
                  <a:solidFill>
                    <a:schemeClr val="bg1"/>
                  </a:solidFill>
                  <a:latin typeface="+mj-lt"/>
                </a:rPr>
                <a:t>Lockdown enforcement</a:t>
              </a:r>
            </a:p>
          </p:txBody>
        </p:sp>
        <p:sp>
          <p:nvSpPr>
            <p:cNvPr id="2874406" name="Text Box 38"/>
            <p:cNvSpPr txBox="1">
              <a:spLocks noChangeArrowheads="1"/>
            </p:cNvSpPr>
            <p:nvPr/>
          </p:nvSpPr>
          <p:spPr bwMode="auto">
            <a:xfrm>
              <a:off x="722" y="593"/>
              <a:ext cx="1054" cy="601"/>
            </a:xfrm>
            <a:prstGeom prst="rect">
              <a:avLst/>
            </a:prstGeom>
            <a:solidFill>
              <a:schemeClr val="bg1">
                <a:lumMod val="50000"/>
              </a:schemeClr>
            </a:solidFill>
            <a:ln w="9525">
              <a:noFill/>
              <a:miter lim="800000"/>
              <a:headEnd/>
              <a:tailEnd/>
            </a:ln>
            <a:effectLst/>
          </p:spPr>
          <p:txBody>
            <a:bodyPr wrap="square" anchor="b">
              <a:spAutoFit/>
            </a:bodyPr>
            <a:lstStyle/>
            <a:p>
              <a:pPr algn="ctr"/>
              <a:r>
                <a:rPr lang="en-US" sz="1400" b="1" dirty="0">
                  <a:solidFill>
                    <a:schemeClr val="bg1"/>
                  </a:solidFill>
                  <a:latin typeface="+mj-lt"/>
                </a:rPr>
                <a:t>Access Control Enforcement</a:t>
              </a:r>
              <a:br>
                <a:rPr lang="en-US" sz="1400" b="1" dirty="0">
                  <a:solidFill>
                    <a:schemeClr val="bg1"/>
                  </a:solidFill>
                  <a:latin typeface="+mj-lt"/>
                </a:rPr>
              </a:br>
              <a:r>
                <a:rPr lang="en-US" sz="1400" b="1" i="1" dirty="0">
                  <a:solidFill>
                    <a:schemeClr val="bg1"/>
                  </a:solidFill>
                  <a:latin typeface="+mj-lt"/>
                </a:rPr>
                <a:t>Privileged User Management</a:t>
              </a:r>
            </a:p>
          </p:txBody>
        </p:sp>
        <p:sp>
          <p:nvSpPr>
            <p:cNvPr id="2874407" name="Text Box 39"/>
            <p:cNvSpPr txBox="1">
              <a:spLocks noChangeArrowheads="1"/>
            </p:cNvSpPr>
            <p:nvPr/>
          </p:nvSpPr>
          <p:spPr bwMode="auto">
            <a:xfrm>
              <a:off x="1872" y="599"/>
              <a:ext cx="927" cy="601"/>
            </a:xfrm>
            <a:prstGeom prst="rect">
              <a:avLst/>
            </a:prstGeom>
            <a:solidFill>
              <a:schemeClr val="bg1">
                <a:lumMod val="50000"/>
              </a:schemeClr>
            </a:solidFill>
            <a:ln w="9525">
              <a:noFill/>
              <a:miter lim="800000"/>
              <a:headEnd/>
              <a:tailEnd/>
            </a:ln>
            <a:effectLst/>
          </p:spPr>
          <p:txBody>
            <a:bodyPr wrap="square" anchor="b">
              <a:spAutoFit/>
            </a:bodyPr>
            <a:lstStyle/>
            <a:p>
              <a:pPr algn="ctr"/>
              <a:r>
                <a:rPr lang="en-US" sz="1400" b="1" dirty="0">
                  <a:solidFill>
                    <a:schemeClr val="bg1"/>
                  </a:solidFill>
                  <a:latin typeface="+mj-lt"/>
                </a:rPr>
                <a:t>Malicious Code Detection</a:t>
              </a:r>
            </a:p>
            <a:p>
              <a:pPr algn="ctr"/>
              <a:r>
                <a:rPr lang="en-US" sz="1400" b="1" i="1" dirty="0">
                  <a:solidFill>
                    <a:schemeClr val="bg1"/>
                  </a:solidFill>
                  <a:latin typeface="+mj-lt"/>
                </a:rPr>
                <a:t>Spyware detection      </a:t>
              </a:r>
            </a:p>
          </p:txBody>
        </p:sp>
        <p:sp>
          <p:nvSpPr>
            <p:cNvPr id="2874408" name="Text Box 40"/>
            <p:cNvSpPr txBox="1">
              <a:spLocks noChangeArrowheads="1"/>
            </p:cNvSpPr>
            <p:nvPr/>
          </p:nvSpPr>
          <p:spPr bwMode="auto">
            <a:xfrm>
              <a:off x="2928" y="735"/>
              <a:ext cx="913" cy="465"/>
            </a:xfrm>
            <a:prstGeom prst="rect">
              <a:avLst/>
            </a:prstGeom>
            <a:solidFill>
              <a:schemeClr val="bg1">
                <a:lumMod val="50000"/>
              </a:schemeClr>
            </a:solidFill>
            <a:ln w="9525">
              <a:noFill/>
              <a:miter lim="800000"/>
              <a:headEnd/>
              <a:tailEnd/>
            </a:ln>
            <a:effectLst/>
          </p:spPr>
          <p:txBody>
            <a:bodyPr wrap="square" anchor="b">
              <a:spAutoFit/>
            </a:bodyPr>
            <a:lstStyle/>
            <a:p>
              <a:pPr algn="ctr"/>
              <a:r>
                <a:rPr lang="en-US" sz="1400" b="1" dirty="0">
                  <a:solidFill>
                    <a:schemeClr val="bg1"/>
                  </a:solidFill>
                  <a:latin typeface="+mj-lt"/>
                </a:rPr>
                <a:t>Real-Time Monitoring</a:t>
              </a:r>
            </a:p>
            <a:p>
              <a:pPr algn="ctr"/>
              <a:r>
                <a:rPr lang="en-US" sz="1400" b="1" i="1" dirty="0">
                  <a:solidFill>
                    <a:schemeClr val="bg1"/>
                  </a:solidFill>
                  <a:latin typeface="+mj-lt"/>
                </a:rPr>
                <a:t>Troubleshooting</a:t>
              </a:r>
            </a:p>
          </p:txBody>
        </p:sp>
      </p:grpSp>
      <p:grpSp>
        <p:nvGrpSpPr>
          <p:cNvPr id="7" name="Group 41"/>
          <p:cNvGrpSpPr>
            <a:grpSpLocks/>
          </p:cNvGrpSpPr>
          <p:nvPr/>
        </p:nvGrpSpPr>
        <p:grpSpPr bwMode="auto">
          <a:xfrm>
            <a:off x="1066800" y="2005016"/>
            <a:ext cx="10040938" cy="1576390"/>
            <a:chOff x="-288" y="1263"/>
            <a:chExt cx="6325" cy="993"/>
          </a:xfrm>
        </p:grpSpPr>
        <p:sp>
          <p:nvSpPr>
            <p:cNvPr id="2874410" name="Text Box 42"/>
            <p:cNvSpPr txBox="1">
              <a:spLocks noChangeArrowheads="1"/>
            </p:cNvSpPr>
            <p:nvPr/>
          </p:nvSpPr>
          <p:spPr bwMode="auto">
            <a:xfrm>
              <a:off x="48" y="1263"/>
              <a:ext cx="1104" cy="465"/>
            </a:xfrm>
            <a:prstGeom prst="rect">
              <a:avLst/>
            </a:prstGeom>
            <a:solidFill>
              <a:schemeClr val="bg1">
                <a:lumMod val="50000"/>
              </a:schemeClr>
            </a:solidFill>
            <a:ln w="9525">
              <a:noFill/>
              <a:miter lim="800000"/>
              <a:headEnd/>
              <a:tailEnd/>
            </a:ln>
            <a:effectLst/>
          </p:spPr>
          <p:txBody>
            <a:bodyPr anchor="b">
              <a:spAutoFit/>
            </a:bodyPr>
            <a:lstStyle/>
            <a:p>
              <a:pPr algn="ctr"/>
              <a:r>
                <a:rPr lang="en-US" sz="1400" b="1" dirty="0">
                  <a:solidFill>
                    <a:schemeClr val="bg1"/>
                  </a:solidFill>
                  <a:latin typeface="+mj-lt"/>
                </a:rPr>
                <a:t>Unauthorized</a:t>
              </a:r>
              <a:br>
                <a:rPr lang="en-US" sz="1400" b="1" dirty="0">
                  <a:solidFill>
                    <a:schemeClr val="bg1"/>
                  </a:solidFill>
                  <a:latin typeface="+mj-lt"/>
                </a:rPr>
              </a:br>
              <a:r>
                <a:rPr lang="en-US" sz="1400" b="1" dirty="0">
                  <a:solidFill>
                    <a:schemeClr val="bg1"/>
                  </a:solidFill>
                  <a:latin typeface="+mj-lt"/>
                </a:rPr>
                <a:t>Service Detection</a:t>
              </a:r>
              <a:br>
                <a:rPr lang="en-US" sz="1400" b="1" dirty="0">
                  <a:solidFill>
                    <a:schemeClr val="bg1"/>
                  </a:solidFill>
                  <a:latin typeface="+mj-lt"/>
                </a:rPr>
              </a:br>
              <a:r>
                <a:rPr lang="en-US" sz="1400" b="1" i="1" dirty="0">
                  <a:solidFill>
                    <a:schemeClr val="bg1"/>
                  </a:solidFill>
                  <a:latin typeface="+mj-lt"/>
                </a:rPr>
                <a:t>IP Leakage</a:t>
              </a:r>
            </a:p>
          </p:txBody>
        </p:sp>
        <p:sp>
          <p:nvSpPr>
            <p:cNvPr id="2874411" name="Text Box 43"/>
            <p:cNvSpPr txBox="1">
              <a:spLocks noChangeArrowheads="1"/>
            </p:cNvSpPr>
            <p:nvPr/>
          </p:nvSpPr>
          <p:spPr bwMode="auto">
            <a:xfrm>
              <a:off x="4736" y="1341"/>
              <a:ext cx="736" cy="483"/>
            </a:xfrm>
            <a:prstGeom prst="rect">
              <a:avLst/>
            </a:prstGeom>
            <a:solidFill>
              <a:schemeClr val="bg1">
                <a:lumMod val="50000"/>
              </a:schemeClr>
            </a:solidFill>
            <a:ln w="9525">
              <a:noFill/>
              <a:miter lim="800000"/>
              <a:headEnd/>
              <a:tailEnd/>
            </a:ln>
            <a:effectLst/>
          </p:spPr>
          <p:txBody>
            <a:bodyPr anchor="b">
              <a:spAutoFit/>
            </a:bodyPr>
            <a:lstStyle/>
            <a:p>
              <a:pPr algn="ctr"/>
              <a:r>
                <a:rPr lang="en-US" sz="1400" b="1">
                  <a:solidFill>
                    <a:schemeClr val="bg1"/>
                  </a:solidFill>
                  <a:latin typeface="+mj-lt"/>
                </a:rPr>
                <a:t>False Positive </a:t>
              </a:r>
              <a:br>
                <a:rPr lang="en-US" sz="1400" b="1">
                  <a:solidFill>
                    <a:schemeClr val="bg1"/>
                  </a:solidFill>
                  <a:latin typeface="+mj-lt"/>
                </a:rPr>
              </a:br>
              <a:r>
                <a:rPr lang="en-US" sz="1400" b="1">
                  <a:solidFill>
                    <a:schemeClr val="bg1"/>
                  </a:solidFill>
                  <a:latin typeface="+mj-lt"/>
                </a:rPr>
                <a:t>Reduction</a:t>
              </a:r>
            </a:p>
          </p:txBody>
        </p:sp>
        <p:sp>
          <p:nvSpPr>
            <p:cNvPr id="2874412" name="Text Box 44"/>
            <p:cNvSpPr txBox="1">
              <a:spLocks noChangeArrowheads="1"/>
            </p:cNvSpPr>
            <p:nvPr/>
          </p:nvSpPr>
          <p:spPr bwMode="auto">
            <a:xfrm>
              <a:off x="-288" y="1966"/>
              <a:ext cx="913" cy="194"/>
            </a:xfrm>
            <a:prstGeom prst="rect">
              <a:avLst/>
            </a:prstGeom>
            <a:solidFill>
              <a:schemeClr val="bg1">
                <a:lumMod val="50000"/>
              </a:schemeClr>
            </a:solidFill>
            <a:ln w="9525">
              <a:noFill/>
              <a:miter lim="800000"/>
              <a:headEnd/>
              <a:tailEnd/>
            </a:ln>
            <a:effectLst/>
          </p:spPr>
          <p:txBody>
            <a:bodyPr anchor="b">
              <a:spAutoFit/>
            </a:bodyPr>
            <a:lstStyle/>
            <a:p>
              <a:pPr algn="ctr"/>
              <a:r>
                <a:rPr lang="en-US" sz="1400" b="1" dirty="0">
                  <a:solidFill>
                    <a:schemeClr val="bg1"/>
                  </a:solidFill>
                  <a:latin typeface="+mj-lt"/>
                </a:rPr>
                <a:t>User Monitoring</a:t>
              </a:r>
            </a:p>
          </p:txBody>
        </p:sp>
        <p:sp>
          <p:nvSpPr>
            <p:cNvPr id="2874413" name="Text Box 45"/>
            <p:cNvSpPr txBox="1">
              <a:spLocks noChangeArrowheads="1"/>
            </p:cNvSpPr>
            <p:nvPr/>
          </p:nvSpPr>
          <p:spPr bwMode="auto">
            <a:xfrm>
              <a:off x="5342" y="1926"/>
              <a:ext cx="695" cy="330"/>
            </a:xfrm>
            <a:prstGeom prst="rect">
              <a:avLst/>
            </a:prstGeom>
            <a:solidFill>
              <a:schemeClr val="bg1">
                <a:lumMod val="50000"/>
              </a:schemeClr>
            </a:solidFill>
            <a:ln w="9525">
              <a:noFill/>
              <a:miter lim="800000"/>
              <a:headEnd/>
              <a:tailEnd/>
            </a:ln>
            <a:effectLst/>
          </p:spPr>
          <p:txBody>
            <a:bodyPr anchor="b">
              <a:spAutoFit/>
            </a:bodyPr>
            <a:lstStyle/>
            <a:p>
              <a:pPr algn="ctr"/>
              <a:r>
                <a:rPr lang="en-US" sz="1400" b="1" dirty="0">
                  <a:solidFill>
                    <a:schemeClr val="bg1"/>
                  </a:solidFill>
                  <a:latin typeface="+mj-lt"/>
                </a:rPr>
                <a:t>SLA Monitoring</a:t>
              </a:r>
            </a:p>
          </p:txBody>
        </p:sp>
      </p:grpSp>
      <p:sp>
        <p:nvSpPr>
          <p:cNvPr id="2874414" name="Rectangle 46"/>
          <p:cNvSpPr>
            <a:spLocks noChangeArrowheads="1"/>
          </p:cNvSpPr>
          <p:nvPr/>
        </p:nvSpPr>
        <p:spPr bwMode="auto">
          <a:xfrm>
            <a:off x="457200" y="990600"/>
            <a:ext cx="11064240" cy="5791200"/>
          </a:xfrm>
          <a:prstGeom prst="rect">
            <a:avLst/>
          </a:prstGeom>
          <a:solidFill>
            <a:srgbClr val="969696">
              <a:alpha val="86000"/>
            </a:srgbClr>
          </a:solidFill>
          <a:ln w="9525">
            <a:noFill/>
            <a:miter lim="800000"/>
            <a:headEnd/>
            <a:tailEnd/>
          </a:ln>
          <a:effectLst/>
        </p:spPr>
        <p:txBody>
          <a:bodyPr wrap="none" anchor="ctr"/>
          <a:lstStyle/>
          <a:p>
            <a:endParaRPr lang="en-IN"/>
          </a:p>
        </p:txBody>
      </p:sp>
      <p:sp>
        <p:nvSpPr>
          <p:cNvPr id="48" name="Text Box 48"/>
          <p:cNvSpPr txBox="1">
            <a:spLocks noChangeArrowheads="1"/>
          </p:cNvSpPr>
          <p:nvPr/>
        </p:nvSpPr>
        <p:spPr bwMode="auto">
          <a:xfrm>
            <a:off x="2209800" y="3336132"/>
            <a:ext cx="7744968" cy="861774"/>
          </a:xfrm>
          <a:prstGeom prst="rect">
            <a:avLst/>
          </a:prstGeom>
          <a:solidFill>
            <a:srgbClr val="DA3400"/>
          </a:solidFill>
          <a:ln w="9525">
            <a:noFill/>
            <a:miter lim="800000"/>
            <a:headEnd/>
            <a:tailEnd/>
          </a:ln>
          <a:effectLst/>
        </p:spPr>
        <p:txBody>
          <a:bodyPr>
            <a:spAutoFit/>
          </a:bodyPr>
          <a:lstStyle/>
          <a:p>
            <a:pPr algn="ctr" eaLnBrk="1" hangingPunct="1"/>
            <a:r>
              <a:rPr lang="en-US" sz="2500" b="1" dirty="0">
                <a:solidFill>
                  <a:schemeClr val="bg1"/>
                </a:solidFill>
                <a:latin typeface="+mj-lt"/>
              </a:rPr>
              <a:t>How to analyze and manage all the data to transform the information into actionable knowledge and intelligence</a:t>
            </a:r>
          </a:p>
        </p:txBody>
      </p:sp>
    </p:spTree>
    <p:extLst>
      <p:ext uri="{BB962C8B-B14F-4D97-AF65-F5344CB8AC3E}">
        <p14:creationId xmlns:p14="http://schemas.microsoft.com/office/powerpoint/2010/main" val="3934826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744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414"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3"/>
          <p:cNvSpPr>
            <a:spLocks noGrp="1"/>
          </p:cNvSpPr>
          <p:nvPr>
            <p:ph type="sldNum" sz="quarter" idx="10"/>
          </p:nvPr>
        </p:nvSpPr>
        <p:spPr/>
        <p:txBody>
          <a:bodyPr/>
          <a:lstStyle/>
          <a:p>
            <a:fld id="{10443E88-8662-4345-A33C-0A68D605B386}" type="slidenum">
              <a:rPr lang="en-US"/>
              <a:pPr/>
              <a:t>19</a:t>
            </a:fld>
            <a:endParaRPr lang="en-US"/>
          </a:p>
        </p:txBody>
      </p:sp>
      <p:grpSp>
        <p:nvGrpSpPr>
          <p:cNvPr id="2" name="Group 2"/>
          <p:cNvGrpSpPr>
            <a:grpSpLocks/>
          </p:cNvGrpSpPr>
          <p:nvPr/>
        </p:nvGrpSpPr>
        <p:grpSpPr bwMode="auto">
          <a:xfrm>
            <a:off x="2647951" y="3371851"/>
            <a:ext cx="6808875" cy="2638080"/>
            <a:chOff x="817" y="2616"/>
            <a:chExt cx="3941" cy="1576"/>
          </a:xfrm>
        </p:grpSpPr>
        <p:pic>
          <p:nvPicPr>
            <p:cNvPr id="2878467" name="Picture 3" descr="cosolm"/>
            <p:cNvPicPr>
              <a:picLocks noChangeAspect="1" noChangeArrowheads="1"/>
            </p:cNvPicPr>
            <p:nvPr/>
          </p:nvPicPr>
          <p:blipFill>
            <a:blip r:embed="rId3">
              <a:clrChange>
                <a:clrFrom>
                  <a:srgbClr val="FFFFFF"/>
                </a:clrFrom>
                <a:clrTo>
                  <a:srgbClr val="FFFFFF">
                    <a:alpha val="0"/>
                  </a:srgbClr>
                </a:clrTo>
              </a:clrChange>
            </a:blip>
            <a:srcRect l="8099" t="62204" r="8121"/>
            <a:stretch>
              <a:fillRect/>
            </a:stretch>
          </p:blipFill>
          <p:spPr bwMode="auto">
            <a:xfrm>
              <a:off x="817" y="2885"/>
              <a:ext cx="3941" cy="1307"/>
            </a:xfrm>
            <a:prstGeom prst="rect">
              <a:avLst/>
            </a:prstGeom>
            <a:noFill/>
          </p:spPr>
        </p:pic>
        <p:sp>
          <p:nvSpPr>
            <p:cNvPr id="2878468" name="Oval 4"/>
            <p:cNvSpPr>
              <a:spLocks noChangeArrowheads="1"/>
            </p:cNvSpPr>
            <p:nvPr/>
          </p:nvSpPr>
          <p:spPr bwMode="auto">
            <a:xfrm>
              <a:off x="1600" y="2616"/>
              <a:ext cx="2352" cy="576"/>
            </a:xfrm>
            <a:prstGeom prst="ellipse">
              <a:avLst/>
            </a:prstGeom>
            <a:solidFill>
              <a:schemeClr val="bg1"/>
            </a:solidFill>
            <a:ln w="9525">
              <a:noFill/>
              <a:miter lim="800000"/>
              <a:headEnd/>
              <a:tailEnd/>
            </a:ln>
            <a:effectLst/>
          </p:spPr>
          <p:txBody>
            <a:bodyPr wrap="none" anchor="ctr"/>
            <a:lstStyle/>
            <a:p>
              <a:endParaRPr lang="en-IN"/>
            </a:p>
          </p:txBody>
        </p:sp>
      </p:grpSp>
      <p:pic>
        <p:nvPicPr>
          <p:cNvPr id="2878469" name="Picture 5" descr="network map"/>
          <p:cNvPicPr>
            <a:picLocks noChangeAspect="1" noChangeArrowheads="1"/>
          </p:cNvPicPr>
          <p:nvPr/>
        </p:nvPicPr>
        <p:blipFill>
          <a:blip r:embed="rId4"/>
          <a:srcRect/>
          <a:stretch>
            <a:fillRect/>
          </a:stretch>
        </p:blipFill>
        <p:spPr bwMode="auto">
          <a:xfrm>
            <a:off x="1371600" y="1287465"/>
            <a:ext cx="9390062" cy="5205567"/>
          </a:xfrm>
          <a:prstGeom prst="rect">
            <a:avLst/>
          </a:prstGeom>
          <a:noFill/>
        </p:spPr>
      </p:pic>
      <p:sp>
        <p:nvSpPr>
          <p:cNvPr id="2878470" name="Rectangle 6"/>
          <p:cNvSpPr>
            <a:spLocks noGrp="1" noChangeArrowheads="1"/>
          </p:cNvSpPr>
          <p:nvPr>
            <p:ph type="title"/>
          </p:nvPr>
        </p:nvSpPr>
        <p:spPr>
          <a:xfrm>
            <a:off x="2641600" y="0"/>
            <a:ext cx="9550400" cy="914400"/>
          </a:xfrm>
        </p:spPr>
        <p:txBody>
          <a:bodyPr>
            <a:normAutofit fontScale="90000"/>
          </a:bodyPr>
          <a:lstStyle/>
          <a:p>
            <a:pPr algn="r"/>
            <a:r>
              <a:rPr lang="en-US" sz="3900" b="1" dirty="0">
                <a:solidFill>
                  <a:schemeClr val="bg1"/>
                </a:solidFill>
              </a:rPr>
              <a:t>Solution: </a:t>
            </a:r>
            <a:r>
              <a:rPr lang="en-US" sz="3900" b="1" dirty="0" smtClean="0">
                <a:solidFill>
                  <a:schemeClr val="bg1"/>
                </a:solidFill>
              </a:rPr>
              <a:t>SIEM</a:t>
            </a:r>
            <a:r>
              <a:rPr lang="en-US" dirty="0">
                <a:solidFill>
                  <a:schemeClr val="bg1"/>
                </a:solidFill>
              </a:rPr>
              <a:t/>
            </a:r>
            <a:br>
              <a:rPr lang="en-US" dirty="0">
                <a:solidFill>
                  <a:schemeClr val="bg1"/>
                </a:solidFill>
              </a:rPr>
            </a:br>
            <a:r>
              <a:rPr lang="en-US" sz="2800" b="1" i="1" dirty="0">
                <a:solidFill>
                  <a:schemeClr val="bg1"/>
                </a:solidFill>
              </a:rPr>
              <a:t>An Information Management Platform</a:t>
            </a:r>
            <a:r>
              <a:rPr lang="en-US" sz="2800" b="1" dirty="0">
                <a:solidFill>
                  <a:schemeClr val="bg1"/>
                </a:solidFill>
              </a:rPr>
              <a:t>…</a:t>
            </a:r>
            <a:endParaRPr lang="en-US" sz="2800" b="1" i="1" dirty="0">
              <a:solidFill>
                <a:schemeClr val="bg1"/>
              </a:solidFill>
            </a:endParaRPr>
          </a:p>
        </p:txBody>
      </p:sp>
      <p:sp>
        <p:nvSpPr>
          <p:cNvPr id="2878471" name="Oval 7"/>
          <p:cNvSpPr>
            <a:spLocks noChangeArrowheads="1"/>
          </p:cNvSpPr>
          <p:nvPr/>
        </p:nvSpPr>
        <p:spPr bwMode="auto">
          <a:xfrm>
            <a:off x="1592263" y="1700214"/>
            <a:ext cx="9072166" cy="3294252"/>
          </a:xfrm>
          <a:prstGeom prst="ellipse">
            <a:avLst/>
          </a:prstGeom>
          <a:solidFill>
            <a:srgbClr val="336699"/>
          </a:solidFill>
          <a:ln w="19050">
            <a:solidFill>
              <a:srgbClr val="EA2D00"/>
            </a:solidFill>
            <a:miter lim="800000"/>
            <a:headEnd/>
            <a:tailEnd/>
          </a:ln>
          <a:effectLst/>
        </p:spPr>
        <p:txBody>
          <a:bodyPr wrap="none" anchor="ctr"/>
          <a:lstStyle/>
          <a:p>
            <a:endParaRPr lang="en-IN"/>
          </a:p>
        </p:txBody>
      </p:sp>
      <p:sp>
        <p:nvSpPr>
          <p:cNvPr id="2878472" name="Freeform 8"/>
          <p:cNvSpPr>
            <a:spLocks/>
          </p:cNvSpPr>
          <p:nvPr/>
        </p:nvSpPr>
        <p:spPr bwMode="auto">
          <a:xfrm>
            <a:off x="2343151" y="4064002"/>
            <a:ext cx="7550059" cy="1705713"/>
          </a:xfrm>
          <a:custGeom>
            <a:avLst/>
            <a:gdLst/>
            <a:ahLst/>
            <a:cxnLst>
              <a:cxn ang="0">
                <a:pos x="0" y="0"/>
              </a:cxn>
              <a:cxn ang="0">
                <a:pos x="173" y="173"/>
              </a:cxn>
              <a:cxn ang="0">
                <a:pos x="348" y="0"/>
              </a:cxn>
              <a:cxn ang="0">
                <a:pos x="174" y="0"/>
              </a:cxn>
              <a:cxn ang="0">
                <a:pos x="0" y="0"/>
              </a:cxn>
            </a:cxnLst>
            <a:rect l="0" t="0" r="r" b="b"/>
            <a:pathLst>
              <a:path w="348" h="174">
                <a:moveTo>
                  <a:pt x="0" y="0"/>
                </a:moveTo>
                <a:cubicBezTo>
                  <a:pt x="0" y="96"/>
                  <a:pt x="77" y="173"/>
                  <a:pt x="173" y="173"/>
                </a:cubicBezTo>
                <a:cubicBezTo>
                  <a:pt x="270" y="174"/>
                  <a:pt x="348" y="96"/>
                  <a:pt x="348" y="0"/>
                </a:cubicBezTo>
                <a:lnTo>
                  <a:pt x="174" y="0"/>
                </a:lnTo>
                <a:lnTo>
                  <a:pt x="0" y="0"/>
                </a:lnTo>
                <a:close/>
              </a:path>
            </a:pathLst>
          </a:custGeom>
          <a:gradFill rotWithShape="1">
            <a:gsLst>
              <a:gs pos="0">
                <a:srgbClr val="A1C3BE">
                  <a:gamma/>
                  <a:tint val="53725"/>
                  <a:invGamma/>
                </a:srgbClr>
              </a:gs>
              <a:gs pos="100000">
                <a:srgbClr val="A1C3BE"/>
              </a:gs>
            </a:gsLst>
            <a:lin ang="5400000" scaled="1"/>
          </a:gradFill>
          <a:ln w="152400" cmpd="sng">
            <a:solidFill>
              <a:srgbClr val="EA2D00"/>
            </a:solidFill>
            <a:prstDash val="solid"/>
            <a:round/>
            <a:headEnd/>
            <a:tailEnd/>
          </a:ln>
        </p:spPr>
        <p:txBody>
          <a:bodyPr/>
          <a:lstStyle/>
          <a:p>
            <a:endParaRPr lang="en-IN"/>
          </a:p>
        </p:txBody>
      </p:sp>
      <p:sp>
        <p:nvSpPr>
          <p:cNvPr id="2878473" name="Freeform 9"/>
          <p:cNvSpPr>
            <a:spLocks/>
          </p:cNvSpPr>
          <p:nvPr/>
        </p:nvSpPr>
        <p:spPr bwMode="auto">
          <a:xfrm>
            <a:off x="5695918" y="2339610"/>
            <a:ext cx="4197292" cy="1750323"/>
          </a:xfrm>
          <a:custGeom>
            <a:avLst/>
            <a:gdLst/>
            <a:ahLst/>
            <a:cxnLst>
              <a:cxn ang="0">
                <a:pos x="174" y="174"/>
              </a:cxn>
              <a:cxn ang="0">
                <a:pos x="0" y="0"/>
              </a:cxn>
              <a:cxn ang="0">
                <a:pos x="0" y="174"/>
              </a:cxn>
              <a:cxn ang="0">
                <a:pos x="174" y="174"/>
              </a:cxn>
            </a:cxnLst>
            <a:rect l="0" t="0" r="r" b="b"/>
            <a:pathLst>
              <a:path w="174" h="174">
                <a:moveTo>
                  <a:pt x="174" y="174"/>
                </a:moveTo>
                <a:cubicBezTo>
                  <a:pt x="174" y="77"/>
                  <a:pt x="96" y="0"/>
                  <a:pt x="0" y="0"/>
                </a:cubicBezTo>
                <a:lnTo>
                  <a:pt x="0" y="174"/>
                </a:lnTo>
                <a:lnTo>
                  <a:pt x="174" y="174"/>
                </a:lnTo>
                <a:close/>
              </a:path>
            </a:pathLst>
          </a:custGeom>
          <a:gradFill rotWithShape="1">
            <a:gsLst>
              <a:gs pos="0">
                <a:srgbClr val="A1C3BE">
                  <a:gamma/>
                  <a:tint val="53725"/>
                  <a:invGamma/>
                </a:srgbClr>
              </a:gs>
              <a:gs pos="100000">
                <a:srgbClr val="A1C3BE"/>
              </a:gs>
            </a:gsLst>
            <a:lin ang="0" scaled="1"/>
          </a:gradFill>
          <a:ln w="152400" cap="flat" cmpd="sng">
            <a:solidFill>
              <a:srgbClr val="EA2D00"/>
            </a:solidFill>
            <a:prstDash val="solid"/>
            <a:round/>
            <a:headEnd type="none" w="med" len="med"/>
            <a:tailEnd type="none" w="med" len="med"/>
          </a:ln>
          <a:effectLst/>
        </p:spPr>
        <p:txBody>
          <a:bodyPr/>
          <a:lstStyle/>
          <a:p>
            <a:endParaRPr lang="en-IN"/>
          </a:p>
        </p:txBody>
      </p:sp>
      <p:sp>
        <p:nvSpPr>
          <p:cNvPr id="2878474" name="Freeform 10"/>
          <p:cNvSpPr>
            <a:spLocks/>
          </p:cNvSpPr>
          <p:nvPr/>
        </p:nvSpPr>
        <p:spPr bwMode="auto">
          <a:xfrm>
            <a:off x="2352676" y="2346327"/>
            <a:ext cx="3705921" cy="1745887"/>
          </a:xfrm>
          <a:custGeom>
            <a:avLst/>
            <a:gdLst/>
            <a:ahLst/>
            <a:cxnLst>
              <a:cxn ang="0">
                <a:pos x="173" y="0"/>
              </a:cxn>
              <a:cxn ang="0">
                <a:pos x="0" y="173"/>
              </a:cxn>
              <a:cxn ang="0">
                <a:pos x="174" y="174"/>
              </a:cxn>
              <a:cxn ang="0">
                <a:pos x="173" y="0"/>
              </a:cxn>
            </a:cxnLst>
            <a:rect l="0" t="0" r="r" b="b"/>
            <a:pathLst>
              <a:path w="174" h="174">
                <a:moveTo>
                  <a:pt x="173" y="0"/>
                </a:moveTo>
                <a:cubicBezTo>
                  <a:pt x="77" y="0"/>
                  <a:pt x="0" y="77"/>
                  <a:pt x="0" y="173"/>
                </a:cubicBezTo>
                <a:lnTo>
                  <a:pt x="174" y="174"/>
                </a:lnTo>
                <a:lnTo>
                  <a:pt x="173" y="0"/>
                </a:lnTo>
                <a:close/>
              </a:path>
            </a:pathLst>
          </a:custGeom>
          <a:gradFill rotWithShape="1">
            <a:gsLst>
              <a:gs pos="0">
                <a:srgbClr val="A1C3BE"/>
              </a:gs>
              <a:gs pos="100000">
                <a:srgbClr val="A1C3BE">
                  <a:gamma/>
                  <a:tint val="53725"/>
                  <a:invGamma/>
                </a:srgbClr>
              </a:gs>
            </a:gsLst>
            <a:lin ang="0" scaled="1"/>
          </a:gradFill>
          <a:ln w="152400" cap="flat" cmpd="sng">
            <a:solidFill>
              <a:srgbClr val="EA2D00"/>
            </a:solidFill>
            <a:prstDash val="solid"/>
            <a:round/>
            <a:headEnd type="none" w="med" len="med"/>
            <a:tailEnd type="none" w="med" len="med"/>
          </a:ln>
          <a:effectLst/>
        </p:spPr>
        <p:txBody>
          <a:bodyPr/>
          <a:lstStyle/>
          <a:p>
            <a:endParaRPr lang="en-IN"/>
          </a:p>
        </p:txBody>
      </p:sp>
      <p:sp>
        <p:nvSpPr>
          <p:cNvPr id="2878475" name="Text Box 11"/>
          <p:cNvSpPr txBox="1">
            <a:spLocks noChangeArrowheads="1"/>
          </p:cNvSpPr>
          <p:nvPr/>
        </p:nvSpPr>
        <p:spPr bwMode="auto">
          <a:xfrm>
            <a:off x="3846513" y="2592390"/>
            <a:ext cx="2119891" cy="276999"/>
          </a:xfrm>
          <a:prstGeom prst="rect">
            <a:avLst/>
          </a:prstGeom>
          <a:noFill/>
          <a:ln w="9525">
            <a:noFill/>
            <a:miter lim="800000"/>
            <a:headEnd/>
            <a:tailEnd/>
          </a:ln>
          <a:effectLst/>
        </p:spPr>
        <p:txBody>
          <a:bodyPr wrap="square">
            <a:spAutoFit/>
          </a:bodyPr>
          <a:lstStyle/>
          <a:p>
            <a:pPr algn="r"/>
            <a:r>
              <a:rPr lang="en-US" sz="1200" b="1" dirty="0"/>
              <a:t>Compliance Operations</a:t>
            </a:r>
          </a:p>
        </p:txBody>
      </p:sp>
      <p:sp>
        <p:nvSpPr>
          <p:cNvPr id="2878476" name="Text Box 12"/>
          <p:cNvSpPr txBox="1">
            <a:spLocks noChangeArrowheads="1"/>
          </p:cNvSpPr>
          <p:nvPr/>
        </p:nvSpPr>
        <p:spPr bwMode="auto">
          <a:xfrm>
            <a:off x="6116619" y="2593975"/>
            <a:ext cx="2112981" cy="276999"/>
          </a:xfrm>
          <a:prstGeom prst="rect">
            <a:avLst/>
          </a:prstGeom>
          <a:noFill/>
          <a:ln w="9525">
            <a:noFill/>
            <a:miter lim="800000"/>
            <a:headEnd/>
            <a:tailEnd/>
          </a:ln>
          <a:effectLst/>
        </p:spPr>
        <p:txBody>
          <a:bodyPr wrap="square">
            <a:spAutoFit/>
          </a:bodyPr>
          <a:lstStyle/>
          <a:p>
            <a:pPr algn="l"/>
            <a:r>
              <a:rPr lang="en-US" sz="1200" b="1" dirty="0"/>
              <a:t>Security Operations</a:t>
            </a:r>
          </a:p>
        </p:txBody>
      </p:sp>
      <p:sp>
        <p:nvSpPr>
          <p:cNvPr id="2878477" name="Text Box 13"/>
          <p:cNvSpPr txBox="1">
            <a:spLocks noChangeArrowheads="1"/>
          </p:cNvSpPr>
          <p:nvPr/>
        </p:nvSpPr>
        <p:spPr bwMode="auto">
          <a:xfrm>
            <a:off x="3433668" y="2805115"/>
            <a:ext cx="2475900" cy="1092607"/>
          </a:xfrm>
          <a:prstGeom prst="rect">
            <a:avLst/>
          </a:prstGeom>
          <a:noFill/>
          <a:ln w="9525">
            <a:noFill/>
            <a:miter lim="800000"/>
            <a:headEnd/>
            <a:tailEnd/>
          </a:ln>
          <a:effectLst/>
        </p:spPr>
        <p:txBody>
          <a:bodyPr wrap="square">
            <a:spAutoFit/>
          </a:bodyPr>
          <a:lstStyle/>
          <a:p>
            <a:pPr algn="r">
              <a:spcBef>
                <a:spcPct val="5000"/>
              </a:spcBef>
              <a:spcAft>
                <a:spcPct val="5000"/>
              </a:spcAft>
            </a:pPr>
            <a:r>
              <a:rPr lang="en-US" sz="1000" b="1">
                <a:solidFill>
                  <a:srgbClr val="000099"/>
                </a:solidFill>
              </a:rPr>
              <a:t>Access Control</a:t>
            </a:r>
          </a:p>
          <a:p>
            <a:pPr algn="r">
              <a:spcBef>
                <a:spcPct val="5000"/>
              </a:spcBef>
              <a:spcAft>
                <a:spcPct val="5000"/>
              </a:spcAft>
            </a:pPr>
            <a:r>
              <a:rPr lang="en-US" sz="1000" b="1">
                <a:solidFill>
                  <a:srgbClr val="000099"/>
                </a:solidFill>
              </a:rPr>
              <a:t>Configuration Control</a:t>
            </a:r>
          </a:p>
          <a:p>
            <a:pPr algn="r">
              <a:spcBef>
                <a:spcPct val="5000"/>
              </a:spcBef>
              <a:spcAft>
                <a:spcPct val="5000"/>
              </a:spcAft>
            </a:pPr>
            <a:r>
              <a:rPr lang="en-US" sz="1000" b="1">
                <a:solidFill>
                  <a:srgbClr val="000099"/>
                </a:solidFill>
              </a:rPr>
              <a:t>Malicious Software</a:t>
            </a:r>
          </a:p>
          <a:p>
            <a:pPr algn="r">
              <a:spcBef>
                <a:spcPct val="5000"/>
              </a:spcBef>
              <a:spcAft>
                <a:spcPct val="5000"/>
              </a:spcAft>
            </a:pPr>
            <a:r>
              <a:rPr lang="en-US" sz="1000" b="1">
                <a:solidFill>
                  <a:srgbClr val="000099"/>
                </a:solidFill>
              </a:rPr>
              <a:t>Policy Enforcements</a:t>
            </a:r>
          </a:p>
          <a:p>
            <a:pPr algn="r">
              <a:spcBef>
                <a:spcPct val="5000"/>
              </a:spcBef>
              <a:spcAft>
                <a:spcPct val="5000"/>
              </a:spcAft>
            </a:pPr>
            <a:r>
              <a:rPr lang="en-US" sz="1000" b="1">
                <a:solidFill>
                  <a:srgbClr val="000099"/>
                </a:solidFill>
              </a:rPr>
              <a:t>User Monitoring &amp; Management</a:t>
            </a:r>
          </a:p>
          <a:p>
            <a:pPr algn="r">
              <a:spcBef>
                <a:spcPct val="5000"/>
              </a:spcBef>
              <a:spcAft>
                <a:spcPct val="5000"/>
              </a:spcAft>
            </a:pPr>
            <a:r>
              <a:rPr lang="en-US" sz="1000" b="1">
                <a:solidFill>
                  <a:srgbClr val="000099"/>
                </a:solidFill>
              </a:rPr>
              <a:t>Environmental &amp; Transmission Security</a:t>
            </a:r>
          </a:p>
        </p:txBody>
      </p:sp>
      <p:sp>
        <p:nvSpPr>
          <p:cNvPr id="2878478" name="Text Box 14"/>
          <p:cNvSpPr txBox="1">
            <a:spLocks noChangeArrowheads="1"/>
          </p:cNvSpPr>
          <p:nvPr/>
        </p:nvSpPr>
        <p:spPr bwMode="auto">
          <a:xfrm>
            <a:off x="6113204" y="2801940"/>
            <a:ext cx="2573596" cy="1100301"/>
          </a:xfrm>
          <a:prstGeom prst="rect">
            <a:avLst/>
          </a:prstGeom>
          <a:noFill/>
          <a:ln w="9525" algn="ctr">
            <a:noFill/>
            <a:miter lim="800000"/>
            <a:headEnd/>
            <a:tailEnd/>
          </a:ln>
          <a:effectLst/>
        </p:spPr>
        <p:txBody>
          <a:bodyPr wrap="square">
            <a:spAutoFit/>
          </a:bodyPr>
          <a:lstStyle/>
          <a:p>
            <a:pPr algn="l">
              <a:spcBef>
                <a:spcPct val="5000"/>
              </a:spcBef>
              <a:spcAft>
                <a:spcPct val="5000"/>
              </a:spcAft>
            </a:pPr>
            <a:r>
              <a:rPr lang="en-US" sz="1000" b="1" dirty="0">
                <a:solidFill>
                  <a:srgbClr val="000099"/>
                </a:solidFill>
              </a:rPr>
              <a:t>Access Control Enforcement</a:t>
            </a:r>
          </a:p>
          <a:p>
            <a:pPr algn="l">
              <a:spcBef>
                <a:spcPct val="5000"/>
              </a:spcBef>
              <a:spcAft>
                <a:spcPct val="5000"/>
              </a:spcAft>
            </a:pPr>
            <a:r>
              <a:rPr lang="en-US" sz="1000" b="1" dirty="0">
                <a:solidFill>
                  <a:srgbClr val="000099"/>
                </a:solidFill>
              </a:rPr>
              <a:t>SLA Compliance Monitoring</a:t>
            </a:r>
          </a:p>
          <a:p>
            <a:pPr algn="l">
              <a:spcBef>
                <a:spcPct val="5000"/>
              </a:spcBef>
              <a:spcAft>
                <a:spcPct val="5000"/>
              </a:spcAft>
            </a:pPr>
            <a:r>
              <a:rPr lang="en-US" sz="1000" b="1" dirty="0">
                <a:solidFill>
                  <a:srgbClr val="000099"/>
                </a:solidFill>
              </a:rPr>
              <a:t>False Positive Reduction</a:t>
            </a:r>
          </a:p>
          <a:p>
            <a:pPr algn="l">
              <a:spcBef>
                <a:spcPct val="5000"/>
              </a:spcBef>
              <a:spcAft>
                <a:spcPct val="5000"/>
              </a:spcAft>
            </a:pPr>
            <a:r>
              <a:rPr lang="en-US" sz="1000" b="1" dirty="0">
                <a:solidFill>
                  <a:srgbClr val="000099"/>
                </a:solidFill>
              </a:rPr>
              <a:t>Real-time Monitoring</a:t>
            </a:r>
          </a:p>
          <a:p>
            <a:pPr algn="l">
              <a:spcBef>
                <a:spcPct val="5000"/>
              </a:spcBef>
              <a:spcAft>
                <a:spcPct val="5000"/>
              </a:spcAft>
            </a:pPr>
            <a:r>
              <a:rPr lang="en-US" sz="1000" b="1" dirty="0">
                <a:solidFill>
                  <a:srgbClr val="000099"/>
                </a:solidFill>
              </a:rPr>
              <a:t>Unauthorized Network Service Detection</a:t>
            </a:r>
          </a:p>
          <a:p>
            <a:pPr algn="l">
              <a:spcBef>
                <a:spcPct val="10000"/>
              </a:spcBef>
              <a:spcAft>
                <a:spcPct val="5000"/>
              </a:spcAft>
            </a:pPr>
            <a:r>
              <a:rPr lang="en-US" sz="1000" b="1" dirty="0">
                <a:solidFill>
                  <a:srgbClr val="000099"/>
                </a:solidFill>
              </a:rPr>
              <a:t>More…</a:t>
            </a:r>
          </a:p>
        </p:txBody>
      </p:sp>
      <p:sp>
        <p:nvSpPr>
          <p:cNvPr id="2878479" name="Text Box 15"/>
          <p:cNvSpPr txBox="1">
            <a:spLocks noChangeArrowheads="1"/>
          </p:cNvSpPr>
          <p:nvPr/>
        </p:nvSpPr>
        <p:spPr bwMode="auto">
          <a:xfrm>
            <a:off x="5416778" y="3920020"/>
            <a:ext cx="1288822" cy="338554"/>
          </a:xfrm>
          <a:prstGeom prst="rect">
            <a:avLst/>
          </a:prstGeom>
          <a:noFill/>
          <a:ln w="28575">
            <a:noFill/>
            <a:miter lim="800000"/>
            <a:headEnd/>
            <a:tailEnd/>
          </a:ln>
          <a:effectLst/>
        </p:spPr>
        <p:txBody>
          <a:bodyPr wrap="square">
            <a:spAutoFit/>
          </a:bodyPr>
          <a:lstStyle/>
          <a:p>
            <a:r>
              <a:rPr lang="en-US" sz="1600" b="1" dirty="0">
                <a:solidFill>
                  <a:schemeClr val="bg1"/>
                </a:solidFill>
              </a:rPr>
              <a:t>All the Data</a:t>
            </a:r>
          </a:p>
        </p:txBody>
      </p:sp>
      <p:sp>
        <p:nvSpPr>
          <p:cNvPr id="2878480" name="Text Box 16"/>
          <p:cNvSpPr txBox="1">
            <a:spLocks noChangeArrowheads="1"/>
          </p:cNvSpPr>
          <p:nvPr/>
        </p:nvSpPr>
        <p:spPr bwMode="auto">
          <a:xfrm>
            <a:off x="5251316" y="4195765"/>
            <a:ext cx="1606684" cy="307777"/>
          </a:xfrm>
          <a:prstGeom prst="rect">
            <a:avLst/>
          </a:prstGeom>
          <a:noFill/>
          <a:ln w="9525">
            <a:noFill/>
            <a:miter lim="800000"/>
            <a:headEnd/>
            <a:tailEnd/>
          </a:ln>
          <a:effectLst/>
        </p:spPr>
        <p:txBody>
          <a:bodyPr wrap="square">
            <a:spAutoFit/>
          </a:bodyPr>
          <a:lstStyle/>
          <a:p>
            <a:pPr algn="ctr"/>
            <a:r>
              <a:rPr lang="en-US" sz="1400" b="1" dirty="0"/>
              <a:t>Log Management</a:t>
            </a:r>
          </a:p>
        </p:txBody>
      </p:sp>
      <p:sp>
        <p:nvSpPr>
          <p:cNvPr id="2878481" name="Text Box 17"/>
          <p:cNvSpPr txBox="1">
            <a:spLocks noChangeArrowheads="1"/>
          </p:cNvSpPr>
          <p:nvPr/>
        </p:nvSpPr>
        <p:spPr bwMode="auto">
          <a:xfrm>
            <a:off x="4110598" y="4514850"/>
            <a:ext cx="3890402" cy="941796"/>
          </a:xfrm>
          <a:prstGeom prst="rect">
            <a:avLst/>
          </a:prstGeom>
          <a:noFill/>
          <a:ln w="9525">
            <a:noFill/>
            <a:miter lim="800000"/>
            <a:headEnd/>
            <a:tailEnd/>
          </a:ln>
          <a:effectLst/>
        </p:spPr>
        <p:txBody>
          <a:bodyPr wrap="square">
            <a:spAutoFit/>
          </a:bodyPr>
          <a:lstStyle/>
          <a:p>
            <a:pPr marL="112713" indent="-112713">
              <a:spcBef>
                <a:spcPct val="10000"/>
              </a:spcBef>
              <a:spcAft>
                <a:spcPct val="10000"/>
              </a:spcAft>
            </a:pPr>
            <a:r>
              <a:rPr lang="en-US" sz="1200" b="1" u="sng" dirty="0">
                <a:solidFill>
                  <a:srgbClr val="000099"/>
                </a:solidFill>
              </a:rPr>
              <a:t>Any</a:t>
            </a:r>
            <a:r>
              <a:rPr lang="en-US" sz="1200" b="1" dirty="0">
                <a:solidFill>
                  <a:srgbClr val="000099"/>
                </a:solidFill>
              </a:rPr>
              <a:t> enterprise IP device – Universal Device Support (UDS)</a:t>
            </a:r>
          </a:p>
          <a:p>
            <a:pPr marL="112713" indent="-112713">
              <a:spcBef>
                <a:spcPct val="10000"/>
              </a:spcBef>
              <a:spcAft>
                <a:spcPct val="10000"/>
              </a:spcAft>
            </a:pPr>
            <a:r>
              <a:rPr lang="en-US" sz="1200" b="1" dirty="0">
                <a:solidFill>
                  <a:srgbClr val="000099"/>
                </a:solidFill>
              </a:rPr>
              <a:t>No filtering, normalizing, or data reduction</a:t>
            </a:r>
          </a:p>
          <a:p>
            <a:pPr marL="112713" indent="-112713">
              <a:spcBef>
                <a:spcPct val="10000"/>
              </a:spcBef>
              <a:spcAft>
                <a:spcPct val="10000"/>
              </a:spcAft>
            </a:pPr>
            <a:r>
              <a:rPr lang="en-US" sz="1200" b="1" dirty="0">
                <a:solidFill>
                  <a:srgbClr val="000099"/>
                </a:solidFill>
              </a:rPr>
              <a:t>Security events &amp; operational information</a:t>
            </a:r>
          </a:p>
          <a:p>
            <a:pPr marL="112713" indent="-112713">
              <a:spcBef>
                <a:spcPct val="10000"/>
              </a:spcBef>
              <a:spcAft>
                <a:spcPct val="10000"/>
              </a:spcAft>
            </a:pPr>
            <a:r>
              <a:rPr lang="en-US" sz="1200" b="1" dirty="0">
                <a:solidFill>
                  <a:srgbClr val="000099"/>
                </a:solidFill>
              </a:rPr>
              <a:t>No agents required</a:t>
            </a:r>
          </a:p>
        </p:txBody>
      </p:sp>
      <p:sp>
        <p:nvSpPr>
          <p:cNvPr id="2878482" name="AutoShape 18"/>
          <p:cNvSpPr>
            <a:spLocks noChangeArrowheads="1"/>
          </p:cNvSpPr>
          <p:nvPr/>
        </p:nvSpPr>
        <p:spPr bwMode="auto">
          <a:xfrm>
            <a:off x="5882140" y="3567114"/>
            <a:ext cx="357634" cy="359890"/>
          </a:xfrm>
          <a:prstGeom prst="upArrow">
            <a:avLst>
              <a:gd name="adj1" fmla="val 40620"/>
              <a:gd name="adj2" fmla="val 63285"/>
            </a:avLst>
          </a:prstGeom>
          <a:solidFill>
            <a:schemeClr val="tx1"/>
          </a:solidFill>
          <a:ln w="9525">
            <a:noFill/>
            <a:miter lim="800000"/>
            <a:headEnd/>
            <a:tailEnd/>
          </a:ln>
          <a:effectLst/>
        </p:spPr>
        <p:txBody>
          <a:bodyPr wrap="none" anchor="ctr"/>
          <a:lstStyle/>
          <a:p>
            <a:endParaRPr lang="en-IN"/>
          </a:p>
        </p:txBody>
      </p:sp>
      <p:grpSp>
        <p:nvGrpSpPr>
          <p:cNvPr id="3" name="Group 19"/>
          <p:cNvGrpSpPr>
            <a:grpSpLocks/>
          </p:cNvGrpSpPr>
          <p:nvPr/>
        </p:nvGrpSpPr>
        <p:grpSpPr bwMode="auto">
          <a:xfrm>
            <a:off x="1440887" y="927100"/>
            <a:ext cx="1446087" cy="1305649"/>
            <a:chOff x="201" y="676"/>
            <a:chExt cx="837" cy="780"/>
          </a:xfrm>
        </p:grpSpPr>
        <p:pic>
          <p:nvPicPr>
            <p:cNvPr id="2878484" name="Picture 20"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357" y="676"/>
              <a:ext cx="564" cy="386"/>
            </a:xfrm>
            <a:prstGeom prst="rect">
              <a:avLst/>
            </a:prstGeom>
            <a:noFill/>
          </p:spPr>
        </p:pic>
        <p:sp>
          <p:nvSpPr>
            <p:cNvPr id="2878485" name="Rectangle 21"/>
            <p:cNvSpPr>
              <a:spLocks noChangeArrowheads="1"/>
            </p:cNvSpPr>
            <p:nvPr/>
          </p:nvSpPr>
          <p:spPr bwMode="auto">
            <a:xfrm>
              <a:off x="201" y="776"/>
              <a:ext cx="837" cy="166"/>
            </a:xfrm>
            <a:prstGeom prst="rect">
              <a:avLst/>
            </a:prstGeom>
            <a:solidFill>
              <a:srgbClr val="F3D155"/>
            </a:solidFill>
            <a:ln w="9525">
              <a:solidFill>
                <a:srgbClr val="EA2D00"/>
              </a:solidFill>
              <a:miter lim="800000"/>
              <a:headEnd/>
              <a:tailEnd/>
            </a:ln>
            <a:effectLst/>
          </p:spPr>
          <p:txBody>
            <a:bodyPr wrap="none" anchor="ctr"/>
            <a:lstStyle/>
            <a:p>
              <a:r>
                <a:rPr lang="en-US" sz="1200" dirty="0">
                  <a:solidFill>
                    <a:srgbClr val="000099"/>
                  </a:solidFill>
                  <a:latin typeface="+mj-lt"/>
                </a:rPr>
                <a:t>Server Engineering</a:t>
              </a:r>
            </a:p>
          </p:txBody>
        </p:sp>
        <p:sp>
          <p:nvSpPr>
            <p:cNvPr id="2878486" name="AutoShape 22"/>
            <p:cNvSpPr>
              <a:spLocks noChangeAspect="1" noChangeArrowheads="1"/>
            </p:cNvSpPr>
            <p:nvPr/>
          </p:nvSpPr>
          <p:spPr bwMode="auto">
            <a:xfrm rot="-1514700">
              <a:off x="722" y="1282"/>
              <a:ext cx="248" cy="174"/>
            </a:xfrm>
            <a:prstGeom prst="upArrow">
              <a:avLst>
                <a:gd name="adj1" fmla="val 49861"/>
                <a:gd name="adj2" fmla="val 61199"/>
              </a:avLst>
            </a:prstGeom>
            <a:solidFill>
              <a:srgbClr val="336699"/>
            </a:solidFill>
            <a:ln w="9525">
              <a:solidFill>
                <a:srgbClr val="EA2D00"/>
              </a:solidFill>
              <a:miter lim="800000"/>
              <a:headEnd/>
              <a:tailEnd/>
            </a:ln>
            <a:effectLst/>
          </p:spPr>
          <p:txBody>
            <a:bodyPr wrap="none" anchor="ctr"/>
            <a:lstStyle/>
            <a:p>
              <a:endParaRPr lang="en-IN" sz="1200">
                <a:latin typeface="+mj-lt"/>
              </a:endParaRPr>
            </a:p>
          </p:txBody>
        </p:sp>
      </p:grpSp>
      <p:grpSp>
        <p:nvGrpSpPr>
          <p:cNvPr id="4" name="Group 23"/>
          <p:cNvGrpSpPr>
            <a:grpSpLocks/>
          </p:cNvGrpSpPr>
          <p:nvPr/>
        </p:nvGrpSpPr>
        <p:grpSpPr bwMode="auto">
          <a:xfrm>
            <a:off x="2981246" y="914401"/>
            <a:ext cx="1057354" cy="984258"/>
            <a:chOff x="1007" y="668"/>
            <a:chExt cx="612" cy="588"/>
          </a:xfrm>
        </p:grpSpPr>
        <p:pic>
          <p:nvPicPr>
            <p:cNvPr id="2878488" name="Picture 24"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1026" y="668"/>
              <a:ext cx="564" cy="386"/>
            </a:xfrm>
            <a:prstGeom prst="rect">
              <a:avLst/>
            </a:prstGeom>
            <a:noFill/>
          </p:spPr>
        </p:pic>
        <p:sp>
          <p:nvSpPr>
            <p:cNvPr id="2878489" name="Rectangle 25"/>
            <p:cNvSpPr>
              <a:spLocks noChangeArrowheads="1"/>
            </p:cNvSpPr>
            <p:nvPr/>
          </p:nvSpPr>
          <p:spPr bwMode="auto">
            <a:xfrm>
              <a:off x="1007" y="776"/>
              <a:ext cx="588" cy="166"/>
            </a:xfrm>
            <a:prstGeom prst="rect">
              <a:avLst/>
            </a:prstGeom>
            <a:solidFill>
              <a:srgbClr val="F3D155"/>
            </a:solidFill>
            <a:ln w="9525">
              <a:solidFill>
                <a:srgbClr val="EA2D00"/>
              </a:solidFill>
              <a:miter lim="800000"/>
              <a:headEnd/>
              <a:tailEnd/>
            </a:ln>
            <a:effectLst/>
          </p:spPr>
          <p:txBody>
            <a:bodyPr wrap="none" anchor="ctr"/>
            <a:lstStyle/>
            <a:p>
              <a:r>
                <a:rPr lang="en-US" sz="1200">
                  <a:solidFill>
                    <a:srgbClr val="000099"/>
                  </a:solidFill>
                  <a:latin typeface="+mj-lt"/>
                </a:rPr>
                <a:t>Business Ops.</a:t>
              </a:r>
            </a:p>
          </p:txBody>
        </p:sp>
        <p:sp>
          <p:nvSpPr>
            <p:cNvPr id="2878490" name="AutoShape 26"/>
            <p:cNvSpPr>
              <a:spLocks noChangeAspect="1" noChangeArrowheads="1"/>
            </p:cNvSpPr>
            <p:nvPr/>
          </p:nvSpPr>
          <p:spPr bwMode="auto">
            <a:xfrm rot="-844451">
              <a:off x="1371" y="1082"/>
              <a:ext cx="248" cy="174"/>
            </a:xfrm>
            <a:prstGeom prst="upArrow">
              <a:avLst>
                <a:gd name="adj1" fmla="val 49861"/>
                <a:gd name="adj2" fmla="val 61199"/>
              </a:avLst>
            </a:prstGeom>
            <a:solidFill>
              <a:srgbClr val="336699"/>
            </a:solidFill>
            <a:ln w="9525">
              <a:solidFill>
                <a:srgbClr val="EA2D00"/>
              </a:solidFill>
              <a:miter lim="800000"/>
              <a:headEnd/>
              <a:tailEnd/>
            </a:ln>
            <a:effectLst/>
          </p:spPr>
          <p:txBody>
            <a:bodyPr wrap="none" anchor="ctr"/>
            <a:lstStyle/>
            <a:p>
              <a:endParaRPr lang="en-IN" sz="1200">
                <a:latin typeface="+mj-lt"/>
              </a:endParaRPr>
            </a:p>
          </p:txBody>
        </p:sp>
      </p:grpSp>
      <p:grpSp>
        <p:nvGrpSpPr>
          <p:cNvPr id="5" name="Group 27"/>
          <p:cNvGrpSpPr>
            <a:grpSpLocks/>
          </p:cNvGrpSpPr>
          <p:nvPr/>
        </p:nvGrpSpPr>
        <p:grpSpPr bwMode="auto">
          <a:xfrm>
            <a:off x="4100927" y="914400"/>
            <a:ext cx="1487551" cy="830259"/>
            <a:chOff x="1556" y="668"/>
            <a:chExt cx="861" cy="496"/>
          </a:xfrm>
        </p:grpSpPr>
        <p:pic>
          <p:nvPicPr>
            <p:cNvPr id="2878492" name="Picture 28"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1680" y="668"/>
              <a:ext cx="564" cy="386"/>
            </a:xfrm>
            <a:prstGeom prst="rect">
              <a:avLst/>
            </a:prstGeom>
            <a:noFill/>
          </p:spPr>
        </p:pic>
        <p:sp>
          <p:nvSpPr>
            <p:cNvPr id="2878493" name="Rectangle 29"/>
            <p:cNvSpPr>
              <a:spLocks noChangeArrowheads="1"/>
            </p:cNvSpPr>
            <p:nvPr/>
          </p:nvSpPr>
          <p:spPr bwMode="auto">
            <a:xfrm>
              <a:off x="1556" y="776"/>
              <a:ext cx="861" cy="165"/>
            </a:xfrm>
            <a:prstGeom prst="rect">
              <a:avLst/>
            </a:prstGeom>
            <a:solidFill>
              <a:srgbClr val="F3D155"/>
            </a:solidFill>
            <a:ln w="9525">
              <a:solidFill>
                <a:srgbClr val="EA2D00"/>
              </a:solidFill>
              <a:miter lim="800000"/>
              <a:headEnd/>
              <a:tailEnd/>
            </a:ln>
            <a:effectLst/>
          </p:spPr>
          <p:txBody>
            <a:bodyPr wrap="none" anchor="ctr"/>
            <a:lstStyle/>
            <a:p>
              <a:r>
                <a:rPr lang="en-US" sz="1200" dirty="0">
                  <a:solidFill>
                    <a:srgbClr val="000099"/>
                  </a:solidFill>
                  <a:latin typeface="+mj-lt"/>
                </a:rPr>
                <a:t>Compliance Audit</a:t>
              </a:r>
            </a:p>
          </p:txBody>
        </p:sp>
        <p:sp>
          <p:nvSpPr>
            <p:cNvPr id="2878494" name="AutoShape 30"/>
            <p:cNvSpPr>
              <a:spLocks noChangeAspect="1" noChangeArrowheads="1"/>
            </p:cNvSpPr>
            <p:nvPr/>
          </p:nvSpPr>
          <p:spPr bwMode="auto">
            <a:xfrm rot="-367866">
              <a:off x="2022" y="990"/>
              <a:ext cx="248" cy="174"/>
            </a:xfrm>
            <a:prstGeom prst="upArrow">
              <a:avLst>
                <a:gd name="adj1" fmla="val 49861"/>
                <a:gd name="adj2" fmla="val 61199"/>
              </a:avLst>
            </a:prstGeom>
            <a:solidFill>
              <a:srgbClr val="336699"/>
            </a:solidFill>
            <a:ln w="9525">
              <a:solidFill>
                <a:srgbClr val="EA2D00"/>
              </a:solidFill>
              <a:miter lim="800000"/>
              <a:headEnd/>
              <a:tailEnd/>
            </a:ln>
            <a:effectLst/>
          </p:spPr>
          <p:txBody>
            <a:bodyPr wrap="none" anchor="ctr"/>
            <a:lstStyle/>
            <a:p>
              <a:endParaRPr lang="en-IN" sz="1200">
                <a:latin typeface="+mj-lt"/>
              </a:endParaRPr>
            </a:p>
          </p:txBody>
        </p:sp>
      </p:grpSp>
      <p:grpSp>
        <p:nvGrpSpPr>
          <p:cNvPr id="6" name="Group 31"/>
          <p:cNvGrpSpPr>
            <a:grpSpLocks/>
          </p:cNvGrpSpPr>
          <p:nvPr/>
        </p:nvGrpSpPr>
        <p:grpSpPr bwMode="auto">
          <a:xfrm>
            <a:off x="8594726" y="914400"/>
            <a:ext cx="2144079" cy="1280541"/>
            <a:chOff x="4683" y="668"/>
            <a:chExt cx="1241" cy="765"/>
          </a:xfrm>
        </p:grpSpPr>
        <p:pic>
          <p:nvPicPr>
            <p:cNvPr id="2878496" name="Picture 32"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5359" y="668"/>
              <a:ext cx="564" cy="386"/>
            </a:xfrm>
            <a:prstGeom prst="rect">
              <a:avLst/>
            </a:prstGeom>
            <a:noFill/>
          </p:spPr>
        </p:pic>
        <p:sp>
          <p:nvSpPr>
            <p:cNvPr id="2878497" name="Rectangle 33"/>
            <p:cNvSpPr>
              <a:spLocks noChangeArrowheads="1"/>
            </p:cNvSpPr>
            <p:nvPr/>
          </p:nvSpPr>
          <p:spPr bwMode="auto">
            <a:xfrm>
              <a:off x="5367" y="776"/>
              <a:ext cx="557" cy="174"/>
            </a:xfrm>
            <a:prstGeom prst="rect">
              <a:avLst/>
            </a:prstGeom>
            <a:solidFill>
              <a:srgbClr val="F3D155"/>
            </a:solidFill>
            <a:ln w="9525">
              <a:solidFill>
                <a:srgbClr val="EA2D00"/>
              </a:solidFill>
              <a:miter lim="800000"/>
              <a:headEnd/>
              <a:tailEnd/>
            </a:ln>
            <a:effectLst/>
          </p:spPr>
          <p:txBody>
            <a:bodyPr wrap="none" anchor="ctr"/>
            <a:lstStyle/>
            <a:p>
              <a:pPr algn="ctr"/>
              <a:r>
                <a:rPr lang="en-US" sz="1200" dirty="0" smtClean="0">
                  <a:solidFill>
                    <a:srgbClr val="000099"/>
                  </a:solidFill>
                  <a:latin typeface="+mj-lt"/>
                </a:rPr>
                <a:t>App </a:t>
              </a:r>
              <a:r>
                <a:rPr lang="en-US" sz="1200" dirty="0">
                  <a:solidFill>
                    <a:srgbClr val="000099"/>
                  </a:solidFill>
                  <a:latin typeface="+mj-lt"/>
                </a:rPr>
                <a:t>&amp; </a:t>
              </a:r>
              <a:r>
                <a:rPr lang="en-US" sz="1200" dirty="0" smtClean="0">
                  <a:solidFill>
                    <a:srgbClr val="000099"/>
                  </a:solidFill>
                  <a:latin typeface="+mj-lt"/>
                </a:rPr>
                <a:t>DB</a:t>
              </a:r>
              <a:endParaRPr lang="en-US" sz="1200" dirty="0">
                <a:solidFill>
                  <a:srgbClr val="000099"/>
                </a:solidFill>
                <a:latin typeface="+mj-lt"/>
              </a:endParaRPr>
            </a:p>
          </p:txBody>
        </p:sp>
        <p:sp>
          <p:nvSpPr>
            <p:cNvPr id="2878498" name="AutoShape 34"/>
            <p:cNvSpPr>
              <a:spLocks noChangeAspect="1" noChangeArrowheads="1"/>
            </p:cNvSpPr>
            <p:nvPr/>
          </p:nvSpPr>
          <p:spPr bwMode="auto">
            <a:xfrm rot="1199472" flipH="1">
              <a:off x="4683" y="1259"/>
              <a:ext cx="248" cy="174"/>
            </a:xfrm>
            <a:prstGeom prst="upArrow">
              <a:avLst>
                <a:gd name="adj1" fmla="val 49861"/>
                <a:gd name="adj2" fmla="val 61199"/>
              </a:avLst>
            </a:prstGeom>
            <a:solidFill>
              <a:srgbClr val="336699"/>
            </a:solidFill>
            <a:ln w="9525">
              <a:solidFill>
                <a:srgbClr val="EA2D00"/>
              </a:solidFill>
              <a:miter lim="800000"/>
              <a:headEnd/>
              <a:tailEnd/>
            </a:ln>
            <a:effectLst/>
          </p:spPr>
          <p:txBody>
            <a:bodyPr wrap="none" anchor="ctr"/>
            <a:lstStyle/>
            <a:p>
              <a:endParaRPr lang="en-IN" sz="1200">
                <a:latin typeface="+mj-lt"/>
              </a:endParaRPr>
            </a:p>
          </p:txBody>
        </p:sp>
      </p:grpSp>
      <p:grpSp>
        <p:nvGrpSpPr>
          <p:cNvPr id="7" name="Group 35"/>
          <p:cNvGrpSpPr>
            <a:grpSpLocks/>
          </p:cNvGrpSpPr>
          <p:nvPr/>
        </p:nvGrpSpPr>
        <p:grpSpPr bwMode="auto">
          <a:xfrm>
            <a:off x="7612065" y="914402"/>
            <a:ext cx="2125075" cy="969194"/>
            <a:chOff x="4064" y="668"/>
            <a:chExt cx="1230" cy="579"/>
          </a:xfrm>
        </p:grpSpPr>
        <p:pic>
          <p:nvPicPr>
            <p:cNvPr id="2878500" name="Picture 36"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4730" y="668"/>
              <a:ext cx="564" cy="386"/>
            </a:xfrm>
            <a:prstGeom prst="rect">
              <a:avLst/>
            </a:prstGeom>
            <a:noFill/>
          </p:spPr>
        </p:pic>
        <p:sp>
          <p:nvSpPr>
            <p:cNvPr id="2878501" name="Rectangle 37"/>
            <p:cNvSpPr>
              <a:spLocks noChangeArrowheads="1"/>
            </p:cNvSpPr>
            <p:nvPr/>
          </p:nvSpPr>
          <p:spPr bwMode="auto">
            <a:xfrm>
              <a:off x="4677" y="776"/>
              <a:ext cx="582" cy="166"/>
            </a:xfrm>
            <a:prstGeom prst="rect">
              <a:avLst/>
            </a:prstGeom>
            <a:solidFill>
              <a:srgbClr val="F3D155"/>
            </a:solidFill>
            <a:ln w="9525">
              <a:solidFill>
                <a:srgbClr val="EA2D00"/>
              </a:solidFill>
              <a:miter lim="800000"/>
              <a:headEnd/>
              <a:tailEnd/>
            </a:ln>
            <a:effectLst/>
          </p:spPr>
          <p:txBody>
            <a:bodyPr wrap="none" anchor="ctr"/>
            <a:lstStyle/>
            <a:p>
              <a:r>
                <a:rPr lang="en-US" sz="1200" dirty="0">
                  <a:solidFill>
                    <a:srgbClr val="000099"/>
                  </a:solidFill>
                  <a:latin typeface="+mj-lt"/>
                </a:rPr>
                <a:t>Network Ops.</a:t>
              </a:r>
            </a:p>
          </p:txBody>
        </p:sp>
        <p:sp>
          <p:nvSpPr>
            <p:cNvPr id="2878502" name="AutoShape 38"/>
            <p:cNvSpPr>
              <a:spLocks noChangeAspect="1" noChangeArrowheads="1"/>
            </p:cNvSpPr>
            <p:nvPr/>
          </p:nvSpPr>
          <p:spPr bwMode="auto">
            <a:xfrm rot="802213" flipH="1">
              <a:off x="4064" y="1073"/>
              <a:ext cx="248" cy="174"/>
            </a:xfrm>
            <a:prstGeom prst="upArrow">
              <a:avLst>
                <a:gd name="adj1" fmla="val 49861"/>
                <a:gd name="adj2" fmla="val 61199"/>
              </a:avLst>
            </a:prstGeom>
            <a:solidFill>
              <a:srgbClr val="336699"/>
            </a:solidFill>
            <a:ln w="9525">
              <a:solidFill>
                <a:srgbClr val="EA2D00"/>
              </a:solidFill>
              <a:miter lim="800000"/>
              <a:headEnd/>
              <a:tailEnd/>
            </a:ln>
            <a:effectLst/>
          </p:spPr>
          <p:txBody>
            <a:bodyPr wrap="none" anchor="ctr"/>
            <a:lstStyle/>
            <a:p>
              <a:endParaRPr lang="en-IN" sz="1200">
                <a:latin typeface="+mj-lt"/>
              </a:endParaRPr>
            </a:p>
          </p:txBody>
        </p:sp>
      </p:grpSp>
      <p:grpSp>
        <p:nvGrpSpPr>
          <p:cNvPr id="8" name="Group 39"/>
          <p:cNvGrpSpPr>
            <a:grpSpLocks/>
          </p:cNvGrpSpPr>
          <p:nvPr/>
        </p:nvGrpSpPr>
        <p:grpSpPr bwMode="auto">
          <a:xfrm>
            <a:off x="5637018" y="914402"/>
            <a:ext cx="1924035" cy="768325"/>
            <a:chOff x="2477" y="668"/>
            <a:chExt cx="1225" cy="459"/>
          </a:xfrm>
        </p:grpSpPr>
        <p:pic>
          <p:nvPicPr>
            <p:cNvPr id="2878504" name="Picture 40"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2477" y="668"/>
              <a:ext cx="564" cy="386"/>
            </a:xfrm>
            <a:prstGeom prst="rect">
              <a:avLst/>
            </a:prstGeom>
            <a:noFill/>
          </p:spPr>
        </p:pic>
        <p:pic>
          <p:nvPicPr>
            <p:cNvPr id="2878505" name="Picture 41"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3138" y="668"/>
              <a:ext cx="564" cy="386"/>
            </a:xfrm>
            <a:prstGeom prst="rect">
              <a:avLst/>
            </a:prstGeom>
            <a:noFill/>
          </p:spPr>
        </p:pic>
        <p:sp>
          <p:nvSpPr>
            <p:cNvPr id="2878506" name="Rectangle 42"/>
            <p:cNvSpPr>
              <a:spLocks noChangeArrowheads="1"/>
            </p:cNvSpPr>
            <p:nvPr/>
          </p:nvSpPr>
          <p:spPr bwMode="auto">
            <a:xfrm>
              <a:off x="2495" y="776"/>
              <a:ext cx="517" cy="167"/>
            </a:xfrm>
            <a:prstGeom prst="rect">
              <a:avLst/>
            </a:prstGeom>
            <a:solidFill>
              <a:srgbClr val="F3D155"/>
            </a:solidFill>
            <a:ln w="9525">
              <a:solidFill>
                <a:srgbClr val="EA2D00"/>
              </a:solidFill>
              <a:miter lim="800000"/>
              <a:headEnd/>
              <a:tailEnd/>
            </a:ln>
            <a:effectLst/>
          </p:spPr>
          <p:txBody>
            <a:bodyPr wrap="none" anchor="ctr"/>
            <a:lstStyle/>
            <a:p>
              <a:pPr algn="ctr"/>
              <a:r>
                <a:rPr lang="en-US" sz="1200" dirty="0">
                  <a:solidFill>
                    <a:srgbClr val="000099"/>
                  </a:solidFill>
                  <a:latin typeface="+mj-lt"/>
                </a:rPr>
                <a:t>Risk </a:t>
              </a:r>
              <a:r>
                <a:rPr lang="en-US" sz="1200" dirty="0" smtClean="0">
                  <a:solidFill>
                    <a:srgbClr val="000099"/>
                  </a:solidFill>
                  <a:latin typeface="+mj-lt"/>
                </a:rPr>
                <a:t>Mgmt..</a:t>
              </a:r>
              <a:endParaRPr lang="en-US" sz="1200" dirty="0">
                <a:solidFill>
                  <a:srgbClr val="000099"/>
                </a:solidFill>
                <a:latin typeface="+mj-lt"/>
              </a:endParaRPr>
            </a:p>
          </p:txBody>
        </p:sp>
        <p:sp>
          <p:nvSpPr>
            <p:cNvPr id="2878507" name="Rectangle 43"/>
            <p:cNvSpPr>
              <a:spLocks noChangeArrowheads="1"/>
            </p:cNvSpPr>
            <p:nvPr/>
          </p:nvSpPr>
          <p:spPr bwMode="auto">
            <a:xfrm>
              <a:off x="3056" y="776"/>
              <a:ext cx="632" cy="166"/>
            </a:xfrm>
            <a:prstGeom prst="rect">
              <a:avLst/>
            </a:prstGeom>
            <a:solidFill>
              <a:srgbClr val="F3D155"/>
            </a:solidFill>
            <a:ln w="9525">
              <a:solidFill>
                <a:srgbClr val="EA2D00"/>
              </a:solidFill>
              <a:miter lim="800000"/>
              <a:headEnd/>
              <a:tailEnd/>
            </a:ln>
            <a:effectLst/>
          </p:spPr>
          <p:txBody>
            <a:bodyPr wrap="none" anchor="ctr"/>
            <a:lstStyle/>
            <a:p>
              <a:r>
                <a:rPr lang="en-US" sz="1200" dirty="0">
                  <a:solidFill>
                    <a:srgbClr val="000099"/>
                  </a:solidFill>
                  <a:latin typeface="+mj-lt"/>
                </a:rPr>
                <a:t>Security Ops.</a:t>
              </a:r>
            </a:p>
          </p:txBody>
        </p:sp>
        <p:sp>
          <p:nvSpPr>
            <p:cNvPr id="2878508" name="AutoShape 44"/>
            <p:cNvSpPr>
              <a:spLocks noChangeAspect="1" noChangeArrowheads="1"/>
            </p:cNvSpPr>
            <p:nvPr/>
          </p:nvSpPr>
          <p:spPr bwMode="auto">
            <a:xfrm rot="21725" flipH="1">
              <a:off x="2713" y="953"/>
              <a:ext cx="248" cy="174"/>
            </a:xfrm>
            <a:prstGeom prst="upArrow">
              <a:avLst>
                <a:gd name="adj1" fmla="val 49861"/>
                <a:gd name="adj2" fmla="val 61199"/>
              </a:avLst>
            </a:prstGeom>
            <a:solidFill>
              <a:srgbClr val="336699"/>
            </a:solidFill>
            <a:ln w="9525">
              <a:solidFill>
                <a:srgbClr val="EA2D00"/>
              </a:solidFill>
              <a:miter lim="800000"/>
              <a:headEnd/>
              <a:tailEnd/>
            </a:ln>
            <a:effectLst/>
          </p:spPr>
          <p:txBody>
            <a:bodyPr wrap="none" anchor="ctr"/>
            <a:lstStyle/>
            <a:p>
              <a:endParaRPr lang="en-IN" sz="1200">
                <a:latin typeface="+mj-lt"/>
              </a:endParaRPr>
            </a:p>
          </p:txBody>
        </p:sp>
      </p:grpSp>
      <p:grpSp>
        <p:nvGrpSpPr>
          <p:cNvPr id="9" name="Group 45"/>
          <p:cNvGrpSpPr>
            <a:grpSpLocks/>
          </p:cNvGrpSpPr>
          <p:nvPr/>
        </p:nvGrpSpPr>
        <p:grpSpPr bwMode="auto">
          <a:xfrm>
            <a:off x="6557975" y="914401"/>
            <a:ext cx="2052515" cy="818542"/>
            <a:chOff x="3400" y="668"/>
            <a:chExt cx="1188" cy="489"/>
          </a:xfrm>
        </p:grpSpPr>
        <p:pic>
          <p:nvPicPr>
            <p:cNvPr id="2878510" name="Picture 46" descr="application"/>
            <p:cNvPicPr>
              <a:picLocks noChangeAspect="1" noChangeArrowheads="1"/>
            </p:cNvPicPr>
            <p:nvPr/>
          </p:nvPicPr>
          <p:blipFill>
            <a:blip r:embed="rId5">
              <a:clrChange>
                <a:clrFrom>
                  <a:srgbClr val="FFFFFF"/>
                </a:clrFrom>
                <a:clrTo>
                  <a:srgbClr val="FFFFFF">
                    <a:alpha val="0"/>
                  </a:srgbClr>
                </a:clrTo>
              </a:clrChange>
            </a:blip>
            <a:srcRect b="23413"/>
            <a:stretch>
              <a:fillRect/>
            </a:stretch>
          </p:blipFill>
          <p:spPr bwMode="auto">
            <a:xfrm>
              <a:off x="4024" y="668"/>
              <a:ext cx="564" cy="386"/>
            </a:xfrm>
            <a:prstGeom prst="rect">
              <a:avLst/>
            </a:prstGeom>
            <a:noFill/>
          </p:spPr>
        </p:pic>
        <p:sp>
          <p:nvSpPr>
            <p:cNvPr id="2878511" name="Rectangle 47"/>
            <p:cNvSpPr>
              <a:spLocks noChangeArrowheads="1"/>
            </p:cNvSpPr>
            <p:nvPr/>
          </p:nvSpPr>
          <p:spPr bwMode="auto">
            <a:xfrm>
              <a:off x="4001" y="776"/>
              <a:ext cx="560" cy="166"/>
            </a:xfrm>
            <a:prstGeom prst="rect">
              <a:avLst/>
            </a:prstGeom>
            <a:solidFill>
              <a:srgbClr val="F3D155"/>
            </a:solidFill>
            <a:ln w="9525">
              <a:solidFill>
                <a:srgbClr val="EA2D00"/>
              </a:solidFill>
              <a:miter lim="800000"/>
              <a:headEnd/>
              <a:tailEnd/>
            </a:ln>
            <a:effectLst/>
          </p:spPr>
          <p:txBody>
            <a:bodyPr wrap="none" anchor="ctr"/>
            <a:lstStyle/>
            <a:p>
              <a:r>
                <a:rPr lang="en-US" sz="1200" dirty="0">
                  <a:solidFill>
                    <a:srgbClr val="000099"/>
                  </a:solidFill>
                  <a:latin typeface="+mj-lt"/>
                </a:rPr>
                <a:t>Desktop Ops.</a:t>
              </a:r>
            </a:p>
          </p:txBody>
        </p:sp>
        <p:sp>
          <p:nvSpPr>
            <p:cNvPr id="2878512" name="AutoShape 48"/>
            <p:cNvSpPr>
              <a:spLocks noChangeAspect="1" noChangeArrowheads="1"/>
            </p:cNvSpPr>
            <p:nvPr/>
          </p:nvSpPr>
          <p:spPr bwMode="auto">
            <a:xfrm rot="279633" flipH="1">
              <a:off x="3400" y="983"/>
              <a:ext cx="248" cy="174"/>
            </a:xfrm>
            <a:prstGeom prst="upArrow">
              <a:avLst>
                <a:gd name="adj1" fmla="val 49861"/>
                <a:gd name="adj2" fmla="val 61199"/>
              </a:avLst>
            </a:prstGeom>
            <a:solidFill>
              <a:srgbClr val="336699"/>
            </a:solidFill>
            <a:ln w="9525">
              <a:solidFill>
                <a:srgbClr val="EA2D00"/>
              </a:solidFill>
              <a:miter lim="800000"/>
              <a:headEnd/>
              <a:tailEnd/>
            </a:ln>
            <a:effectLst/>
          </p:spPr>
          <p:txBody>
            <a:bodyPr wrap="none" anchor="ctr"/>
            <a:lstStyle/>
            <a:p>
              <a:endParaRPr lang="en-IN" sz="1200">
                <a:latin typeface="+mj-lt"/>
              </a:endParaRPr>
            </a:p>
          </p:txBody>
        </p:sp>
      </p:grpSp>
      <p:grpSp>
        <p:nvGrpSpPr>
          <p:cNvPr id="10" name="Group 49"/>
          <p:cNvGrpSpPr>
            <a:grpSpLocks/>
          </p:cNvGrpSpPr>
          <p:nvPr/>
        </p:nvGrpSpPr>
        <p:grpSpPr bwMode="auto">
          <a:xfrm>
            <a:off x="1744663" y="1624015"/>
            <a:ext cx="8876935" cy="1702364"/>
            <a:chOff x="368" y="1115"/>
            <a:chExt cx="5138" cy="1017"/>
          </a:xfrm>
        </p:grpSpPr>
        <p:grpSp>
          <p:nvGrpSpPr>
            <p:cNvPr id="11" name="Group 50"/>
            <p:cNvGrpSpPr>
              <a:grpSpLocks/>
            </p:cNvGrpSpPr>
            <p:nvPr/>
          </p:nvGrpSpPr>
          <p:grpSpPr bwMode="auto">
            <a:xfrm>
              <a:off x="2655" y="1128"/>
              <a:ext cx="370" cy="418"/>
              <a:chOff x="2486" y="1109"/>
              <a:chExt cx="370" cy="418"/>
            </a:xfrm>
          </p:grpSpPr>
          <p:pic>
            <p:nvPicPr>
              <p:cNvPr id="2878515" name="Picture 51" descr="j0426058"/>
              <p:cNvPicPr preferRelativeResize="0">
                <a:picLocks noChangeAspect="1" noChangeArrowheads="1"/>
              </p:cNvPicPr>
              <p:nvPr/>
            </p:nvPicPr>
            <p:blipFill>
              <a:blip r:embed="rId6"/>
              <a:srcRect/>
              <a:stretch>
                <a:fillRect/>
              </a:stretch>
            </p:blipFill>
            <p:spPr bwMode="auto">
              <a:xfrm>
                <a:off x="2492" y="1109"/>
                <a:ext cx="325" cy="299"/>
              </a:xfrm>
              <a:prstGeom prst="rect">
                <a:avLst/>
              </a:prstGeom>
              <a:noFill/>
            </p:spPr>
          </p:pic>
          <p:sp>
            <p:nvSpPr>
              <p:cNvPr id="2878516" name="Text Box 52"/>
              <p:cNvSpPr txBox="1">
                <a:spLocks noChangeArrowheads="1"/>
              </p:cNvSpPr>
              <p:nvPr/>
            </p:nvSpPr>
            <p:spPr bwMode="auto">
              <a:xfrm>
                <a:off x="2486" y="1354"/>
                <a:ext cx="370" cy="173"/>
              </a:xfrm>
              <a:prstGeom prst="rect">
                <a:avLst/>
              </a:prstGeom>
              <a:noFill/>
              <a:ln w="9525">
                <a:noFill/>
                <a:miter lim="800000"/>
                <a:headEnd/>
                <a:tailEnd/>
              </a:ln>
              <a:effectLst/>
            </p:spPr>
            <p:txBody>
              <a:bodyPr wrap="none">
                <a:spAutoFit/>
              </a:bodyPr>
              <a:lstStyle/>
              <a:p>
                <a:r>
                  <a:rPr lang="en-US" sz="1200" b="1">
                    <a:solidFill>
                      <a:schemeClr val="bg1"/>
                    </a:solidFill>
                    <a:latin typeface="Arial Narrow" pitchFamily="34" charset="0"/>
                  </a:rPr>
                  <a:t>Report</a:t>
                </a:r>
              </a:p>
            </p:txBody>
          </p:sp>
        </p:grpSp>
        <p:grpSp>
          <p:nvGrpSpPr>
            <p:cNvPr id="12" name="Group 53"/>
            <p:cNvGrpSpPr>
              <a:grpSpLocks/>
            </p:cNvGrpSpPr>
            <p:nvPr/>
          </p:nvGrpSpPr>
          <p:grpSpPr bwMode="auto">
            <a:xfrm>
              <a:off x="3305" y="1115"/>
              <a:ext cx="739" cy="514"/>
              <a:chOff x="3178" y="775"/>
              <a:chExt cx="739" cy="514"/>
            </a:xfrm>
          </p:grpSpPr>
          <p:pic>
            <p:nvPicPr>
              <p:cNvPr id="2878518" name="Picture 54" descr="j0431529"/>
              <p:cNvPicPr preferRelativeResize="0">
                <a:picLocks noChangeAspect="1" noChangeArrowheads="1"/>
              </p:cNvPicPr>
              <p:nvPr/>
            </p:nvPicPr>
            <p:blipFill>
              <a:blip r:embed="rId7" cstate="print"/>
              <a:srcRect/>
              <a:stretch>
                <a:fillRect/>
              </a:stretch>
            </p:blipFill>
            <p:spPr bwMode="auto">
              <a:xfrm>
                <a:off x="3355" y="775"/>
                <a:ext cx="382" cy="382"/>
              </a:xfrm>
              <a:prstGeom prst="rect">
                <a:avLst/>
              </a:prstGeom>
              <a:noFill/>
            </p:spPr>
          </p:pic>
          <p:sp>
            <p:nvSpPr>
              <p:cNvPr id="2878519" name="Text Box 55"/>
              <p:cNvSpPr txBox="1">
                <a:spLocks noChangeArrowheads="1"/>
              </p:cNvSpPr>
              <p:nvPr/>
            </p:nvSpPr>
            <p:spPr bwMode="auto">
              <a:xfrm>
                <a:off x="3178" y="1116"/>
                <a:ext cx="739" cy="173"/>
              </a:xfrm>
              <a:prstGeom prst="rect">
                <a:avLst/>
              </a:prstGeom>
              <a:noFill/>
              <a:ln w="9525">
                <a:noFill/>
                <a:miter lim="800000"/>
                <a:headEnd/>
                <a:tailEnd/>
              </a:ln>
              <a:effectLst/>
            </p:spPr>
            <p:txBody>
              <a:bodyPr wrap="none">
                <a:spAutoFit/>
              </a:bodyPr>
              <a:lstStyle/>
              <a:p>
                <a:r>
                  <a:rPr lang="en-US" sz="1200" b="1">
                    <a:solidFill>
                      <a:schemeClr val="bg1"/>
                    </a:solidFill>
                    <a:latin typeface="Arial Narrow" pitchFamily="34" charset="0"/>
                  </a:rPr>
                  <a:t>Alert/Correlation</a:t>
                </a:r>
              </a:p>
            </p:txBody>
          </p:sp>
        </p:grpSp>
        <p:grpSp>
          <p:nvGrpSpPr>
            <p:cNvPr id="13" name="Group 56"/>
            <p:cNvGrpSpPr>
              <a:grpSpLocks/>
            </p:cNvGrpSpPr>
            <p:nvPr/>
          </p:nvGrpSpPr>
          <p:grpSpPr bwMode="auto">
            <a:xfrm>
              <a:off x="4684" y="1668"/>
              <a:ext cx="822" cy="432"/>
              <a:chOff x="4604" y="1539"/>
              <a:chExt cx="822" cy="432"/>
            </a:xfrm>
          </p:grpSpPr>
          <p:pic>
            <p:nvPicPr>
              <p:cNvPr id="2878521" name="Picture 57" descr="j0395938"/>
              <p:cNvPicPr preferRelativeResize="0">
                <a:picLocks noChangeAspect="1" noChangeArrowheads="1"/>
              </p:cNvPicPr>
              <p:nvPr/>
            </p:nvPicPr>
            <p:blipFill>
              <a:blip r:embed="rId8" cstate="print"/>
              <a:srcRect/>
              <a:stretch>
                <a:fillRect/>
              </a:stretch>
            </p:blipFill>
            <p:spPr bwMode="auto">
              <a:xfrm>
                <a:off x="4818" y="1539"/>
                <a:ext cx="395" cy="296"/>
              </a:xfrm>
              <a:prstGeom prst="rect">
                <a:avLst/>
              </a:prstGeom>
              <a:noFill/>
            </p:spPr>
          </p:pic>
          <p:sp>
            <p:nvSpPr>
              <p:cNvPr id="2878522" name="Text Box 58"/>
              <p:cNvSpPr txBox="1">
                <a:spLocks noChangeArrowheads="1"/>
              </p:cNvSpPr>
              <p:nvPr/>
            </p:nvSpPr>
            <p:spPr bwMode="auto">
              <a:xfrm>
                <a:off x="4604" y="1798"/>
                <a:ext cx="822" cy="173"/>
              </a:xfrm>
              <a:prstGeom prst="rect">
                <a:avLst/>
              </a:prstGeom>
              <a:noFill/>
              <a:ln w="9525">
                <a:noFill/>
                <a:miter lim="800000"/>
                <a:headEnd/>
                <a:tailEnd/>
              </a:ln>
              <a:effectLst/>
            </p:spPr>
            <p:txBody>
              <a:bodyPr>
                <a:spAutoFit/>
              </a:bodyPr>
              <a:lstStyle/>
              <a:p>
                <a:r>
                  <a:rPr lang="en-US" sz="1200" b="1">
                    <a:solidFill>
                      <a:schemeClr val="bg1"/>
                    </a:solidFill>
                    <a:latin typeface="Arial Narrow" pitchFamily="34" charset="0"/>
                  </a:rPr>
                  <a:t>Incident Mgmt.</a:t>
                </a:r>
              </a:p>
            </p:txBody>
          </p:sp>
        </p:grpSp>
        <p:grpSp>
          <p:nvGrpSpPr>
            <p:cNvPr id="14" name="Group 59"/>
            <p:cNvGrpSpPr>
              <a:grpSpLocks/>
            </p:cNvGrpSpPr>
            <p:nvPr/>
          </p:nvGrpSpPr>
          <p:grpSpPr bwMode="auto">
            <a:xfrm>
              <a:off x="368" y="1639"/>
              <a:ext cx="585" cy="493"/>
              <a:chOff x="325" y="1348"/>
              <a:chExt cx="585" cy="493"/>
            </a:xfrm>
          </p:grpSpPr>
          <p:pic>
            <p:nvPicPr>
              <p:cNvPr id="2878524" name="Picture 60" descr="j0431585"/>
              <p:cNvPicPr preferRelativeResize="0">
                <a:picLocks noChangeAspect="1" noChangeArrowheads="1"/>
              </p:cNvPicPr>
              <p:nvPr/>
            </p:nvPicPr>
            <p:blipFill>
              <a:blip r:embed="rId9"/>
              <a:srcRect/>
              <a:stretch>
                <a:fillRect/>
              </a:stretch>
            </p:blipFill>
            <p:spPr bwMode="auto">
              <a:xfrm>
                <a:off x="445" y="1348"/>
                <a:ext cx="330" cy="330"/>
              </a:xfrm>
              <a:prstGeom prst="rect">
                <a:avLst/>
              </a:prstGeom>
              <a:noFill/>
            </p:spPr>
          </p:pic>
          <p:sp>
            <p:nvSpPr>
              <p:cNvPr id="2878525" name="Text Box 61"/>
              <p:cNvSpPr txBox="1">
                <a:spLocks noChangeArrowheads="1"/>
              </p:cNvSpPr>
              <p:nvPr/>
            </p:nvSpPr>
            <p:spPr bwMode="auto">
              <a:xfrm>
                <a:off x="325" y="1668"/>
                <a:ext cx="585" cy="173"/>
              </a:xfrm>
              <a:prstGeom prst="rect">
                <a:avLst/>
              </a:prstGeom>
              <a:noFill/>
              <a:ln w="9525">
                <a:noFill/>
                <a:miter lim="800000"/>
                <a:headEnd/>
                <a:tailEnd/>
              </a:ln>
              <a:effectLst/>
            </p:spPr>
            <p:txBody>
              <a:bodyPr>
                <a:spAutoFit/>
              </a:bodyPr>
              <a:lstStyle/>
              <a:p>
                <a:r>
                  <a:rPr lang="en-US" sz="1200" b="1">
                    <a:solidFill>
                      <a:schemeClr val="bg1"/>
                    </a:solidFill>
                    <a:latin typeface="Arial Narrow" pitchFamily="34" charset="0"/>
                  </a:rPr>
                  <a:t>Log Mgmt.</a:t>
                </a:r>
              </a:p>
            </p:txBody>
          </p:sp>
        </p:grpSp>
        <p:grpSp>
          <p:nvGrpSpPr>
            <p:cNvPr id="15" name="Group 62"/>
            <p:cNvGrpSpPr>
              <a:grpSpLocks/>
            </p:cNvGrpSpPr>
            <p:nvPr/>
          </p:nvGrpSpPr>
          <p:grpSpPr bwMode="auto">
            <a:xfrm>
              <a:off x="991" y="1334"/>
              <a:ext cx="580" cy="481"/>
              <a:chOff x="933" y="1040"/>
              <a:chExt cx="549" cy="481"/>
            </a:xfrm>
          </p:grpSpPr>
          <p:grpSp>
            <p:nvGrpSpPr>
              <p:cNvPr id="16" name="Group 63"/>
              <p:cNvGrpSpPr>
                <a:grpSpLocks/>
              </p:cNvGrpSpPr>
              <p:nvPr/>
            </p:nvGrpSpPr>
            <p:grpSpPr bwMode="auto">
              <a:xfrm>
                <a:off x="1089" y="1040"/>
                <a:ext cx="236" cy="305"/>
                <a:chOff x="857" y="812"/>
                <a:chExt cx="545" cy="703"/>
              </a:xfrm>
            </p:grpSpPr>
            <p:sp>
              <p:nvSpPr>
                <p:cNvPr id="2878528" name="AutoShape 64"/>
                <p:cNvSpPr>
                  <a:spLocks noChangeArrowheads="1"/>
                </p:cNvSpPr>
                <p:nvPr/>
              </p:nvSpPr>
              <p:spPr bwMode="auto">
                <a:xfrm>
                  <a:off x="873" y="812"/>
                  <a:ext cx="529" cy="703"/>
                </a:xfrm>
                <a:prstGeom prst="can">
                  <a:avLst>
                    <a:gd name="adj" fmla="val 33223"/>
                  </a:avLst>
                </a:prstGeom>
                <a:gradFill rotWithShape="1">
                  <a:gsLst>
                    <a:gs pos="0">
                      <a:schemeClr val="bg2">
                        <a:gamma/>
                        <a:shade val="66275"/>
                        <a:invGamma/>
                      </a:schemeClr>
                    </a:gs>
                    <a:gs pos="50000">
                      <a:schemeClr val="bg2"/>
                    </a:gs>
                    <a:gs pos="100000">
                      <a:schemeClr val="bg2">
                        <a:gamma/>
                        <a:shade val="66275"/>
                        <a:invGamma/>
                      </a:schemeClr>
                    </a:gs>
                  </a:gsLst>
                  <a:lin ang="0" scaled="1"/>
                </a:gradFill>
                <a:ln w="9525">
                  <a:solidFill>
                    <a:schemeClr val="tx1"/>
                  </a:solidFill>
                  <a:miter lim="800000"/>
                  <a:headEnd/>
                  <a:tailEnd/>
                </a:ln>
                <a:effectLst/>
              </p:spPr>
              <p:txBody>
                <a:bodyPr wrap="none" anchor="ctr"/>
                <a:lstStyle/>
                <a:p>
                  <a:endParaRPr lang="en-IN"/>
                </a:p>
              </p:txBody>
            </p:sp>
            <p:pic>
              <p:nvPicPr>
                <p:cNvPr id="2878529" name="Picture 65" descr="j0431576"/>
                <p:cNvPicPr preferRelativeResize="0">
                  <a:picLocks noChangeAspect="1" noChangeArrowheads="1"/>
                </p:cNvPicPr>
                <p:nvPr/>
              </p:nvPicPr>
              <p:blipFill>
                <a:blip r:embed="rId10" cstate="print"/>
                <a:srcRect/>
                <a:stretch>
                  <a:fillRect/>
                </a:stretch>
              </p:blipFill>
              <p:spPr bwMode="auto">
                <a:xfrm>
                  <a:off x="857" y="980"/>
                  <a:ext cx="518" cy="521"/>
                </a:xfrm>
                <a:prstGeom prst="rect">
                  <a:avLst/>
                </a:prstGeom>
                <a:noFill/>
              </p:spPr>
            </p:pic>
          </p:grpSp>
          <p:sp>
            <p:nvSpPr>
              <p:cNvPr id="2878530" name="Text Box 66"/>
              <p:cNvSpPr txBox="1">
                <a:spLocks noChangeArrowheads="1"/>
              </p:cNvSpPr>
              <p:nvPr/>
            </p:nvSpPr>
            <p:spPr bwMode="auto">
              <a:xfrm>
                <a:off x="933" y="1348"/>
                <a:ext cx="549" cy="173"/>
              </a:xfrm>
              <a:prstGeom prst="rect">
                <a:avLst/>
              </a:prstGeom>
              <a:noFill/>
              <a:ln w="9525">
                <a:noFill/>
                <a:miter lim="800000"/>
                <a:headEnd/>
                <a:tailEnd/>
              </a:ln>
              <a:effectLst/>
            </p:spPr>
            <p:txBody>
              <a:bodyPr>
                <a:spAutoFit/>
              </a:bodyPr>
              <a:lstStyle/>
              <a:p>
                <a:r>
                  <a:rPr lang="en-US" sz="1200" b="1">
                    <a:solidFill>
                      <a:schemeClr val="bg1"/>
                    </a:solidFill>
                    <a:latin typeface="Arial Narrow" pitchFamily="34" charset="0"/>
                  </a:rPr>
                  <a:t>Asset Ident.</a:t>
                </a:r>
              </a:p>
            </p:txBody>
          </p:sp>
        </p:grpSp>
        <p:grpSp>
          <p:nvGrpSpPr>
            <p:cNvPr id="17" name="Group 67"/>
            <p:cNvGrpSpPr>
              <a:grpSpLocks/>
            </p:cNvGrpSpPr>
            <p:nvPr/>
          </p:nvGrpSpPr>
          <p:grpSpPr bwMode="auto">
            <a:xfrm>
              <a:off x="4152" y="1278"/>
              <a:ext cx="489" cy="535"/>
              <a:chOff x="3975" y="1154"/>
              <a:chExt cx="489" cy="535"/>
            </a:xfrm>
          </p:grpSpPr>
          <p:pic>
            <p:nvPicPr>
              <p:cNvPr id="2878532" name="Picture 68" descr="j0431643"/>
              <p:cNvPicPr preferRelativeResize="0">
                <a:picLocks noChangeAspect="1" noChangeArrowheads="1"/>
              </p:cNvPicPr>
              <p:nvPr/>
            </p:nvPicPr>
            <p:blipFill>
              <a:blip r:embed="rId11"/>
              <a:srcRect/>
              <a:stretch>
                <a:fillRect/>
              </a:stretch>
            </p:blipFill>
            <p:spPr bwMode="auto">
              <a:xfrm>
                <a:off x="4000" y="1154"/>
                <a:ext cx="416" cy="416"/>
              </a:xfrm>
              <a:prstGeom prst="rect">
                <a:avLst/>
              </a:prstGeom>
              <a:noFill/>
            </p:spPr>
          </p:pic>
          <p:sp>
            <p:nvSpPr>
              <p:cNvPr id="2878533" name="Text Box 69"/>
              <p:cNvSpPr txBox="1">
                <a:spLocks noChangeArrowheads="1"/>
              </p:cNvSpPr>
              <p:nvPr/>
            </p:nvSpPr>
            <p:spPr bwMode="auto">
              <a:xfrm>
                <a:off x="3975" y="1516"/>
                <a:ext cx="489" cy="173"/>
              </a:xfrm>
              <a:prstGeom prst="rect">
                <a:avLst/>
              </a:prstGeom>
              <a:noFill/>
              <a:ln w="9525">
                <a:noFill/>
                <a:miter lim="800000"/>
                <a:headEnd/>
                <a:tailEnd/>
              </a:ln>
              <a:effectLst/>
            </p:spPr>
            <p:txBody>
              <a:bodyPr wrap="none">
                <a:spAutoFit/>
              </a:bodyPr>
              <a:lstStyle/>
              <a:p>
                <a:r>
                  <a:rPr lang="en-US" sz="1200" b="1">
                    <a:solidFill>
                      <a:schemeClr val="bg1"/>
                    </a:solidFill>
                    <a:latin typeface="Arial Narrow" pitchFamily="34" charset="0"/>
                  </a:rPr>
                  <a:t>Forensics</a:t>
                </a:r>
              </a:p>
            </p:txBody>
          </p:sp>
        </p:grpSp>
        <p:grpSp>
          <p:nvGrpSpPr>
            <p:cNvPr id="18" name="Group 70"/>
            <p:cNvGrpSpPr>
              <a:grpSpLocks/>
            </p:cNvGrpSpPr>
            <p:nvPr/>
          </p:nvGrpSpPr>
          <p:grpSpPr bwMode="auto">
            <a:xfrm>
              <a:off x="1761" y="1211"/>
              <a:ext cx="478" cy="419"/>
              <a:chOff x="1654" y="1185"/>
              <a:chExt cx="478" cy="419"/>
            </a:xfrm>
          </p:grpSpPr>
          <p:pic>
            <p:nvPicPr>
              <p:cNvPr id="2878535" name="Picture 71" descr="j0431538"/>
              <p:cNvPicPr preferRelativeResize="0">
                <a:picLocks noChangeAspect="1" noChangeArrowheads="1"/>
              </p:cNvPicPr>
              <p:nvPr/>
            </p:nvPicPr>
            <p:blipFill>
              <a:blip r:embed="rId12" cstate="print"/>
              <a:srcRect/>
              <a:stretch>
                <a:fillRect/>
              </a:stretch>
            </p:blipFill>
            <p:spPr bwMode="auto">
              <a:xfrm>
                <a:off x="1654" y="1185"/>
                <a:ext cx="408" cy="378"/>
              </a:xfrm>
              <a:prstGeom prst="rect">
                <a:avLst/>
              </a:prstGeom>
              <a:noFill/>
            </p:spPr>
          </p:pic>
          <p:sp>
            <p:nvSpPr>
              <p:cNvPr id="2878536" name="Text Box 72"/>
              <p:cNvSpPr txBox="1">
                <a:spLocks noChangeArrowheads="1"/>
              </p:cNvSpPr>
              <p:nvPr/>
            </p:nvSpPr>
            <p:spPr bwMode="auto">
              <a:xfrm>
                <a:off x="1691" y="1431"/>
                <a:ext cx="441" cy="173"/>
              </a:xfrm>
              <a:prstGeom prst="rect">
                <a:avLst/>
              </a:prstGeom>
              <a:noFill/>
              <a:ln w="9525">
                <a:noFill/>
                <a:miter lim="800000"/>
                <a:headEnd/>
                <a:tailEnd/>
              </a:ln>
              <a:effectLst/>
            </p:spPr>
            <p:txBody>
              <a:bodyPr wrap="none">
                <a:spAutoFit/>
              </a:bodyPr>
              <a:lstStyle/>
              <a:p>
                <a:r>
                  <a:rPr lang="en-US" sz="1200" b="1">
                    <a:solidFill>
                      <a:schemeClr val="bg1"/>
                    </a:solidFill>
                    <a:latin typeface="Arial Narrow" pitchFamily="34" charset="0"/>
                  </a:rPr>
                  <a:t>Baseline</a:t>
                </a:r>
              </a:p>
            </p:txBody>
          </p:sp>
        </p:grpSp>
      </p:grpSp>
      <p:sp>
        <p:nvSpPr>
          <p:cNvPr id="2878537" name="AutoShape 73"/>
          <p:cNvSpPr>
            <a:spLocks noChangeArrowheads="1"/>
          </p:cNvSpPr>
          <p:nvPr/>
        </p:nvSpPr>
        <p:spPr bwMode="auto">
          <a:xfrm rot="16200000">
            <a:off x="5092917" y="3908221"/>
            <a:ext cx="346500" cy="371457"/>
          </a:xfrm>
          <a:prstGeom prst="upArrow">
            <a:avLst>
              <a:gd name="adj1" fmla="val 40620"/>
              <a:gd name="adj2" fmla="val 63285"/>
            </a:avLst>
          </a:prstGeom>
          <a:solidFill>
            <a:schemeClr val="tx1"/>
          </a:solidFill>
          <a:ln w="9525">
            <a:noFill/>
            <a:miter lim="800000"/>
            <a:headEnd/>
            <a:tailEnd/>
          </a:ln>
          <a:effectLst/>
        </p:spPr>
        <p:txBody>
          <a:bodyPr wrap="none" anchor="ctr"/>
          <a:lstStyle/>
          <a:p>
            <a:endParaRPr lang="en-IN"/>
          </a:p>
        </p:txBody>
      </p:sp>
      <p:sp>
        <p:nvSpPr>
          <p:cNvPr id="2878538" name="AutoShape 74"/>
          <p:cNvSpPr>
            <a:spLocks noChangeArrowheads="1"/>
          </p:cNvSpPr>
          <p:nvPr/>
        </p:nvSpPr>
        <p:spPr bwMode="auto">
          <a:xfrm rot="5400000">
            <a:off x="6575221" y="3908221"/>
            <a:ext cx="346502" cy="371455"/>
          </a:xfrm>
          <a:prstGeom prst="upArrow">
            <a:avLst>
              <a:gd name="adj1" fmla="val 40620"/>
              <a:gd name="adj2" fmla="val 63285"/>
            </a:avLst>
          </a:prstGeom>
          <a:solidFill>
            <a:schemeClr val="tx1"/>
          </a:solidFill>
          <a:ln w="9525">
            <a:noFill/>
            <a:miter lim="800000"/>
            <a:headEnd/>
            <a:tailEnd/>
          </a:ln>
          <a:effectLst/>
        </p:spPr>
        <p:txBody>
          <a:bodyPr wrap="none" anchor="ctr"/>
          <a:lstStyle/>
          <a:p>
            <a:endParaRPr lang="en-IN"/>
          </a:p>
        </p:txBody>
      </p:sp>
      <p:sp>
        <p:nvSpPr>
          <p:cNvPr id="2878539" name="Rectangle 75"/>
          <p:cNvSpPr>
            <a:spLocks noChangeArrowheads="1"/>
          </p:cNvSpPr>
          <p:nvPr/>
        </p:nvSpPr>
        <p:spPr bwMode="auto">
          <a:xfrm>
            <a:off x="1376362" y="4959351"/>
            <a:ext cx="2695216" cy="1205214"/>
          </a:xfrm>
          <a:prstGeom prst="rect">
            <a:avLst/>
          </a:prstGeom>
          <a:noFill/>
          <a:ln w="9525">
            <a:noFill/>
            <a:miter lim="800000"/>
            <a:headEnd/>
            <a:tailEnd/>
          </a:ln>
          <a:effectLst/>
        </p:spPr>
        <p:txBody>
          <a:bodyPr anchor="ctr"/>
          <a:lstStyle/>
          <a:p>
            <a:pPr algn="l" eaLnBrk="1" hangingPunct="1">
              <a:lnSpc>
                <a:spcPct val="95000"/>
              </a:lnSpc>
            </a:pPr>
            <a:r>
              <a:rPr lang="en-US" b="1" i="1" dirty="0"/>
              <a:t>…For </a:t>
            </a:r>
            <a:br>
              <a:rPr lang="en-US" b="1" i="1" dirty="0"/>
            </a:br>
            <a:r>
              <a:rPr lang="en-US" b="1" i="1" dirty="0"/>
              <a:t>Compliance &amp; Security Operations</a:t>
            </a:r>
          </a:p>
        </p:txBody>
      </p:sp>
    </p:spTree>
    <p:extLst>
      <p:ext uri="{BB962C8B-B14F-4D97-AF65-F5344CB8AC3E}">
        <p14:creationId xmlns:p14="http://schemas.microsoft.com/office/powerpoint/2010/main" val="21713307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8469"/>
                                        </p:tgtEl>
                                        <p:attrNameLst>
                                          <p:attrName>style.visibility</p:attrName>
                                        </p:attrNameLst>
                                      </p:cBhvr>
                                      <p:to>
                                        <p:strVal val="visible"/>
                                      </p:to>
                                    </p:set>
                                    <p:animEffect transition="in" filter="fade">
                                      <p:cBhvr>
                                        <p:cTn id="7" dur="500"/>
                                        <p:tgtEl>
                                          <p:spTgt spid="287846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878539"/>
                                        </p:tgtEl>
                                        <p:attrNameLst>
                                          <p:attrName>style.visibility</p:attrName>
                                        </p:attrNameLst>
                                      </p:cBhvr>
                                      <p:to>
                                        <p:strVal val="visible"/>
                                      </p:to>
                                    </p:set>
                                    <p:anim calcmode="lin" valueType="num">
                                      <p:cBhvr additive="base">
                                        <p:cTn id="11" dur="500" fill="hold"/>
                                        <p:tgtEl>
                                          <p:spTgt spid="2878539"/>
                                        </p:tgtEl>
                                        <p:attrNameLst>
                                          <p:attrName>ppt_x</p:attrName>
                                        </p:attrNameLst>
                                      </p:cBhvr>
                                      <p:tavLst>
                                        <p:tav tm="0">
                                          <p:val>
                                            <p:strVal val="#ppt_x"/>
                                          </p:val>
                                        </p:tav>
                                        <p:tav tm="100000">
                                          <p:val>
                                            <p:strVal val="#ppt_x"/>
                                          </p:val>
                                        </p:tav>
                                      </p:tavLst>
                                    </p:anim>
                                    <p:anim calcmode="lin" valueType="num">
                                      <p:cBhvr additive="base">
                                        <p:cTn id="12" dur="500" fill="hold"/>
                                        <p:tgtEl>
                                          <p:spTgt spid="287853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mph" presetSubtype="2" fill="hold" grpId="1" nodeType="afterEffect">
                                  <p:stCondLst>
                                    <p:cond delay="0"/>
                                  </p:stCondLst>
                                  <p:childTnLst>
                                    <p:animClr clrSpc="rgb" dir="cw">
                                      <p:cBhvr override="childStyle">
                                        <p:cTn id="15" dur="500" fill="hold"/>
                                        <p:tgtEl>
                                          <p:spTgt spid="2878539"/>
                                        </p:tgtEl>
                                        <p:attrNameLst>
                                          <p:attrName>style.color</p:attrName>
                                        </p:attrNameLst>
                                      </p:cBhvr>
                                      <p:to>
                                        <a:srgbClr val="003399"/>
                                      </p:to>
                                    </p:animClr>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77778E-6 1.11111E-6 L 0.00139 0.13889 " pathEditMode="relative" rAng="0" ptsTypes="AA">
                                      <p:cBhvr>
                                        <p:cTn id="19" dur="2000" fill="hold"/>
                                        <p:tgtEl>
                                          <p:spTgt spid="2878469"/>
                                        </p:tgtEl>
                                        <p:attrNameLst>
                                          <p:attrName>ppt_x</p:attrName>
                                          <p:attrName>ppt_y</p:attrName>
                                        </p:attrNameLst>
                                      </p:cBhvr>
                                      <p:rCtr x="1" y="69"/>
                                    </p:animMotion>
                                  </p:childTnLst>
                                </p:cTn>
                              </p:par>
                              <p:par>
                                <p:cTn id="20" presetID="10" presetClass="exit" presetSubtype="0" fill="hold" nodeType="withEffect">
                                  <p:stCondLst>
                                    <p:cond delay="0"/>
                                  </p:stCondLst>
                                  <p:childTnLst>
                                    <p:animEffect transition="out" filter="fade">
                                      <p:cBhvr>
                                        <p:cTn id="21" dur="2000"/>
                                        <p:tgtEl>
                                          <p:spTgt spid="2878469"/>
                                        </p:tgtEl>
                                      </p:cBhvr>
                                    </p:animEffect>
                                    <p:set>
                                      <p:cBhvr>
                                        <p:cTn id="22" dur="1" fill="hold">
                                          <p:stCondLst>
                                            <p:cond delay="1999"/>
                                          </p:stCondLst>
                                        </p:cTn>
                                        <p:tgtEl>
                                          <p:spTgt spid="2878469"/>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par>
                                <p:cTn id="26" presetID="42" presetClass="path" presetSubtype="0" accel="50000" decel="50000" fill="hold" nodeType="withEffect">
                                  <p:stCondLst>
                                    <p:cond delay="0"/>
                                  </p:stCondLst>
                                  <p:childTnLst>
                                    <p:animMotion origin="layout" path="M -1.66667E-6 2.22222E-6 L 0.00139 0.17407 " pathEditMode="relative" rAng="0" ptsTypes="AA">
                                      <p:cBhvr>
                                        <p:cTn id="27" dur="2000" fill="hold"/>
                                        <p:tgtEl>
                                          <p:spTgt spid="2"/>
                                        </p:tgtEl>
                                        <p:attrNameLst>
                                          <p:attrName>ppt_x</p:attrName>
                                          <p:attrName>ppt_y</p:attrName>
                                        </p:attrNameLst>
                                      </p:cBhvr>
                                      <p:rCtr x="1" y="87"/>
                                    </p:animMotion>
                                  </p:childTnLst>
                                </p:cTn>
                              </p:par>
                              <p:par>
                                <p:cTn id="28" presetID="22" presetClass="entr" presetSubtype="1" fill="hold" grpId="0" nodeType="withEffect">
                                  <p:stCondLst>
                                    <p:cond delay="0"/>
                                  </p:stCondLst>
                                  <p:childTnLst>
                                    <p:set>
                                      <p:cBhvr>
                                        <p:cTn id="29" dur="1" fill="hold">
                                          <p:stCondLst>
                                            <p:cond delay="0"/>
                                          </p:stCondLst>
                                        </p:cTn>
                                        <p:tgtEl>
                                          <p:spTgt spid="2878472"/>
                                        </p:tgtEl>
                                        <p:attrNameLst>
                                          <p:attrName>style.visibility</p:attrName>
                                        </p:attrNameLst>
                                      </p:cBhvr>
                                      <p:to>
                                        <p:strVal val="visible"/>
                                      </p:to>
                                    </p:set>
                                    <p:animEffect transition="in" filter="wipe(up)">
                                      <p:cBhvr>
                                        <p:cTn id="30" dur="1000"/>
                                        <p:tgtEl>
                                          <p:spTgt spid="287847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78474"/>
                                        </p:tgtEl>
                                        <p:attrNameLst>
                                          <p:attrName>style.visibility</p:attrName>
                                        </p:attrNameLst>
                                      </p:cBhvr>
                                      <p:to>
                                        <p:strVal val="visible"/>
                                      </p:to>
                                    </p:set>
                                    <p:animEffect transition="in" filter="wipe(down)">
                                      <p:cBhvr>
                                        <p:cTn id="33" dur="1000"/>
                                        <p:tgtEl>
                                          <p:spTgt spid="287847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78473"/>
                                        </p:tgtEl>
                                        <p:attrNameLst>
                                          <p:attrName>style.visibility</p:attrName>
                                        </p:attrNameLst>
                                      </p:cBhvr>
                                      <p:to>
                                        <p:strVal val="visible"/>
                                      </p:to>
                                    </p:set>
                                    <p:animEffect transition="in" filter="wipe(down)">
                                      <p:cBhvr>
                                        <p:cTn id="36" dur="1000"/>
                                        <p:tgtEl>
                                          <p:spTgt spid="2878473"/>
                                        </p:tgtEl>
                                      </p:cBhvr>
                                    </p:animEffect>
                                  </p:childTnLst>
                                </p:cTn>
                              </p:par>
                              <p:par>
                                <p:cTn id="37" presetID="23" presetClass="entr" presetSubtype="16" fill="hold" nodeType="withEffect">
                                  <p:stCondLst>
                                    <p:cond delay="0"/>
                                  </p:stCondLst>
                                  <p:childTnLst>
                                    <p:set>
                                      <p:cBhvr>
                                        <p:cTn id="38" dur="1" fill="hold">
                                          <p:stCondLst>
                                            <p:cond delay="0"/>
                                          </p:stCondLst>
                                        </p:cTn>
                                        <p:tgtEl>
                                          <p:spTgt spid="2878479"/>
                                        </p:tgtEl>
                                        <p:attrNameLst>
                                          <p:attrName>style.visibility</p:attrName>
                                        </p:attrNameLst>
                                      </p:cBhvr>
                                      <p:to>
                                        <p:strVal val="visible"/>
                                      </p:to>
                                    </p:set>
                                    <p:anim calcmode="lin" valueType="num">
                                      <p:cBhvr>
                                        <p:cTn id="39" dur="500" fill="hold"/>
                                        <p:tgtEl>
                                          <p:spTgt spid="2878479"/>
                                        </p:tgtEl>
                                        <p:attrNameLst>
                                          <p:attrName>ppt_w</p:attrName>
                                        </p:attrNameLst>
                                      </p:cBhvr>
                                      <p:tavLst>
                                        <p:tav tm="0">
                                          <p:val>
                                            <p:fltVal val="0"/>
                                          </p:val>
                                        </p:tav>
                                        <p:tav tm="100000">
                                          <p:val>
                                            <p:strVal val="#ppt_w"/>
                                          </p:val>
                                        </p:tav>
                                      </p:tavLst>
                                    </p:anim>
                                    <p:anim calcmode="lin" valueType="num">
                                      <p:cBhvr>
                                        <p:cTn id="40" dur="500" fill="hold"/>
                                        <p:tgtEl>
                                          <p:spTgt spid="2878479"/>
                                        </p:tgtEl>
                                        <p:attrNameLst>
                                          <p:attrName>ppt_h</p:attrName>
                                        </p:attrNameLst>
                                      </p:cBhvr>
                                      <p:tavLst>
                                        <p:tav tm="0">
                                          <p:val>
                                            <p:fltVal val="0"/>
                                          </p:val>
                                        </p:tav>
                                        <p:tav tm="100000">
                                          <p:val>
                                            <p:strVal val="#ppt_h"/>
                                          </p:val>
                                        </p:tav>
                                      </p:tavLst>
                                    </p:anim>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878480"/>
                                        </p:tgtEl>
                                        <p:attrNameLst>
                                          <p:attrName>style.visibility</p:attrName>
                                        </p:attrNameLst>
                                      </p:cBhvr>
                                      <p:to>
                                        <p:strVal val="visible"/>
                                      </p:to>
                                    </p:set>
                                    <p:animEffect transition="in" filter="fade">
                                      <p:cBhvr>
                                        <p:cTn id="44" dur="500"/>
                                        <p:tgtEl>
                                          <p:spTgt spid="2878480"/>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2878481"/>
                                        </p:tgtEl>
                                        <p:attrNameLst>
                                          <p:attrName>style.visibility</p:attrName>
                                        </p:attrNameLst>
                                      </p:cBhvr>
                                      <p:to>
                                        <p:strVal val="visible"/>
                                      </p:to>
                                    </p:set>
                                    <p:animEffect transition="in" filter="wipe(up)">
                                      <p:cBhvr>
                                        <p:cTn id="48" dur="1000"/>
                                        <p:tgtEl>
                                          <p:spTgt spid="287848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78475"/>
                                        </p:tgtEl>
                                        <p:attrNameLst>
                                          <p:attrName>style.visibility</p:attrName>
                                        </p:attrNameLst>
                                      </p:cBhvr>
                                      <p:to>
                                        <p:strVal val="visible"/>
                                      </p:to>
                                    </p:set>
                                    <p:animEffect transition="in" filter="fade">
                                      <p:cBhvr>
                                        <p:cTn id="53" dur="500"/>
                                        <p:tgtEl>
                                          <p:spTgt spid="2878475"/>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2878477"/>
                                        </p:tgtEl>
                                        <p:attrNameLst>
                                          <p:attrName>style.visibility</p:attrName>
                                        </p:attrNameLst>
                                      </p:cBhvr>
                                      <p:to>
                                        <p:strVal val="visible"/>
                                      </p:to>
                                    </p:set>
                                    <p:animEffect transition="in" filter="wipe(up)">
                                      <p:cBhvr>
                                        <p:cTn id="57" dur="1000"/>
                                        <p:tgtEl>
                                          <p:spTgt spid="287847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78476"/>
                                        </p:tgtEl>
                                        <p:attrNameLst>
                                          <p:attrName>style.visibility</p:attrName>
                                        </p:attrNameLst>
                                      </p:cBhvr>
                                      <p:to>
                                        <p:strVal val="visible"/>
                                      </p:to>
                                    </p:set>
                                    <p:animEffect transition="in" filter="fade">
                                      <p:cBhvr>
                                        <p:cTn id="62" dur="500"/>
                                        <p:tgtEl>
                                          <p:spTgt spid="2878476"/>
                                        </p:tgtEl>
                                      </p:cBhvr>
                                    </p:animEffec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2878478"/>
                                        </p:tgtEl>
                                        <p:attrNameLst>
                                          <p:attrName>style.visibility</p:attrName>
                                        </p:attrNameLst>
                                      </p:cBhvr>
                                      <p:to>
                                        <p:strVal val="visible"/>
                                      </p:to>
                                    </p:set>
                                    <p:animEffect transition="in" filter="wipe(up)">
                                      <p:cBhvr>
                                        <p:cTn id="66" dur="1000"/>
                                        <p:tgtEl>
                                          <p:spTgt spid="28784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78537"/>
                                        </p:tgtEl>
                                        <p:attrNameLst>
                                          <p:attrName>style.visibility</p:attrName>
                                        </p:attrNameLst>
                                      </p:cBhvr>
                                      <p:to>
                                        <p:strVal val="visible"/>
                                      </p:to>
                                    </p:set>
                                    <p:animEffect transition="in" filter="fade">
                                      <p:cBhvr>
                                        <p:cTn id="71" dur="1000"/>
                                        <p:tgtEl>
                                          <p:spTgt spid="28785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78482"/>
                                        </p:tgtEl>
                                        <p:attrNameLst>
                                          <p:attrName>style.visibility</p:attrName>
                                        </p:attrNameLst>
                                      </p:cBhvr>
                                      <p:to>
                                        <p:strVal val="visible"/>
                                      </p:to>
                                    </p:set>
                                    <p:animEffect transition="in" filter="fade">
                                      <p:cBhvr>
                                        <p:cTn id="74" dur="1000"/>
                                        <p:tgtEl>
                                          <p:spTgt spid="287848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78538"/>
                                        </p:tgtEl>
                                        <p:attrNameLst>
                                          <p:attrName>style.visibility</p:attrName>
                                        </p:attrNameLst>
                                      </p:cBhvr>
                                      <p:to>
                                        <p:strVal val="visible"/>
                                      </p:to>
                                    </p:set>
                                    <p:animEffect transition="in" filter="fade">
                                      <p:cBhvr>
                                        <p:cTn id="77" dur="1000"/>
                                        <p:tgtEl>
                                          <p:spTgt spid="2878538"/>
                                        </p:tgtEl>
                                      </p:cBhvr>
                                    </p:animEffect>
                                  </p:childTnLst>
                                </p:cTn>
                              </p:par>
                            </p:childTnLst>
                          </p:cTn>
                        </p:par>
                        <p:par>
                          <p:cTn id="78" fill="hold">
                            <p:stCondLst>
                              <p:cond delay="1000"/>
                            </p:stCondLst>
                            <p:childTnLst>
                              <p:par>
                                <p:cTn id="79" presetID="35" presetClass="path" presetSubtype="0" accel="50000" decel="50000" fill="hold" grpId="1" nodeType="afterEffect">
                                  <p:stCondLst>
                                    <p:cond delay="0"/>
                                  </p:stCondLst>
                                  <p:childTnLst>
                                    <p:animMotion origin="layout" path="M -1.66667E-6 1.11111E-6 L -0.275 0.0037 " pathEditMode="relative" rAng="0" ptsTypes="AA">
                                      <p:cBhvr>
                                        <p:cTn id="80" dur="2000" fill="hold"/>
                                        <p:tgtEl>
                                          <p:spTgt spid="2878537"/>
                                        </p:tgtEl>
                                        <p:attrNameLst>
                                          <p:attrName>ppt_x</p:attrName>
                                          <p:attrName>ppt_y</p:attrName>
                                        </p:attrNameLst>
                                      </p:cBhvr>
                                      <p:rCtr x="-138" y="2"/>
                                    </p:animMotion>
                                  </p:childTnLst>
                                </p:cTn>
                              </p:par>
                              <p:par>
                                <p:cTn id="81" presetID="63" presetClass="path" presetSubtype="0" accel="50000" decel="50000" fill="hold" grpId="1" nodeType="withEffect">
                                  <p:stCondLst>
                                    <p:cond delay="0"/>
                                  </p:stCondLst>
                                  <p:childTnLst>
                                    <p:animMotion origin="layout" path="M -1.66667E-6 -7.40741E-7 L 0.28334 -7.40741E-7 " pathEditMode="relative" rAng="0" ptsTypes="AA">
                                      <p:cBhvr>
                                        <p:cTn id="82" dur="2000" fill="hold"/>
                                        <p:tgtEl>
                                          <p:spTgt spid="2878538"/>
                                        </p:tgtEl>
                                        <p:attrNameLst>
                                          <p:attrName>ppt_x</p:attrName>
                                          <p:attrName>ppt_y</p:attrName>
                                        </p:attrNameLst>
                                      </p:cBhvr>
                                      <p:rCtr x="142" y="0"/>
                                    </p:animMotion>
                                  </p:childTnLst>
                                </p:cTn>
                              </p:par>
                              <p:par>
                                <p:cTn id="83" presetID="64" presetClass="path" presetSubtype="0" accel="50000" decel="50000" fill="hold" grpId="1" nodeType="withEffect">
                                  <p:stCondLst>
                                    <p:cond delay="0"/>
                                  </p:stCondLst>
                                  <p:childTnLst>
                                    <p:animMotion origin="layout" path="M 5.55556E-7 -3.7037E-6 L -0.00278 -0.18889 " pathEditMode="relative" rAng="0" ptsTypes="AA">
                                      <p:cBhvr>
                                        <p:cTn id="84" dur="2000" fill="hold"/>
                                        <p:tgtEl>
                                          <p:spTgt spid="2878482"/>
                                        </p:tgtEl>
                                        <p:attrNameLst>
                                          <p:attrName>ppt_x</p:attrName>
                                          <p:attrName>ppt_y</p:attrName>
                                        </p:attrNameLst>
                                      </p:cBhvr>
                                      <p:rCtr x="-1" y="-94"/>
                                    </p:animMotion>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barn(outVertical)">
                                      <p:cBhvr>
                                        <p:cTn id="88" dur="1000"/>
                                        <p:tgtEl>
                                          <p:spTgt spid="1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78471"/>
                                        </p:tgtEl>
                                        <p:attrNameLst>
                                          <p:attrName>style.visibility</p:attrName>
                                        </p:attrNameLst>
                                      </p:cBhvr>
                                      <p:to>
                                        <p:strVal val="visible"/>
                                      </p:to>
                                    </p:set>
                                    <p:animEffect transition="in" filter="fade">
                                      <p:cBhvr>
                                        <p:cTn id="91" dur="2000"/>
                                        <p:tgtEl>
                                          <p:spTgt spid="287847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down)">
                                      <p:cBhvr>
                                        <p:cTn id="96" dur="500"/>
                                        <p:tgtEl>
                                          <p:spTgt spid="8"/>
                                        </p:tgtEl>
                                      </p:cBhvr>
                                    </p:animEffect>
                                  </p:childTnLst>
                                </p:cTn>
                              </p:par>
                              <p:par>
                                <p:cTn id="97" presetID="22" presetClass="entr" presetSubtype="4"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down)">
                                      <p:cBhvr>
                                        <p:cTn id="99" dur="1000"/>
                                        <p:tgtEl>
                                          <p:spTgt spid="5"/>
                                        </p:tgtEl>
                                      </p:cBhvr>
                                    </p:animEffect>
                                  </p:childTnLst>
                                </p:cTn>
                              </p:par>
                              <p:par>
                                <p:cTn id="100" presetID="22" presetClass="entr" presetSubtype="4"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down)">
                                      <p:cBhvr>
                                        <p:cTn id="102" dur="1000"/>
                                        <p:tgtEl>
                                          <p:spTgt spid="9"/>
                                        </p:tgtEl>
                                      </p:cBhvr>
                                    </p:animEffect>
                                  </p:childTnLst>
                                </p:cTn>
                              </p:par>
                              <p:par>
                                <p:cTn id="103" presetID="22" presetClass="entr" presetSubtype="4"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wipe(down)">
                                      <p:cBhvr>
                                        <p:cTn id="105" dur="2000"/>
                                        <p:tgtEl>
                                          <p:spTgt spid="4"/>
                                        </p:tgtEl>
                                      </p:cBhvr>
                                    </p:animEffect>
                                  </p:childTnLst>
                                </p:cTn>
                              </p:par>
                              <p:par>
                                <p:cTn id="106" presetID="22" presetClass="entr" presetSubtype="4" fill="hold" nodeType="with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wipe(down)">
                                      <p:cBhvr>
                                        <p:cTn id="108" dur="2000"/>
                                        <p:tgtEl>
                                          <p:spTgt spid="7"/>
                                        </p:tgtEl>
                                      </p:cBhvr>
                                    </p:animEffect>
                                  </p:childTnLst>
                                </p:cTn>
                              </p:par>
                              <p:par>
                                <p:cTn id="109" presetID="22" presetClass="entr" presetSubtype="4" fill="hold" nodeType="with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wipe(down)">
                                      <p:cBhvr>
                                        <p:cTn id="111" dur="2000"/>
                                        <p:tgtEl>
                                          <p:spTgt spid="3"/>
                                        </p:tgtEl>
                                      </p:cBhvr>
                                    </p:animEffect>
                                  </p:childTnLst>
                                </p:cTn>
                              </p:par>
                              <p:par>
                                <p:cTn id="112" presetID="22" presetClass="entr" presetSubtype="4" fill="hold" nodeType="with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wipe(down)">
                                      <p:cBhvr>
                                        <p:cTn id="1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471" grpId="0" animBg="1"/>
      <p:bldP spid="2878472" grpId="0" animBg="1"/>
      <p:bldP spid="2878473" grpId="0" animBg="1"/>
      <p:bldP spid="2878474" grpId="0" animBg="1"/>
      <p:bldP spid="2878475" grpId="0"/>
      <p:bldP spid="2878476" grpId="0"/>
      <p:bldP spid="2878477" grpId="0"/>
      <p:bldP spid="2878478" grpId="0"/>
      <p:bldP spid="2878482" grpId="0" animBg="1"/>
      <p:bldP spid="2878482" grpId="1" animBg="1"/>
      <p:bldP spid="2878537" grpId="0" animBg="1"/>
      <p:bldP spid="2878537" grpId="1" animBg="1"/>
      <p:bldP spid="2878538" grpId="0" animBg="1"/>
      <p:bldP spid="2878538" grpId="1" animBg="1"/>
      <p:bldP spid="2878539" grpId="0"/>
      <p:bldP spid="287853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912" y="0"/>
            <a:ext cx="5871088" cy="525462"/>
          </a:xfrm>
        </p:spPr>
        <p:txBody>
          <a:bodyPr>
            <a:noAutofit/>
          </a:bodyPr>
          <a:lstStyle/>
          <a:p>
            <a:pPr algn="r"/>
            <a:r>
              <a:rPr lang="en-IN" sz="3500" b="1" dirty="0">
                <a:solidFill>
                  <a:schemeClr val="bg1"/>
                </a:solidFill>
              </a:rPr>
              <a:t>ISS Practice Structure</a:t>
            </a:r>
          </a:p>
        </p:txBody>
      </p:sp>
      <p:cxnSp>
        <p:nvCxnSpPr>
          <p:cNvPr id="16" name="Straight Connector 15"/>
          <p:cNvCxnSpPr/>
          <p:nvPr/>
        </p:nvCxnSpPr>
        <p:spPr>
          <a:xfrm>
            <a:off x="3276600" y="3048000"/>
            <a:ext cx="51816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 xmlns:a16="http://schemas.microsoft.com/office/drawing/2014/main" id="{B7AEEFFC-6AC5-4BE1-9D00-B9D01860DBA2}"/>
              </a:ext>
            </a:extLst>
          </p:cNvPr>
          <p:cNvGraphicFramePr/>
          <p:nvPr>
            <p:extLst>
              <p:ext uri="{D42A27DB-BD31-4B8C-83A1-F6EECF244321}">
                <p14:modId xmlns:p14="http://schemas.microsoft.com/office/powerpoint/2010/main" val="806150865"/>
              </p:ext>
            </p:extLst>
          </p:nvPr>
        </p:nvGraphicFramePr>
        <p:xfrm>
          <a:off x="2971800" y="1651134"/>
          <a:ext cx="6248400" cy="3547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6895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5779" name="Rectangle 3"/>
          <p:cNvSpPr>
            <a:spLocks noGrp="1" noChangeArrowheads="1"/>
          </p:cNvSpPr>
          <p:nvPr>
            <p:ph type="body" sz="half" idx="1"/>
          </p:nvPr>
        </p:nvSpPr>
        <p:spPr>
          <a:xfrm>
            <a:off x="2133600" y="1524000"/>
            <a:ext cx="8132763" cy="2540000"/>
          </a:xfrm>
          <a:solidFill>
            <a:srgbClr val="C6D9F1">
              <a:alpha val="74902"/>
            </a:srgbClr>
          </a:solidFill>
        </p:spPr>
        <p:txBody>
          <a:bodyPr/>
          <a:lstStyle/>
          <a:p>
            <a:pPr marL="230188" indent="-230188">
              <a:lnSpc>
                <a:spcPct val="110000"/>
              </a:lnSpc>
              <a:spcBef>
                <a:spcPts val="800"/>
              </a:spcBef>
            </a:pPr>
            <a:r>
              <a:rPr lang="en-US" sz="2600" b="1" dirty="0"/>
              <a:t>82% </a:t>
            </a:r>
            <a:r>
              <a:rPr lang="en-US" sz="2600" dirty="0"/>
              <a:t>of Web applications have vulnerabilities</a:t>
            </a:r>
            <a:r>
              <a:rPr lang="en-US" sz="2600" baseline="30000" dirty="0"/>
              <a:t>1</a:t>
            </a:r>
          </a:p>
          <a:p>
            <a:pPr marL="230188" indent="-230188">
              <a:lnSpc>
                <a:spcPct val="110000"/>
              </a:lnSpc>
              <a:spcBef>
                <a:spcPts val="800"/>
              </a:spcBef>
            </a:pPr>
            <a:r>
              <a:rPr lang="en-US" sz="2600" b="1" dirty="0"/>
              <a:t>75% </a:t>
            </a:r>
            <a:r>
              <a:rPr lang="en-US" sz="2600" dirty="0"/>
              <a:t>of all Internet attacks target applications</a:t>
            </a:r>
            <a:r>
              <a:rPr lang="en-US" sz="2600" baseline="30000" dirty="0"/>
              <a:t>2</a:t>
            </a:r>
          </a:p>
          <a:p>
            <a:pPr marL="230188" indent="-230188">
              <a:lnSpc>
                <a:spcPct val="110000"/>
              </a:lnSpc>
              <a:spcBef>
                <a:spcPts val="800"/>
              </a:spcBef>
            </a:pPr>
            <a:r>
              <a:rPr lang="en-US" sz="2600" dirty="0"/>
              <a:t>Attacks are getting more sophisticated</a:t>
            </a:r>
          </a:p>
          <a:p>
            <a:pPr marL="571500" lvl="1" indent="-227013">
              <a:lnSpc>
                <a:spcPct val="110000"/>
              </a:lnSpc>
              <a:spcBef>
                <a:spcPts val="800"/>
              </a:spcBef>
            </a:pPr>
            <a:r>
              <a:rPr lang="en-US" sz="1900" dirty="0"/>
              <a:t>Increasing in scale due to automation, Google hacking</a:t>
            </a:r>
          </a:p>
          <a:p>
            <a:pPr marL="571500" lvl="1" indent="-227013">
              <a:lnSpc>
                <a:spcPct val="110000"/>
              </a:lnSpc>
              <a:spcBef>
                <a:spcPts val="800"/>
              </a:spcBef>
            </a:pPr>
            <a:r>
              <a:rPr lang="en-US" sz="1900" dirty="0"/>
              <a:t>Growing threats: L7 </a:t>
            </a:r>
            <a:r>
              <a:rPr lang="en-US" sz="1900" dirty="0" err="1"/>
              <a:t>DDoS</a:t>
            </a:r>
            <a:r>
              <a:rPr lang="en-US" sz="1900" dirty="0"/>
              <a:t>, CSRF, botnets, massive </a:t>
            </a:r>
            <a:r>
              <a:rPr lang="en-US" sz="1900" dirty="0" err="1"/>
              <a:t>SQLi</a:t>
            </a:r>
            <a:r>
              <a:rPr lang="en-US" sz="1900" dirty="0"/>
              <a:t>, </a:t>
            </a:r>
            <a:r>
              <a:rPr lang="en-US" sz="1900" dirty="0" smtClean="0"/>
              <a:t>scraping</a:t>
            </a:r>
            <a:endParaRPr lang="en-US" sz="1900" dirty="0"/>
          </a:p>
        </p:txBody>
      </p:sp>
      <p:sp>
        <p:nvSpPr>
          <p:cNvPr id="13315" name="Rectangle 2"/>
          <p:cNvSpPr>
            <a:spLocks noGrp="1" noChangeArrowheads="1"/>
          </p:cNvSpPr>
          <p:nvPr>
            <p:ph type="title"/>
          </p:nvPr>
        </p:nvSpPr>
        <p:spPr>
          <a:xfrm>
            <a:off x="4419600" y="0"/>
            <a:ext cx="7772400" cy="762000"/>
          </a:xfrm>
        </p:spPr>
        <p:txBody>
          <a:bodyPr>
            <a:normAutofit/>
          </a:bodyPr>
          <a:lstStyle/>
          <a:p>
            <a:pPr algn="r"/>
            <a:r>
              <a:rPr lang="en-US" sz="3500" b="1" dirty="0">
                <a:solidFill>
                  <a:schemeClr val="bg1"/>
                </a:solidFill>
              </a:rPr>
              <a:t>Why Protect Web Applications?</a:t>
            </a:r>
          </a:p>
        </p:txBody>
      </p:sp>
      <p:sp>
        <p:nvSpPr>
          <p:cNvPr id="28" name="TextBox 27"/>
          <p:cNvSpPr txBox="1"/>
          <p:nvPr/>
        </p:nvSpPr>
        <p:spPr>
          <a:xfrm>
            <a:off x="1776414" y="6427789"/>
            <a:ext cx="4006225" cy="246221"/>
          </a:xfrm>
          <a:prstGeom prst="rect">
            <a:avLst/>
          </a:prstGeom>
          <a:noFill/>
        </p:spPr>
        <p:txBody>
          <a:bodyPr wrap="none">
            <a:spAutoFit/>
          </a:bodyPr>
          <a:lstStyle/>
          <a:p>
            <a:pPr>
              <a:defRPr/>
            </a:pPr>
            <a:r>
              <a:rPr lang="en-US" sz="1000" baseline="30000" dirty="0">
                <a:solidFill>
                  <a:schemeClr val="tx1">
                    <a:lumMod val="65000"/>
                    <a:lumOff val="35000"/>
                  </a:schemeClr>
                </a:solidFill>
                <a:latin typeface="Trebuchet MS" pitchFamily="34" charset="0"/>
              </a:rPr>
              <a:t>1</a:t>
            </a:r>
            <a:r>
              <a:rPr lang="en-US" sz="1000" dirty="0">
                <a:solidFill>
                  <a:schemeClr val="tx1">
                    <a:lumMod val="65000"/>
                    <a:lumOff val="35000"/>
                  </a:schemeClr>
                </a:solidFill>
                <a:latin typeface="Trebuchet MS" pitchFamily="34" charset="0"/>
              </a:rPr>
              <a:t> White Hat - statistic for initial examination; </a:t>
            </a:r>
            <a:r>
              <a:rPr lang="en-US" sz="1000" baseline="30000" dirty="0">
                <a:solidFill>
                  <a:schemeClr val="tx1">
                    <a:lumMod val="65000"/>
                    <a:lumOff val="35000"/>
                  </a:schemeClr>
                </a:solidFill>
                <a:latin typeface="Trebuchet MS" pitchFamily="34" charset="0"/>
              </a:rPr>
              <a:t>2 </a:t>
            </a:r>
            <a:r>
              <a:rPr lang="en-US" sz="1000" dirty="0">
                <a:solidFill>
                  <a:schemeClr val="tx1">
                    <a:lumMod val="65000"/>
                    <a:lumOff val="35000"/>
                  </a:schemeClr>
                </a:solidFill>
                <a:latin typeface="Trebuchet MS" pitchFamily="34" charset="0"/>
              </a:rPr>
              <a:t>Gartner Research</a:t>
            </a:r>
          </a:p>
        </p:txBody>
      </p:sp>
      <p:pic>
        <p:nvPicPr>
          <p:cNvPr id="107523" name="Picture 3"/>
          <p:cNvPicPr>
            <a:picLocks noChangeAspect="1" noChangeArrowheads="1"/>
          </p:cNvPicPr>
          <p:nvPr/>
        </p:nvPicPr>
        <p:blipFill>
          <a:blip r:embed="rId3" cstate="print"/>
          <a:srcRect/>
          <a:stretch>
            <a:fillRect/>
          </a:stretch>
        </p:blipFill>
        <p:spPr bwMode="auto">
          <a:xfrm>
            <a:off x="2286000" y="4191000"/>
            <a:ext cx="3781425" cy="847725"/>
          </a:xfrm>
          <a:prstGeom prst="rect">
            <a:avLst/>
          </a:prstGeom>
          <a:noFill/>
          <a:ln w="6350">
            <a:solidFill>
              <a:schemeClr val="tx1">
                <a:lumMod val="75000"/>
                <a:lumOff val="25000"/>
              </a:schemeClr>
            </a:solidFill>
            <a:miter lim="800000"/>
            <a:headEnd/>
            <a:tailEnd/>
          </a:ln>
          <a:effectLst>
            <a:outerShdw blurRad="50800" dist="38100" dir="2700000" algn="tl" rotWithShape="0">
              <a:prstClr val="black">
                <a:alpha val="40000"/>
              </a:prstClr>
            </a:outerShdw>
          </a:effectLst>
        </p:spPr>
      </p:pic>
      <p:pic>
        <p:nvPicPr>
          <p:cNvPr id="12" name="Picture 11" descr="news3.bmp"/>
          <p:cNvPicPr>
            <a:picLocks noChangeAspect="1"/>
          </p:cNvPicPr>
          <p:nvPr/>
        </p:nvPicPr>
        <p:blipFill>
          <a:blip r:embed="rId4" cstate="print"/>
          <a:stretch>
            <a:fillRect/>
          </a:stretch>
        </p:blipFill>
        <p:spPr>
          <a:xfrm>
            <a:off x="3352800" y="4724400"/>
            <a:ext cx="3968431" cy="807472"/>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257800"/>
            <a:ext cx="41052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797710"/>
            <a:ext cx="3962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20476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p:cNvGraphicFramePr>
            <a:graphicFrameLocks noGrp="1"/>
          </p:cNvGraphicFramePr>
          <p:nvPr>
            <p:extLst>
              <p:ext uri="{D42A27DB-BD31-4B8C-83A1-F6EECF244321}">
                <p14:modId xmlns:p14="http://schemas.microsoft.com/office/powerpoint/2010/main" val="3995471742"/>
              </p:ext>
            </p:extLst>
          </p:nvPr>
        </p:nvGraphicFramePr>
        <p:xfrm>
          <a:off x="5840863" y="1497589"/>
          <a:ext cx="6122537" cy="4820920"/>
        </p:xfrm>
        <a:graphic>
          <a:graphicData uri="http://schemas.openxmlformats.org/drawingml/2006/table">
            <a:tbl>
              <a:tblPr firstRow="1" bandRow="1">
                <a:tableStyleId>{5C22544A-7EE6-4342-B048-85BDC9FD1C3A}</a:tableStyleId>
              </a:tblPr>
              <a:tblGrid>
                <a:gridCol w="2083937"/>
                <a:gridCol w="2362200"/>
                <a:gridCol w="1676400"/>
              </a:tblGrid>
              <a:tr h="370840">
                <a:tc>
                  <a:txBody>
                    <a:bodyPr/>
                    <a:lstStyle/>
                    <a:p>
                      <a:pPr algn="ctr" fontAlgn="b"/>
                      <a:r>
                        <a:rPr lang="en-US" sz="1400" b="1" i="0" u="none" strike="noStrike" dirty="0">
                          <a:solidFill>
                            <a:srgbClr val="FFFFFF"/>
                          </a:solidFill>
                          <a:effectLst/>
                          <a:latin typeface="Calibri"/>
                        </a:rPr>
                        <a:t>Application Threat</a:t>
                      </a:r>
                    </a:p>
                  </a:txBody>
                  <a:tcPr marL="9525" marR="9525" marT="9525" marB="0" anchor="ctr"/>
                </a:tc>
                <a:tc>
                  <a:txBody>
                    <a:bodyPr/>
                    <a:lstStyle/>
                    <a:p>
                      <a:pPr algn="ctr" fontAlgn="b"/>
                      <a:r>
                        <a:rPr lang="en-US" sz="1400" b="1" i="0" u="none" strike="noStrike" dirty="0">
                          <a:solidFill>
                            <a:srgbClr val="FFFFFF"/>
                          </a:solidFill>
                          <a:effectLst/>
                          <a:latin typeface="Calibri"/>
                        </a:rPr>
                        <a:t>IPS/Network Firewall</a:t>
                      </a:r>
                    </a:p>
                  </a:txBody>
                  <a:tcPr marL="9525" marR="9525" marT="9525" marB="0" anchor="ctr"/>
                </a:tc>
                <a:tc>
                  <a:txBody>
                    <a:bodyPr/>
                    <a:lstStyle/>
                    <a:p>
                      <a:pPr algn="ctr" fontAlgn="b"/>
                      <a:r>
                        <a:rPr lang="en-US" sz="1400" b="1" i="0" u="none" strike="noStrike" dirty="0">
                          <a:solidFill>
                            <a:srgbClr val="FFFFFF"/>
                          </a:solidFill>
                          <a:effectLst/>
                          <a:latin typeface="Calibri"/>
                        </a:rPr>
                        <a:t>Application Firewall</a:t>
                      </a:r>
                    </a:p>
                  </a:txBody>
                  <a:tcPr marL="9525" marR="9525" marT="9525" marB="0" anchor="ctr"/>
                </a:tc>
              </a:tr>
              <a:tr h="370840">
                <a:tc>
                  <a:txBody>
                    <a:bodyPr/>
                    <a:lstStyle/>
                    <a:p>
                      <a:pPr algn="l" fontAlgn="b"/>
                      <a:r>
                        <a:rPr lang="en-US" sz="1400" b="0" i="0" u="none" strike="noStrike" dirty="0">
                          <a:solidFill>
                            <a:srgbClr val="000000"/>
                          </a:solidFill>
                          <a:effectLst/>
                          <a:latin typeface="Calibri"/>
                        </a:rPr>
                        <a:t>Cookie </a:t>
                      </a:r>
                      <a:r>
                        <a:rPr lang="en-US" sz="1400" b="0" i="0" u="none" strike="noStrike" dirty="0" smtClean="0">
                          <a:solidFill>
                            <a:srgbClr val="000000"/>
                          </a:solidFill>
                          <a:effectLst/>
                          <a:latin typeface="Calibri"/>
                        </a:rPr>
                        <a:t>poisoning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b="0" i="0" u="none" strike="noStrike">
                          <a:solidFill>
                            <a:srgbClr val="000000"/>
                          </a:solidFill>
                          <a:effectLst/>
                          <a:latin typeface="Calibri"/>
                        </a:rPr>
                        <a:t>Well known signatures only</a:t>
                      </a: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ctr"/>
                </a:tc>
              </a:tr>
              <a:tr h="370840">
                <a:tc>
                  <a:txBody>
                    <a:bodyPr/>
                    <a:lstStyle/>
                    <a:p>
                      <a:pPr algn="l" fontAlgn="b"/>
                      <a:r>
                        <a:rPr lang="en-US" sz="1400" b="0" i="0" u="none" strike="noStrike" dirty="0">
                          <a:solidFill>
                            <a:srgbClr val="000000"/>
                          </a:solidFill>
                          <a:effectLst/>
                          <a:latin typeface="Calibri"/>
                        </a:rPr>
                        <a:t>Hidden field </a:t>
                      </a:r>
                      <a:r>
                        <a:rPr lang="en-US" sz="1400" b="0" i="0" u="none" strike="noStrike" dirty="0" smtClean="0">
                          <a:solidFill>
                            <a:srgbClr val="000000"/>
                          </a:solidFill>
                          <a:effectLst/>
                          <a:latin typeface="Calibri"/>
                        </a:rPr>
                        <a:t>manipulation</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b="0" i="0" u="none" strike="noStrike">
                          <a:solidFill>
                            <a:srgbClr val="000000"/>
                          </a:solidFill>
                          <a:effectLst/>
                          <a:latin typeface="Calibri"/>
                        </a:rPr>
                        <a:t>Well known signatures only</a:t>
                      </a: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ctr"/>
                </a:tc>
              </a:tr>
              <a:tr h="370840">
                <a:tc>
                  <a:txBody>
                    <a:bodyPr/>
                    <a:lstStyle/>
                    <a:p>
                      <a:pPr algn="l" fontAlgn="b"/>
                      <a:r>
                        <a:rPr lang="en-US" sz="1400" b="0" i="0" u="none" strike="noStrike" dirty="0">
                          <a:solidFill>
                            <a:srgbClr val="000000"/>
                          </a:solidFill>
                          <a:effectLst/>
                          <a:latin typeface="Calibri"/>
                        </a:rPr>
                        <a:t>Cross Site </a:t>
                      </a:r>
                      <a:r>
                        <a:rPr lang="en-US" sz="1400" b="0" i="0" u="none" strike="noStrike" dirty="0" smtClean="0">
                          <a:solidFill>
                            <a:srgbClr val="000000"/>
                          </a:solidFill>
                          <a:effectLst/>
                          <a:latin typeface="Calibri"/>
                        </a:rPr>
                        <a:t>scripting</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b="0" i="0" u="none" strike="noStrike" dirty="0">
                          <a:solidFill>
                            <a:srgbClr val="000000"/>
                          </a:solidFill>
                          <a:effectLst/>
                          <a:latin typeface="Calibri"/>
                        </a:rPr>
                        <a:t>Well known signatures only</a:t>
                      </a: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Injection Attacks</a:t>
                      </a:r>
                    </a:p>
                  </a:txBody>
                  <a:tcPr marL="9525" marR="9525" marT="9525" marB="0" anchor="ctr"/>
                </a:tc>
                <a:tc>
                  <a:txBody>
                    <a:bodyPr/>
                    <a:lstStyle/>
                    <a:p>
                      <a:pPr algn="ctr" rtl="0" fontAlgn="ctr"/>
                      <a:r>
                        <a:rPr lang="en-US" sz="1400" b="0" i="0" u="none" strike="noStrike">
                          <a:solidFill>
                            <a:srgbClr val="000000"/>
                          </a:solidFill>
                          <a:effectLst/>
                          <a:latin typeface="Calibri"/>
                        </a:rPr>
                        <a:t>None</a:t>
                      </a: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Stealth Commanding</a:t>
                      </a:r>
                    </a:p>
                  </a:txBody>
                  <a:tcPr marL="9525" marR="9525" marT="9525" marB="0" anchor="ctr"/>
                </a:tc>
                <a:tc>
                  <a:txBody>
                    <a:bodyPr/>
                    <a:lstStyle/>
                    <a:p>
                      <a:pPr algn="ctr" rtl="0" fontAlgn="ctr"/>
                      <a:r>
                        <a:rPr lang="en-US" sz="1400" b="0" i="0" u="none" strike="noStrike" dirty="0">
                          <a:solidFill>
                            <a:srgbClr val="000000"/>
                          </a:solidFill>
                          <a:effectLst/>
                          <a:latin typeface="Calibri"/>
                        </a:rPr>
                        <a:t>None</a:t>
                      </a:r>
                    </a:p>
                  </a:txBody>
                  <a:tcPr marL="9525" marR="9525" marT="9525" marB="0" anchor="ctr"/>
                </a:tc>
                <a:tc>
                  <a:txBody>
                    <a:bodyPr/>
                    <a:lstStyle/>
                    <a:p>
                      <a:pPr algn="l" fontAlgn="b"/>
                      <a:endParaRPr lang="en-US" sz="1400" b="0" i="0" u="none" strike="noStrike" dirty="0">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Parameter Tampering</a:t>
                      </a:r>
                    </a:p>
                  </a:txBody>
                  <a:tcPr marL="9525" marR="9525" marT="9525" marB="0" anchor="ctr"/>
                </a:tc>
                <a:tc>
                  <a:txBody>
                    <a:bodyPr/>
                    <a:lstStyle/>
                    <a:p>
                      <a:pPr algn="ctr" rtl="0" fontAlgn="ctr"/>
                      <a:r>
                        <a:rPr lang="en-US" sz="1400" b="0" i="0" u="none" strike="noStrike" dirty="0">
                          <a:solidFill>
                            <a:srgbClr val="000000"/>
                          </a:solidFill>
                          <a:effectLst/>
                          <a:latin typeface="Calibri"/>
                        </a:rPr>
                        <a:t>None</a:t>
                      </a: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Buffer overflow</a:t>
                      </a:r>
                    </a:p>
                  </a:txBody>
                  <a:tcPr marL="9525" marR="9525" marT="9525" marB="0" anchor="ctr"/>
                </a:tc>
                <a:tc>
                  <a:txBody>
                    <a:bodyPr/>
                    <a:lstStyle/>
                    <a:p>
                      <a:pPr algn="ctr" rtl="0" fontAlgn="ctr"/>
                      <a:r>
                        <a:rPr lang="en-US" sz="1400" b="0" i="0" u="none" strike="noStrike" dirty="0">
                          <a:solidFill>
                            <a:srgbClr val="000000"/>
                          </a:solidFill>
                          <a:effectLst/>
                          <a:latin typeface="Calibri"/>
                        </a:rPr>
                        <a:t>None</a:t>
                      </a:r>
                    </a:p>
                  </a:txBody>
                  <a:tcPr marL="9525" marR="9525" marT="9525" marB="0" anchor="ctr"/>
                </a:tc>
                <a:tc>
                  <a:txBody>
                    <a:bodyPr/>
                    <a:lstStyle/>
                    <a:p>
                      <a:pPr algn="l" fontAlgn="b"/>
                      <a:endParaRPr lang="en-US" sz="1400" b="0" i="0" u="none" strike="noStrike" dirty="0">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Google Hacks</a:t>
                      </a:r>
                    </a:p>
                  </a:txBody>
                  <a:tcPr marL="9525" marR="9525" marT="9525" marB="0" anchor="ctr"/>
                </a:tc>
                <a:tc>
                  <a:txBody>
                    <a:bodyPr/>
                    <a:lstStyle/>
                    <a:p>
                      <a:pPr algn="ctr" rtl="0" fontAlgn="ctr"/>
                      <a:r>
                        <a:rPr lang="en-US" sz="1400" b="0" i="0" u="none" strike="noStrike">
                          <a:solidFill>
                            <a:srgbClr val="000000"/>
                          </a:solidFill>
                          <a:effectLst/>
                          <a:latin typeface="Calibri"/>
                        </a:rPr>
                        <a:t>None</a:t>
                      </a: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Forceful Browsing</a:t>
                      </a:r>
                    </a:p>
                  </a:txBody>
                  <a:tcPr marL="9525" marR="9525" marT="9525" marB="0" anchor="ctr"/>
                </a:tc>
                <a:tc>
                  <a:txBody>
                    <a:bodyPr/>
                    <a:lstStyle/>
                    <a:p>
                      <a:pPr algn="ctr" rtl="0" fontAlgn="ctr"/>
                      <a:r>
                        <a:rPr lang="en-US" sz="1400" b="0" i="0" u="none" strike="noStrike">
                          <a:solidFill>
                            <a:srgbClr val="000000"/>
                          </a:solidFill>
                          <a:effectLst/>
                          <a:latin typeface="Calibri"/>
                        </a:rPr>
                        <a:t>None</a:t>
                      </a:r>
                    </a:p>
                  </a:txBody>
                  <a:tcPr marL="9525" marR="9525" marT="9525" marB="0" anchor="ctr"/>
                </a:tc>
                <a:tc>
                  <a:txBody>
                    <a:bodyPr/>
                    <a:lstStyle/>
                    <a:p>
                      <a:pPr algn="l" fontAlgn="b"/>
                      <a:endParaRPr lang="en-US" sz="1400" b="0" i="0" u="none" strike="noStrike" dirty="0">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Identity Theft</a:t>
                      </a:r>
                    </a:p>
                  </a:txBody>
                  <a:tcPr marL="9525" marR="9525" marT="9525" marB="0" anchor="ctr"/>
                </a:tc>
                <a:tc>
                  <a:txBody>
                    <a:bodyPr/>
                    <a:lstStyle/>
                    <a:p>
                      <a:pPr algn="ctr" rtl="0" fontAlgn="ctr"/>
                      <a:r>
                        <a:rPr lang="en-US" sz="1400" b="0" i="0" u="none" strike="noStrike">
                          <a:solidFill>
                            <a:srgbClr val="000000"/>
                          </a:solidFill>
                          <a:effectLst/>
                          <a:latin typeface="Calibri"/>
                        </a:rPr>
                        <a:t>None</a:t>
                      </a: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Application </a:t>
                      </a:r>
                      <a:r>
                        <a:rPr lang="en-US" sz="1400" b="0" i="0" u="none" strike="noStrike" dirty="0" err="1">
                          <a:solidFill>
                            <a:srgbClr val="000000"/>
                          </a:solidFill>
                          <a:effectLst/>
                          <a:latin typeface="Calibri"/>
                        </a:rPr>
                        <a:t>DoS</a:t>
                      </a:r>
                      <a:endParaRPr lang="en-US" sz="1400" b="0" i="0" u="none" strike="noStrike" dirty="0">
                        <a:solidFill>
                          <a:srgbClr val="000000"/>
                        </a:solidFill>
                        <a:effectLst/>
                        <a:latin typeface="Calibri"/>
                      </a:endParaRPr>
                    </a:p>
                  </a:txBody>
                  <a:tcPr marL="9525" marR="9525" marT="9525" marB="0" anchor="ctr"/>
                </a:tc>
                <a:tc>
                  <a:txBody>
                    <a:bodyPr/>
                    <a:lstStyle/>
                    <a:p>
                      <a:pPr algn="ctr" rtl="0" fontAlgn="ctr"/>
                      <a:r>
                        <a:rPr lang="en-US" sz="1400" b="0" i="0" u="none" strike="noStrike">
                          <a:solidFill>
                            <a:srgbClr val="000000"/>
                          </a:solidFill>
                          <a:effectLst/>
                          <a:latin typeface="Calibri"/>
                        </a:rPr>
                        <a:t>None</a:t>
                      </a:r>
                    </a:p>
                  </a:txBody>
                  <a:tcPr marL="9525" marR="9525" marT="9525" marB="0" anchor="ctr"/>
                </a:tc>
                <a:tc>
                  <a:txBody>
                    <a:bodyPr/>
                    <a:lstStyle/>
                    <a:p>
                      <a:pPr algn="l" fontAlgn="b"/>
                      <a:endParaRPr lang="en-US" sz="1400" b="0" i="0" u="none" strike="noStrike" dirty="0">
                        <a:solidFill>
                          <a:srgbClr val="000000"/>
                        </a:solidFill>
                        <a:effectLst/>
                        <a:latin typeface="Calibri"/>
                      </a:endParaRPr>
                    </a:p>
                  </a:txBody>
                  <a:tcPr marL="9525" marR="9525" marT="9525" marB="0" anchor="ctr"/>
                </a:tc>
              </a:tr>
              <a:tr h="370840">
                <a:tc>
                  <a:txBody>
                    <a:bodyPr/>
                    <a:lstStyle/>
                    <a:p>
                      <a:pPr algn="l" fontAlgn="ctr"/>
                      <a:r>
                        <a:rPr lang="en-US" sz="1400" b="0" i="0" u="none" strike="noStrike" dirty="0">
                          <a:solidFill>
                            <a:srgbClr val="000000"/>
                          </a:solidFill>
                          <a:effectLst/>
                          <a:latin typeface="Calibri"/>
                        </a:rPr>
                        <a:t>Data Theft</a:t>
                      </a:r>
                    </a:p>
                  </a:txBody>
                  <a:tcPr marL="9525" marR="9525" marT="9525" marB="0" anchor="ctr"/>
                </a:tc>
                <a:tc>
                  <a:txBody>
                    <a:bodyPr/>
                    <a:lstStyle/>
                    <a:p>
                      <a:pPr algn="ctr" rtl="0" fontAlgn="ctr"/>
                      <a:r>
                        <a:rPr lang="en-US" sz="1400" b="0" i="0" u="none" strike="noStrike">
                          <a:solidFill>
                            <a:srgbClr val="000000"/>
                          </a:solidFill>
                          <a:effectLst/>
                          <a:latin typeface="Calibri"/>
                        </a:rPr>
                        <a:t>None</a:t>
                      </a:r>
                    </a:p>
                  </a:txBody>
                  <a:tcPr marL="9525" marR="9525" marT="9525" marB="0" anchor="ctr"/>
                </a:tc>
                <a:tc>
                  <a:txBody>
                    <a:bodyPr/>
                    <a:lstStyle/>
                    <a:p>
                      <a:pPr algn="l" fontAlgn="b"/>
                      <a:endParaRPr lang="en-US" sz="1400" b="0" i="0" u="none" strike="noStrike" dirty="0">
                        <a:solidFill>
                          <a:srgbClr val="000000"/>
                        </a:solidFill>
                        <a:effectLst/>
                        <a:latin typeface="Calibri"/>
                      </a:endParaRPr>
                    </a:p>
                  </a:txBody>
                  <a:tcPr marL="9525" marR="9525" marT="9525" marB="0" anchor="ctr"/>
                </a:tc>
              </a:tr>
            </a:tbl>
          </a:graphicData>
        </a:graphic>
      </p:graphicFrame>
      <p:sp>
        <p:nvSpPr>
          <p:cNvPr id="6146" name="Rectangle 1"/>
          <p:cNvSpPr>
            <a:spLocks noGrp="1" noChangeArrowheads="1"/>
          </p:cNvSpPr>
          <p:nvPr>
            <p:ph type="title"/>
          </p:nvPr>
        </p:nvSpPr>
        <p:spPr>
          <a:xfrm>
            <a:off x="1695740" y="838200"/>
            <a:ext cx="8340147" cy="601475"/>
          </a:xfrm>
        </p:spPr>
        <p:txBody>
          <a:bodyPr>
            <a:normAutofit/>
          </a:bodyPr>
          <a:lstStyle/>
          <a:p>
            <a:pPr>
              <a:lnSpc>
                <a:spcPct val="93000"/>
              </a:lnSpc>
              <a:tabLst>
                <a:tab pos="334787" algn="l"/>
                <a:tab pos="453030" algn="l"/>
                <a:tab pos="910334" algn="l"/>
                <a:tab pos="1367638" algn="l"/>
                <a:tab pos="1824942" algn="l"/>
                <a:tab pos="2282245" algn="l"/>
                <a:tab pos="2739550" algn="l"/>
                <a:tab pos="3195429" algn="l"/>
                <a:tab pos="3652732" algn="l"/>
                <a:tab pos="4110036" algn="l"/>
                <a:tab pos="4567340" algn="l"/>
                <a:tab pos="5024644" algn="l"/>
                <a:tab pos="5481947" algn="l"/>
                <a:tab pos="5939252" algn="l"/>
                <a:tab pos="6396555" algn="l"/>
                <a:tab pos="6853859" algn="l"/>
                <a:tab pos="7311163" algn="l"/>
                <a:tab pos="7767042" algn="l"/>
                <a:tab pos="8224346" algn="l"/>
                <a:tab pos="8681650" algn="l"/>
                <a:tab pos="9138954" algn="l"/>
              </a:tabLst>
            </a:pPr>
            <a:r>
              <a:rPr lang="en-GB" sz="3000" b="1" dirty="0">
                <a:solidFill>
                  <a:schemeClr val="bg1"/>
                </a:solidFill>
              </a:rPr>
              <a:t>Challenges with Legacy Security Solutions</a:t>
            </a:r>
          </a:p>
        </p:txBody>
      </p:sp>
      <p:sp>
        <p:nvSpPr>
          <p:cNvPr id="32778" name="Freeform 130"/>
          <p:cNvSpPr>
            <a:spLocks noChangeArrowheads="1"/>
          </p:cNvSpPr>
          <p:nvPr/>
        </p:nvSpPr>
        <p:spPr bwMode="auto">
          <a:xfrm>
            <a:off x="10901395" y="1821797"/>
            <a:ext cx="380246" cy="3880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32775" name="Slide Number Placeholder 140"/>
          <p:cNvSpPr>
            <a:spLocks noGrp="1"/>
          </p:cNvSpPr>
          <p:nvPr>
            <p:ph type="sldNum" sz="quarter" idx="11"/>
          </p:nvPr>
        </p:nvSpPr>
        <p:spPr/>
        <p:txBody>
          <a:bodyPr/>
          <a:lstStyle/>
          <a:p>
            <a:pPr>
              <a:defRPr/>
            </a:pPr>
            <a:fld id="{EF3C30C4-A98D-4184-9B15-462CFB88F302}" type="slidenum">
              <a:rPr lang="en-US" smtClean="0">
                <a:latin typeface="+mj-lt"/>
              </a:rPr>
              <a:pPr>
                <a:defRPr/>
              </a:pPr>
              <a:t>21</a:t>
            </a:fld>
            <a:endParaRPr lang="en-US">
              <a:latin typeface="+mj-lt"/>
            </a:endParaRPr>
          </a:p>
        </p:txBody>
      </p:sp>
      <p:sp>
        <p:nvSpPr>
          <p:cNvPr id="144" name="Content Placeholder 2"/>
          <p:cNvSpPr>
            <a:spLocks noGrp="1"/>
          </p:cNvSpPr>
          <p:nvPr>
            <p:ph idx="4294967295"/>
          </p:nvPr>
        </p:nvSpPr>
        <p:spPr>
          <a:xfrm>
            <a:off x="104115" y="1832442"/>
            <a:ext cx="5582970" cy="2968158"/>
          </a:xfrm>
          <a:solidFill>
            <a:srgbClr val="C6D9F1">
              <a:alpha val="74902"/>
            </a:srgbClr>
          </a:solidFill>
        </p:spPr>
        <p:txBody>
          <a:bodyPr>
            <a:noAutofit/>
          </a:bodyPr>
          <a:lstStyle/>
          <a:p>
            <a:pPr>
              <a:spcBef>
                <a:spcPts val="0"/>
              </a:spcBef>
              <a:defRPr/>
            </a:pPr>
            <a:r>
              <a:rPr lang="en-US" sz="2400" b="1" dirty="0">
                <a:latin typeface="+mj-lt"/>
                <a:ea typeface="ＭＳ Ｐゴシック" charset="-128"/>
              </a:rPr>
              <a:t>Network Firewalls</a:t>
            </a:r>
          </a:p>
          <a:p>
            <a:pPr lvl="1">
              <a:spcBef>
                <a:spcPts val="0"/>
              </a:spcBef>
              <a:defRPr/>
            </a:pPr>
            <a:r>
              <a:rPr lang="en-US" sz="1800" dirty="0">
                <a:latin typeface="+mj-lt"/>
                <a:ea typeface="ＭＳ Ｐゴシック" charset="-128"/>
              </a:rPr>
              <a:t>Blindly allow HTTP/S Web traffic</a:t>
            </a:r>
          </a:p>
          <a:p>
            <a:pPr>
              <a:spcBef>
                <a:spcPts val="0"/>
              </a:spcBef>
              <a:defRPr/>
            </a:pPr>
            <a:endParaRPr lang="en-US" sz="1800" dirty="0">
              <a:latin typeface="+mj-lt"/>
              <a:ea typeface="ＭＳ Ｐゴシック" charset="-128"/>
            </a:endParaRPr>
          </a:p>
          <a:p>
            <a:pPr>
              <a:spcBef>
                <a:spcPts val="0"/>
              </a:spcBef>
              <a:defRPr/>
            </a:pPr>
            <a:r>
              <a:rPr lang="en-US" sz="2400" b="1" dirty="0">
                <a:latin typeface="+mj-lt"/>
                <a:ea typeface="ＭＳ Ｐゴシック" charset="-128"/>
              </a:rPr>
              <a:t>IPS/IDS</a:t>
            </a:r>
          </a:p>
          <a:p>
            <a:pPr lvl="1">
              <a:spcBef>
                <a:spcPts val="0"/>
              </a:spcBef>
              <a:defRPr/>
            </a:pPr>
            <a:r>
              <a:rPr lang="en-US" sz="1800" dirty="0">
                <a:latin typeface="+mj-lt"/>
                <a:ea typeface="ＭＳ Ｐゴシック" charset="-128"/>
              </a:rPr>
              <a:t>Signature matching only, not application aware</a:t>
            </a:r>
          </a:p>
          <a:p>
            <a:pPr lvl="1">
              <a:spcBef>
                <a:spcPts val="0"/>
              </a:spcBef>
              <a:defRPr/>
            </a:pPr>
            <a:r>
              <a:rPr lang="en-US" sz="1800" dirty="0">
                <a:latin typeface="+mj-lt"/>
                <a:ea typeface="ＭＳ Ｐゴシック" charset="-128"/>
              </a:rPr>
              <a:t>Cannot protect from zero-day attacks</a:t>
            </a:r>
          </a:p>
          <a:p>
            <a:pPr lvl="1">
              <a:spcBef>
                <a:spcPts val="0"/>
              </a:spcBef>
              <a:defRPr/>
            </a:pPr>
            <a:r>
              <a:rPr lang="en-US" sz="1800" dirty="0">
                <a:latin typeface="+mj-lt"/>
                <a:ea typeface="ＭＳ Ｐゴシック" charset="-128"/>
              </a:rPr>
              <a:t>No protection for encrypted traffic</a:t>
            </a:r>
          </a:p>
          <a:p>
            <a:pPr lvl="1">
              <a:spcBef>
                <a:spcPts val="0"/>
              </a:spcBef>
              <a:defRPr/>
            </a:pPr>
            <a:r>
              <a:rPr lang="en-US" sz="1800" dirty="0">
                <a:latin typeface="+mj-lt"/>
                <a:ea typeface="ＭＳ Ｐゴシック" charset="-128"/>
              </a:rPr>
              <a:t>Non deterministic protection</a:t>
            </a:r>
          </a:p>
          <a:p>
            <a:pPr lvl="1">
              <a:spcBef>
                <a:spcPts val="0"/>
              </a:spcBef>
              <a:defRPr/>
            </a:pPr>
            <a:r>
              <a:rPr lang="en-US" sz="1800" dirty="0">
                <a:latin typeface="+mj-lt"/>
                <a:ea typeface="ＭＳ Ｐゴシック" charset="-128"/>
              </a:rPr>
              <a:t>Cannot “normalize” traffic to detect  </a:t>
            </a:r>
            <a:r>
              <a:rPr lang="en-US" sz="1800" dirty="0" smtClean="0">
                <a:latin typeface="+mj-lt"/>
                <a:ea typeface="ＭＳ Ｐゴシック" charset="-128"/>
              </a:rPr>
              <a:t>attacks</a:t>
            </a:r>
            <a:endParaRPr lang="en-US" sz="1800" dirty="0">
              <a:latin typeface="+mj-lt"/>
              <a:ea typeface="ＭＳ Ｐゴシック" charset="-128"/>
            </a:endParaRPr>
          </a:p>
        </p:txBody>
      </p:sp>
      <p:sp>
        <p:nvSpPr>
          <p:cNvPr id="152" name="Freeform 130"/>
          <p:cNvSpPr>
            <a:spLocks noChangeArrowheads="1"/>
          </p:cNvSpPr>
          <p:nvPr/>
        </p:nvSpPr>
        <p:spPr bwMode="auto">
          <a:xfrm>
            <a:off x="10901395" y="2202796"/>
            <a:ext cx="380246" cy="388004"/>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53" name="Freeform 130"/>
          <p:cNvSpPr>
            <a:spLocks noChangeArrowheads="1"/>
          </p:cNvSpPr>
          <p:nvPr/>
        </p:nvSpPr>
        <p:spPr bwMode="auto">
          <a:xfrm>
            <a:off x="10901395" y="2583797"/>
            <a:ext cx="380246" cy="3880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54" name="Freeform 130"/>
          <p:cNvSpPr>
            <a:spLocks noChangeArrowheads="1"/>
          </p:cNvSpPr>
          <p:nvPr/>
        </p:nvSpPr>
        <p:spPr bwMode="auto">
          <a:xfrm>
            <a:off x="10901395" y="2888597"/>
            <a:ext cx="380246" cy="3880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55" name="Freeform 130"/>
          <p:cNvSpPr>
            <a:spLocks noChangeArrowheads="1"/>
          </p:cNvSpPr>
          <p:nvPr/>
        </p:nvSpPr>
        <p:spPr bwMode="auto">
          <a:xfrm>
            <a:off x="10901395" y="3269596"/>
            <a:ext cx="380246" cy="388004"/>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56" name="Freeform 130"/>
          <p:cNvSpPr>
            <a:spLocks noChangeArrowheads="1"/>
          </p:cNvSpPr>
          <p:nvPr/>
        </p:nvSpPr>
        <p:spPr bwMode="auto">
          <a:xfrm>
            <a:off x="10901395" y="3650597"/>
            <a:ext cx="380245" cy="3880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57" name="Freeform 130"/>
          <p:cNvSpPr>
            <a:spLocks noChangeArrowheads="1"/>
          </p:cNvSpPr>
          <p:nvPr/>
        </p:nvSpPr>
        <p:spPr bwMode="auto">
          <a:xfrm>
            <a:off x="10901395" y="4031597"/>
            <a:ext cx="380245" cy="3880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58" name="Freeform 130"/>
          <p:cNvSpPr>
            <a:spLocks noChangeArrowheads="1"/>
          </p:cNvSpPr>
          <p:nvPr/>
        </p:nvSpPr>
        <p:spPr bwMode="auto">
          <a:xfrm>
            <a:off x="10901395" y="4413997"/>
            <a:ext cx="380246" cy="3866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59" name="Freeform 130"/>
          <p:cNvSpPr>
            <a:spLocks noChangeArrowheads="1"/>
          </p:cNvSpPr>
          <p:nvPr/>
        </p:nvSpPr>
        <p:spPr bwMode="auto">
          <a:xfrm>
            <a:off x="10901395" y="4793596"/>
            <a:ext cx="380245" cy="388004"/>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60" name="Freeform 130"/>
          <p:cNvSpPr>
            <a:spLocks noChangeArrowheads="1"/>
          </p:cNvSpPr>
          <p:nvPr/>
        </p:nvSpPr>
        <p:spPr bwMode="auto">
          <a:xfrm>
            <a:off x="10901395" y="5175997"/>
            <a:ext cx="380245" cy="3866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61" name="Freeform 130"/>
          <p:cNvSpPr>
            <a:spLocks noChangeArrowheads="1"/>
          </p:cNvSpPr>
          <p:nvPr/>
        </p:nvSpPr>
        <p:spPr bwMode="auto">
          <a:xfrm>
            <a:off x="10901395" y="5555597"/>
            <a:ext cx="380245" cy="3880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162" name="Freeform 130"/>
          <p:cNvSpPr>
            <a:spLocks noChangeArrowheads="1"/>
          </p:cNvSpPr>
          <p:nvPr/>
        </p:nvSpPr>
        <p:spPr bwMode="auto">
          <a:xfrm>
            <a:off x="10901395" y="5860397"/>
            <a:ext cx="380246" cy="388003"/>
          </a:xfrm>
          <a:custGeom>
            <a:avLst/>
            <a:gdLst>
              <a:gd name="T0" fmla="*/ 6 w 984"/>
              <a:gd name="T1" fmla="*/ 26 h 1075"/>
              <a:gd name="T2" fmla="*/ 0 w 984"/>
              <a:gd name="T3" fmla="*/ 41 h 1075"/>
              <a:gd name="T4" fmla="*/ 19 w 984"/>
              <a:gd name="T5" fmla="*/ 55 h 1075"/>
              <a:gd name="T6" fmla="*/ 51 w 984"/>
              <a:gd name="T7" fmla="*/ 6 h 1075"/>
              <a:gd name="T8" fmla="*/ 51 w 984"/>
              <a:gd name="T9" fmla="*/ 0 h 1075"/>
              <a:gd name="T10" fmla="*/ 16 w 984"/>
              <a:gd name="T11" fmla="*/ 41 h 1075"/>
              <a:gd name="T12" fmla="*/ 6 w 984"/>
              <a:gd name="T13" fmla="*/ 26 h 1075"/>
              <a:gd name="T14" fmla="*/ 6 w 984"/>
              <a:gd name="T15" fmla="*/ 26 h 1075"/>
              <a:gd name="T16" fmla="*/ 0 60000 65536"/>
              <a:gd name="T17" fmla="*/ 0 60000 65536"/>
              <a:gd name="T18" fmla="*/ 0 60000 65536"/>
              <a:gd name="T19" fmla="*/ 0 60000 65536"/>
              <a:gd name="T20" fmla="*/ 0 60000 65536"/>
              <a:gd name="T21" fmla="*/ 0 60000 65536"/>
              <a:gd name="T22" fmla="*/ 0 60000 65536"/>
              <a:gd name="T23" fmla="*/ 0 60000 65536"/>
              <a:gd name="T24" fmla="*/ 0 w 984"/>
              <a:gd name="T25" fmla="*/ 0 h 1075"/>
              <a:gd name="T26" fmla="*/ 984 w 984"/>
              <a:gd name="T27" fmla="*/ 1075 h 1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4" h="1075">
                <a:moveTo>
                  <a:pt x="111" y="498"/>
                </a:moveTo>
                <a:lnTo>
                  <a:pt x="0" y="790"/>
                </a:lnTo>
                <a:lnTo>
                  <a:pt x="378" y="1074"/>
                </a:lnTo>
                <a:lnTo>
                  <a:pt x="983" y="124"/>
                </a:lnTo>
                <a:lnTo>
                  <a:pt x="983" y="0"/>
                </a:lnTo>
                <a:lnTo>
                  <a:pt x="310" y="799"/>
                </a:lnTo>
                <a:lnTo>
                  <a:pt x="111" y="498"/>
                </a:lnTo>
              </a:path>
            </a:pathLst>
          </a:custGeom>
          <a:solidFill>
            <a:srgbClr val="00B050"/>
          </a:solidFill>
          <a:ln w="9525">
            <a:noFill/>
            <a:round/>
            <a:headEnd/>
            <a:tailEnd/>
          </a:ln>
        </p:spPr>
        <p:txBody>
          <a:bodyPr wrap="none" lIns="82058" tIns="41029" rIns="82058" bIns="41029" anchor="ctr"/>
          <a:lstStyle/>
          <a:p>
            <a:pPr algn="ctr">
              <a:defRPr/>
            </a:pPr>
            <a:endParaRPr lang="en-US" sz="1200">
              <a:latin typeface="+mj-lt"/>
            </a:endParaRPr>
          </a:p>
        </p:txBody>
      </p:sp>
      <p:sp>
        <p:nvSpPr>
          <p:cNvPr id="6163" name="Rectangle 162"/>
          <p:cNvSpPr>
            <a:spLocks noChangeArrowheads="1"/>
          </p:cNvSpPr>
          <p:nvPr/>
        </p:nvSpPr>
        <p:spPr bwMode="auto">
          <a:xfrm>
            <a:off x="76200" y="5094478"/>
            <a:ext cx="5638800" cy="1153922"/>
          </a:xfrm>
          <a:prstGeom prst="rect">
            <a:avLst/>
          </a:prstGeom>
          <a:solidFill>
            <a:srgbClr val="C6D9F1">
              <a:alpha val="74902"/>
            </a:srgbClr>
          </a:solidFill>
          <a:ln w="9525">
            <a:noFill/>
            <a:miter lim="800000"/>
            <a:headEnd/>
            <a:tailEnd/>
          </a:ln>
        </p:spPr>
        <p:txBody>
          <a:bodyPr wrap="square" lIns="82058" tIns="41029" rIns="82058" bIns="41029">
            <a:spAutoFit/>
          </a:bodyPr>
          <a:lstStyle/>
          <a:p>
            <a:pPr algn="l">
              <a:lnSpc>
                <a:spcPct val="80000"/>
              </a:lnSpc>
              <a:spcBef>
                <a:spcPct val="20000"/>
              </a:spcBef>
              <a:buClr>
                <a:srgbClr val="0202EC"/>
              </a:buClr>
            </a:pPr>
            <a:r>
              <a:rPr lang="en-US" sz="2400" b="1" dirty="0">
                <a:cs typeface="Arial" pitchFamily="34" charset="0"/>
              </a:rPr>
              <a:t>What is Missing?</a:t>
            </a:r>
          </a:p>
          <a:p>
            <a:pPr algn="l">
              <a:lnSpc>
                <a:spcPct val="80000"/>
              </a:lnSpc>
              <a:spcBef>
                <a:spcPct val="20000"/>
              </a:spcBef>
              <a:buClr>
                <a:srgbClr val="0202EC"/>
              </a:buClr>
            </a:pPr>
            <a:r>
              <a:rPr lang="en-US" dirty="0">
                <a:cs typeface="Arial" pitchFamily="34" charset="0"/>
              </a:rPr>
              <a:t>More insight and control into application structure:</a:t>
            </a:r>
          </a:p>
          <a:p>
            <a:pPr algn="l">
              <a:lnSpc>
                <a:spcPct val="80000"/>
              </a:lnSpc>
              <a:spcBef>
                <a:spcPct val="20000"/>
              </a:spcBef>
              <a:buClr>
                <a:srgbClr val="0202EC"/>
              </a:buClr>
            </a:pPr>
            <a:r>
              <a:rPr lang="en-US" dirty="0">
                <a:cs typeface="Arial" pitchFamily="34" charset="0"/>
              </a:rPr>
              <a:t>URLs, cookies, headers, FORMs, Session, SOAP actions, XML elements …</a:t>
            </a:r>
          </a:p>
        </p:txBody>
      </p:sp>
      <p:sp>
        <p:nvSpPr>
          <p:cNvPr id="145" name="TextBox 144"/>
          <p:cNvSpPr txBox="1"/>
          <p:nvPr/>
        </p:nvSpPr>
        <p:spPr>
          <a:xfrm>
            <a:off x="5791200" y="0"/>
            <a:ext cx="6400800" cy="630942"/>
          </a:xfrm>
          <a:prstGeom prst="rect">
            <a:avLst/>
          </a:prstGeom>
          <a:noFill/>
        </p:spPr>
        <p:txBody>
          <a:bodyPr wrap="square" rtlCol="0">
            <a:spAutoFit/>
          </a:bodyPr>
          <a:lstStyle/>
          <a:p>
            <a:pPr algn="r"/>
            <a:r>
              <a:rPr lang="en-IN" sz="3500" b="1" dirty="0">
                <a:solidFill>
                  <a:schemeClr val="bg1"/>
                </a:solidFill>
              </a:rPr>
              <a:t>Web Application Firewall - WAF</a:t>
            </a:r>
          </a:p>
        </p:txBody>
      </p:sp>
    </p:spTree>
    <p:extLst>
      <p:ext uri="{BB962C8B-B14F-4D97-AF65-F5344CB8AC3E}">
        <p14:creationId xmlns:p14="http://schemas.microsoft.com/office/powerpoint/2010/main" val="15600059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4367070" y="3270717"/>
            <a:ext cx="3853295" cy="0"/>
          </a:xfrm>
          <a:prstGeom prst="line">
            <a:avLst/>
          </a:prstGeom>
          <a:noFill/>
          <a:ln w="50800">
            <a:solidFill>
              <a:srgbClr val="FF6600"/>
            </a:solidFill>
            <a:round/>
            <a:headEnd/>
            <a:tailEnd type="triangle" w="med" len="med"/>
          </a:ln>
        </p:spPr>
        <p:txBody>
          <a:bodyPr wrap="none" lIns="82058" tIns="41029" rIns="82058" bIns="41029" anchor="ctr"/>
          <a:lstStyle/>
          <a:p>
            <a:endParaRPr lang="en-IN"/>
          </a:p>
        </p:txBody>
      </p:sp>
      <p:sp>
        <p:nvSpPr>
          <p:cNvPr id="7171" name="Line 3"/>
          <p:cNvSpPr>
            <a:spLocks noChangeShapeType="1"/>
          </p:cNvSpPr>
          <p:nvPr/>
        </p:nvSpPr>
        <p:spPr bwMode="auto">
          <a:xfrm>
            <a:off x="4400262" y="3416394"/>
            <a:ext cx="3812886" cy="0"/>
          </a:xfrm>
          <a:prstGeom prst="line">
            <a:avLst/>
          </a:prstGeom>
          <a:noFill/>
          <a:ln w="50800">
            <a:solidFill>
              <a:schemeClr val="folHlink"/>
            </a:solidFill>
            <a:round/>
            <a:headEnd/>
            <a:tailEnd type="triangle" w="med" len="med"/>
          </a:ln>
        </p:spPr>
        <p:txBody>
          <a:bodyPr wrap="none" lIns="82058" tIns="41029" rIns="82058" bIns="41029" anchor="ctr"/>
          <a:lstStyle/>
          <a:p>
            <a:endParaRPr lang="en-IN"/>
          </a:p>
        </p:txBody>
      </p:sp>
      <p:sp>
        <p:nvSpPr>
          <p:cNvPr id="7172" name="Rectangle 4"/>
          <p:cNvSpPr>
            <a:spLocks noGrp="1" noChangeArrowheads="1"/>
          </p:cNvSpPr>
          <p:nvPr>
            <p:ph type="title"/>
          </p:nvPr>
        </p:nvSpPr>
        <p:spPr>
          <a:xfrm>
            <a:off x="5990649" y="0"/>
            <a:ext cx="6201351" cy="591110"/>
          </a:xfrm>
        </p:spPr>
        <p:txBody>
          <a:bodyPr>
            <a:noAutofit/>
          </a:bodyPr>
          <a:lstStyle/>
          <a:p>
            <a:pPr algn="r"/>
            <a:r>
              <a:rPr lang="en-US" sz="3500" b="1" dirty="0">
                <a:solidFill>
                  <a:schemeClr val="bg1"/>
                </a:solidFill>
              </a:rPr>
              <a:t>The solution: Layer 7 security</a:t>
            </a:r>
          </a:p>
        </p:txBody>
      </p:sp>
      <p:pic>
        <p:nvPicPr>
          <p:cNvPr id="7173" name="Picture 5"/>
          <p:cNvPicPr>
            <a:picLocks noChangeAspect="1" noChangeArrowheads="1"/>
          </p:cNvPicPr>
          <p:nvPr/>
        </p:nvPicPr>
        <p:blipFill>
          <a:blip r:embed="rId3"/>
          <a:srcRect/>
          <a:stretch>
            <a:fillRect/>
          </a:stretch>
        </p:blipFill>
        <p:spPr bwMode="auto">
          <a:xfrm>
            <a:off x="3789796" y="2643188"/>
            <a:ext cx="1164648" cy="1281672"/>
          </a:xfrm>
          <a:prstGeom prst="rect">
            <a:avLst/>
          </a:prstGeom>
          <a:noFill/>
          <a:ln w="9525">
            <a:noFill/>
            <a:miter lim="800000"/>
            <a:headEnd/>
            <a:tailEnd/>
          </a:ln>
        </p:spPr>
      </p:pic>
      <p:grpSp>
        <p:nvGrpSpPr>
          <p:cNvPr id="2" name="Group 6"/>
          <p:cNvGrpSpPr>
            <a:grpSpLocks/>
          </p:cNvGrpSpPr>
          <p:nvPr/>
        </p:nvGrpSpPr>
        <p:grpSpPr bwMode="auto">
          <a:xfrm>
            <a:off x="8229922" y="2808478"/>
            <a:ext cx="1826154" cy="1039084"/>
            <a:chOff x="4598" y="3452"/>
            <a:chExt cx="1392" cy="842"/>
          </a:xfrm>
        </p:grpSpPr>
        <p:sp>
          <p:nvSpPr>
            <p:cNvPr id="7200" name="Text Box 7"/>
            <p:cNvSpPr txBox="1">
              <a:spLocks noChangeArrowheads="1"/>
            </p:cNvSpPr>
            <p:nvPr/>
          </p:nvSpPr>
          <p:spPr bwMode="auto">
            <a:xfrm>
              <a:off x="4598" y="4052"/>
              <a:ext cx="1392" cy="242"/>
            </a:xfrm>
            <a:prstGeom prst="rect">
              <a:avLst/>
            </a:prstGeom>
            <a:noFill/>
            <a:ln w="9525" algn="ctr">
              <a:noFill/>
              <a:miter lim="800000"/>
              <a:headEnd/>
              <a:tailEnd/>
            </a:ln>
          </p:spPr>
          <p:txBody>
            <a:bodyPr lIns="82039" tIns="41020" rIns="82039" bIns="41020">
              <a:spAutoFit/>
            </a:bodyPr>
            <a:lstStyle/>
            <a:p>
              <a:pPr defTabSz="736530" eaLnBrk="0" hangingPunct="0"/>
              <a:r>
                <a:rPr lang="en-US" sz="1400" b="1" dirty="0">
                  <a:solidFill>
                    <a:schemeClr val="bg1"/>
                  </a:solidFill>
                  <a:latin typeface="+mj-lt"/>
                  <a:ea typeface="ヒラギノ角ゴ Pro W3" charset="-128"/>
                  <a:cs typeface="Arial" pitchFamily="34" charset="0"/>
                </a:rPr>
                <a:t>Web Applications</a:t>
              </a:r>
            </a:p>
          </p:txBody>
        </p:sp>
        <p:pic>
          <p:nvPicPr>
            <p:cNvPr id="7201" name="Picture 8"/>
            <p:cNvPicPr>
              <a:picLocks noChangeAspect="1" noChangeArrowheads="1"/>
            </p:cNvPicPr>
            <p:nvPr/>
          </p:nvPicPr>
          <p:blipFill>
            <a:blip r:embed="rId4"/>
            <a:srcRect/>
            <a:stretch>
              <a:fillRect/>
            </a:stretch>
          </p:blipFill>
          <p:spPr bwMode="auto">
            <a:xfrm>
              <a:off x="4743" y="3840"/>
              <a:ext cx="770" cy="164"/>
            </a:xfrm>
            <a:prstGeom prst="rect">
              <a:avLst/>
            </a:prstGeom>
            <a:noFill/>
            <a:ln w="9525">
              <a:noFill/>
              <a:miter lim="800000"/>
              <a:headEnd/>
              <a:tailEnd/>
            </a:ln>
          </p:spPr>
        </p:pic>
        <p:pic>
          <p:nvPicPr>
            <p:cNvPr id="7202" name="Picture 9"/>
            <p:cNvPicPr>
              <a:picLocks noChangeAspect="1" noChangeArrowheads="1"/>
            </p:cNvPicPr>
            <p:nvPr/>
          </p:nvPicPr>
          <p:blipFill>
            <a:blip r:embed="rId4"/>
            <a:srcRect/>
            <a:stretch>
              <a:fillRect/>
            </a:stretch>
          </p:blipFill>
          <p:spPr bwMode="auto">
            <a:xfrm>
              <a:off x="4743" y="3648"/>
              <a:ext cx="770" cy="164"/>
            </a:xfrm>
            <a:prstGeom prst="rect">
              <a:avLst/>
            </a:prstGeom>
            <a:noFill/>
            <a:ln w="9525">
              <a:noFill/>
              <a:miter lim="800000"/>
              <a:headEnd/>
              <a:tailEnd/>
            </a:ln>
          </p:spPr>
        </p:pic>
        <p:pic>
          <p:nvPicPr>
            <p:cNvPr id="7203" name="Picture 10"/>
            <p:cNvPicPr>
              <a:picLocks noChangeAspect="1" noChangeArrowheads="1"/>
            </p:cNvPicPr>
            <p:nvPr/>
          </p:nvPicPr>
          <p:blipFill>
            <a:blip r:embed="rId4"/>
            <a:srcRect/>
            <a:stretch>
              <a:fillRect/>
            </a:stretch>
          </p:blipFill>
          <p:spPr bwMode="auto">
            <a:xfrm>
              <a:off x="4743" y="3452"/>
              <a:ext cx="772" cy="164"/>
            </a:xfrm>
            <a:prstGeom prst="rect">
              <a:avLst/>
            </a:prstGeom>
            <a:noFill/>
            <a:ln w="9525">
              <a:noFill/>
              <a:miter lim="800000"/>
              <a:headEnd/>
              <a:tailEnd/>
            </a:ln>
          </p:spPr>
        </p:pic>
        <p:sp>
          <p:nvSpPr>
            <p:cNvPr id="7204" name="AutoShape 11"/>
            <p:cNvSpPr>
              <a:spLocks noChangeArrowheads="1"/>
            </p:cNvSpPr>
            <p:nvPr/>
          </p:nvSpPr>
          <p:spPr bwMode="auto">
            <a:xfrm>
              <a:off x="5481" y="3620"/>
              <a:ext cx="322" cy="310"/>
            </a:xfrm>
            <a:prstGeom prst="can">
              <a:avLst>
                <a:gd name="adj" fmla="val 20574"/>
              </a:avLst>
            </a:prstGeom>
            <a:gradFill rotWithShape="1">
              <a:gsLst>
                <a:gs pos="0">
                  <a:srgbClr val="74737C"/>
                </a:gs>
                <a:gs pos="50000">
                  <a:srgbClr val="A6A5B1"/>
                </a:gs>
                <a:gs pos="100000">
                  <a:srgbClr val="74737C"/>
                </a:gs>
              </a:gsLst>
              <a:lin ang="0" scaled="1"/>
            </a:gradFill>
            <a:ln w="3175">
              <a:solidFill>
                <a:srgbClr val="ADB2B7"/>
              </a:solidFill>
              <a:round/>
              <a:headEnd/>
              <a:tailEnd/>
            </a:ln>
          </p:spPr>
          <p:txBody>
            <a:bodyPr wrap="none" anchor="ctr"/>
            <a:lstStyle/>
            <a:p>
              <a:endParaRPr lang="en-US"/>
            </a:p>
          </p:txBody>
        </p:sp>
      </p:grpSp>
      <p:grpSp>
        <p:nvGrpSpPr>
          <p:cNvPr id="3" name="Group 12"/>
          <p:cNvGrpSpPr>
            <a:grpSpLocks/>
          </p:cNvGrpSpPr>
          <p:nvPr/>
        </p:nvGrpSpPr>
        <p:grpSpPr bwMode="auto">
          <a:xfrm>
            <a:off x="5810250" y="2720229"/>
            <a:ext cx="1887682" cy="1199029"/>
            <a:chOff x="3016" y="1706"/>
            <a:chExt cx="1308" cy="856"/>
          </a:xfrm>
        </p:grpSpPr>
        <p:sp>
          <p:nvSpPr>
            <p:cNvPr id="7198" name="Line 13"/>
            <p:cNvSpPr>
              <a:spLocks noChangeShapeType="1"/>
            </p:cNvSpPr>
            <p:nvPr/>
          </p:nvSpPr>
          <p:spPr bwMode="auto">
            <a:xfrm>
              <a:off x="3553" y="1706"/>
              <a:ext cx="16" cy="856"/>
            </a:xfrm>
            <a:prstGeom prst="line">
              <a:avLst/>
            </a:prstGeom>
            <a:noFill/>
            <a:ln w="165100">
              <a:solidFill>
                <a:srgbClr val="000099"/>
              </a:solidFill>
              <a:round/>
              <a:headEnd/>
              <a:tailEnd/>
            </a:ln>
          </p:spPr>
          <p:txBody>
            <a:bodyPr wrap="none" anchor="ctr"/>
            <a:lstStyle/>
            <a:p>
              <a:endParaRPr lang="en-IN"/>
            </a:p>
          </p:txBody>
        </p:sp>
        <p:pic>
          <p:nvPicPr>
            <p:cNvPr id="7199" name="Picture 6" descr="Barracuda Web Site Firewall 360_side.jpg"/>
            <p:cNvPicPr>
              <a:picLocks noChangeAspect="1"/>
            </p:cNvPicPr>
            <p:nvPr/>
          </p:nvPicPr>
          <p:blipFill>
            <a:blip r:embed="rId5" cstate="print"/>
            <a:srcRect/>
            <a:stretch>
              <a:fillRect/>
            </a:stretch>
          </p:blipFill>
          <p:spPr bwMode="auto">
            <a:xfrm>
              <a:off x="3016" y="2004"/>
              <a:ext cx="1308" cy="328"/>
            </a:xfrm>
            <a:prstGeom prst="rect">
              <a:avLst/>
            </a:prstGeom>
            <a:noFill/>
            <a:ln w="9525">
              <a:noFill/>
              <a:miter lim="800000"/>
              <a:headEnd/>
              <a:tailEnd/>
            </a:ln>
          </p:spPr>
        </p:pic>
      </p:grpSp>
      <p:grpSp>
        <p:nvGrpSpPr>
          <p:cNvPr id="4" name="Group 15"/>
          <p:cNvGrpSpPr>
            <a:grpSpLocks/>
          </p:cNvGrpSpPr>
          <p:nvPr/>
        </p:nvGrpSpPr>
        <p:grpSpPr bwMode="auto">
          <a:xfrm rot="5400000">
            <a:off x="3645160" y="2513238"/>
            <a:ext cx="550489" cy="930853"/>
            <a:chOff x="1787" y="3938"/>
            <a:chExt cx="322" cy="457"/>
          </a:xfrm>
        </p:grpSpPr>
        <p:sp>
          <p:nvSpPr>
            <p:cNvPr id="7196" name="Line 16"/>
            <p:cNvSpPr>
              <a:spLocks noChangeShapeType="1"/>
            </p:cNvSpPr>
            <p:nvPr/>
          </p:nvSpPr>
          <p:spPr bwMode="auto">
            <a:xfrm flipV="1">
              <a:off x="1787" y="3962"/>
              <a:ext cx="310" cy="320"/>
            </a:xfrm>
            <a:prstGeom prst="line">
              <a:avLst/>
            </a:prstGeom>
            <a:noFill/>
            <a:ln w="63500">
              <a:solidFill>
                <a:schemeClr val="bg2"/>
              </a:solidFill>
              <a:round/>
              <a:headEnd type="triangle" w="med" len="med"/>
              <a:tailEnd/>
            </a:ln>
          </p:spPr>
          <p:txBody>
            <a:bodyPr wrap="none" anchor="ctr"/>
            <a:lstStyle/>
            <a:p>
              <a:endParaRPr lang="en-IN"/>
            </a:p>
          </p:txBody>
        </p:sp>
        <p:sp>
          <p:nvSpPr>
            <p:cNvPr id="7197" name="Line 17"/>
            <p:cNvSpPr>
              <a:spLocks noChangeShapeType="1"/>
            </p:cNvSpPr>
            <p:nvPr/>
          </p:nvSpPr>
          <p:spPr bwMode="auto">
            <a:xfrm flipV="1">
              <a:off x="1900" y="3938"/>
              <a:ext cx="209" cy="457"/>
            </a:xfrm>
            <a:prstGeom prst="line">
              <a:avLst/>
            </a:prstGeom>
            <a:noFill/>
            <a:ln w="63500">
              <a:solidFill>
                <a:schemeClr val="bg2"/>
              </a:solidFill>
              <a:round/>
              <a:headEnd type="triangle" w="med" len="med"/>
              <a:tailEnd/>
            </a:ln>
          </p:spPr>
          <p:txBody>
            <a:bodyPr wrap="none" anchor="ctr"/>
            <a:lstStyle/>
            <a:p>
              <a:endParaRPr lang="en-IN"/>
            </a:p>
          </p:txBody>
        </p:sp>
      </p:grpSp>
      <p:sp>
        <p:nvSpPr>
          <p:cNvPr id="7177" name="Text Box 18"/>
          <p:cNvSpPr txBox="1">
            <a:spLocks noChangeArrowheads="1"/>
          </p:cNvSpPr>
          <p:nvPr/>
        </p:nvSpPr>
        <p:spPr bwMode="auto">
          <a:xfrm>
            <a:off x="3581400" y="3991535"/>
            <a:ext cx="1614921" cy="504265"/>
          </a:xfrm>
          <a:prstGeom prst="rect">
            <a:avLst/>
          </a:prstGeom>
          <a:solidFill>
            <a:srgbClr val="DCE6F2"/>
          </a:solidFill>
          <a:ln w="9525" algn="ctr">
            <a:noFill/>
            <a:miter lim="800000"/>
            <a:headEnd/>
            <a:tailEnd/>
          </a:ln>
        </p:spPr>
        <p:txBody>
          <a:bodyPr lIns="73622" tIns="36811" rIns="73622" bIns="36811">
            <a:spAutoFit/>
          </a:bodyPr>
          <a:lstStyle/>
          <a:p>
            <a:pPr algn="ctr" defTabSz="736530"/>
            <a:r>
              <a:rPr lang="en-US" sz="1400" b="1" dirty="0">
                <a:ea typeface="ヒラギノ角ゴ Pro W3" charset="-128"/>
                <a:cs typeface="Arial" pitchFamily="34" charset="0"/>
              </a:rPr>
              <a:t>Port 80/443 traffic goes through</a:t>
            </a:r>
          </a:p>
        </p:txBody>
      </p:sp>
      <p:pic>
        <p:nvPicPr>
          <p:cNvPr id="60435" name="Picture 19"/>
          <p:cNvPicPr>
            <a:picLocks noChangeAspect="1" noChangeArrowheads="1"/>
          </p:cNvPicPr>
          <p:nvPr/>
        </p:nvPicPr>
        <p:blipFill>
          <a:blip r:embed="rId6"/>
          <a:srcRect/>
          <a:stretch>
            <a:fillRect/>
          </a:stretch>
        </p:blipFill>
        <p:spPr bwMode="auto">
          <a:xfrm>
            <a:off x="5943024" y="1783137"/>
            <a:ext cx="1518227" cy="1112184"/>
          </a:xfrm>
          <a:prstGeom prst="rect">
            <a:avLst/>
          </a:prstGeom>
          <a:noFill/>
          <a:ln w="9525">
            <a:noFill/>
            <a:miter lim="800000"/>
            <a:headEnd/>
            <a:tailEnd/>
          </a:ln>
        </p:spPr>
      </p:pic>
      <p:sp>
        <p:nvSpPr>
          <p:cNvPr id="7179" name="AutoShape 20"/>
          <p:cNvSpPr>
            <a:spLocks noChangeArrowheads="1"/>
          </p:cNvSpPr>
          <p:nvPr/>
        </p:nvSpPr>
        <p:spPr bwMode="auto">
          <a:xfrm>
            <a:off x="3442913" y="1600200"/>
            <a:ext cx="1452880" cy="661855"/>
          </a:xfrm>
          <a:prstGeom prst="wedgeRectCallout">
            <a:avLst>
              <a:gd name="adj1" fmla="val 8894"/>
              <a:gd name="adj2" fmla="val 126620"/>
            </a:avLst>
          </a:prstGeom>
          <a:solidFill>
            <a:srgbClr val="DCE6F2">
              <a:alpha val="74902"/>
            </a:srgbClr>
          </a:solidFill>
          <a:ln w="9525" algn="ctr">
            <a:solidFill>
              <a:schemeClr val="tx1"/>
            </a:solidFill>
            <a:miter lim="800000"/>
            <a:headEnd/>
            <a:tailEnd/>
          </a:ln>
        </p:spPr>
        <p:txBody>
          <a:bodyPr lIns="73622" tIns="36811" rIns="73622" bIns="36811" anchor="ctr"/>
          <a:lstStyle/>
          <a:p>
            <a:pPr algn="ctr" defTabSz="736530"/>
            <a:r>
              <a:rPr lang="en-US" sz="1400" b="1" dirty="0">
                <a:ea typeface="ヒラギノ角ゴ Pro W3" charset="-128"/>
                <a:cs typeface="Arial" pitchFamily="34" charset="0"/>
              </a:rPr>
              <a:t>Firewall blocks only network attacks</a:t>
            </a:r>
          </a:p>
        </p:txBody>
      </p:sp>
      <p:sp>
        <p:nvSpPr>
          <p:cNvPr id="7180" name="Line 21"/>
          <p:cNvSpPr>
            <a:spLocks noChangeShapeType="1"/>
          </p:cNvSpPr>
          <p:nvPr/>
        </p:nvSpPr>
        <p:spPr bwMode="auto">
          <a:xfrm flipV="1">
            <a:off x="2856058" y="3416394"/>
            <a:ext cx="1557193" cy="511268"/>
          </a:xfrm>
          <a:prstGeom prst="line">
            <a:avLst/>
          </a:prstGeom>
          <a:noFill/>
          <a:ln w="50800">
            <a:solidFill>
              <a:schemeClr val="folHlink"/>
            </a:solidFill>
            <a:round/>
            <a:headEnd/>
            <a:tailEnd/>
          </a:ln>
        </p:spPr>
        <p:txBody>
          <a:bodyPr wrap="none" lIns="82058" tIns="41029" rIns="82058" bIns="41029" anchor="ctr"/>
          <a:lstStyle/>
          <a:p>
            <a:endParaRPr lang="en-IN"/>
          </a:p>
        </p:txBody>
      </p:sp>
      <p:sp>
        <p:nvSpPr>
          <p:cNvPr id="7181" name="Line 22"/>
          <p:cNvSpPr>
            <a:spLocks noChangeShapeType="1"/>
          </p:cNvSpPr>
          <p:nvPr/>
        </p:nvSpPr>
        <p:spPr bwMode="auto">
          <a:xfrm>
            <a:off x="2993159" y="3074615"/>
            <a:ext cx="1411432" cy="218515"/>
          </a:xfrm>
          <a:prstGeom prst="line">
            <a:avLst/>
          </a:prstGeom>
          <a:noFill/>
          <a:ln w="50800">
            <a:solidFill>
              <a:srgbClr val="FF6600"/>
            </a:solidFill>
            <a:round/>
            <a:headEnd/>
            <a:tailEnd/>
          </a:ln>
        </p:spPr>
        <p:txBody>
          <a:bodyPr wrap="none" lIns="82058" tIns="41029" rIns="82058" bIns="41029" anchor="ctr"/>
          <a:lstStyle/>
          <a:p>
            <a:endParaRPr lang="en-IN"/>
          </a:p>
        </p:txBody>
      </p:sp>
      <p:sp>
        <p:nvSpPr>
          <p:cNvPr id="7182" name="Line 23"/>
          <p:cNvSpPr>
            <a:spLocks noChangeShapeType="1"/>
          </p:cNvSpPr>
          <p:nvPr/>
        </p:nvSpPr>
        <p:spPr bwMode="auto">
          <a:xfrm>
            <a:off x="4941456" y="3274919"/>
            <a:ext cx="870239" cy="0"/>
          </a:xfrm>
          <a:prstGeom prst="line">
            <a:avLst/>
          </a:prstGeom>
          <a:noFill/>
          <a:ln w="50800">
            <a:solidFill>
              <a:srgbClr val="FF6600"/>
            </a:solidFill>
            <a:round/>
            <a:headEnd/>
            <a:tailEnd/>
          </a:ln>
        </p:spPr>
        <p:txBody>
          <a:bodyPr wrap="none" lIns="82058" tIns="41029" rIns="82058" bIns="41029" anchor="ctr"/>
          <a:lstStyle/>
          <a:p>
            <a:endParaRPr lang="en-IN"/>
          </a:p>
        </p:txBody>
      </p:sp>
      <p:sp>
        <p:nvSpPr>
          <p:cNvPr id="60440" name="Line 24"/>
          <p:cNvSpPr>
            <a:spLocks noChangeShapeType="1"/>
          </p:cNvSpPr>
          <p:nvPr/>
        </p:nvSpPr>
        <p:spPr bwMode="auto">
          <a:xfrm flipH="1" flipV="1">
            <a:off x="5257513" y="2738439"/>
            <a:ext cx="541193" cy="525275"/>
          </a:xfrm>
          <a:prstGeom prst="line">
            <a:avLst/>
          </a:prstGeom>
          <a:noFill/>
          <a:ln w="50800">
            <a:solidFill>
              <a:srgbClr val="FF6600"/>
            </a:solidFill>
            <a:round/>
            <a:headEnd/>
            <a:tailEnd type="triangle" w="med" len="med"/>
          </a:ln>
        </p:spPr>
        <p:txBody>
          <a:bodyPr wrap="none" lIns="82058" tIns="41029" rIns="82058" bIns="41029" anchor="ctr"/>
          <a:lstStyle/>
          <a:p>
            <a:endParaRPr lang="en-IN"/>
          </a:p>
        </p:txBody>
      </p:sp>
      <p:sp>
        <p:nvSpPr>
          <p:cNvPr id="60441" name="Text Box 25"/>
          <p:cNvSpPr txBox="1">
            <a:spLocks noChangeArrowheads="1"/>
          </p:cNvSpPr>
          <p:nvPr/>
        </p:nvSpPr>
        <p:spPr bwMode="auto">
          <a:xfrm>
            <a:off x="5650345" y="3748815"/>
            <a:ext cx="2274455" cy="289785"/>
          </a:xfrm>
          <a:prstGeom prst="rect">
            <a:avLst/>
          </a:prstGeom>
          <a:noFill/>
          <a:ln w="9525" algn="ctr">
            <a:noFill/>
            <a:miter lim="800000"/>
            <a:headEnd/>
            <a:tailEnd/>
          </a:ln>
        </p:spPr>
        <p:txBody>
          <a:bodyPr lIns="73622" tIns="36811" rIns="73622" bIns="36811">
            <a:spAutoFit/>
          </a:bodyPr>
          <a:lstStyle/>
          <a:p>
            <a:pPr defTabSz="736530"/>
            <a:r>
              <a:rPr lang="en-US" sz="1400" b="1" dirty="0">
                <a:solidFill>
                  <a:schemeClr val="bg1"/>
                </a:solidFill>
                <a:ea typeface="ヒラギノ角ゴ Pro W3" charset="-128"/>
                <a:cs typeface="Arial" pitchFamily="34" charset="0"/>
              </a:rPr>
              <a:t>Web Application Firewall</a:t>
            </a:r>
          </a:p>
        </p:txBody>
      </p:sp>
      <p:grpSp>
        <p:nvGrpSpPr>
          <p:cNvPr id="5" name="Group 26"/>
          <p:cNvGrpSpPr>
            <a:grpSpLocks/>
          </p:cNvGrpSpPr>
          <p:nvPr/>
        </p:nvGrpSpPr>
        <p:grpSpPr bwMode="auto">
          <a:xfrm>
            <a:off x="1779445" y="4878761"/>
            <a:ext cx="8637443" cy="1637091"/>
            <a:chOff x="177" y="3483"/>
            <a:chExt cx="5985" cy="966"/>
          </a:xfrm>
          <a:solidFill>
            <a:srgbClr val="C6D9F1"/>
          </a:solidFill>
        </p:grpSpPr>
        <p:sp>
          <p:nvSpPr>
            <p:cNvPr id="7193" name="Text Box 27"/>
            <p:cNvSpPr txBox="1">
              <a:spLocks noChangeArrowheads="1"/>
            </p:cNvSpPr>
            <p:nvPr/>
          </p:nvSpPr>
          <p:spPr bwMode="auto">
            <a:xfrm>
              <a:off x="177" y="3483"/>
              <a:ext cx="5985" cy="242"/>
            </a:xfrm>
            <a:prstGeom prst="rect">
              <a:avLst/>
            </a:prstGeom>
            <a:grpFill/>
            <a:ln w="9525" algn="ctr">
              <a:noFill/>
              <a:miter lim="800000"/>
              <a:headEnd/>
              <a:tailEnd/>
            </a:ln>
          </p:spPr>
          <p:txBody>
            <a:bodyPr wrap="square">
              <a:spAutoFit/>
            </a:bodyPr>
            <a:lstStyle/>
            <a:p>
              <a:pPr algn="l">
                <a:spcBef>
                  <a:spcPct val="50000"/>
                </a:spcBef>
              </a:pPr>
              <a:r>
                <a:rPr lang="en-US" sz="1600" dirty="0">
                  <a:ea typeface="MS PGothic" pitchFamily="34" charset="-128"/>
                  <a:cs typeface="Arial" pitchFamily="34" charset="0"/>
                </a:rPr>
                <a:t>The solution: Web Application Firewall</a:t>
              </a:r>
            </a:p>
          </p:txBody>
        </p:sp>
        <p:sp>
          <p:nvSpPr>
            <p:cNvPr id="7194" name="Text Box 28"/>
            <p:cNvSpPr txBox="1">
              <a:spLocks noChangeArrowheads="1"/>
            </p:cNvSpPr>
            <p:nvPr/>
          </p:nvSpPr>
          <p:spPr bwMode="auto">
            <a:xfrm>
              <a:off x="203" y="3768"/>
              <a:ext cx="3014" cy="681"/>
            </a:xfrm>
            <a:prstGeom prst="rect">
              <a:avLst/>
            </a:prstGeom>
            <a:grpFill/>
            <a:ln w="9525" algn="ctr">
              <a:noFill/>
              <a:miter lim="800000"/>
              <a:headEnd/>
              <a:tailEnd/>
            </a:ln>
          </p:spPr>
          <p:txBody>
            <a:bodyPr>
              <a:spAutoFit/>
            </a:bodyPr>
            <a:lstStyle/>
            <a:p>
              <a:pPr algn="l">
                <a:spcBef>
                  <a:spcPct val="50000"/>
                </a:spcBef>
                <a:buFont typeface="Wingdings" pitchFamily="2" charset="2"/>
                <a:buChar char="ü"/>
              </a:pPr>
              <a:r>
                <a:rPr lang="en-US" sz="1600" dirty="0">
                  <a:ea typeface="MS PGothic" pitchFamily="34" charset="-128"/>
                  <a:cs typeface="Arial" pitchFamily="34" charset="0"/>
                </a:rPr>
                <a:t> Understands web traffic</a:t>
              </a:r>
            </a:p>
            <a:p>
              <a:pPr algn="l">
                <a:spcBef>
                  <a:spcPct val="50000"/>
                </a:spcBef>
                <a:buFont typeface="Wingdings" pitchFamily="2" charset="2"/>
                <a:buChar char="ü"/>
              </a:pPr>
              <a:r>
                <a:rPr lang="en-US" sz="1600" dirty="0">
                  <a:ea typeface="MS PGothic" pitchFamily="34" charset="-128"/>
                  <a:cs typeface="Arial" pitchFamily="34" charset="0"/>
                </a:rPr>
                <a:t> Layer 4 and Layer 7 load balancing for Web servers</a:t>
              </a:r>
            </a:p>
          </p:txBody>
        </p:sp>
        <p:sp>
          <p:nvSpPr>
            <p:cNvPr id="7195" name="Text Box 29"/>
            <p:cNvSpPr txBox="1">
              <a:spLocks noChangeArrowheads="1"/>
            </p:cNvSpPr>
            <p:nvPr/>
          </p:nvSpPr>
          <p:spPr bwMode="auto">
            <a:xfrm>
              <a:off x="3260" y="3768"/>
              <a:ext cx="2902" cy="674"/>
            </a:xfrm>
            <a:prstGeom prst="rect">
              <a:avLst/>
            </a:prstGeom>
            <a:grpFill/>
            <a:ln w="9525" algn="ctr">
              <a:noFill/>
              <a:miter lim="800000"/>
              <a:headEnd/>
              <a:tailEnd/>
            </a:ln>
          </p:spPr>
          <p:txBody>
            <a:bodyPr>
              <a:spAutoFit/>
            </a:bodyPr>
            <a:lstStyle/>
            <a:p>
              <a:pPr algn="l">
                <a:spcBef>
                  <a:spcPct val="50000"/>
                </a:spcBef>
                <a:buFont typeface="Wingdings" pitchFamily="2" charset="2"/>
                <a:buChar char="ü"/>
              </a:pPr>
              <a:r>
                <a:rPr lang="en-US" sz="1600" dirty="0">
                  <a:ea typeface="MS PGothic" pitchFamily="34" charset="-128"/>
                  <a:cs typeface="Arial" pitchFamily="34" charset="0"/>
                </a:rPr>
                <a:t> Accelerates application delivery</a:t>
              </a:r>
            </a:p>
            <a:p>
              <a:pPr algn="l">
                <a:spcBef>
                  <a:spcPct val="50000"/>
                </a:spcBef>
                <a:buFont typeface="Wingdings" pitchFamily="2" charset="2"/>
                <a:buChar char="ü"/>
              </a:pPr>
              <a:r>
                <a:rPr lang="en-US" sz="1600" dirty="0">
                  <a:ea typeface="MS PGothic" pitchFamily="34" charset="-128"/>
                  <a:cs typeface="Arial" pitchFamily="34" charset="0"/>
                </a:rPr>
                <a:t> Protects against common web attacks</a:t>
              </a:r>
            </a:p>
            <a:p>
              <a:pPr algn="l">
                <a:spcBef>
                  <a:spcPct val="50000"/>
                </a:spcBef>
                <a:buFont typeface="Wingdings" pitchFamily="2" charset="2"/>
                <a:buChar char="ü"/>
              </a:pPr>
              <a:r>
                <a:rPr lang="en-US" sz="1600" dirty="0">
                  <a:ea typeface="MS PGothic" pitchFamily="34" charset="-128"/>
                  <a:cs typeface="Arial" pitchFamily="34" charset="0"/>
                </a:rPr>
                <a:t> Mitigates broken access control </a:t>
              </a:r>
            </a:p>
          </p:txBody>
        </p:sp>
      </p:grpSp>
      <p:grpSp>
        <p:nvGrpSpPr>
          <p:cNvPr id="6" name="Group 30"/>
          <p:cNvGrpSpPr>
            <a:grpSpLocks/>
          </p:cNvGrpSpPr>
          <p:nvPr/>
        </p:nvGrpSpPr>
        <p:grpSpPr bwMode="auto">
          <a:xfrm>
            <a:off x="2187864" y="3545262"/>
            <a:ext cx="1005898" cy="1236849"/>
            <a:chOff x="497" y="3346"/>
            <a:chExt cx="697" cy="883"/>
          </a:xfrm>
        </p:grpSpPr>
        <p:pic>
          <p:nvPicPr>
            <p:cNvPr id="7190" name="Picture 31" descr="character_dkblue"/>
            <p:cNvPicPr>
              <a:picLocks noChangeAspect="1" noChangeArrowheads="1"/>
            </p:cNvPicPr>
            <p:nvPr/>
          </p:nvPicPr>
          <p:blipFill>
            <a:blip r:embed="rId7" cstate="print"/>
            <a:srcRect/>
            <a:stretch>
              <a:fillRect/>
            </a:stretch>
          </p:blipFill>
          <p:spPr bwMode="auto">
            <a:xfrm>
              <a:off x="823" y="3631"/>
              <a:ext cx="371" cy="452"/>
            </a:xfrm>
            <a:prstGeom prst="rect">
              <a:avLst/>
            </a:prstGeom>
            <a:noFill/>
            <a:ln w="9525">
              <a:noFill/>
              <a:miter lim="800000"/>
              <a:headEnd/>
              <a:tailEnd/>
            </a:ln>
          </p:spPr>
        </p:pic>
        <p:pic>
          <p:nvPicPr>
            <p:cNvPr id="7191" name="Picture 32" descr="character_green"/>
            <p:cNvPicPr>
              <a:picLocks noChangeAspect="1" noChangeArrowheads="1"/>
            </p:cNvPicPr>
            <p:nvPr/>
          </p:nvPicPr>
          <p:blipFill>
            <a:blip r:embed="rId8" cstate="print"/>
            <a:srcRect/>
            <a:stretch>
              <a:fillRect/>
            </a:stretch>
          </p:blipFill>
          <p:spPr bwMode="auto">
            <a:xfrm>
              <a:off x="529" y="3346"/>
              <a:ext cx="371" cy="452"/>
            </a:xfrm>
            <a:prstGeom prst="rect">
              <a:avLst/>
            </a:prstGeom>
            <a:noFill/>
            <a:ln w="9525">
              <a:noFill/>
              <a:miter lim="800000"/>
              <a:headEnd/>
              <a:tailEnd/>
            </a:ln>
          </p:spPr>
        </p:pic>
        <p:pic>
          <p:nvPicPr>
            <p:cNvPr id="7192" name="Picture 33" descr="character_ltblue"/>
            <p:cNvPicPr>
              <a:picLocks noChangeAspect="1" noChangeArrowheads="1"/>
            </p:cNvPicPr>
            <p:nvPr/>
          </p:nvPicPr>
          <p:blipFill>
            <a:blip r:embed="rId9" cstate="print"/>
            <a:srcRect/>
            <a:stretch>
              <a:fillRect/>
            </a:stretch>
          </p:blipFill>
          <p:spPr bwMode="auto">
            <a:xfrm>
              <a:off x="497" y="3795"/>
              <a:ext cx="356" cy="434"/>
            </a:xfrm>
            <a:prstGeom prst="rect">
              <a:avLst/>
            </a:prstGeom>
            <a:noFill/>
            <a:ln w="9525">
              <a:noFill/>
              <a:miter lim="800000"/>
              <a:headEnd/>
              <a:tailEnd/>
            </a:ln>
          </p:spPr>
        </p:pic>
      </p:grpSp>
      <p:pic>
        <p:nvPicPr>
          <p:cNvPr id="7187" name="Picture 34" descr="character_red"/>
          <p:cNvPicPr>
            <a:picLocks noChangeAspect="1" noChangeArrowheads="1"/>
          </p:cNvPicPr>
          <p:nvPr/>
        </p:nvPicPr>
        <p:blipFill>
          <a:blip r:embed="rId10" cstate="print"/>
          <a:srcRect/>
          <a:stretch>
            <a:fillRect/>
          </a:stretch>
        </p:blipFill>
        <p:spPr bwMode="auto">
          <a:xfrm>
            <a:off x="2368263" y="2557743"/>
            <a:ext cx="516659" cy="610721"/>
          </a:xfrm>
          <a:prstGeom prst="rect">
            <a:avLst/>
          </a:prstGeom>
          <a:noFill/>
          <a:ln w="9525">
            <a:noFill/>
            <a:miter lim="800000"/>
            <a:headEnd/>
            <a:tailEnd/>
          </a:ln>
        </p:spPr>
      </p:pic>
      <p:sp>
        <p:nvSpPr>
          <p:cNvPr id="7188" name="Slide Number Placeholder 35"/>
          <p:cNvSpPr>
            <a:spLocks noGrp="1"/>
          </p:cNvSpPr>
          <p:nvPr>
            <p:ph type="sldNum" sz="quarter" idx="11"/>
          </p:nvPr>
        </p:nvSpPr>
        <p:spPr>
          <a:noFill/>
        </p:spPr>
        <p:txBody>
          <a:bodyPr/>
          <a:lstStyle/>
          <a:p>
            <a:fld id="{8C44FBB0-959F-4DE4-8AF5-DF2985F20B4C}" type="slidenum">
              <a:rPr lang="en-US" smtClean="0">
                <a:latin typeface="Arial" pitchFamily="34" charset="0"/>
              </a:rPr>
              <a:pPr/>
              <a:t>22</a:t>
            </a:fld>
            <a:endParaRPr lang="en-US">
              <a:latin typeface="Arial" pitchFamily="34" charset="0"/>
            </a:endParaRPr>
          </a:p>
        </p:txBody>
      </p:sp>
    </p:spTree>
    <p:extLst>
      <p:ext uri="{BB962C8B-B14F-4D97-AF65-F5344CB8AC3E}">
        <p14:creationId xmlns:p14="http://schemas.microsoft.com/office/powerpoint/2010/main" val="706815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ade2"/>
          <p:cNvPicPr>
            <a:picLocks noChangeAspect="1" noChangeArrowheads="1"/>
          </p:cNvPicPr>
          <p:nvPr/>
        </p:nvPicPr>
        <p:blipFill>
          <a:blip r:embed="rId3" cstate="print">
            <a:lum bright="70000"/>
          </a:blip>
          <a:srcRect/>
          <a:stretch>
            <a:fillRect/>
          </a:stretch>
        </p:blipFill>
        <p:spPr bwMode="auto">
          <a:xfrm flipV="1">
            <a:off x="1524000" y="5100189"/>
            <a:ext cx="9144000" cy="1449460"/>
          </a:xfrm>
          <a:prstGeom prst="rect">
            <a:avLst/>
          </a:prstGeom>
          <a:noFill/>
          <a:ln w="9525">
            <a:noFill/>
            <a:miter lim="800000"/>
            <a:headEnd/>
            <a:tailEnd/>
          </a:ln>
        </p:spPr>
      </p:pic>
      <p:sp>
        <p:nvSpPr>
          <p:cNvPr id="14338" name="Rectangle 2"/>
          <p:cNvSpPr>
            <a:spLocks noChangeArrowheads="1"/>
          </p:cNvSpPr>
          <p:nvPr/>
        </p:nvSpPr>
        <p:spPr bwMode="auto">
          <a:xfrm>
            <a:off x="1828800" y="5320784"/>
            <a:ext cx="8686800" cy="369332"/>
          </a:xfrm>
          <a:prstGeom prst="rect">
            <a:avLst/>
          </a:prstGeom>
          <a:gradFill rotWithShape="1">
            <a:gsLst>
              <a:gs pos="0">
                <a:srgbClr val="C0C0C0"/>
              </a:gs>
              <a:gs pos="100000">
                <a:schemeClr val="tx1"/>
              </a:gs>
            </a:gsLst>
            <a:lin ang="5400000" scaled="1"/>
          </a:gradFill>
          <a:ln w="9525" algn="ctr">
            <a:noFill/>
            <a:miter lim="800000"/>
            <a:headEnd/>
            <a:tailEnd/>
          </a:ln>
        </p:spPr>
        <p:txBody>
          <a:bodyPr anchor="ctr">
            <a:spAutoFit/>
          </a:bodyPr>
          <a:lstStyle/>
          <a:p>
            <a:endParaRPr lang="en-US"/>
          </a:p>
        </p:txBody>
      </p:sp>
      <p:sp>
        <p:nvSpPr>
          <p:cNvPr id="14339" name="Rectangle 3"/>
          <p:cNvSpPr>
            <a:spLocks noChangeArrowheads="1"/>
          </p:cNvSpPr>
          <p:nvPr/>
        </p:nvSpPr>
        <p:spPr bwMode="auto">
          <a:xfrm>
            <a:off x="1828800" y="4479409"/>
            <a:ext cx="8686800" cy="369332"/>
          </a:xfrm>
          <a:prstGeom prst="rect">
            <a:avLst/>
          </a:prstGeom>
          <a:gradFill rotWithShape="1">
            <a:gsLst>
              <a:gs pos="0">
                <a:srgbClr val="C0C0C0"/>
              </a:gs>
              <a:gs pos="100000">
                <a:schemeClr val="tx1"/>
              </a:gs>
            </a:gsLst>
            <a:lin ang="5400000" scaled="1"/>
          </a:gradFill>
          <a:ln w="9525" algn="ctr">
            <a:noFill/>
            <a:miter lim="800000"/>
            <a:headEnd/>
            <a:tailEnd/>
          </a:ln>
        </p:spPr>
        <p:txBody>
          <a:bodyPr anchor="ctr">
            <a:spAutoFit/>
          </a:bodyPr>
          <a:lstStyle/>
          <a:p>
            <a:endParaRPr lang="en-US"/>
          </a:p>
        </p:txBody>
      </p:sp>
      <p:sp>
        <p:nvSpPr>
          <p:cNvPr id="14340" name="Rectangle 4"/>
          <p:cNvSpPr>
            <a:spLocks noGrp="1" noChangeArrowheads="1"/>
          </p:cNvSpPr>
          <p:nvPr>
            <p:ph type="title"/>
          </p:nvPr>
        </p:nvSpPr>
        <p:spPr>
          <a:xfrm>
            <a:off x="3962400" y="0"/>
            <a:ext cx="8229600" cy="762000"/>
          </a:xfrm>
        </p:spPr>
        <p:txBody>
          <a:bodyPr>
            <a:normAutofit/>
          </a:bodyPr>
          <a:lstStyle/>
          <a:p>
            <a:pPr algn="r" eaLnBrk="1" hangingPunct="1"/>
            <a:r>
              <a:rPr lang="en-US" sz="3500" b="1" dirty="0">
                <a:solidFill>
                  <a:schemeClr val="bg1"/>
                </a:solidFill>
              </a:rPr>
              <a:t>A New Type of Security is Needed</a:t>
            </a:r>
          </a:p>
        </p:txBody>
      </p:sp>
      <p:sp>
        <p:nvSpPr>
          <p:cNvPr id="14341" name="Rectangle 5"/>
          <p:cNvSpPr>
            <a:spLocks noChangeArrowheads="1"/>
          </p:cNvSpPr>
          <p:nvPr/>
        </p:nvSpPr>
        <p:spPr bwMode="auto">
          <a:xfrm>
            <a:off x="3114675" y="5238751"/>
            <a:ext cx="2057400" cy="1198563"/>
          </a:xfrm>
          <a:prstGeom prst="rect">
            <a:avLst/>
          </a:prstGeom>
          <a:noFill/>
          <a:ln w="9525" algn="ctr">
            <a:noFill/>
            <a:miter lim="800000"/>
            <a:headEnd/>
            <a:tailEnd/>
          </a:ln>
        </p:spPr>
        <p:txBody>
          <a:bodyPr anchor="ctr"/>
          <a:lstStyle/>
          <a:p>
            <a:r>
              <a:rPr lang="en-US" sz="1600" dirty="0">
                <a:solidFill>
                  <a:schemeClr val="bg1"/>
                </a:solidFill>
                <a:latin typeface="+mj-lt"/>
                <a:cs typeface="Tahoma" pitchFamily="34" charset="0"/>
              </a:rPr>
              <a:t>Network Access</a:t>
            </a:r>
          </a:p>
          <a:p>
            <a:r>
              <a:rPr lang="en-US" sz="1600" dirty="0">
                <a:solidFill>
                  <a:schemeClr val="bg1"/>
                </a:solidFill>
                <a:latin typeface="+mj-lt"/>
                <a:cs typeface="Tahoma" pitchFamily="34" charset="0"/>
              </a:rPr>
              <a:t>(OSI Layer 1 – 3)</a:t>
            </a:r>
          </a:p>
        </p:txBody>
      </p:sp>
      <p:sp>
        <p:nvSpPr>
          <p:cNvPr id="14342" name="Rectangle 6"/>
          <p:cNvSpPr>
            <a:spLocks noChangeArrowheads="1"/>
          </p:cNvSpPr>
          <p:nvPr/>
        </p:nvSpPr>
        <p:spPr bwMode="auto">
          <a:xfrm>
            <a:off x="3124200" y="4514851"/>
            <a:ext cx="2057400" cy="1198563"/>
          </a:xfrm>
          <a:prstGeom prst="rect">
            <a:avLst/>
          </a:prstGeom>
          <a:noFill/>
          <a:ln w="9525" algn="ctr">
            <a:noFill/>
            <a:miter lim="800000"/>
            <a:headEnd/>
            <a:tailEnd/>
          </a:ln>
        </p:spPr>
        <p:txBody>
          <a:bodyPr anchor="ctr"/>
          <a:lstStyle/>
          <a:p>
            <a:r>
              <a:rPr lang="en-US" sz="1600" dirty="0">
                <a:solidFill>
                  <a:schemeClr val="bg1"/>
                </a:solidFill>
                <a:latin typeface="+mj-lt"/>
                <a:cs typeface="Tahoma" pitchFamily="34" charset="0"/>
              </a:rPr>
              <a:t>Protocols</a:t>
            </a:r>
          </a:p>
          <a:p>
            <a:r>
              <a:rPr lang="en-US" sz="1600" dirty="0">
                <a:solidFill>
                  <a:schemeClr val="bg1"/>
                </a:solidFill>
                <a:latin typeface="+mj-lt"/>
                <a:cs typeface="Tahoma" pitchFamily="34" charset="0"/>
              </a:rPr>
              <a:t>(OSI Layer 4 – 6)</a:t>
            </a:r>
          </a:p>
        </p:txBody>
      </p:sp>
      <p:sp>
        <p:nvSpPr>
          <p:cNvPr id="14343" name="Rectangle 7"/>
          <p:cNvSpPr>
            <a:spLocks noChangeArrowheads="1"/>
          </p:cNvSpPr>
          <p:nvPr/>
        </p:nvSpPr>
        <p:spPr bwMode="auto">
          <a:xfrm>
            <a:off x="3124200" y="3810002"/>
            <a:ext cx="2057400" cy="704850"/>
          </a:xfrm>
          <a:prstGeom prst="rect">
            <a:avLst/>
          </a:prstGeom>
          <a:noFill/>
          <a:ln w="9525" algn="ctr">
            <a:noFill/>
            <a:miter lim="800000"/>
            <a:headEnd/>
            <a:tailEnd/>
          </a:ln>
        </p:spPr>
        <p:txBody>
          <a:bodyPr anchor="ctr"/>
          <a:lstStyle/>
          <a:p>
            <a:r>
              <a:rPr lang="en-US" sz="1600" dirty="0">
                <a:solidFill>
                  <a:schemeClr val="bg1"/>
                </a:solidFill>
                <a:latin typeface="+mj-lt"/>
                <a:cs typeface="Tahoma" pitchFamily="34" charset="0"/>
              </a:rPr>
              <a:t>Application</a:t>
            </a:r>
          </a:p>
          <a:p>
            <a:r>
              <a:rPr lang="en-US" sz="1600" dirty="0">
                <a:solidFill>
                  <a:schemeClr val="bg1"/>
                </a:solidFill>
                <a:latin typeface="+mj-lt"/>
                <a:cs typeface="Tahoma" pitchFamily="34" charset="0"/>
              </a:rPr>
              <a:t>(Layer 7</a:t>
            </a:r>
            <a:r>
              <a:rPr lang="en-US" sz="1600" dirty="0" smtClean="0">
                <a:solidFill>
                  <a:schemeClr val="bg1"/>
                </a:solidFill>
                <a:latin typeface="+mj-lt"/>
                <a:cs typeface="Tahoma" pitchFamily="34" charset="0"/>
              </a:rPr>
              <a:t>)</a:t>
            </a:r>
            <a:endParaRPr lang="en-US" sz="1600" dirty="0">
              <a:solidFill>
                <a:schemeClr val="bg1"/>
              </a:solidFill>
              <a:latin typeface="+mj-lt"/>
              <a:cs typeface="Tahoma" pitchFamily="34" charset="0"/>
            </a:endParaRPr>
          </a:p>
        </p:txBody>
      </p:sp>
      <p:sp>
        <p:nvSpPr>
          <p:cNvPr id="14344" name="Rectangle 8"/>
          <p:cNvSpPr>
            <a:spLocks noChangeArrowheads="1"/>
          </p:cNvSpPr>
          <p:nvPr/>
        </p:nvSpPr>
        <p:spPr bwMode="auto">
          <a:xfrm>
            <a:off x="1838325" y="5295901"/>
            <a:ext cx="1447800" cy="1198563"/>
          </a:xfrm>
          <a:prstGeom prst="rect">
            <a:avLst/>
          </a:prstGeom>
          <a:noFill/>
          <a:ln w="9525" algn="ctr">
            <a:noFill/>
            <a:miter lim="800000"/>
            <a:headEnd/>
            <a:tailEnd/>
          </a:ln>
        </p:spPr>
        <p:txBody>
          <a:bodyPr anchor="ctr"/>
          <a:lstStyle/>
          <a:p>
            <a:r>
              <a:rPr lang="en-US" b="1" dirty="0">
                <a:solidFill>
                  <a:schemeClr val="bg1"/>
                </a:solidFill>
                <a:latin typeface="+mj-lt"/>
                <a:cs typeface="Tahoma" pitchFamily="34" charset="0"/>
              </a:rPr>
              <a:t>Network </a:t>
            </a:r>
            <a:br>
              <a:rPr lang="en-US" b="1" dirty="0">
                <a:solidFill>
                  <a:schemeClr val="bg1"/>
                </a:solidFill>
                <a:latin typeface="+mj-lt"/>
                <a:cs typeface="Tahoma" pitchFamily="34" charset="0"/>
              </a:rPr>
            </a:br>
            <a:r>
              <a:rPr lang="en-US" b="1" dirty="0">
                <a:solidFill>
                  <a:schemeClr val="bg1"/>
                </a:solidFill>
                <a:latin typeface="+mj-lt"/>
                <a:cs typeface="Tahoma" pitchFamily="34" charset="0"/>
              </a:rPr>
              <a:t>Layer</a:t>
            </a:r>
          </a:p>
        </p:txBody>
      </p:sp>
      <p:sp>
        <p:nvSpPr>
          <p:cNvPr id="14345" name="Rectangle 9"/>
          <p:cNvSpPr>
            <a:spLocks noChangeArrowheads="1"/>
          </p:cNvSpPr>
          <p:nvPr/>
        </p:nvSpPr>
        <p:spPr bwMode="auto">
          <a:xfrm>
            <a:off x="1828800" y="4456113"/>
            <a:ext cx="1447800" cy="1198562"/>
          </a:xfrm>
          <a:prstGeom prst="rect">
            <a:avLst/>
          </a:prstGeom>
          <a:noFill/>
          <a:ln w="9525" algn="ctr">
            <a:noFill/>
            <a:miter lim="800000"/>
            <a:headEnd/>
            <a:tailEnd/>
          </a:ln>
        </p:spPr>
        <p:txBody>
          <a:bodyPr anchor="ctr"/>
          <a:lstStyle/>
          <a:p>
            <a:r>
              <a:rPr lang="en-US" b="1" dirty="0">
                <a:solidFill>
                  <a:schemeClr val="bg1"/>
                </a:solidFill>
                <a:latin typeface="+mj-lt"/>
                <a:cs typeface="Tahoma" pitchFamily="34" charset="0"/>
              </a:rPr>
              <a:t>Transport </a:t>
            </a:r>
            <a:br>
              <a:rPr lang="en-US" b="1" dirty="0">
                <a:solidFill>
                  <a:schemeClr val="bg1"/>
                </a:solidFill>
                <a:latin typeface="+mj-lt"/>
                <a:cs typeface="Tahoma" pitchFamily="34" charset="0"/>
              </a:rPr>
            </a:br>
            <a:r>
              <a:rPr lang="en-US" b="1" dirty="0">
                <a:solidFill>
                  <a:schemeClr val="bg1"/>
                </a:solidFill>
                <a:latin typeface="+mj-lt"/>
                <a:cs typeface="Tahoma" pitchFamily="34" charset="0"/>
              </a:rPr>
              <a:t>Layer</a:t>
            </a:r>
          </a:p>
        </p:txBody>
      </p:sp>
      <p:sp>
        <p:nvSpPr>
          <p:cNvPr id="14346" name="Rectangle 10"/>
          <p:cNvSpPr>
            <a:spLocks noChangeArrowheads="1"/>
          </p:cNvSpPr>
          <p:nvPr/>
        </p:nvSpPr>
        <p:spPr bwMode="auto">
          <a:xfrm>
            <a:off x="1828800" y="3649663"/>
            <a:ext cx="1447800" cy="1198562"/>
          </a:xfrm>
          <a:prstGeom prst="rect">
            <a:avLst/>
          </a:prstGeom>
          <a:noFill/>
          <a:ln w="9525" algn="ctr">
            <a:noFill/>
            <a:miter lim="800000"/>
            <a:headEnd/>
            <a:tailEnd/>
          </a:ln>
        </p:spPr>
        <p:txBody>
          <a:bodyPr anchor="ctr"/>
          <a:lstStyle/>
          <a:p>
            <a:r>
              <a:rPr lang="en-US" b="1" dirty="0">
                <a:solidFill>
                  <a:schemeClr val="bg1"/>
                </a:solidFill>
                <a:latin typeface="+mj-lt"/>
                <a:cs typeface="Tahoma" pitchFamily="34" charset="0"/>
              </a:rPr>
              <a:t>Application Layer</a:t>
            </a:r>
          </a:p>
        </p:txBody>
      </p:sp>
      <p:sp>
        <p:nvSpPr>
          <p:cNvPr id="1569803" name="Rectangle 11"/>
          <p:cNvSpPr>
            <a:spLocks noChangeArrowheads="1"/>
          </p:cNvSpPr>
          <p:nvPr/>
        </p:nvSpPr>
        <p:spPr bwMode="auto">
          <a:xfrm>
            <a:off x="2133601" y="1272365"/>
            <a:ext cx="8467725" cy="1928035"/>
          </a:xfrm>
          <a:prstGeom prst="rect">
            <a:avLst/>
          </a:prstGeom>
          <a:solidFill>
            <a:srgbClr val="DCE6F2">
              <a:alpha val="74902"/>
            </a:srgbClr>
          </a:solidFill>
          <a:ln w="9525">
            <a:noFill/>
            <a:miter lim="800000"/>
            <a:headEnd/>
            <a:tailEnd/>
          </a:ln>
        </p:spPr>
        <p:txBody>
          <a:bodyPr/>
          <a:lstStyle/>
          <a:p>
            <a:pPr marL="225425" indent="-225425">
              <a:spcBef>
                <a:spcPct val="25000"/>
              </a:spcBef>
              <a:buClr>
                <a:schemeClr val="accent1"/>
              </a:buClr>
              <a:buFont typeface="Wingdings" pitchFamily="2" charset="2"/>
              <a:buChar char="§"/>
            </a:pPr>
            <a:r>
              <a:rPr lang="en-US" sz="1600" dirty="0">
                <a:latin typeface="+mj-lt"/>
                <a:cs typeface="Tahoma" pitchFamily="34" charset="0"/>
              </a:rPr>
              <a:t>Traditional firewalls only detect network attacks</a:t>
            </a:r>
          </a:p>
          <a:p>
            <a:pPr marL="623888" lvl="1" indent="-279400">
              <a:spcBef>
                <a:spcPct val="25000"/>
              </a:spcBef>
              <a:buClr>
                <a:schemeClr val="accent1"/>
              </a:buClr>
              <a:buFont typeface="Wingdings" pitchFamily="2" charset="2"/>
              <a:buChar char="§"/>
            </a:pPr>
            <a:r>
              <a:rPr lang="en-US" sz="1600" dirty="0">
                <a:latin typeface="+mj-lt"/>
                <a:cs typeface="Tahoma" pitchFamily="34" charset="0"/>
              </a:rPr>
              <a:t>Only inspect IP address, port/service number</a:t>
            </a:r>
          </a:p>
          <a:p>
            <a:pPr marL="225425" indent="-225425">
              <a:spcBef>
                <a:spcPct val="25000"/>
              </a:spcBef>
              <a:buClr>
                <a:schemeClr val="accent1"/>
              </a:buClr>
              <a:buFont typeface="Wingdings" pitchFamily="2" charset="2"/>
              <a:buChar char="§"/>
            </a:pPr>
            <a:r>
              <a:rPr lang="en-US" sz="1600" dirty="0">
                <a:latin typeface="+mj-lt"/>
                <a:cs typeface="Tahoma" pitchFamily="34" charset="0"/>
              </a:rPr>
              <a:t>IPS and NG firewalls only detect known signatures </a:t>
            </a:r>
          </a:p>
          <a:p>
            <a:pPr marL="623888" lvl="1" indent="-279400">
              <a:spcBef>
                <a:spcPct val="25000"/>
              </a:spcBef>
              <a:buClr>
                <a:schemeClr val="accent1"/>
              </a:buClr>
              <a:buFont typeface="Wingdings" pitchFamily="2" charset="2"/>
              <a:buChar char="§"/>
            </a:pPr>
            <a:r>
              <a:rPr lang="en-US" sz="1600" dirty="0">
                <a:latin typeface="+mj-lt"/>
                <a:cs typeface="Tahoma" pitchFamily="34" charset="0"/>
              </a:rPr>
              <a:t>No application understanding; high rate of false positives/negatives</a:t>
            </a:r>
          </a:p>
          <a:p>
            <a:pPr marL="623888" lvl="1" indent="-279400">
              <a:spcBef>
                <a:spcPct val="25000"/>
              </a:spcBef>
              <a:buClr>
                <a:schemeClr val="accent1"/>
              </a:buClr>
              <a:buFont typeface="Wingdings" pitchFamily="2" charset="2"/>
              <a:buChar char="§"/>
            </a:pPr>
            <a:r>
              <a:rPr lang="en-US" sz="1600" dirty="0">
                <a:latin typeface="+mj-lt"/>
                <a:cs typeface="Tahoma" pitchFamily="34" charset="0"/>
              </a:rPr>
              <a:t>No user/session tracking; No protection of SSL traffic</a:t>
            </a:r>
          </a:p>
          <a:p>
            <a:pPr marL="225425" indent="-225425">
              <a:spcBef>
                <a:spcPct val="25000"/>
              </a:spcBef>
              <a:buClr>
                <a:schemeClr val="accent1"/>
              </a:buClr>
              <a:buFont typeface="Wingdings" pitchFamily="2" charset="2"/>
              <a:buChar char="§"/>
            </a:pPr>
            <a:r>
              <a:rPr lang="en-US" sz="1600" u="sng" dirty="0">
                <a:latin typeface="+mj-lt"/>
                <a:cs typeface="Tahoma" pitchFamily="34" charset="0"/>
              </a:rPr>
              <a:t>Web Application Firewalls</a:t>
            </a:r>
            <a:r>
              <a:rPr lang="en-US" sz="1600" dirty="0">
                <a:latin typeface="+mj-lt"/>
                <a:cs typeface="Tahoma" pitchFamily="34" charset="0"/>
              </a:rPr>
              <a:t> alone detect application attacks! </a:t>
            </a:r>
          </a:p>
        </p:txBody>
      </p:sp>
      <p:sp>
        <p:nvSpPr>
          <p:cNvPr id="1569806" name="Text Box 14"/>
          <p:cNvSpPr txBox="1">
            <a:spLocks noChangeArrowheads="1"/>
          </p:cNvSpPr>
          <p:nvPr/>
        </p:nvSpPr>
        <p:spPr bwMode="auto">
          <a:xfrm>
            <a:off x="4953000" y="5258026"/>
            <a:ext cx="1554480" cy="1152623"/>
          </a:xfrm>
          <a:prstGeom prst="rect">
            <a:avLst/>
          </a:prstGeom>
          <a:gradFill rotWithShape="1">
            <a:gsLst>
              <a:gs pos="0">
                <a:srgbClr val="FFDC15"/>
              </a:gs>
              <a:gs pos="100000">
                <a:srgbClr val="FFF16D"/>
              </a:gs>
            </a:gsLst>
            <a:lin ang="5400000" scaled="1"/>
          </a:gradFill>
          <a:ln w="3175" algn="ctr">
            <a:solidFill>
              <a:schemeClr val="bg1">
                <a:lumMod val="65000"/>
              </a:schemeClr>
            </a:solidFill>
            <a:miter lim="800000"/>
            <a:headEnd/>
            <a:tailEnd/>
          </a:ln>
          <a:effectLst>
            <a:outerShdw blurRad="63500" dist="38100" dir="2700000" algn="tl" rotWithShape="0">
              <a:prstClr val="black">
                <a:alpha val="50000"/>
              </a:prstClr>
            </a:outerShdw>
          </a:effectLst>
          <a:scene3d>
            <a:camera prst="orthographicFront">
              <a:rot lat="360000" lon="300000" rev="0"/>
            </a:camera>
            <a:lightRig rig="threePt" dir="t"/>
          </a:scene3d>
          <a:sp3d extrusionH="1333500" contourW="6350">
            <a:bevelT w="1447800" h="0"/>
            <a:bevelB w="0" h="12700"/>
            <a:extrusionClr>
              <a:srgbClr val="FFD653"/>
            </a:extrusionClr>
            <a:contourClr>
              <a:srgbClr val="7A4D28"/>
            </a:contourClr>
          </a:sp3d>
        </p:spPr>
        <p:txBody>
          <a:bodyPr wrap="square">
            <a:spAutoFit/>
          </a:bodyPr>
          <a:lstStyle/>
          <a:p>
            <a:pPr algn="ctr"/>
            <a:endParaRPr lang="en-US" sz="400" b="1" u="sng" dirty="0"/>
          </a:p>
          <a:p>
            <a:pPr algn="ctr"/>
            <a:r>
              <a:rPr lang="en-US" sz="1600" b="1" dirty="0">
                <a:latin typeface="Tahoma" pitchFamily="34" charset="0"/>
                <a:cs typeface="Tahoma" pitchFamily="34" charset="0"/>
              </a:rPr>
              <a:t>Network Firewall</a:t>
            </a:r>
          </a:p>
          <a:p>
            <a:pPr algn="ctr">
              <a:spcBef>
                <a:spcPct val="35000"/>
              </a:spcBef>
            </a:pPr>
            <a:endParaRPr lang="en-US" sz="1400" b="1" dirty="0">
              <a:latin typeface="Tahoma" pitchFamily="34" charset="0"/>
              <a:cs typeface="Tahoma" pitchFamily="34" charset="0"/>
            </a:endParaRPr>
          </a:p>
          <a:p>
            <a:endParaRPr lang="en-US" sz="1400" b="1" dirty="0">
              <a:latin typeface="Tahoma" pitchFamily="34" charset="0"/>
              <a:cs typeface="Tahoma" pitchFamily="34" charset="0"/>
            </a:endParaRPr>
          </a:p>
        </p:txBody>
      </p:sp>
      <p:sp>
        <p:nvSpPr>
          <p:cNvPr id="1569809" name="Text Box 17"/>
          <p:cNvSpPr txBox="1">
            <a:spLocks noChangeArrowheads="1"/>
          </p:cNvSpPr>
          <p:nvPr/>
        </p:nvSpPr>
        <p:spPr bwMode="auto">
          <a:xfrm>
            <a:off x="8635372" y="3979214"/>
            <a:ext cx="1645920" cy="2431435"/>
          </a:xfrm>
          <a:prstGeom prst="rect">
            <a:avLst/>
          </a:prstGeom>
          <a:gradFill rotWithShape="1">
            <a:gsLst>
              <a:gs pos="0">
                <a:srgbClr val="EC1902"/>
              </a:gs>
              <a:gs pos="100000">
                <a:srgbClr val="FF7323"/>
              </a:gs>
            </a:gsLst>
            <a:lin ang="5400000" scaled="1"/>
          </a:gradFill>
          <a:ln w="6350" algn="ctr">
            <a:solidFill>
              <a:schemeClr val="bg1">
                <a:lumMod val="65000"/>
              </a:schemeClr>
            </a:solidFill>
            <a:miter lim="800000"/>
            <a:headEnd/>
            <a:tailEnd/>
          </a:ln>
          <a:effectLst>
            <a:outerShdw blurRad="63500" dist="38100" dir="2700000" algn="tl" rotWithShape="0">
              <a:prstClr val="black">
                <a:alpha val="50000"/>
              </a:prstClr>
            </a:outerShdw>
          </a:effectLst>
          <a:scene3d>
            <a:camera prst="orthographicFront">
              <a:rot lat="360000" lon="300000" rev="0"/>
            </a:camera>
            <a:lightRig rig="threePt" dir="t"/>
          </a:scene3d>
          <a:sp3d extrusionH="1333500">
            <a:bevelT w="1447800" h="0"/>
            <a:bevelB w="0" h="12700"/>
            <a:extrusionClr>
              <a:srgbClr val="FF1E1E"/>
            </a:extrusionClr>
          </a:sp3d>
        </p:spPr>
        <p:txBody>
          <a:bodyPr wrap="square">
            <a:spAutoFit/>
          </a:bodyPr>
          <a:lstStyle/>
          <a:p>
            <a:pPr algn="ctr">
              <a:spcBef>
                <a:spcPct val="55000"/>
              </a:spcBef>
            </a:pPr>
            <a:endParaRPr lang="en-US" sz="500" b="1" u="sng" dirty="0">
              <a:latin typeface="Tahoma" pitchFamily="34" charset="0"/>
              <a:cs typeface="Tahoma" pitchFamily="34" charset="0"/>
            </a:endParaRPr>
          </a:p>
          <a:p>
            <a:pPr algn="ctr"/>
            <a:r>
              <a:rPr lang="en-US" sz="1600" b="1" dirty="0">
                <a:latin typeface="Tahoma" pitchFamily="34" charset="0"/>
                <a:cs typeface="Tahoma" pitchFamily="34" charset="0"/>
              </a:rPr>
              <a:t>SecureSphere Web Application Firewall</a:t>
            </a:r>
          </a:p>
          <a:p>
            <a:pPr algn="ctr">
              <a:spcBef>
                <a:spcPct val="50000"/>
              </a:spcBef>
            </a:pPr>
            <a:r>
              <a:rPr lang="en-US" sz="1400" b="1" dirty="0">
                <a:latin typeface="Tahoma" pitchFamily="34" charset="0"/>
                <a:cs typeface="Tahoma" pitchFamily="34" charset="0"/>
              </a:rPr>
              <a:t/>
            </a:r>
            <a:br>
              <a:rPr lang="en-US" sz="1400" b="1" dirty="0">
                <a:latin typeface="Tahoma" pitchFamily="34" charset="0"/>
                <a:cs typeface="Tahoma" pitchFamily="34" charset="0"/>
              </a:rPr>
            </a:br>
            <a:endParaRPr lang="en-US" sz="1400" b="1" dirty="0"/>
          </a:p>
          <a:p>
            <a:pPr>
              <a:spcBef>
                <a:spcPct val="50000"/>
              </a:spcBef>
            </a:pPr>
            <a:endParaRPr lang="en-US" sz="2400" b="1" dirty="0"/>
          </a:p>
          <a:p>
            <a:pPr>
              <a:spcBef>
                <a:spcPct val="50000"/>
              </a:spcBef>
            </a:pPr>
            <a:endParaRPr lang="en-US" sz="800" b="1" dirty="0"/>
          </a:p>
        </p:txBody>
      </p:sp>
      <p:sp>
        <p:nvSpPr>
          <p:cNvPr id="1569812" name="Text Box 20"/>
          <p:cNvSpPr txBox="1">
            <a:spLocks noChangeArrowheads="1"/>
          </p:cNvSpPr>
          <p:nvPr/>
        </p:nvSpPr>
        <p:spPr bwMode="auto">
          <a:xfrm>
            <a:off x="6760534" y="4662478"/>
            <a:ext cx="1554480" cy="1748171"/>
          </a:xfrm>
          <a:prstGeom prst="rect">
            <a:avLst/>
          </a:prstGeom>
          <a:gradFill rotWithShape="1">
            <a:gsLst>
              <a:gs pos="0">
                <a:srgbClr val="FF7404"/>
              </a:gs>
              <a:gs pos="100000">
                <a:srgbClr val="FFD009"/>
              </a:gs>
            </a:gsLst>
            <a:lin ang="5400000" scaled="1"/>
          </a:gradFill>
          <a:ln w="3175" algn="ctr">
            <a:solidFill>
              <a:schemeClr val="bg1">
                <a:lumMod val="65000"/>
              </a:schemeClr>
            </a:solidFill>
            <a:miter lim="800000"/>
            <a:headEnd/>
            <a:tailEnd/>
          </a:ln>
          <a:effectLst>
            <a:outerShdw blurRad="63500" dist="38100" dir="2700000" algn="tl" rotWithShape="0">
              <a:prstClr val="black">
                <a:alpha val="50000"/>
              </a:prstClr>
            </a:outerShdw>
          </a:effectLst>
          <a:scene3d>
            <a:camera prst="orthographicFront">
              <a:rot lat="360000" lon="300000" rev="0"/>
            </a:camera>
            <a:lightRig rig="threePt" dir="t"/>
          </a:scene3d>
          <a:sp3d extrusionH="1333500" contourW="6350">
            <a:bevelT w="1447800" h="0"/>
            <a:bevelB h="12700"/>
            <a:extrusionClr>
              <a:srgbClr val="FFC000"/>
            </a:extrusionClr>
            <a:contourClr>
              <a:srgbClr val="7A4D28"/>
            </a:contourClr>
          </a:sp3d>
        </p:spPr>
        <p:txBody>
          <a:bodyPr wrap="square">
            <a:spAutoFit/>
          </a:bodyPr>
          <a:lstStyle/>
          <a:p>
            <a:endParaRPr lang="en-US" sz="400" b="1" u="sng" dirty="0">
              <a:latin typeface="Tahoma" pitchFamily="34" charset="0"/>
              <a:cs typeface="Tahoma" pitchFamily="34" charset="0"/>
            </a:endParaRPr>
          </a:p>
          <a:p>
            <a:pPr algn="ctr"/>
            <a:r>
              <a:rPr lang="en-US" sz="1600" b="1" dirty="0">
                <a:latin typeface="Tahoma" pitchFamily="34" charset="0"/>
                <a:cs typeface="Tahoma" pitchFamily="34" charset="0"/>
              </a:rPr>
              <a:t>IPS and Next Generation Firewall</a:t>
            </a:r>
          </a:p>
          <a:p>
            <a:pPr algn="ctr">
              <a:spcBef>
                <a:spcPct val="30000"/>
              </a:spcBef>
            </a:pPr>
            <a:endParaRPr lang="en-US" sz="900" b="1" dirty="0">
              <a:latin typeface="Tahoma" pitchFamily="34" charset="0"/>
              <a:cs typeface="Tahoma" pitchFamily="34" charset="0"/>
            </a:endParaRPr>
          </a:p>
          <a:p>
            <a:pPr algn="ctr">
              <a:spcBef>
                <a:spcPct val="30000"/>
              </a:spcBef>
            </a:pPr>
            <a:endParaRPr lang="en-US" sz="900" b="1" dirty="0">
              <a:latin typeface="Tahoma" pitchFamily="34" charset="0"/>
              <a:cs typeface="Tahoma" pitchFamily="34" charset="0"/>
            </a:endParaRPr>
          </a:p>
          <a:p>
            <a:pPr algn="ctr">
              <a:spcBef>
                <a:spcPct val="30000"/>
              </a:spcBef>
            </a:pPr>
            <a:r>
              <a:rPr lang="en-US" sz="1400" b="1" dirty="0">
                <a:latin typeface="Tahoma" pitchFamily="34" charset="0"/>
                <a:cs typeface="Tahoma" pitchFamily="34" charset="0"/>
              </a:rPr>
              <a:t>  </a:t>
            </a:r>
            <a:r>
              <a:rPr lang="en-US" sz="1200" dirty="0"/>
              <a:t/>
            </a:r>
            <a:br>
              <a:rPr lang="en-US" sz="1200" dirty="0"/>
            </a:br>
            <a:endParaRPr lang="en-US" sz="1400" b="1" dirty="0">
              <a:latin typeface="Tahoma" pitchFamily="34" charset="0"/>
              <a:cs typeface="Tahoma" pitchFamily="34" charset="0"/>
            </a:endParaRPr>
          </a:p>
        </p:txBody>
      </p:sp>
    </p:spTree>
    <p:extLst>
      <p:ext uri="{BB962C8B-B14F-4D97-AF65-F5344CB8AC3E}">
        <p14:creationId xmlns:p14="http://schemas.microsoft.com/office/powerpoint/2010/main" val="42538888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98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980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6980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6980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69803">
                                            <p:txEl>
                                              <p:pRg st="2" end="2"/>
                                            </p:txEl>
                                          </p:spTgt>
                                        </p:tgtEl>
                                        <p:attrNameLst>
                                          <p:attrName>style.visibility</p:attrName>
                                        </p:attrNameLst>
                                      </p:cBhvr>
                                      <p:to>
                                        <p:strVal val="visible"/>
                                      </p:to>
                                    </p:set>
                                  </p:childTnLst>
                                </p:cTn>
                              </p:par>
                            </p:childTnLst>
                          </p:cTn>
                        </p:par>
                        <p:par>
                          <p:cTn id="20" fill="hold">
                            <p:stCondLst>
                              <p:cond delay="0"/>
                            </p:stCondLst>
                            <p:childTnLst>
                              <p:par>
                                <p:cTn id="21" presetID="24" presetClass="emph" presetSubtype="0" fill="hold" grpId="1" nodeType="afterEffect">
                                  <p:stCondLst>
                                    <p:cond delay="0"/>
                                  </p:stCondLst>
                                  <p:childTnLst>
                                    <p:animClr clrSpc="hsl" dir="cw">
                                      <p:cBhvr override="childStyle">
                                        <p:cTn id="22" dur="500" fill="hold"/>
                                        <p:tgtEl>
                                          <p:spTgt spid="1569806"/>
                                        </p:tgtEl>
                                        <p:attrNameLst>
                                          <p:attrName>style.color</p:attrName>
                                        </p:attrNameLst>
                                      </p:cBhvr>
                                      <p:by>
                                        <p:hsl h="0" s="-12549" l="-25098"/>
                                      </p:by>
                                    </p:animClr>
                                    <p:animClr clrSpc="hsl" dir="cw">
                                      <p:cBhvr>
                                        <p:cTn id="23" dur="500" fill="hold"/>
                                        <p:tgtEl>
                                          <p:spTgt spid="1569806"/>
                                        </p:tgtEl>
                                        <p:attrNameLst>
                                          <p:attrName>fillcolor</p:attrName>
                                        </p:attrNameLst>
                                      </p:cBhvr>
                                      <p:by>
                                        <p:hsl h="0" s="-12549" l="-25098"/>
                                      </p:by>
                                    </p:animClr>
                                    <p:animClr clrSpc="hsl" dir="cw">
                                      <p:cBhvr>
                                        <p:cTn id="24" dur="500" fill="hold"/>
                                        <p:tgtEl>
                                          <p:spTgt spid="1569806"/>
                                        </p:tgtEl>
                                        <p:attrNameLst>
                                          <p:attrName>stroke.color</p:attrName>
                                        </p:attrNameLst>
                                      </p:cBhvr>
                                      <p:by>
                                        <p:hsl h="0" s="-12549" l="-25098"/>
                                      </p:by>
                                    </p:animClr>
                                    <p:set>
                                      <p:cBhvr>
                                        <p:cTn id="25" dur="500" fill="hold"/>
                                        <p:tgtEl>
                                          <p:spTgt spid="1569806"/>
                                        </p:tgtEl>
                                        <p:attrNameLst>
                                          <p:attrName>fill.type</p:attrName>
                                        </p:attrNameLst>
                                      </p:cBhvr>
                                      <p:to>
                                        <p:strVal val="solid"/>
                                      </p:to>
                                    </p:set>
                                  </p:childTnLst>
                                </p:cTn>
                              </p:par>
                              <p:par>
                                <p:cTn id="26" presetID="1" presetClass="entr" presetSubtype="0" fill="hold" grpId="0" nodeType="withEffect">
                                  <p:stCondLst>
                                    <p:cond delay="0"/>
                                  </p:stCondLst>
                                  <p:childTnLst>
                                    <p:set>
                                      <p:cBhvr>
                                        <p:cTn id="27" dur="1" fill="hold">
                                          <p:stCondLst>
                                            <p:cond delay="0"/>
                                          </p:stCondLst>
                                        </p:cTn>
                                        <p:tgtEl>
                                          <p:spTgt spid="1569803">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69803">
                                            <p:txEl>
                                              <p:pRg st="4" end="4"/>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698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69803">
                                            <p:txEl>
                                              <p:pRg st="5" end="5"/>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569809"/>
                                        </p:tgtEl>
                                        <p:attrNameLst>
                                          <p:attrName>style.visibility</p:attrName>
                                        </p:attrNameLst>
                                      </p:cBhvr>
                                      <p:to>
                                        <p:strVal val="visible"/>
                                      </p:to>
                                    </p:set>
                                  </p:childTnLst>
                                </p:cTn>
                              </p:par>
                            </p:childTnLst>
                          </p:cTn>
                        </p:par>
                        <p:par>
                          <p:cTn id="39" fill="hold">
                            <p:stCondLst>
                              <p:cond delay="0"/>
                            </p:stCondLst>
                            <p:childTnLst>
                              <p:par>
                                <p:cTn id="40" presetID="1" presetClass="emph" presetSubtype="2" fill="hold" grpId="1" nodeType="afterEffect">
                                  <p:stCondLst>
                                    <p:cond delay="0"/>
                                  </p:stCondLst>
                                  <p:childTnLst>
                                    <p:animClr clrSpc="rgb" dir="cw">
                                      <p:cBhvr>
                                        <p:cTn id="41" dur="1000" fill="hold"/>
                                        <p:tgtEl>
                                          <p:spTgt spid="1569812"/>
                                        </p:tgtEl>
                                        <p:attrNameLst>
                                          <p:attrName>fillcolor</p:attrName>
                                        </p:attrNameLst>
                                      </p:cBhvr>
                                      <p:to>
                                        <a:srgbClr val="7E1E00"/>
                                      </p:to>
                                    </p:animClr>
                                    <p:set>
                                      <p:cBhvr>
                                        <p:cTn id="42" dur="1000" fill="hold"/>
                                        <p:tgtEl>
                                          <p:spTgt spid="1569812"/>
                                        </p:tgtEl>
                                        <p:attrNameLst>
                                          <p:attrName>fill.type</p:attrName>
                                        </p:attrNameLst>
                                      </p:cBhvr>
                                      <p:to>
                                        <p:strVal val="solid"/>
                                      </p:to>
                                    </p:set>
                                    <p:set>
                                      <p:cBhvr>
                                        <p:cTn id="43" dur="1000" fill="hold"/>
                                        <p:tgtEl>
                                          <p:spTgt spid="15698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803" grpId="0" build="p" animBg="1"/>
      <p:bldP spid="1569806" grpId="0" animBg="1"/>
      <p:bldP spid="1569806" grpId="1" animBg="1"/>
      <p:bldP spid="1569809" grpId="0" animBg="1"/>
      <p:bldP spid="1569812" grpId="0" animBg="1"/>
      <p:bldP spid="1569812"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3" name="Rectangle 3"/>
          <p:cNvSpPr>
            <a:spLocks noChangeArrowheads="1"/>
          </p:cNvSpPr>
          <p:nvPr/>
        </p:nvSpPr>
        <p:spPr bwMode="auto">
          <a:xfrm>
            <a:off x="2011363" y="4989513"/>
            <a:ext cx="2989262" cy="603250"/>
          </a:xfrm>
          <a:prstGeom prst="rect">
            <a:avLst/>
          </a:prstGeom>
          <a:solidFill>
            <a:srgbClr val="5A00A5"/>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5A00A5"/>
            </a:extrusionClr>
          </a:sp3d>
        </p:spPr>
        <p:txBody>
          <a:bodyPr anchor="ctr">
            <a:flatTx/>
          </a:bodyPr>
          <a:lstStyle/>
          <a:p>
            <a:pPr algn="ctr"/>
            <a:r>
              <a:rPr lang="en-US" sz="2000" b="1">
                <a:latin typeface="Tahoma" pitchFamily="34" charset="0"/>
                <a:cs typeface="Tahoma" pitchFamily="34" charset="0"/>
              </a:rPr>
              <a:t> </a:t>
            </a:r>
          </a:p>
          <a:p>
            <a:pPr algn="ctr"/>
            <a:r>
              <a:rPr lang="en-US" sz="2000" b="1">
                <a:solidFill>
                  <a:schemeClr val="bg1"/>
                </a:solidFill>
                <a:latin typeface="Tahoma" pitchFamily="34" charset="0"/>
                <a:cs typeface="Tahoma" pitchFamily="34" charset="0"/>
              </a:rPr>
              <a:t>Web Worm Detection</a:t>
            </a:r>
          </a:p>
          <a:p>
            <a:pPr algn="ctr"/>
            <a:r>
              <a:rPr lang="en-US" sz="2000" b="1">
                <a:latin typeface="Tahoma" pitchFamily="34" charset="0"/>
                <a:cs typeface="Tahoma" pitchFamily="34" charset="0"/>
              </a:rPr>
              <a:t> </a:t>
            </a:r>
          </a:p>
        </p:txBody>
      </p:sp>
      <p:sp>
        <p:nvSpPr>
          <p:cNvPr id="153617" name="Rectangle 17"/>
          <p:cNvSpPr>
            <a:spLocks noChangeArrowheads="1"/>
          </p:cNvSpPr>
          <p:nvPr/>
        </p:nvSpPr>
        <p:spPr bwMode="auto">
          <a:xfrm>
            <a:off x="2011363" y="4989513"/>
            <a:ext cx="2989262" cy="603250"/>
          </a:xfrm>
          <a:prstGeom prst="rect">
            <a:avLst/>
          </a:prstGeom>
          <a:solidFill>
            <a:srgbClr val="41007D"/>
          </a:solidFill>
          <a:ln w="9525" algn="ctr">
            <a:noFill/>
            <a:miter lim="800000"/>
            <a:headEnd/>
            <a:tailEnd/>
          </a:ln>
        </p:spPr>
        <p:txBody>
          <a:bodyPr anchor="ctr"/>
          <a:lstStyle/>
          <a:p>
            <a:pPr algn="ctr"/>
            <a:r>
              <a:rPr lang="en-US" sz="2000" b="1">
                <a:solidFill>
                  <a:schemeClr val="bg1"/>
                </a:solidFill>
                <a:latin typeface="Tahoma" pitchFamily="34" charset="0"/>
                <a:cs typeface="Tahoma" pitchFamily="34" charset="0"/>
              </a:rPr>
              <a:t> </a:t>
            </a:r>
          </a:p>
          <a:p>
            <a:pPr algn="ctr"/>
            <a:r>
              <a:rPr lang="en-US" sz="2000" b="1">
                <a:solidFill>
                  <a:schemeClr val="bg1"/>
                </a:solidFill>
                <a:latin typeface="Tahoma" pitchFamily="34" charset="0"/>
                <a:cs typeface="Tahoma" pitchFamily="34" charset="0"/>
              </a:rPr>
              <a:t>ThreatRadar</a:t>
            </a:r>
          </a:p>
          <a:p>
            <a:pPr algn="ctr"/>
            <a:r>
              <a:rPr lang="en-US" sz="2000" b="1">
                <a:solidFill>
                  <a:schemeClr val="bg1"/>
                </a:solidFill>
                <a:latin typeface="Tahoma" pitchFamily="34" charset="0"/>
                <a:cs typeface="Tahoma" pitchFamily="34" charset="0"/>
              </a:rPr>
              <a:t> </a:t>
            </a:r>
          </a:p>
        </p:txBody>
      </p:sp>
      <p:sp>
        <p:nvSpPr>
          <p:cNvPr id="153604" name="Rectangle 4"/>
          <p:cNvSpPr>
            <a:spLocks noChangeArrowheads="1"/>
          </p:cNvSpPr>
          <p:nvPr/>
        </p:nvSpPr>
        <p:spPr bwMode="auto">
          <a:xfrm>
            <a:off x="2011363" y="4311650"/>
            <a:ext cx="2989262" cy="603250"/>
          </a:xfrm>
          <a:prstGeom prst="rect">
            <a:avLst/>
          </a:prstGeom>
          <a:solidFill>
            <a:srgbClr val="0A00C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A00C3"/>
            </a:extrusionClr>
          </a:sp3d>
        </p:spPr>
        <p:txBody>
          <a:bodyPr anchor="ctr">
            <a:flatTx/>
          </a:bodyPr>
          <a:lstStyle/>
          <a:p>
            <a:pPr algn="ctr"/>
            <a:endParaRPr lang="en-US" sz="2000" b="1">
              <a:solidFill>
                <a:schemeClr val="bg1"/>
              </a:solidFill>
              <a:latin typeface="Tahoma" pitchFamily="34" charset="0"/>
              <a:cs typeface="Tahoma" pitchFamily="34" charset="0"/>
            </a:endParaRPr>
          </a:p>
          <a:p>
            <a:pPr algn="ctr"/>
            <a:r>
              <a:rPr lang="en-US" sz="2000" b="1">
                <a:solidFill>
                  <a:schemeClr val="bg1"/>
                </a:solidFill>
                <a:latin typeface="Tahoma" pitchFamily="34" charset="0"/>
                <a:cs typeface="Tahoma" pitchFamily="34" charset="0"/>
              </a:rPr>
              <a:t>Data Leak Prevention</a:t>
            </a:r>
          </a:p>
          <a:p>
            <a:pPr algn="ctr"/>
            <a:endParaRPr lang="en-US" sz="2000" b="1">
              <a:solidFill>
                <a:schemeClr val="bg1"/>
              </a:solidFill>
              <a:latin typeface="Tahoma" pitchFamily="34" charset="0"/>
              <a:cs typeface="Tahoma" pitchFamily="34" charset="0"/>
            </a:endParaRPr>
          </a:p>
        </p:txBody>
      </p:sp>
      <p:sp>
        <p:nvSpPr>
          <p:cNvPr id="153605" name="Rectangle 5"/>
          <p:cNvSpPr>
            <a:spLocks noChangeArrowheads="1"/>
          </p:cNvSpPr>
          <p:nvPr/>
        </p:nvSpPr>
        <p:spPr bwMode="auto">
          <a:xfrm>
            <a:off x="2011363" y="3635375"/>
            <a:ext cx="2989262" cy="603250"/>
          </a:xfrm>
          <a:prstGeom prst="rect">
            <a:avLst/>
          </a:prstGeom>
          <a:solidFill>
            <a:srgbClr val="0246D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246D2"/>
            </a:extrusionClr>
          </a:sp3d>
        </p:spPr>
        <p:txBody>
          <a:bodyPr anchor="ctr">
            <a:flatTx/>
          </a:bodyPr>
          <a:lstStyle/>
          <a:p>
            <a:pPr algn="ctr"/>
            <a:r>
              <a:rPr lang="en-US" sz="2000" b="1">
                <a:solidFill>
                  <a:schemeClr val="bg1"/>
                </a:solidFill>
                <a:latin typeface="Tahoma" pitchFamily="34" charset="0"/>
                <a:cs typeface="Tahoma" pitchFamily="34" charset="0"/>
              </a:rPr>
              <a:t> </a:t>
            </a:r>
          </a:p>
          <a:p>
            <a:pPr algn="ctr"/>
            <a:r>
              <a:rPr lang="en-US" sz="2000" b="1">
                <a:solidFill>
                  <a:schemeClr val="bg1"/>
                </a:solidFill>
                <a:latin typeface="Tahoma" pitchFamily="34" charset="0"/>
                <a:cs typeface="Tahoma" pitchFamily="34" charset="0"/>
              </a:rPr>
              <a:t>Application Profile</a:t>
            </a:r>
          </a:p>
          <a:p>
            <a:pPr algn="ctr"/>
            <a:r>
              <a:rPr lang="en-US" sz="2000" b="1">
                <a:solidFill>
                  <a:schemeClr val="bg1"/>
                </a:solidFill>
                <a:latin typeface="Tahoma" pitchFamily="34" charset="0"/>
                <a:cs typeface="Tahoma" pitchFamily="34" charset="0"/>
              </a:rPr>
              <a:t>   </a:t>
            </a:r>
          </a:p>
        </p:txBody>
      </p:sp>
      <p:sp>
        <p:nvSpPr>
          <p:cNvPr id="4102" name="Rectangle 6"/>
          <p:cNvSpPr>
            <a:spLocks noGrp="1"/>
          </p:cNvSpPr>
          <p:nvPr>
            <p:ph type="title" idx="4294967295"/>
          </p:nvPr>
        </p:nvSpPr>
        <p:spPr>
          <a:xfrm>
            <a:off x="5680075" y="0"/>
            <a:ext cx="6511925" cy="704850"/>
          </a:xfrm>
          <a:noFill/>
        </p:spPr>
        <p:txBody>
          <a:bodyPr>
            <a:normAutofit/>
          </a:bodyPr>
          <a:lstStyle/>
          <a:p>
            <a:pPr algn="r"/>
            <a:r>
              <a:rPr lang="en-US" sz="3500" b="1" dirty="0">
                <a:solidFill>
                  <a:schemeClr val="bg1"/>
                </a:solidFill>
              </a:rPr>
              <a:t>Multiple Layers of Protection</a:t>
            </a:r>
          </a:p>
        </p:txBody>
      </p:sp>
      <p:sp>
        <p:nvSpPr>
          <p:cNvPr id="153609" name="Rectangle 9"/>
          <p:cNvSpPr>
            <a:spLocks noChangeArrowheads="1"/>
          </p:cNvSpPr>
          <p:nvPr/>
        </p:nvSpPr>
        <p:spPr bwMode="auto">
          <a:xfrm>
            <a:off x="6161088" y="2203450"/>
            <a:ext cx="4506912" cy="3462458"/>
          </a:xfrm>
          <a:prstGeom prst="rect">
            <a:avLst/>
          </a:prstGeom>
          <a:solidFill>
            <a:srgbClr val="DCE6F2">
              <a:alpha val="74902"/>
            </a:srgbClr>
          </a:solidFill>
          <a:ln w="9525">
            <a:noFill/>
            <a:miter lim="800000"/>
            <a:headEnd/>
            <a:tailEnd/>
          </a:ln>
          <a:effectLst>
            <a:outerShdw dist="17961" dir="2700000" algn="ctr" rotWithShape="0">
              <a:srgbClr val="EDF3FC"/>
            </a:outerShdw>
          </a:effectLst>
        </p:spPr>
        <p:txBody>
          <a:bodyPr/>
          <a:lstStyle/>
          <a:p>
            <a:pPr eaLnBrk="0" hangingPunct="0">
              <a:lnSpc>
                <a:spcPct val="97000"/>
              </a:lnSpc>
              <a:spcBef>
                <a:spcPct val="30000"/>
              </a:spcBef>
              <a:spcAft>
                <a:spcPts val="500"/>
              </a:spcAft>
              <a:buClr>
                <a:srgbClr val="C00000"/>
              </a:buClr>
              <a:buSzPct val="140000"/>
              <a:tabLst>
                <a:tab pos="290513" algn="l"/>
              </a:tabLst>
              <a:defRPr/>
            </a:pPr>
            <a:r>
              <a:rPr lang="en-US" sz="2100" dirty="0">
                <a:latin typeface="+mj-lt"/>
                <a:cs typeface="Tahoma" pitchFamily="34" charset="0"/>
              </a:rPr>
              <a:t>Detects HTTP protocol violations</a:t>
            </a:r>
          </a:p>
          <a:p>
            <a:pPr eaLnBrk="0" hangingPunct="0">
              <a:lnSpc>
                <a:spcPct val="97000"/>
              </a:lnSpc>
              <a:spcBef>
                <a:spcPts val="1400"/>
              </a:spcBef>
              <a:spcAft>
                <a:spcPts val="100"/>
              </a:spcAft>
              <a:buClr>
                <a:srgbClr val="C00000"/>
              </a:buClr>
              <a:buSzPct val="140000"/>
              <a:tabLst>
                <a:tab pos="290513" algn="l"/>
              </a:tabLst>
              <a:defRPr/>
            </a:pPr>
            <a:r>
              <a:rPr lang="en-US" sz="2100" dirty="0">
                <a:latin typeface="+mj-lt"/>
                <a:cs typeface="Tahoma" pitchFamily="34" charset="0"/>
              </a:rPr>
              <a:t>Identifies known attacks</a:t>
            </a:r>
            <a:endParaRPr lang="en-US" dirty="0">
              <a:latin typeface="+mj-lt"/>
              <a:cs typeface="Tahoma" pitchFamily="34" charset="0"/>
            </a:endParaRPr>
          </a:p>
          <a:p>
            <a:pPr marL="290513" lvl="1" indent="-176213" eaLnBrk="0" hangingPunct="0">
              <a:lnSpc>
                <a:spcPct val="97000"/>
              </a:lnSpc>
              <a:spcBef>
                <a:spcPct val="30000"/>
              </a:spcBef>
              <a:spcAft>
                <a:spcPts val="100"/>
              </a:spcAft>
              <a:buClr>
                <a:srgbClr val="C00000"/>
              </a:buClr>
              <a:buSzPct val="140000"/>
              <a:tabLst>
                <a:tab pos="290513" algn="l"/>
              </a:tabLst>
              <a:defRPr/>
            </a:pPr>
            <a:r>
              <a:rPr lang="en-US" dirty="0">
                <a:latin typeface="+mj-lt"/>
                <a:cs typeface="Tahoma" pitchFamily="34" charset="0"/>
              </a:rPr>
              <a:t>-	6,500+ signatures updated weekly</a:t>
            </a:r>
          </a:p>
          <a:p>
            <a:pPr eaLnBrk="0" hangingPunct="0">
              <a:lnSpc>
                <a:spcPct val="97000"/>
              </a:lnSpc>
              <a:spcBef>
                <a:spcPts val="2100"/>
              </a:spcBef>
              <a:spcAft>
                <a:spcPts val="500"/>
              </a:spcAft>
              <a:buClr>
                <a:srgbClr val="C00000"/>
              </a:buClr>
              <a:buSzPct val="140000"/>
              <a:tabLst>
                <a:tab pos="290513" algn="l"/>
              </a:tabLst>
              <a:defRPr/>
            </a:pPr>
            <a:r>
              <a:rPr lang="en-US" sz="2100" dirty="0">
                <a:latin typeface="+mj-lt"/>
                <a:cs typeface="Tahoma" pitchFamily="34" charset="0"/>
              </a:rPr>
              <a:t>Detects abnormal application usage</a:t>
            </a:r>
          </a:p>
          <a:p>
            <a:pPr eaLnBrk="0" hangingPunct="0">
              <a:lnSpc>
                <a:spcPct val="97000"/>
              </a:lnSpc>
              <a:spcBef>
                <a:spcPts val="2600"/>
              </a:spcBef>
              <a:spcAft>
                <a:spcPts val="100"/>
              </a:spcAft>
              <a:buClr>
                <a:srgbClr val="C00000"/>
              </a:buClr>
              <a:buSzPct val="140000"/>
              <a:tabLst>
                <a:tab pos="290513" algn="l"/>
              </a:tabLst>
              <a:defRPr/>
            </a:pPr>
            <a:r>
              <a:rPr lang="en-US" sz="2100" dirty="0">
                <a:latin typeface="+mj-lt"/>
                <a:cs typeface="Tahoma" pitchFamily="34" charset="0"/>
              </a:rPr>
              <a:t>Prevents sensitive data leaks</a:t>
            </a:r>
          </a:p>
          <a:p>
            <a:pPr eaLnBrk="0" hangingPunct="0">
              <a:lnSpc>
                <a:spcPct val="97000"/>
              </a:lnSpc>
              <a:spcBef>
                <a:spcPts val="2000"/>
              </a:spcBef>
              <a:spcAft>
                <a:spcPts val="500"/>
              </a:spcAft>
              <a:buClr>
                <a:srgbClr val="C00000"/>
              </a:buClr>
              <a:buSzPct val="140000"/>
              <a:tabLst>
                <a:tab pos="290513" algn="l"/>
              </a:tabLst>
              <a:defRPr/>
            </a:pPr>
            <a:r>
              <a:rPr lang="en-US" sz="2100" dirty="0">
                <a:latin typeface="+mj-lt"/>
                <a:cs typeface="Tahoma" pitchFamily="34" charset="0"/>
              </a:rPr>
              <a:t>Stops malicious users before an attack is launched</a:t>
            </a:r>
          </a:p>
        </p:txBody>
      </p:sp>
      <p:sp>
        <p:nvSpPr>
          <p:cNvPr id="153610" name="Rectangle 10"/>
          <p:cNvSpPr>
            <a:spLocks noChangeArrowheads="1"/>
          </p:cNvSpPr>
          <p:nvPr/>
        </p:nvSpPr>
        <p:spPr bwMode="auto">
          <a:xfrm>
            <a:off x="2011363" y="2957513"/>
            <a:ext cx="2989262" cy="603250"/>
          </a:xfrm>
          <a:prstGeom prst="rect">
            <a:avLst/>
          </a:prstGeom>
          <a:solidFill>
            <a:srgbClr val="0078C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78C3"/>
            </a:extrusionClr>
          </a:sp3d>
        </p:spPr>
        <p:txBody>
          <a:bodyPr anchor="ctr">
            <a:flatTx/>
          </a:bodyPr>
          <a:lstStyle/>
          <a:p>
            <a:pPr algn="ctr"/>
            <a:endParaRPr lang="en-US" sz="2000" b="1">
              <a:latin typeface="Tahoma" pitchFamily="34" charset="0"/>
              <a:cs typeface="Tahoma" pitchFamily="34" charset="0"/>
            </a:endParaRPr>
          </a:p>
          <a:p>
            <a:pPr algn="ctr"/>
            <a:r>
              <a:rPr lang="en-US" sz="2000" b="1">
                <a:latin typeface="Tahoma" pitchFamily="34" charset="0"/>
                <a:cs typeface="Tahoma" pitchFamily="34" charset="0"/>
              </a:rPr>
              <a:t>Web Services</a:t>
            </a:r>
          </a:p>
          <a:p>
            <a:pPr algn="ctr"/>
            <a:endParaRPr lang="en-US" sz="2000" b="1">
              <a:latin typeface="Tahoma" pitchFamily="34" charset="0"/>
              <a:cs typeface="Tahoma" pitchFamily="34" charset="0"/>
            </a:endParaRPr>
          </a:p>
        </p:txBody>
      </p:sp>
      <p:sp>
        <p:nvSpPr>
          <p:cNvPr id="153611" name="Rectangle 11"/>
          <p:cNvSpPr>
            <a:spLocks noChangeArrowheads="1"/>
          </p:cNvSpPr>
          <p:nvPr/>
        </p:nvSpPr>
        <p:spPr bwMode="auto">
          <a:xfrm>
            <a:off x="2011363" y="2281238"/>
            <a:ext cx="2989262" cy="603250"/>
          </a:xfrm>
          <a:prstGeom prst="rect">
            <a:avLst/>
          </a:prstGeom>
          <a:solidFill>
            <a:srgbClr val="008264"/>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8264"/>
            </a:extrusionClr>
          </a:sp3d>
        </p:spPr>
        <p:txBody>
          <a:bodyPr anchor="ctr">
            <a:flatTx/>
          </a:bodyPr>
          <a:lstStyle/>
          <a:p>
            <a:pPr algn="ctr"/>
            <a:r>
              <a:rPr lang="en-US" sz="2000" b="1">
                <a:solidFill>
                  <a:schemeClr val="bg1"/>
                </a:solidFill>
                <a:latin typeface="Tahoma" pitchFamily="34" charset="0"/>
                <a:cs typeface="Tahoma" pitchFamily="34" charset="0"/>
              </a:rPr>
              <a:t> </a:t>
            </a:r>
          </a:p>
          <a:p>
            <a:pPr algn="ctr"/>
            <a:r>
              <a:rPr lang="en-US" sz="2000" b="1">
                <a:solidFill>
                  <a:schemeClr val="bg1"/>
                </a:solidFill>
                <a:latin typeface="Tahoma" pitchFamily="34" charset="0"/>
                <a:cs typeface="Tahoma" pitchFamily="34" charset="0"/>
              </a:rPr>
              <a:t>Protocol Validation</a:t>
            </a:r>
          </a:p>
          <a:p>
            <a:pPr algn="ctr"/>
            <a:r>
              <a:rPr lang="en-US" sz="2000" b="1">
                <a:solidFill>
                  <a:schemeClr val="bg1"/>
                </a:solidFill>
                <a:latin typeface="Tahoma" pitchFamily="34" charset="0"/>
                <a:cs typeface="Tahoma" pitchFamily="34" charset="0"/>
              </a:rPr>
              <a:t>   </a:t>
            </a:r>
          </a:p>
        </p:txBody>
      </p:sp>
      <p:sp>
        <p:nvSpPr>
          <p:cNvPr id="153612" name="AutoShape 12"/>
          <p:cNvSpPr>
            <a:spLocks noChangeArrowheads="1"/>
          </p:cNvSpPr>
          <p:nvPr/>
        </p:nvSpPr>
        <p:spPr bwMode="auto">
          <a:xfrm>
            <a:off x="5391150" y="2055695"/>
            <a:ext cx="628650" cy="733663"/>
          </a:xfrm>
          <a:prstGeom prst="leftArrow">
            <a:avLst>
              <a:gd name="adj1" fmla="val 50000"/>
              <a:gd name="adj2" fmla="val 55000"/>
            </a:avLst>
          </a:prstGeom>
          <a:solidFill>
            <a:schemeClr val="hlink"/>
          </a:solidFill>
          <a:ln w="9525" algn="ctr">
            <a:noFill/>
            <a:miter lim="800000"/>
            <a:headEnd/>
            <a:tailEnd/>
          </a:ln>
          <a:effectLst>
            <a:outerShdw dist="35921" dir="2700000" algn="ctr" rotWithShape="0">
              <a:srgbClr val="777777">
                <a:alpha val="39000"/>
              </a:srgbClr>
            </a:outerShdw>
          </a:effectLst>
        </p:spPr>
        <p:txBody>
          <a:bodyPr anchor="ctr">
            <a:spAutoFit/>
          </a:bodyPr>
          <a:lstStyle/>
          <a:p>
            <a:pPr>
              <a:defRPr/>
            </a:pPr>
            <a:endParaRPr lang="en-US" dirty="0">
              <a:latin typeface="Arial" charset="0"/>
            </a:endParaRPr>
          </a:p>
        </p:txBody>
      </p:sp>
      <p:sp>
        <p:nvSpPr>
          <p:cNvPr id="153613" name="AutoShape 13"/>
          <p:cNvSpPr>
            <a:spLocks noChangeArrowheads="1"/>
          </p:cNvSpPr>
          <p:nvPr/>
        </p:nvSpPr>
        <p:spPr bwMode="auto">
          <a:xfrm>
            <a:off x="5391150" y="2785945"/>
            <a:ext cx="628650" cy="733663"/>
          </a:xfrm>
          <a:prstGeom prst="leftArrow">
            <a:avLst>
              <a:gd name="adj1" fmla="val 50000"/>
              <a:gd name="adj2" fmla="val 55000"/>
            </a:avLst>
          </a:prstGeom>
          <a:solidFill>
            <a:schemeClr val="hlink"/>
          </a:solidFill>
          <a:ln w="9525" algn="ctr">
            <a:noFill/>
            <a:miter lim="800000"/>
            <a:headEnd/>
            <a:tailEnd/>
          </a:ln>
          <a:effectLst>
            <a:outerShdw dist="35921" dir="2700000" algn="ctr" rotWithShape="0">
              <a:srgbClr val="777777">
                <a:alpha val="39000"/>
              </a:srgbClr>
            </a:outerShdw>
          </a:effectLst>
        </p:spPr>
        <p:txBody>
          <a:bodyPr anchor="ctr">
            <a:spAutoFit/>
          </a:bodyPr>
          <a:lstStyle/>
          <a:p>
            <a:pPr>
              <a:defRPr/>
            </a:pPr>
            <a:endParaRPr lang="en-US" dirty="0">
              <a:latin typeface="Arial" charset="0"/>
            </a:endParaRPr>
          </a:p>
        </p:txBody>
      </p:sp>
      <p:sp>
        <p:nvSpPr>
          <p:cNvPr id="153614" name="AutoShape 14"/>
          <p:cNvSpPr>
            <a:spLocks noChangeArrowheads="1"/>
          </p:cNvSpPr>
          <p:nvPr/>
        </p:nvSpPr>
        <p:spPr bwMode="auto">
          <a:xfrm>
            <a:off x="5391150" y="3565408"/>
            <a:ext cx="628650" cy="733663"/>
          </a:xfrm>
          <a:prstGeom prst="leftArrow">
            <a:avLst>
              <a:gd name="adj1" fmla="val 50000"/>
              <a:gd name="adj2" fmla="val 55000"/>
            </a:avLst>
          </a:prstGeom>
          <a:solidFill>
            <a:schemeClr val="hlink"/>
          </a:solidFill>
          <a:ln w="9525" algn="ctr">
            <a:noFill/>
            <a:miter lim="800000"/>
            <a:headEnd/>
            <a:tailEnd/>
          </a:ln>
          <a:effectLst>
            <a:outerShdw dist="35921" dir="2700000" algn="ctr" rotWithShape="0">
              <a:srgbClr val="777777">
                <a:alpha val="39000"/>
              </a:srgbClr>
            </a:outerShdw>
          </a:effectLst>
        </p:spPr>
        <p:txBody>
          <a:bodyPr anchor="ctr">
            <a:spAutoFit/>
          </a:bodyPr>
          <a:lstStyle/>
          <a:p>
            <a:pPr>
              <a:defRPr/>
            </a:pPr>
            <a:endParaRPr lang="en-US" dirty="0">
              <a:latin typeface="Arial" charset="0"/>
            </a:endParaRPr>
          </a:p>
        </p:txBody>
      </p:sp>
      <p:sp>
        <p:nvSpPr>
          <p:cNvPr id="153615" name="AutoShape 15"/>
          <p:cNvSpPr>
            <a:spLocks noChangeArrowheads="1"/>
          </p:cNvSpPr>
          <p:nvPr/>
        </p:nvSpPr>
        <p:spPr bwMode="auto">
          <a:xfrm>
            <a:off x="5391150" y="4267083"/>
            <a:ext cx="628650" cy="733663"/>
          </a:xfrm>
          <a:prstGeom prst="leftArrow">
            <a:avLst>
              <a:gd name="adj1" fmla="val 50000"/>
              <a:gd name="adj2" fmla="val 55000"/>
            </a:avLst>
          </a:prstGeom>
          <a:solidFill>
            <a:schemeClr val="hlink"/>
          </a:solidFill>
          <a:ln w="9525" algn="ctr">
            <a:noFill/>
            <a:miter lim="800000"/>
            <a:headEnd/>
            <a:tailEnd/>
          </a:ln>
          <a:effectLst>
            <a:outerShdw dist="35921" dir="2700000" algn="ctr" rotWithShape="0">
              <a:srgbClr val="777777">
                <a:alpha val="39000"/>
              </a:srgbClr>
            </a:outerShdw>
          </a:effectLst>
        </p:spPr>
        <p:txBody>
          <a:bodyPr anchor="ctr">
            <a:spAutoFit/>
          </a:bodyPr>
          <a:lstStyle/>
          <a:p>
            <a:pPr>
              <a:defRPr/>
            </a:pPr>
            <a:endParaRPr lang="en-US" dirty="0">
              <a:latin typeface="Arial" charset="0"/>
            </a:endParaRPr>
          </a:p>
        </p:txBody>
      </p:sp>
      <p:sp>
        <p:nvSpPr>
          <p:cNvPr id="153616" name="AutoShape 16"/>
          <p:cNvSpPr>
            <a:spLocks noChangeArrowheads="1"/>
          </p:cNvSpPr>
          <p:nvPr/>
        </p:nvSpPr>
        <p:spPr bwMode="auto">
          <a:xfrm>
            <a:off x="5391150" y="4932245"/>
            <a:ext cx="628650" cy="733663"/>
          </a:xfrm>
          <a:prstGeom prst="leftArrow">
            <a:avLst>
              <a:gd name="adj1" fmla="val 50000"/>
              <a:gd name="adj2" fmla="val 55000"/>
            </a:avLst>
          </a:prstGeom>
          <a:solidFill>
            <a:schemeClr val="hlink"/>
          </a:solidFill>
          <a:ln w="9525" algn="ctr">
            <a:noFill/>
            <a:miter lim="800000"/>
            <a:headEnd/>
            <a:tailEnd/>
          </a:ln>
          <a:effectLst>
            <a:outerShdw dist="35921" dir="2700000" algn="ctr" rotWithShape="0">
              <a:srgbClr val="777777">
                <a:alpha val="39000"/>
              </a:srgbClr>
            </a:outerShdw>
          </a:effectLst>
        </p:spPr>
        <p:txBody>
          <a:bodyPr anchor="ctr">
            <a:spAutoFit/>
          </a:bodyPr>
          <a:lstStyle/>
          <a:p>
            <a:pPr>
              <a:defRPr/>
            </a:pPr>
            <a:endParaRPr lang="en-US" dirty="0">
              <a:latin typeface="Arial" charset="0"/>
            </a:endParaRPr>
          </a:p>
        </p:txBody>
      </p:sp>
      <p:sp>
        <p:nvSpPr>
          <p:cNvPr id="153618" name="Rectangle 18"/>
          <p:cNvSpPr>
            <a:spLocks noChangeArrowheads="1"/>
          </p:cNvSpPr>
          <p:nvPr/>
        </p:nvSpPr>
        <p:spPr bwMode="auto">
          <a:xfrm>
            <a:off x="2011363" y="2957513"/>
            <a:ext cx="2989262" cy="603250"/>
          </a:xfrm>
          <a:prstGeom prst="rect">
            <a:avLst/>
          </a:prstGeom>
          <a:solidFill>
            <a:srgbClr val="005F96"/>
          </a:solidFill>
          <a:ln w="9525" algn="ctr">
            <a:noFill/>
            <a:miter lim="800000"/>
            <a:headEnd/>
            <a:tailEnd/>
          </a:ln>
        </p:spPr>
        <p:txBody>
          <a:bodyPr anchor="ctr"/>
          <a:lstStyle/>
          <a:p>
            <a:pPr algn="ctr"/>
            <a:endParaRPr lang="en-US" sz="2000" b="1">
              <a:solidFill>
                <a:schemeClr val="bg1"/>
              </a:solidFill>
              <a:latin typeface="Tahoma" pitchFamily="34" charset="0"/>
              <a:cs typeface="Tahoma" pitchFamily="34" charset="0"/>
            </a:endParaRPr>
          </a:p>
          <a:p>
            <a:pPr algn="ctr"/>
            <a:r>
              <a:rPr lang="en-US" sz="2000" b="1">
                <a:solidFill>
                  <a:schemeClr val="bg1"/>
                </a:solidFill>
                <a:latin typeface="Tahoma" pitchFamily="34" charset="0"/>
                <a:cs typeface="Tahoma" pitchFamily="34" charset="0"/>
              </a:rPr>
              <a:t>Attack Signatures</a:t>
            </a:r>
          </a:p>
          <a:p>
            <a:pPr algn="ctr"/>
            <a:endParaRPr lang="en-US" sz="2000" b="1">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577733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153609">
                                            <p:txEl>
                                              <p:pRg st="0" end="0"/>
                                            </p:txEl>
                                          </p:spTgt>
                                        </p:tgtEl>
                                        <p:attrNameLst>
                                          <p:attrName>style.color</p:attrName>
                                        </p:attrNameLst>
                                      </p:cBhvr>
                                      <p:to>
                                        <a:schemeClr val="tx1"/>
                                      </p:to>
                                    </p:animClr>
                                  </p:childTnLst>
                                </p:cTn>
                              </p:par>
                              <p:par>
                                <p:cTn id="7" presetID="3" presetClass="emph" presetSubtype="2" fill="hold" grpId="0" nodeType="withEffect">
                                  <p:stCondLst>
                                    <p:cond delay="0"/>
                                  </p:stCondLst>
                                  <p:childTnLst>
                                    <p:animClr clrSpc="rgb" dir="cw">
                                      <p:cBhvr override="childStyle">
                                        <p:cTn id="8" dur="500" fill="hold"/>
                                        <p:tgtEl>
                                          <p:spTgt spid="153609">
                                            <p:txEl>
                                              <p:pRg st="1" end="1"/>
                                            </p:txEl>
                                          </p:spTgt>
                                        </p:tgtEl>
                                        <p:attrNameLst>
                                          <p:attrName>style.color</p:attrName>
                                        </p:attrNameLst>
                                      </p:cBhvr>
                                      <p:to>
                                        <a:srgbClr val="E5E9F3"/>
                                      </p:to>
                                    </p:animClr>
                                  </p:childTnLst>
                                </p:cTn>
                              </p:par>
                              <p:par>
                                <p:cTn id="9" presetID="3" presetClass="emph" presetSubtype="2" fill="hold" grpId="0" nodeType="withEffect">
                                  <p:stCondLst>
                                    <p:cond delay="0"/>
                                  </p:stCondLst>
                                  <p:childTnLst>
                                    <p:animClr clrSpc="rgb" dir="cw">
                                      <p:cBhvr override="childStyle">
                                        <p:cTn id="10" dur="500" fill="hold"/>
                                        <p:tgtEl>
                                          <p:spTgt spid="153609">
                                            <p:txEl>
                                              <p:pRg st="2" end="2"/>
                                            </p:txEl>
                                          </p:spTgt>
                                        </p:tgtEl>
                                        <p:attrNameLst>
                                          <p:attrName>style.color</p:attrName>
                                        </p:attrNameLst>
                                      </p:cBhvr>
                                      <p:to>
                                        <a:srgbClr val="E5E9F3"/>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153609">
                                            <p:txEl>
                                              <p:pRg st="3" end="3"/>
                                            </p:txEl>
                                          </p:spTgt>
                                        </p:tgtEl>
                                        <p:attrNameLst>
                                          <p:attrName>style.color</p:attrName>
                                        </p:attrNameLst>
                                      </p:cBhvr>
                                      <p:to>
                                        <a:srgbClr val="E5E9F3"/>
                                      </p:to>
                                    </p:animClr>
                                  </p:childTnLst>
                                </p:cTn>
                              </p:par>
                              <p:par>
                                <p:cTn id="15" presetID="3" presetClass="emph" presetSubtype="2" fill="hold" grpId="0" nodeType="withEffect">
                                  <p:stCondLst>
                                    <p:cond delay="0"/>
                                  </p:stCondLst>
                                  <p:childTnLst>
                                    <p:animClr clrSpc="rgb" dir="cw">
                                      <p:cBhvr override="childStyle">
                                        <p:cTn id="16" dur="500" fill="hold"/>
                                        <p:tgtEl>
                                          <p:spTgt spid="153609">
                                            <p:txEl>
                                              <p:pRg st="4" end="4"/>
                                            </p:txEl>
                                          </p:spTgt>
                                        </p:tgtEl>
                                        <p:attrNameLst>
                                          <p:attrName>style.color</p:attrName>
                                        </p:attrNameLst>
                                      </p:cBhvr>
                                      <p:to>
                                        <a:srgbClr val="E5E9F3"/>
                                      </p:to>
                                    </p:animClr>
                                  </p:childTnLst>
                                </p:cTn>
                              </p:par>
                              <p:par>
                                <p:cTn id="17" presetID="3" presetClass="emph" presetSubtype="2" fill="hold" grpId="0" nodeType="withEffect">
                                  <p:stCondLst>
                                    <p:cond delay="0"/>
                                  </p:stCondLst>
                                  <p:childTnLst>
                                    <p:animClr clrSpc="rgb" dir="cw">
                                      <p:cBhvr override="childStyle">
                                        <p:cTn id="18" dur="500" fill="hold"/>
                                        <p:tgtEl>
                                          <p:spTgt spid="153609">
                                            <p:txEl>
                                              <p:pRg st="5" end="5"/>
                                            </p:txEl>
                                          </p:spTgt>
                                        </p:tgtEl>
                                        <p:attrNameLst>
                                          <p:attrName>style.color</p:attrName>
                                        </p:attrNameLst>
                                      </p:cBhvr>
                                      <p:to>
                                        <a:srgbClr val="E5E9F3"/>
                                      </p:to>
                                    </p:animClr>
                                  </p:childTnLst>
                                </p:cTn>
                              </p:par>
                              <p:par>
                                <p:cTn id="19" presetID="1" presetClass="emph" presetSubtype="2" fill="hold" nodeType="withEffect">
                                  <p:stCondLst>
                                    <p:cond delay="0"/>
                                  </p:stCondLst>
                                  <p:childTnLst>
                                    <p:animClr clrSpc="rgb" dir="cw">
                                      <p:cBhvr>
                                        <p:cTn id="20" dur="500" fill="hold"/>
                                        <p:tgtEl>
                                          <p:spTgt spid="153613"/>
                                        </p:tgtEl>
                                        <p:attrNameLst>
                                          <p:attrName>fillcolor</p:attrName>
                                        </p:attrNameLst>
                                      </p:cBhvr>
                                      <p:to>
                                        <a:srgbClr val="E5E9F3"/>
                                      </p:to>
                                    </p:animClr>
                                    <p:set>
                                      <p:cBhvr>
                                        <p:cTn id="21" dur="500" fill="hold"/>
                                        <p:tgtEl>
                                          <p:spTgt spid="153613"/>
                                        </p:tgtEl>
                                        <p:attrNameLst>
                                          <p:attrName>fill.type</p:attrName>
                                        </p:attrNameLst>
                                      </p:cBhvr>
                                      <p:to>
                                        <p:strVal val="solid"/>
                                      </p:to>
                                    </p:set>
                                    <p:set>
                                      <p:cBhvr>
                                        <p:cTn id="22" dur="500" fill="hold"/>
                                        <p:tgtEl>
                                          <p:spTgt spid="153613"/>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153614"/>
                                        </p:tgtEl>
                                        <p:attrNameLst>
                                          <p:attrName>fillcolor</p:attrName>
                                        </p:attrNameLst>
                                      </p:cBhvr>
                                      <p:to>
                                        <a:srgbClr val="E5E9F3"/>
                                      </p:to>
                                    </p:animClr>
                                    <p:set>
                                      <p:cBhvr>
                                        <p:cTn id="25" dur="500" fill="hold"/>
                                        <p:tgtEl>
                                          <p:spTgt spid="153614"/>
                                        </p:tgtEl>
                                        <p:attrNameLst>
                                          <p:attrName>fill.type</p:attrName>
                                        </p:attrNameLst>
                                      </p:cBhvr>
                                      <p:to>
                                        <p:strVal val="solid"/>
                                      </p:to>
                                    </p:set>
                                    <p:set>
                                      <p:cBhvr>
                                        <p:cTn id="26" dur="500" fill="hold"/>
                                        <p:tgtEl>
                                          <p:spTgt spid="153614"/>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153615"/>
                                        </p:tgtEl>
                                        <p:attrNameLst>
                                          <p:attrName>fillcolor</p:attrName>
                                        </p:attrNameLst>
                                      </p:cBhvr>
                                      <p:to>
                                        <a:srgbClr val="E5E9F3"/>
                                      </p:to>
                                    </p:animClr>
                                    <p:set>
                                      <p:cBhvr>
                                        <p:cTn id="29" dur="500" fill="hold"/>
                                        <p:tgtEl>
                                          <p:spTgt spid="153615"/>
                                        </p:tgtEl>
                                        <p:attrNameLst>
                                          <p:attrName>fill.type</p:attrName>
                                        </p:attrNameLst>
                                      </p:cBhvr>
                                      <p:to>
                                        <p:strVal val="solid"/>
                                      </p:to>
                                    </p:set>
                                    <p:set>
                                      <p:cBhvr>
                                        <p:cTn id="30" dur="500" fill="hold"/>
                                        <p:tgtEl>
                                          <p:spTgt spid="153615"/>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153616"/>
                                        </p:tgtEl>
                                        <p:attrNameLst>
                                          <p:attrName>fillcolor</p:attrName>
                                        </p:attrNameLst>
                                      </p:cBhvr>
                                      <p:to>
                                        <a:srgbClr val="E5E9F3"/>
                                      </p:to>
                                    </p:animClr>
                                    <p:set>
                                      <p:cBhvr>
                                        <p:cTn id="33" dur="500" fill="hold"/>
                                        <p:tgtEl>
                                          <p:spTgt spid="153616"/>
                                        </p:tgtEl>
                                        <p:attrNameLst>
                                          <p:attrName>fill.type</p:attrName>
                                        </p:attrNameLst>
                                      </p:cBhvr>
                                      <p:to>
                                        <p:strVal val="solid"/>
                                      </p:to>
                                    </p:set>
                                    <p:set>
                                      <p:cBhvr>
                                        <p:cTn id="34" dur="500" fill="hold"/>
                                        <p:tgtEl>
                                          <p:spTgt spid="153616"/>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53603"/>
                                        </p:tgtEl>
                                        <p:attrNameLst>
                                          <p:attrName>fillcolor</p:attrName>
                                        </p:attrNameLst>
                                      </p:cBhvr>
                                      <p:to>
                                        <a:srgbClr val="250062"/>
                                      </p:to>
                                    </p:animClr>
                                    <p:set>
                                      <p:cBhvr>
                                        <p:cTn id="37" dur="500" fill="hold"/>
                                        <p:tgtEl>
                                          <p:spTgt spid="153603"/>
                                        </p:tgtEl>
                                        <p:attrNameLst>
                                          <p:attrName>fill.type</p:attrName>
                                        </p:attrNameLst>
                                      </p:cBhvr>
                                      <p:to>
                                        <p:strVal val="solid"/>
                                      </p:to>
                                    </p:set>
                                    <p:set>
                                      <p:cBhvr>
                                        <p:cTn id="38" dur="500" fill="hold"/>
                                        <p:tgtEl>
                                          <p:spTgt spid="153603"/>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53604"/>
                                        </p:tgtEl>
                                        <p:attrNameLst>
                                          <p:attrName>fillcolor</p:attrName>
                                        </p:attrNameLst>
                                      </p:cBhvr>
                                      <p:to>
                                        <a:srgbClr val="0A0A64"/>
                                      </p:to>
                                    </p:animClr>
                                    <p:set>
                                      <p:cBhvr>
                                        <p:cTn id="41" dur="500" fill="hold"/>
                                        <p:tgtEl>
                                          <p:spTgt spid="153604"/>
                                        </p:tgtEl>
                                        <p:attrNameLst>
                                          <p:attrName>fill.type</p:attrName>
                                        </p:attrNameLst>
                                      </p:cBhvr>
                                      <p:to>
                                        <p:strVal val="solid"/>
                                      </p:to>
                                    </p:set>
                                    <p:set>
                                      <p:cBhvr>
                                        <p:cTn id="42" dur="500" fill="hold"/>
                                        <p:tgtEl>
                                          <p:spTgt spid="153604"/>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153605"/>
                                        </p:tgtEl>
                                        <p:attrNameLst>
                                          <p:attrName>fillcolor</p:attrName>
                                        </p:attrNameLst>
                                      </p:cBhvr>
                                      <p:to>
                                        <a:srgbClr val="001E69"/>
                                      </p:to>
                                    </p:animClr>
                                    <p:set>
                                      <p:cBhvr>
                                        <p:cTn id="45" dur="500" fill="hold"/>
                                        <p:tgtEl>
                                          <p:spTgt spid="153605"/>
                                        </p:tgtEl>
                                        <p:attrNameLst>
                                          <p:attrName>fill.type</p:attrName>
                                        </p:attrNameLst>
                                      </p:cBhvr>
                                      <p:to>
                                        <p:strVal val="solid"/>
                                      </p:to>
                                    </p:set>
                                    <p:set>
                                      <p:cBhvr>
                                        <p:cTn id="46" dur="500" fill="hold"/>
                                        <p:tgtEl>
                                          <p:spTgt spid="153605"/>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153617"/>
                                        </p:tgtEl>
                                        <p:attrNameLst>
                                          <p:attrName>fillcolor</p:attrName>
                                        </p:attrNameLst>
                                      </p:cBhvr>
                                      <p:to>
                                        <a:srgbClr val="1E004B"/>
                                      </p:to>
                                    </p:animClr>
                                    <p:set>
                                      <p:cBhvr>
                                        <p:cTn id="49" dur="500" fill="hold"/>
                                        <p:tgtEl>
                                          <p:spTgt spid="153617"/>
                                        </p:tgtEl>
                                        <p:attrNameLst>
                                          <p:attrName>fill.type</p:attrName>
                                        </p:attrNameLst>
                                      </p:cBhvr>
                                      <p:to>
                                        <p:strVal val="solid"/>
                                      </p:to>
                                    </p:set>
                                    <p:set>
                                      <p:cBhvr>
                                        <p:cTn id="50" dur="500" fill="hold"/>
                                        <p:tgtEl>
                                          <p:spTgt spid="153617"/>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153610"/>
                                        </p:tgtEl>
                                        <p:attrNameLst>
                                          <p:attrName>fillcolor</p:attrName>
                                        </p:attrNameLst>
                                      </p:cBhvr>
                                      <p:to>
                                        <a:srgbClr val="00375A"/>
                                      </p:to>
                                    </p:animClr>
                                    <p:set>
                                      <p:cBhvr>
                                        <p:cTn id="53" dur="500" fill="hold"/>
                                        <p:tgtEl>
                                          <p:spTgt spid="153610"/>
                                        </p:tgtEl>
                                        <p:attrNameLst>
                                          <p:attrName>fill.type</p:attrName>
                                        </p:attrNameLst>
                                      </p:cBhvr>
                                      <p:to>
                                        <p:strVal val="solid"/>
                                      </p:to>
                                    </p:set>
                                    <p:set>
                                      <p:cBhvr>
                                        <p:cTn id="54" dur="500" fill="hold"/>
                                        <p:tgtEl>
                                          <p:spTgt spid="153610"/>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153618"/>
                                        </p:tgtEl>
                                        <p:attrNameLst>
                                          <p:attrName>fillcolor</p:attrName>
                                        </p:attrNameLst>
                                      </p:cBhvr>
                                      <p:to>
                                        <a:srgbClr val="002846"/>
                                      </p:to>
                                    </p:animClr>
                                    <p:set>
                                      <p:cBhvr>
                                        <p:cTn id="57" dur="500" fill="hold"/>
                                        <p:tgtEl>
                                          <p:spTgt spid="153618"/>
                                        </p:tgtEl>
                                        <p:attrNameLst>
                                          <p:attrName>fill.type</p:attrName>
                                        </p:attrNameLst>
                                      </p:cBhvr>
                                      <p:to>
                                        <p:strVal val="solid"/>
                                      </p:to>
                                    </p:set>
                                    <p:set>
                                      <p:cBhvr>
                                        <p:cTn id="58" dur="500" fill="hold"/>
                                        <p:tgtEl>
                                          <p:spTgt spid="153618"/>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153612"/>
                                        </p:tgtEl>
                                        <p:attrNameLst>
                                          <p:attrName>fillcolor</p:attrName>
                                        </p:attrNameLst>
                                      </p:cBhvr>
                                      <p:to>
                                        <a:srgbClr val="E5E9F3"/>
                                      </p:to>
                                    </p:animClr>
                                    <p:set>
                                      <p:cBhvr>
                                        <p:cTn id="63" dur="500" fill="hold"/>
                                        <p:tgtEl>
                                          <p:spTgt spid="153612"/>
                                        </p:tgtEl>
                                        <p:attrNameLst>
                                          <p:attrName>fill.type</p:attrName>
                                        </p:attrNameLst>
                                      </p:cBhvr>
                                      <p:to>
                                        <p:strVal val="solid"/>
                                      </p:to>
                                    </p:set>
                                    <p:set>
                                      <p:cBhvr>
                                        <p:cTn id="64" dur="500" fill="hold"/>
                                        <p:tgtEl>
                                          <p:spTgt spid="153612"/>
                                        </p:tgtEl>
                                        <p:attrNameLst>
                                          <p:attrName>fill.on</p:attrName>
                                        </p:attrNameLst>
                                      </p:cBhvr>
                                      <p:to>
                                        <p:strVal val="true"/>
                                      </p:to>
                                    </p:set>
                                  </p:childTnLst>
                                </p:cTn>
                              </p:par>
                              <p:par>
                                <p:cTn id="65" presetID="3" presetClass="emph" presetSubtype="2" fill="hold" nodeType="withEffect">
                                  <p:stCondLst>
                                    <p:cond delay="0"/>
                                  </p:stCondLst>
                                  <p:childTnLst>
                                    <p:animClr clrSpc="rgb" dir="cw">
                                      <p:cBhvr override="childStyle">
                                        <p:cTn id="66" dur="500" fill="hold"/>
                                        <p:tgtEl>
                                          <p:spTgt spid="153609">
                                            <p:txEl>
                                              <p:pRg st="0" end="0"/>
                                            </p:txEl>
                                          </p:spTgt>
                                        </p:tgtEl>
                                        <p:attrNameLst>
                                          <p:attrName>style.color</p:attrName>
                                        </p:attrNameLst>
                                      </p:cBhvr>
                                      <p:to>
                                        <a:srgbClr val="E5E9F3"/>
                                      </p:to>
                                    </p:animClr>
                                  </p:childTnLst>
                                </p:cTn>
                              </p:par>
                              <p:par>
                                <p:cTn id="67" presetID="1" presetClass="emph" presetSubtype="2" fill="hold" nodeType="withEffect">
                                  <p:stCondLst>
                                    <p:cond delay="0"/>
                                  </p:stCondLst>
                                  <p:childTnLst>
                                    <p:animClr clrSpc="rgb" dir="cw">
                                      <p:cBhvr>
                                        <p:cTn id="68" dur="500" fill="hold"/>
                                        <p:tgtEl>
                                          <p:spTgt spid="153613"/>
                                        </p:tgtEl>
                                        <p:attrNameLst>
                                          <p:attrName>fillcolor</p:attrName>
                                        </p:attrNameLst>
                                      </p:cBhvr>
                                      <p:to>
                                        <a:schemeClr val="hlink"/>
                                      </p:to>
                                    </p:animClr>
                                    <p:set>
                                      <p:cBhvr>
                                        <p:cTn id="69" dur="500" fill="hold"/>
                                        <p:tgtEl>
                                          <p:spTgt spid="153613"/>
                                        </p:tgtEl>
                                        <p:attrNameLst>
                                          <p:attrName>fill.type</p:attrName>
                                        </p:attrNameLst>
                                      </p:cBhvr>
                                      <p:to>
                                        <p:strVal val="solid"/>
                                      </p:to>
                                    </p:set>
                                    <p:set>
                                      <p:cBhvr>
                                        <p:cTn id="70" dur="500" fill="hold"/>
                                        <p:tgtEl>
                                          <p:spTgt spid="153613"/>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153611"/>
                                        </p:tgtEl>
                                        <p:attrNameLst>
                                          <p:attrName>fillcolor</p:attrName>
                                        </p:attrNameLst>
                                      </p:cBhvr>
                                      <p:to>
                                        <a:srgbClr val="005032"/>
                                      </p:to>
                                    </p:animClr>
                                    <p:set>
                                      <p:cBhvr>
                                        <p:cTn id="73" dur="500" fill="hold"/>
                                        <p:tgtEl>
                                          <p:spTgt spid="153611"/>
                                        </p:tgtEl>
                                        <p:attrNameLst>
                                          <p:attrName>fill.type</p:attrName>
                                        </p:attrNameLst>
                                      </p:cBhvr>
                                      <p:to>
                                        <p:strVal val="solid"/>
                                      </p:to>
                                    </p:set>
                                    <p:set>
                                      <p:cBhvr>
                                        <p:cTn id="74" dur="500" fill="hold"/>
                                        <p:tgtEl>
                                          <p:spTgt spid="153611"/>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153610"/>
                                        </p:tgtEl>
                                        <p:attrNameLst>
                                          <p:attrName>fillcolor</p:attrName>
                                        </p:attrNameLst>
                                      </p:cBhvr>
                                      <p:to>
                                        <a:srgbClr val="0078C3"/>
                                      </p:to>
                                    </p:animClr>
                                    <p:set>
                                      <p:cBhvr>
                                        <p:cTn id="77" dur="500" fill="hold"/>
                                        <p:tgtEl>
                                          <p:spTgt spid="153610"/>
                                        </p:tgtEl>
                                        <p:attrNameLst>
                                          <p:attrName>fill.type</p:attrName>
                                        </p:attrNameLst>
                                      </p:cBhvr>
                                      <p:to>
                                        <p:strVal val="solid"/>
                                      </p:to>
                                    </p:set>
                                    <p:set>
                                      <p:cBhvr>
                                        <p:cTn id="78" dur="500" fill="hold"/>
                                        <p:tgtEl>
                                          <p:spTgt spid="153610"/>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153618"/>
                                        </p:tgtEl>
                                        <p:attrNameLst>
                                          <p:attrName>fillcolor</p:attrName>
                                        </p:attrNameLst>
                                      </p:cBhvr>
                                      <p:to>
                                        <a:srgbClr val="005F96"/>
                                      </p:to>
                                    </p:animClr>
                                    <p:set>
                                      <p:cBhvr>
                                        <p:cTn id="81" dur="500" fill="hold"/>
                                        <p:tgtEl>
                                          <p:spTgt spid="153618"/>
                                        </p:tgtEl>
                                        <p:attrNameLst>
                                          <p:attrName>fill.type</p:attrName>
                                        </p:attrNameLst>
                                      </p:cBhvr>
                                      <p:to>
                                        <p:strVal val="solid"/>
                                      </p:to>
                                    </p:set>
                                    <p:set>
                                      <p:cBhvr>
                                        <p:cTn id="82" dur="500" fill="hold"/>
                                        <p:tgtEl>
                                          <p:spTgt spid="153618"/>
                                        </p:tgtEl>
                                        <p:attrNameLst>
                                          <p:attrName>fill.on</p:attrName>
                                        </p:attrNameLst>
                                      </p:cBhvr>
                                      <p:to>
                                        <p:strVal val="true"/>
                                      </p:to>
                                    </p:set>
                                  </p:childTnLst>
                                </p:cTn>
                              </p:par>
                              <p:par>
                                <p:cTn id="83" presetID="3" presetClass="emph" presetSubtype="2" fill="hold" grpId="0" nodeType="withEffect">
                                  <p:stCondLst>
                                    <p:cond delay="0"/>
                                  </p:stCondLst>
                                  <p:childTnLst>
                                    <p:animClr clrSpc="rgb" dir="cw">
                                      <p:cBhvr override="childStyle">
                                        <p:cTn id="84" dur="500" fill="hold"/>
                                        <p:tgtEl>
                                          <p:spTgt spid="153610"/>
                                        </p:tgtEl>
                                        <p:attrNameLst>
                                          <p:attrName>style.color</p:attrName>
                                        </p:attrNameLst>
                                      </p:cBhvr>
                                      <p:to>
                                        <a:schemeClr val="bg1"/>
                                      </p:to>
                                    </p:animClr>
                                  </p:childTnLst>
                                </p:cTn>
                              </p:par>
                              <p:par>
                                <p:cTn id="85" presetID="3" presetClass="emph" presetSubtype="2" fill="hold" grpId="2" nodeType="withEffect">
                                  <p:stCondLst>
                                    <p:cond delay="0"/>
                                  </p:stCondLst>
                                  <p:childTnLst>
                                    <p:animClr clrSpc="rgb" dir="cw">
                                      <p:cBhvr override="childStyle">
                                        <p:cTn id="86" dur="500" fill="hold"/>
                                        <p:tgtEl>
                                          <p:spTgt spid="153609">
                                            <p:txEl>
                                              <p:pRg st="1" end="1"/>
                                            </p:txEl>
                                          </p:spTgt>
                                        </p:tgtEl>
                                        <p:attrNameLst>
                                          <p:attrName>style.color</p:attrName>
                                        </p:attrNameLst>
                                      </p:cBhvr>
                                      <p:to>
                                        <a:schemeClr val="tx2"/>
                                      </p:to>
                                    </p:animClr>
                                  </p:childTnLst>
                                </p:cTn>
                              </p:par>
                              <p:par>
                                <p:cTn id="87" presetID="3" presetClass="emph" presetSubtype="2" fill="hold" grpId="2" nodeType="withEffect">
                                  <p:stCondLst>
                                    <p:cond delay="0"/>
                                  </p:stCondLst>
                                  <p:childTnLst>
                                    <p:animClr clrSpc="rgb" dir="cw">
                                      <p:cBhvr override="childStyle">
                                        <p:cTn id="88" dur="500" fill="hold"/>
                                        <p:tgtEl>
                                          <p:spTgt spid="153609">
                                            <p:txEl>
                                              <p:pRg st="2" end="2"/>
                                            </p:txEl>
                                          </p:spTgt>
                                        </p:tgtEl>
                                        <p:attrNameLst>
                                          <p:attrName>style.color</p:attrName>
                                        </p:attrNameLst>
                                      </p:cBhvr>
                                      <p:to>
                                        <a:schemeClr val="tx2"/>
                                      </p:to>
                                    </p:animClr>
                                  </p:childTnLst>
                                </p:cTn>
                              </p:par>
                            </p:childTnLst>
                          </p:cTn>
                        </p:par>
                      </p:childTnLst>
                    </p:cTn>
                  </p:par>
                  <p:par>
                    <p:cTn id="89" fill="hold">
                      <p:stCondLst>
                        <p:cond delay="indefinite"/>
                      </p:stCondLst>
                      <p:childTnLst>
                        <p:par>
                          <p:cTn id="90" fill="hold">
                            <p:stCondLst>
                              <p:cond delay="0"/>
                            </p:stCondLst>
                            <p:childTnLst>
                              <p:par>
                                <p:cTn id="91" presetID="1" presetClass="emph" presetSubtype="2" fill="hold" nodeType="clickEffect">
                                  <p:stCondLst>
                                    <p:cond delay="0"/>
                                  </p:stCondLst>
                                  <p:childTnLst>
                                    <p:animClr clrSpc="rgb" dir="cw">
                                      <p:cBhvr>
                                        <p:cTn id="92" dur="500" fill="hold"/>
                                        <p:tgtEl>
                                          <p:spTgt spid="153614"/>
                                        </p:tgtEl>
                                        <p:attrNameLst>
                                          <p:attrName>fillcolor</p:attrName>
                                        </p:attrNameLst>
                                      </p:cBhvr>
                                      <p:to>
                                        <a:schemeClr val="hlink"/>
                                      </p:to>
                                    </p:animClr>
                                    <p:set>
                                      <p:cBhvr>
                                        <p:cTn id="93" dur="500" fill="hold"/>
                                        <p:tgtEl>
                                          <p:spTgt spid="153614"/>
                                        </p:tgtEl>
                                        <p:attrNameLst>
                                          <p:attrName>fill.type</p:attrName>
                                        </p:attrNameLst>
                                      </p:cBhvr>
                                      <p:to>
                                        <p:strVal val="solid"/>
                                      </p:to>
                                    </p:set>
                                    <p:set>
                                      <p:cBhvr>
                                        <p:cTn id="94" dur="500" fill="hold"/>
                                        <p:tgtEl>
                                          <p:spTgt spid="153614"/>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53613"/>
                                        </p:tgtEl>
                                        <p:attrNameLst>
                                          <p:attrName>fillcolor</p:attrName>
                                        </p:attrNameLst>
                                      </p:cBhvr>
                                      <p:to>
                                        <a:srgbClr val="E5E9F3"/>
                                      </p:to>
                                    </p:animClr>
                                    <p:set>
                                      <p:cBhvr>
                                        <p:cTn id="97" dur="500" fill="hold"/>
                                        <p:tgtEl>
                                          <p:spTgt spid="153613"/>
                                        </p:tgtEl>
                                        <p:attrNameLst>
                                          <p:attrName>fill.type</p:attrName>
                                        </p:attrNameLst>
                                      </p:cBhvr>
                                      <p:to>
                                        <p:strVal val="solid"/>
                                      </p:to>
                                    </p:set>
                                    <p:set>
                                      <p:cBhvr>
                                        <p:cTn id="98" dur="500" fill="hold"/>
                                        <p:tgtEl>
                                          <p:spTgt spid="153613"/>
                                        </p:tgtEl>
                                        <p:attrNameLst>
                                          <p:attrName>fill.on</p:attrName>
                                        </p:attrNameLst>
                                      </p:cBhvr>
                                      <p:to>
                                        <p:strVal val="true"/>
                                      </p:to>
                                    </p:set>
                                  </p:childTnLst>
                                </p:cTn>
                              </p:par>
                              <p:par>
                                <p:cTn id="99" presetID="3" presetClass="emph" presetSubtype="2" fill="hold" grpId="1" nodeType="withEffect">
                                  <p:stCondLst>
                                    <p:cond delay="0"/>
                                  </p:stCondLst>
                                  <p:childTnLst>
                                    <p:animClr clrSpc="rgb" dir="cw">
                                      <p:cBhvr override="childStyle">
                                        <p:cTn id="100" dur="500" fill="hold"/>
                                        <p:tgtEl>
                                          <p:spTgt spid="153609">
                                            <p:txEl>
                                              <p:pRg st="1" end="1"/>
                                            </p:txEl>
                                          </p:spTgt>
                                        </p:tgtEl>
                                        <p:attrNameLst>
                                          <p:attrName>style.color</p:attrName>
                                        </p:attrNameLst>
                                      </p:cBhvr>
                                      <p:to>
                                        <a:srgbClr val="E5E9F3"/>
                                      </p:to>
                                    </p:animClr>
                                  </p:childTnLst>
                                </p:cTn>
                              </p:par>
                              <p:par>
                                <p:cTn id="101" presetID="3" presetClass="emph" presetSubtype="2" fill="hold" grpId="1" nodeType="withEffect">
                                  <p:stCondLst>
                                    <p:cond delay="0"/>
                                  </p:stCondLst>
                                  <p:childTnLst>
                                    <p:animClr clrSpc="rgb" dir="cw">
                                      <p:cBhvr override="childStyle">
                                        <p:cTn id="102" dur="500" fill="hold"/>
                                        <p:tgtEl>
                                          <p:spTgt spid="153609">
                                            <p:txEl>
                                              <p:pRg st="2" end="2"/>
                                            </p:txEl>
                                          </p:spTgt>
                                        </p:tgtEl>
                                        <p:attrNameLst>
                                          <p:attrName>style.color</p:attrName>
                                        </p:attrNameLst>
                                      </p:cBhvr>
                                      <p:to>
                                        <a:srgbClr val="E5E9F3"/>
                                      </p:to>
                                    </p:animClr>
                                  </p:childTnLst>
                                </p:cTn>
                              </p:par>
                              <p:par>
                                <p:cTn id="103" presetID="3" presetClass="emph" presetSubtype="2" fill="hold" grpId="0" nodeType="withEffect">
                                  <p:stCondLst>
                                    <p:cond delay="0"/>
                                  </p:stCondLst>
                                  <p:childTnLst>
                                    <p:animClr clrSpc="rgb" dir="cw">
                                      <p:cBhvr override="childStyle">
                                        <p:cTn id="104" dur="500" fill="hold"/>
                                        <p:tgtEl>
                                          <p:spTgt spid="153605"/>
                                        </p:tgtEl>
                                        <p:attrNameLst>
                                          <p:attrName>style.color</p:attrName>
                                        </p:attrNameLst>
                                      </p:cBhvr>
                                      <p:to>
                                        <a:schemeClr val="bg1"/>
                                      </p:to>
                                    </p:animClr>
                                  </p:childTnLst>
                                </p:cTn>
                              </p:par>
                              <p:par>
                                <p:cTn id="105" presetID="1" presetClass="emph" presetSubtype="2" fill="hold" nodeType="withEffect">
                                  <p:stCondLst>
                                    <p:cond delay="0"/>
                                  </p:stCondLst>
                                  <p:childTnLst>
                                    <p:animClr clrSpc="rgb" dir="cw">
                                      <p:cBhvr>
                                        <p:cTn id="106" dur="500" fill="hold"/>
                                        <p:tgtEl>
                                          <p:spTgt spid="153610"/>
                                        </p:tgtEl>
                                        <p:attrNameLst>
                                          <p:attrName>fillcolor</p:attrName>
                                        </p:attrNameLst>
                                      </p:cBhvr>
                                      <p:to>
                                        <a:srgbClr val="00375A"/>
                                      </p:to>
                                    </p:animClr>
                                    <p:set>
                                      <p:cBhvr>
                                        <p:cTn id="107" dur="500" fill="hold"/>
                                        <p:tgtEl>
                                          <p:spTgt spid="153610"/>
                                        </p:tgtEl>
                                        <p:attrNameLst>
                                          <p:attrName>fill.type</p:attrName>
                                        </p:attrNameLst>
                                      </p:cBhvr>
                                      <p:to>
                                        <p:strVal val="solid"/>
                                      </p:to>
                                    </p:set>
                                    <p:set>
                                      <p:cBhvr>
                                        <p:cTn id="108" dur="500" fill="hold"/>
                                        <p:tgtEl>
                                          <p:spTgt spid="153610"/>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153618"/>
                                        </p:tgtEl>
                                        <p:attrNameLst>
                                          <p:attrName>fillcolor</p:attrName>
                                        </p:attrNameLst>
                                      </p:cBhvr>
                                      <p:to>
                                        <a:srgbClr val="002846"/>
                                      </p:to>
                                    </p:animClr>
                                    <p:set>
                                      <p:cBhvr>
                                        <p:cTn id="111" dur="500" fill="hold"/>
                                        <p:tgtEl>
                                          <p:spTgt spid="153618"/>
                                        </p:tgtEl>
                                        <p:attrNameLst>
                                          <p:attrName>fill.type</p:attrName>
                                        </p:attrNameLst>
                                      </p:cBhvr>
                                      <p:to>
                                        <p:strVal val="solid"/>
                                      </p:to>
                                    </p:set>
                                    <p:set>
                                      <p:cBhvr>
                                        <p:cTn id="112" dur="500" fill="hold"/>
                                        <p:tgtEl>
                                          <p:spTgt spid="153618"/>
                                        </p:tgtEl>
                                        <p:attrNameLst>
                                          <p:attrName>fill.on</p:attrName>
                                        </p:attrNameLst>
                                      </p:cBhvr>
                                      <p:to>
                                        <p:strVal val="true"/>
                                      </p:to>
                                    </p:set>
                                  </p:childTnLst>
                                </p:cTn>
                              </p:par>
                              <p:par>
                                <p:cTn id="113" presetID="3" presetClass="emph" presetSubtype="2" fill="hold" grpId="1" nodeType="withEffect">
                                  <p:stCondLst>
                                    <p:cond delay="0"/>
                                  </p:stCondLst>
                                  <p:childTnLst>
                                    <p:animClr clrSpc="rgb" dir="cw">
                                      <p:cBhvr override="childStyle">
                                        <p:cTn id="114" dur="500" fill="hold"/>
                                        <p:tgtEl>
                                          <p:spTgt spid="153610"/>
                                        </p:tgtEl>
                                        <p:attrNameLst>
                                          <p:attrName>style.color</p:attrName>
                                        </p:attrNameLst>
                                      </p:cBhvr>
                                      <p:to>
                                        <a:srgbClr val="5F73A0"/>
                                      </p:to>
                                    </p:animClr>
                                  </p:childTnLst>
                                </p:cTn>
                              </p:par>
                              <p:par>
                                <p:cTn id="115" presetID="3" presetClass="emph" presetSubtype="2" fill="hold" grpId="2" nodeType="withEffect">
                                  <p:stCondLst>
                                    <p:cond delay="0"/>
                                  </p:stCondLst>
                                  <p:childTnLst>
                                    <p:animClr clrSpc="rgb" dir="cw">
                                      <p:cBhvr override="childStyle">
                                        <p:cTn id="116" dur="500" fill="hold"/>
                                        <p:tgtEl>
                                          <p:spTgt spid="153609">
                                            <p:txEl>
                                              <p:pRg st="3" end="3"/>
                                            </p:txEl>
                                          </p:spTgt>
                                        </p:tgtEl>
                                        <p:attrNameLst>
                                          <p:attrName>style.color</p:attrName>
                                        </p:attrNameLst>
                                      </p:cBhvr>
                                      <p:to>
                                        <a:schemeClr val="tx2"/>
                                      </p:to>
                                    </p:animClr>
                                  </p:childTnLst>
                                </p:cTn>
                              </p:par>
                              <p:par>
                                <p:cTn id="117" presetID="1" presetClass="emph" presetSubtype="2" fill="hold" nodeType="withEffect">
                                  <p:stCondLst>
                                    <p:cond delay="0"/>
                                  </p:stCondLst>
                                  <p:childTnLst>
                                    <p:animClr clrSpc="rgb" dir="cw">
                                      <p:cBhvr>
                                        <p:cTn id="118" dur="500" fill="hold"/>
                                        <p:tgtEl>
                                          <p:spTgt spid="153605"/>
                                        </p:tgtEl>
                                        <p:attrNameLst>
                                          <p:attrName>fillcolor</p:attrName>
                                        </p:attrNameLst>
                                      </p:cBhvr>
                                      <p:to>
                                        <a:srgbClr val="0246D2"/>
                                      </p:to>
                                    </p:animClr>
                                    <p:set>
                                      <p:cBhvr>
                                        <p:cTn id="119" dur="500" fill="hold"/>
                                        <p:tgtEl>
                                          <p:spTgt spid="153605"/>
                                        </p:tgtEl>
                                        <p:attrNameLst>
                                          <p:attrName>fill.type</p:attrName>
                                        </p:attrNameLst>
                                      </p:cBhvr>
                                      <p:to>
                                        <p:strVal val="solid"/>
                                      </p:to>
                                    </p:set>
                                    <p:set>
                                      <p:cBhvr>
                                        <p:cTn id="120" dur="500" fill="hold"/>
                                        <p:tgtEl>
                                          <p:spTgt spid="153605"/>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1" presetClass="emph" presetSubtype="2" fill="hold" nodeType="clickEffect">
                                  <p:stCondLst>
                                    <p:cond delay="0"/>
                                  </p:stCondLst>
                                  <p:childTnLst>
                                    <p:animClr clrSpc="rgb" dir="cw">
                                      <p:cBhvr>
                                        <p:cTn id="124" dur="500" fill="hold"/>
                                        <p:tgtEl>
                                          <p:spTgt spid="153615"/>
                                        </p:tgtEl>
                                        <p:attrNameLst>
                                          <p:attrName>fillcolor</p:attrName>
                                        </p:attrNameLst>
                                      </p:cBhvr>
                                      <p:to>
                                        <a:schemeClr val="hlink"/>
                                      </p:to>
                                    </p:animClr>
                                    <p:set>
                                      <p:cBhvr>
                                        <p:cTn id="125" dur="500" fill="hold"/>
                                        <p:tgtEl>
                                          <p:spTgt spid="153615"/>
                                        </p:tgtEl>
                                        <p:attrNameLst>
                                          <p:attrName>fill.type</p:attrName>
                                        </p:attrNameLst>
                                      </p:cBhvr>
                                      <p:to>
                                        <p:strVal val="solid"/>
                                      </p:to>
                                    </p:set>
                                    <p:set>
                                      <p:cBhvr>
                                        <p:cTn id="126" dur="500" fill="hold"/>
                                        <p:tgtEl>
                                          <p:spTgt spid="153615"/>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153616"/>
                                        </p:tgtEl>
                                        <p:attrNameLst>
                                          <p:attrName>fillcolor</p:attrName>
                                        </p:attrNameLst>
                                      </p:cBhvr>
                                      <p:to>
                                        <a:srgbClr val="E5E9F3"/>
                                      </p:to>
                                    </p:animClr>
                                    <p:set>
                                      <p:cBhvr>
                                        <p:cTn id="129" dur="500" fill="hold"/>
                                        <p:tgtEl>
                                          <p:spTgt spid="153616"/>
                                        </p:tgtEl>
                                        <p:attrNameLst>
                                          <p:attrName>fill.type</p:attrName>
                                        </p:attrNameLst>
                                      </p:cBhvr>
                                      <p:to>
                                        <p:strVal val="solid"/>
                                      </p:to>
                                    </p:set>
                                    <p:set>
                                      <p:cBhvr>
                                        <p:cTn id="130" dur="500" fill="hold"/>
                                        <p:tgtEl>
                                          <p:spTgt spid="153616"/>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153614"/>
                                        </p:tgtEl>
                                        <p:attrNameLst>
                                          <p:attrName>fillcolor</p:attrName>
                                        </p:attrNameLst>
                                      </p:cBhvr>
                                      <p:to>
                                        <a:srgbClr val="E5E9F3"/>
                                      </p:to>
                                    </p:animClr>
                                    <p:set>
                                      <p:cBhvr>
                                        <p:cTn id="133" dur="500" fill="hold"/>
                                        <p:tgtEl>
                                          <p:spTgt spid="153614"/>
                                        </p:tgtEl>
                                        <p:attrNameLst>
                                          <p:attrName>fill.type</p:attrName>
                                        </p:attrNameLst>
                                      </p:cBhvr>
                                      <p:to>
                                        <p:strVal val="solid"/>
                                      </p:to>
                                    </p:set>
                                    <p:set>
                                      <p:cBhvr>
                                        <p:cTn id="134" dur="500" fill="hold"/>
                                        <p:tgtEl>
                                          <p:spTgt spid="153614"/>
                                        </p:tgtEl>
                                        <p:attrNameLst>
                                          <p:attrName>fill.on</p:attrName>
                                        </p:attrNameLst>
                                      </p:cBhvr>
                                      <p:to>
                                        <p:strVal val="true"/>
                                      </p:to>
                                    </p:set>
                                  </p:childTnLst>
                                </p:cTn>
                              </p:par>
                              <p:par>
                                <p:cTn id="135" presetID="3" presetClass="emph" presetSubtype="2" fill="hold" grpId="1" nodeType="withEffect">
                                  <p:stCondLst>
                                    <p:cond delay="0"/>
                                  </p:stCondLst>
                                  <p:childTnLst>
                                    <p:animClr clrSpc="rgb" dir="cw">
                                      <p:cBhvr override="childStyle">
                                        <p:cTn id="136" dur="500" fill="hold"/>
                                        <p:tgtEl>
                                          <p:spTgt spid="153609">
                                            <p:txEl>
                                              <p:pRg st="3" end="3"/>
                                            </p:txEl>
                                          </p:spTgt>
                                        </p:tgtEl>
                                        <p:attrNameLst>
                                          <p:attrName>style.color</p:attrName>
                                        </p:attrNameLst>
                                      </p:cBhvr>
                                      <p:to>
                                        <a:srgbClr val="E5E9F3"/>
                                      </p:to>
                                    </p:animClr>
                                  </p:childTnLst>
                                </p:cTn>
                              </p:par>
                              <p:par>
                                <p:cTn id="137" presetID="3" presetClass="emph" presetSubtype="2" fill="hold" grpId="0" nodeType="withEffect">
                                  <p:stCondLst>
                                    <p:cond delay="0"/>
                                  </p:stCondLst>
                                  <p:childTnLst>
                                    <p:animClr clrSpc="rgb" dir="cw">
                                      <p:cBhvr override="childStyle">
                                        <p:cTn id="138" dur="500" fill="hold"/>
                                        <p:tgtEl>
                                          <p:spTgt spid="153604">
                                            <p:bg/>
                                          </p:spTgt>
                                        </p:tgtEl>
                                        <p:attrNameLst>
                                          <p:attrName>style.color</p:attrName>
                                        </p:attrNameLst>
                                      </p:cBhvr>
                                      <p:to>
                                        <a:srgbClr val="FFFFFF"/>
                                      </p:to>
                                    </p:animClr>
                                  </p:childTnLst>
                                </p:cTn>
                              </p:par>
                              <p:par>
                                <p:cTn id="139" presetID="3" presetClass="emph" presetSubtype="2" fill="hold" grpId="0" nodeType="withEffect">
                                  <p:stCondLst>
                                    <p:cond delay="0"/>
                                  </p:stCondLst>
                                  <p:childTnLst>
                                    <p:animClr clrSpc="rgb" dir="cw">
                                      <p:cBhvr override="childStyle">
                                        <p:cTn id="140" dur="500" fill="hold"/>
                                        <p:tgtEl>
                                          <p:spTgt spid="153604">
                                            <p:txEl>
                                              <p:pRg st="1" end="1"/>
                                            </p:txEl>
                                          </p:spTgt>
                                        </p:tgtEl>
                                        <p:attrNameLst>
                                          <p:attrName>style.color</p:attrName>
                                        </p:attrNameLst>
                                      </p:cBhvr>
                                      <p:to>
                                        <a:srgbClr val="FFFFFF"/>
                                      </p:to>
                                    </p:animClr>
                                  </p:childTnLst>
                                </p:cTn>
                              </p:par>
                              <p:par>
                                <p:cTn id="141" presetID="1" presetClass="emph" presetSubtype="2" fill="hold" nodeType="withEffect">
                                  <p:stCondLst>
                                    <p:cond delay="0"/>
                                  </p:stCondLst>
                                  <p:childTnLst>
                                    <p:animClr clrSpc="rgb" dir="cw">
                                      <p:cBhvr>
                                        <p:cTn id="142" dur="500" fill="hold"/>
                                        <p:tgtEl>
                                          <p:spTgt spid="153605"/>
                                        </p:tgtEl>
                                        <p:attrNameLst>
                                          <p:attrName>fillcolor</p:attrName>
                                        </p:attrNameLst>
                                      </p:cBhvr>
                                      <p:to>
                                        <a:srgbClr val="002364"/>
                                      </p:to>
                                    </p:animClr>
                                    <p:set>
                                      <p:cBhvr>
                                        <p:cTn id="143" dur="500" fill="hold"/>
                                        <p:tgtEl>
                                          <p:spTgt spid="153605"/>
                                        </p:tgtEl>
                                        <p:attrNameLst>
                                          <p:attrName>fill.type</p:attrName>
                                        </p:attrNameLst>
                                      </p:cBhvr>
                                      <p:to>
                                        <p:strVal val="solid"/>
                                      </p:to>
                                    </p:set>
                                    <p:set>
                                      <p:cBhvr>
                                        <p:cTn id="144" dur="500" fill="hold"/>
                                        <p:tgtEl>
                                          <p:spTgt spid="153605"/>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500" fill="hold"/>
                                        <p:tgtEl>
                                          <p:spTgt spid="153604"/>
                                        </p:tgtEl>
                                        <p:attrNameLst>
                                          <p:attrName>fillcolor</p:attrName>
                                        </p:attrNameLst>
                                      </p:cBhvr>
                                      <p:to>
                                        <a:srgbClr val="1914B7"/>
                                      </p:to>
                                    </p:animClr>
                                    <p:set>
                                      <p:cBhvr>
                                        <p:cTn id="147" dur="500" fill="hold"/>
                                        <p:tgtEl>
                                          <p:spTgt spid="153604"/>
                                        </p:tgtEl>
                                        <p:attrNameLst>
                                          <p:attrName>fill.type</p:attrName>
                                        </p:attrNameLst>
                                      </p:cBhvr>
                                      <p:to>
                                        <p:strVal val="solid"/>
                                      </p:to>
                                    </p:set>
                                    <p:set>
                                      <p:cBhvr>
                                        <p:cTn id="148" dur="500" fill="hold"/>
                                        <p:tgtEl>
                                          <p:spTgt spid="153604"/>
                                        </p:tgtEl>
                                        <p:attrNameLst>
                                          <p:attrName>fill.on</p:attrName>
                                        </p:attrNameLst>
                                      </p:cBhvr>
                                      <p:to>
                                        <p:strVal val="true"/>
                                      </p:to>
                                    </p:set>
                                  </p:childTnLst>
                                </p:cTn>
                              </p:par>
                              <p:par>
                                <p:cTn id="149" presetID="3" presetClass="emph" presetSubtype="2" fill="hold" grpId="2" nodeType="withEffect">
                                  <p:stCondLst>
                                    <p:cond delay="0"/>
                                  </p:stCondLst>
                                  <p:childTnLst>
                                    <p:animClr clrSpc="rgb" dir="cw">
                                      <p:cBhvr override="childStyle">
                                        <p:cTn id="150" dur="500" fill="hold"/>
                                        <p:tgtEl>
                                          <p:spTgt spid="153609">
                                            <p:txEl>
                                              <p:pRg st="4" end="4"/>
                                            </p:txEl>
                                          </p:spTgt>
                                        </p:tgtEl>
                                        <p:attrNameLst>
                                          <p:attrName>style.color</p:attrName>
                                        </p:attrNameLst>
                                      </p:cBhvr>
                                      <p:to>
                                        <a:schemeClr val="tx2"/>
                                      </p:to>
                                    </p:animClr>
                                  </p:childTnLst>
                                </p:cTn>
                              </p:par>
                            </p:childTnLst>
                          </p:cTn>
                        </p:par>
                      </p:childTnLst>
                    </p:cTn>
                  </p:par>
                  <p:par>
                    <p:cTn id="151" fill="hold">
                      <p:stCondLst>
                        <p:cond delay="indefinite"/>
                      </p:stCondLst>
                      <p:childTnLst>
                        <p:par>
                          <p:cTn id="152" fill="hold">
                            <p:stCondLst>
                              <p:cond delay="0"/>
                            </p:stCondLst>
                            <p:childTnLst>
                              <p:par>
                                <p:cTn id="153" presetID="1" presetClass="emph" presetSubtype="2" fill="hold" nodeType="clickEffect">
                                  <p:stCondLst>
                                    <p:cond delay="0"/>
                                  </p:stCondLst>
                                  <p:childTnLst>
                                    <p:animClr clrSpc="rgb" dir="cw">
                                      <p:cBhvr>
                                        <p:cTn id="154" dur="500" fill="hold"/>
                                        <p:tgtEl>
                                          <p:spTgt spid="153616"/>
                                        </p:tgtEl>
                                        <p:attrNameLst>
                                          <p:attrName>fillcolor</p:attrName>
                                        </p:attrNameLst>
                                      </p:cBhvr>
                                      <p:to>
                                        <a:schemeClr val="hlink"/>
                                      </p:to>
                                    </p:animClr>
                                    <p:set>
                                      <p:cBhvr>
                                        <p:cTn id="155" dur="500" fill="hold"/>
                                        <p:tgtEl>
                                          <p:spTgt spid="153616"/>
                                        </p:tgtEl>
                                        <p:attrNameLst>
                                          <p:attrName>fill.type</p:attrName>
                                        </p:attrNameLst>
                                      </p:cBhvr>
                                      <p:to>
                                        <p:strVal val="solid"/>
                                      </p:to>
                                    </p:set>
                                    <p:set>
                                      <p:cBhvr>
                                        <p:cTn id="156" dur="500" fill="hold"/>
                                        <p:tgtEl>
                                          <p:spTgt spid="153616"/>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500" fill="hold"/>
                                        <p:tgtEl>
                                          <p:spTgt spid="153615"/>
                                        </p:tgtEl>
                                        <p:attrNameLst>
                                          <p:attrName>fillcolor</p:attrName>
                                        </p:attrNameLst>
                                      </p:cBhvr>
                                      <p:to>
                                        <a:srgbClr val="E5E9F3"/>
                                      </p:to>
                                    </p:animClr>
                                    <p:set>
                                      <p:cBhvr>
                                        <p:cTn id="159" dur="500" fill="hold"/>
                                        <p:tgtEl>
                                          <p:spTgt spid="153615"/>
                                        </p:tgtEl>
                                        <p:attrNameLst>
                                          <p:attrName>fill.type</p:attrName>
                                        </p:attrNameLst>
                                      </p:cBhvr>
                                      <p:to>
                                        <p:strVal val="solid"/>
                                      </p:to>
                                    </p:set>
                                    <p:set>
                                      <p:cBhvr>
                                        <p:cTn id="160" dur="500" fill="hold"/>
                                        <p:tgtEl>
                                          <p:spTgt spid="153615"/>
                                        </p:tgtEl>
                                        <p:attrNameLst>
                                          <p:attrName>fill.on</p:attrName>
                                        </p:attrNameLst>
                                      </p:cBhvr>
                                      <p:to>
                                        <p:strVal val="true"/>
                                      </p:to>
                                    </p:set>
                                  </p:childTnLst>
                                </p:cTn>
                              </p:par>
                              <p:par>
                                <p:cTn id="161" presetID="3" presetClass="emph" presetSubtype="2" fill="hold" grpId="1" nodeType="withEffect">
                                  <p:stCondLst>
                                    <p:cond delay="0"/>
                                  </p:stCondLst>
                                  <p:childTnLst>
                                    <p:animClr clrSpc="rgb" dir="cw">
                                      <p:cBhvr override="childStyle">
                                        <p:cTn id="162" dur="500" fill="hold"/>
                                        <p:tgtEl>
                                          <p:spTgt spid="153609">
                                            <p:txEl>
                                              <p:pRg st="4" end="4"/>
                                            </p:txEl>
                                          </p:spTgt>
                                        </p:tgtEl>
                                        <p:attrNameLst>
                                          <p:attrName>style.color</p:attrName>
                                        </p:attrNameLst>
                                      </p:cBhvr>
                                      <p:to>
                                        <a:srgbClr val="E5E9F3"/>
                                      </p:to>
                                    </p:animClr>
                                  </p:childTnLst>
                                </p:cTn>
                              </p:par>
                              <p:par>
                                <p:cTn id="163" presetID="3" presetClass="emph" presetSubtype="2" fill="hold" grpId="2" nodeType="withEffect">
                                  <p:stCondLst>
                                    <p:cond delay="0"/>
                                  </p:stCondLst>
                                  <p:childTnLst>
                                    <p:animClr clrSpc="rgb" dir="cw">
                                      <p:cBhvr override="childStyle">
                                        <p:cTn id="164" dur="500" fill="hold"/>
                                        <p:tgtEl>
                                          <p:spTgt spid="153609">
                                            <p:txEl>
                                              <p:pRg st="5" end="5"/>
                                            </p:txEl>
                                          </p:spTgt>
                                        </p:tgtEl>
                                        <p:attrNameLst>
                                          <p:attrName>style.color</p:attrName>
                                        </p:attrNameLst>
                                      </p:cBhvr>
                                      <p:to>
                                        <a:schemeClr val="tx2"/>
                                      </p:to>
                                    </p:animClr>
                                  </p:childTnLst>
                                </p:cTn>
                              </p:par>
                              <p:par>
                                <p:cTn id="165" presetID="1" presetClass="emph" presetSubtype="2" fill="hold" nodeType="withEffect">
                                  <p:stCondLst>
                                    <p:cond delay="0"/>
                                  </p:stCondLst>
                                  <p:childTnLst>
                                    <p:animClr clrSpc="rgb" dir="cw">
                                      <p:cBhvr>
                                        <p:cTn id="166" dur="500" fill="hold"/>
                                        <p:tgtEl>
                                          <p:spTgt spid="153603"/>
                                        </p:tgtEl>
                                        <p:attrNameLst>
                                          <p:attrName>fillcolor</p:attrName>
                                        </p:attrNameLst>
                                      </p:cBhvr>
                                      <p:to>
                                        <a:srgbClr val="5A0087"/>
                                      </p:to>
                                    </p:animClr>
                                    <p:set>
                                      <p:cBhvr>
                                        <p:cTn id="167" dur="500" fill="hold"/>
                                        <p:tgtEl>
                                          <p:spTgt spid="153603"/>
                                        </p:tgtEl>
                                        <p:attrNameLst>
                                          <p:attrName>fill.type</p:attrName>
                                        </p:attrNameLst>
                                      </p:cBhvr>
                                      <p:to>
                                        <p:strVal val="solid"/>
                                      </p:to>
                                    </p:set>
                                    <p:set>
                                      <p:cBhvr>
                                        <p:cTn id="168" dur="500" fill="hold"/>
                                        <p:tgtEl>
                                          <p:spTgt spid="153603"/>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500" fill="hold"/>
                                        <p:tgtEl>
                                          <p:spTgt spid="153604"/>
                                        </p:tgtEl>
                                        <p:attrNameLst>
                                          <p:attrName>fillcolor</p:attrName>
                                        </p:attrNameLst>
                                      </p:cBhvr>
                                      <p:to>
                                        <a:srgbClr val="03055D"/>
                                      </p:to>
                                    </p:animClr>
                                    <p:set>
                                      <p:cBhvr>
                                        <p:cTn id="171" dur="500" fill="hold"/>
                                        <p:tgtEl>
                                          <p:spTgt spid="153604"/>
                                        </p:tgtEl>
                                        <p:attrNameLst>
                                          <p:attrName>fill.type</p:attrName>
                                        </p:attrNameLst>
                                      </p:cBhvr>
                                      <p:to>
                                        <p:strVal val="solid"/>
                                      </p:to>
                                    </p:set>
                                    <p:set>
                                      <p:cBhvr>
                                        <p:cTn id="172" dur="500" fill="hold"/>
                                        <p:tgtEl>
                                          <p:spTgt spid="153604"/>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500" fill="hold"/>
                                        <p:tgtEl>
                                          <p:spTgt spid="153617"/>
                                        </p:tgtEl>
                                        <p:attrNameLst>
                                          <p:attrName>fillcolor</p:attrName>
                                        </p:attrNameLst>
                                      </p:cBhvr>
                                      <p:to>
                                        <a:srgbClr val="41007D"/>
                                      </p:to>
                                    </p:animClr>
                                    <p:set>
                                      <p:cBhvr>
                                        <p:cTn id="175" dur="500" fill="hold"/>
                                        <p:tgtEl>
                                          <p:spTgt spid="153617"/>
                                        </p:tgtEl>
                                        <p:attrNameLst>
                                          <p:attrName>fill.type</p:attrName>
                                        </p:attrNameLst>
                                      </p:cBhvr>
                                      <p:to>
                                        <p:strVal val="solid"/>
                                      </p:to>
                                    </p:set>
                                    <p:set>
                                      <p:cBhvr>
                                        <p:cTn id="176" dur="500" fill="hold"/>
                                        <p:tgtEl>
                                          <p:spTgt spid="153617"/>
                                        </p:tgtEl>
                                        <p:attrNameLst>
                                          <p:attrName>fill.on</p:attrName>
                                        </p:attrNameLst>
                                      </p:cBhvr>
                                      <p:to>
                                        <p:strVal val="true"/>
                                      </p:to>
                                    </p:set>
                                  </p:childTnLst>
                                </p:cTn>
                              </p:par>
                              <p:par>
                                <p:cTn id="177" presetID="3" presetClass="emph" presetSubtype="2" fill="hold" grpId="0" nodeType="withEffect">
                                  <p:stCondLst>
                                    <p:cond delay="0"/>
                                  </p:stCondLst>
                                  <p:childTnLst>
                                    <p:animClr clrSpc="rgb" dir="cw">
                                      <p:cBhvr override="childStyle">
                                        <p:cTn id="178" dur="500" fill="hold"/>
                                        <p:tgtEl>
                                          <p:spTgt spid="153617">
                                            <p:txEl>
                                              <p:charRg st="4294967295" end="4294967295"/>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7" grpId="0"/>
      <p:bldP spid="153604" grpId="0" build="allAtOnce" animBg="1"/>
      <p:bldP spid="153605" grpId="0" animBg="1"/>
      <p:bldP spid="153609" grpId="0" build="p"/>
      <p:bldP spid="153609" grpId="1" build="allAtOnce"/>
      <p:bldP spid="153609" grpId="2" build="allAtOnce"/>
      <p:bldP spid="153610" grpId="0" animBg="1"/>
      <p:bldP spid="1536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4200" y="5029200"/>
            <a:ext cx="6324600" cy="1447800"/>
          </a:xfrm>
          <a:prstGeom prst="roundRect">
            <a:avLst/>
          </a:prstGeom>
          <a:noFill/>
          <a:ln>
            <a:noFill/>
          </a:ln>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dirty="0">
                <a:solidFill>
                  <a:schemeClr val="bg1"/>
                </a:solidFill>
              </a:rPr>
              <a:t>Let’s begin!</a:t>
            </a:r>
            <a:endParaRPr lang="en-US" sz="1600" b="1" dirty="0">
              <a:solidFill>
                <a:schemeClr val="bg1"/>
              </a:solidFill>
              <a:ea typeface="MS PGothic"/>
              <a:cs typeface="Arial" charset="0"/>
            </a:endParaRPr>
          </a:p>
        </p:txBody>
      </p:sp>
    </p:spTree>
    <p:extLst>
      <p:ext uri="{BB962C8B-B14F-4D97-AF65-F5344CB8AC3E}">
        <p14:creationId xmlns:p14="http://schemas.microsoft.com/office/powerpoint/2010/main" val="2303842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8112" y="29900"/>
            <a:ext cx="9513888"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500" b="1" dirty="0">
                <a:solidFill>
                  <a:schemeClr val="bg1"/>
                </a:solidFill>
                <a:latin typeface="+mj-lt"/>
              </a:rPr>
              <a:t>Current Enterprise Scenario – Beyond Boundaries..</a:t>
            </a:r>
          </a:p>
        </p:txBody>
      </p:sp>
      <p:grpSp>
        <p:nvGrpSpPr>
          <p:cNvPr id="2" name="Group 1113"/>
          <p:cNvGrpSpPr/>
          <p:nvPr/>
        </p:nvGrpSpPr>
        <p:grpSpPr>
          <a:xfrm>
            <a:off x="424027" y="781998"/>
            <a:ext cx="10778335" cy="5804980"/>
            <a:chOff x="-1395441" y="781997"/>
            <a:chExt cx="10778335" cy="5804980"/>
          </a:xfrm>
        </p:grpSpPr>
        <p:grpSp>
          <p:nvGrpSpPr>
            <p:cNvPr id="3" name="Group 2"/>
            <p:cNvGrpSpPr>
              <a:grpSpLocks/>
            </p:cNvGrpSpPr>
            <p:nvPr/>
          </p:nvGrpSpPr>
          <p:grpSpPr bwMode="auto">
            <a:xfrm>
              <a:off x="923892" y="3354410"/>
              <a:ext cx="381000" cy="390525"/>
              <a:chOff x="4176" y="3120"/>
              <a:chExt cx="1275" cy="816"/>
            </a:xfrm>
          </p:grpSpPr>
          <p:grpSp>
            <p:nvGrpSpPr>
              <p:cNvPr id="5" name="Group 3"/>
              <p:cNvGrpSpPr>
                <a:grpSpLocks noChangeAspect="1"/>
              </p:cNvGrpSpPr>
              <p:nvPr/>
            </p:nvGrpSpPr>
            <p:grpSpPr bwMode="auto">
              <a:xfrm>
                <a:off x="4176" y="3120"/>
                <a:ext cx="1275" cy="816"/>
                <a:chOff x="1654" y="302"/>
                <a:chExt cx="2610" cy="1606"/>
              </a:xfrm>
            </p:grpSpPr>
            <p:pic>
              <p:nvPicPr>
                <p:cNvPr id="12" name="Picture 4" descr="Smartid2"/>
                <p:cNvPicPr>
                  <a:picLocks noChangeAspect="1" noChangeArrowheads="1"/>
                </p:cNvPicPr>
                <p:nvPr/>
              </p:nvPicPr>
              <p:blipFill>
                <a:blip r:embed="rId4"/>
                <a:srcRect/>
                <a:stretch>
                  <a:fillRect/>
                </a:stretch>
              </p:blipFill>
              <p:spPr bwMode="auto">
                <a:xfrm>
                  <a:off x="1654" y="302"/>
                  <a:ext cx="2610" cy="1606"/>
                </a:xfrm>
                <a:prstGeom prst="rect">
                  <a:avLst/>
                </a:prstGeom>
                <a:noFill/>
                <a:effectLst/>
              </p:spPr>
            </p:pic>
            <p:sp>
              <p:nvSpPr>
                <p:cNvPr id="13" name="Rectangle 5"/>
                <p:cNvSpPr>
                  <a:spLocks noChangeAspect="1" noChangeArrowheads="1"/>
                </p:cNvSpPr>
                <p:nvPr/>
              </p:nvSpPr>
              <p:spPr bwMode="auto">
                <a:xfrm>
                  <a:off x="1676" y="1551"/>
                  <a:ext cx="2544" cy="321"/>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grpSp>
          <p:sp>
            <p:nvSpPr>
              <p:cNvPr id="7" name="Oval 6"/>
              <p:cNvSpPr>
                <a:spLocks noChangeArrowheads="1"/>
              </p:cNvSpPr>
              <p:nvPr/>
            </p:nvSpPr>
            <p:spPr bwMode="auto">
              <a:xfrm>
                <a:off x="4679" y="3146"/>
                <a:ext cx="248" cy="78"/>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pic>
            <p:nvPicPr>
              <p:cNvPr id="8" name="Picture 7" descr="LOGO_JPG"/>
              <p:cNvPicPr>
                <a:picLocks noChangeAspect="1" noChangeArrowheads="1"/>
              </p:cNvPicPr>
              <p:nvPr/>
            </p:nvPicPr>
            <p:blipFill>
              <a:blip r:embed="rId5"/>
              <a:srcRect/>
              <a:stretch>
                <a:fillRect/>
              </a:stretch>
            </p:blipFill>
            <p:spPr bwMode="auto">
              <a:xfrm>
                <a:off x="4233" y="3778"/>
                <a:ext cx="925" cy="105"/>
              </a:xfrm>
              <a:prstGeom prst="rect">
                <a:avLst/>
              </a:prstGeom>
              <a:noFill/>
            </p:spPr>
          </p:pic>
          <p:grpSp>
            <p:nvGrpSpPr>
              <p:cNvPr id="6" name="Group 8"/>
              <p:cNvGrpSpPr>
                <a:grpSpLocks/>
              </p:cNvGrpSpPr>
              <p:nvPr/>
            </p:nvGrpSpPr>
            <p:grpSpPr bwMode="auto">
              <a:xfrm>
                <a:off x="5016" y="3160"/>
                <a:ext cx="384" cy="520"/>
                <a:chOff x="2976" y="3320"/>
                <a:chExt cx="672" cy="856"/>
              </a:xfrm>
            </p:grpSpPr>
            <p:sp>
              <p:nvSpPr>
                <p:cNvPr id="10" name="Rectangle 9"/>
                <p:cNvSpPr>
                  <a:spLocks noChangeArrowheads="1"/>
                </p:cNvSpPr>
                <p:nvPr/>
              </p:nvSpPr>
              <p:spPr bwMode="auto">
                <a:xfrm>
                  <a:off x="2976" y="3320"/>
                  <a:ext cx="672" cy="856"/>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11" name="Picture 10" descr="dstorey"/>
                <p:cNvPicPr>
                  <a:picLocks noChangeAspect="1" noChangeArrowheads="1"/>
                </p:cNvPicPr>
                <p:nvPr/>
              </p:nvPicPr>
              <p:blipFill>
                <a:blip r:embed="rId6"/>
                <a:srcRect l="14999" r="10001"/>
                <a:stretch>
                  <a:fillRect/>
                </a:stretch>
              </p:blipFill>
              <p:spPr bwMode="auto">
                <a:xfrm>
                  <a:off x="3024" y="3360"/>
                  <a:ext cx="589" cy="768"/>
                </a:xfrm>
                <a:prstGeom prst="rect">
                  <a:avLst/>
                </a:prstGeom>
                <a:noFill/>
              </p:spPr>
            </p:pic>
          </p:grpSp>
        </p:grpSp>
        <p:pic>
          <p:nvPicPr>
            <p:cNvPr id="14" name="Picture 12" descr="desktopalone"/>
            <p:cNvPicPr>
              <a:picLocks noChangeAspect="1" noChangeArrowheads="1"/>
            </p:cNvPicPr>
            <p:nvPr/>
          </p:nvPicPr>
          <p:blipFill>
            <a:blip r:embed="rId7"/>
            <a:srcRect/>
            <a:stretch>
              <a:fillRect/>
            </a:stretch>
          </p:blipFill>
          <p:spPr bwMode="auto">
            <a:xfrm>
              <a:off x="104742" y="3202010"/>
              <a:ext cx="960438" cy="1046163"/>
            </a:xfrm>
            <a:prstGeom prst="rect">
              <a:avLst/>
            </a:prstGeom>
            <a:noFill/>
          </p:spPr>
        </p:pic>
        <p:sp>
          <p:nvSpPr>
            <p:cNvPr id="15" name="Line 13"/>
            <p:cNvSpPr>
              <a:spLocks noChangeShapeType="1"/>
            </p:cNvSpPr>
            <p:nvPr/>
          </p:nvSpPr>
          <p:spPr bwMode="auto">
            <a:xfrm>
              <a:off x="5191092" y="4497410"/>
              <a:ext cx="1371600" cy="53340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grpSp>
          <p:nvGrpSpPr>
            <p:cNvPr id="9" name="Group 14"/>
            <p:cNvGrpSpPr>
              <a:grpSpLocks/>
            </p:cNvGrpSpPr>
            <p:nvPr/>
          </p:nvGrpSpPr>
          <p:grpSpPr bwMode="auto">
            <a:xfrm>
              <a:off x="6486492" y="4954610"/>
              <a:ext cx="679450" cy="914400"/>
              <a:chOff x="4032" y="1056"/>
              <a:chExt cx="428" cy="576"/>
            </a:xfrm>
          </p:grpSpPr>
          <p:grpSp>
            <p:nvGrpSpPr>
              <p:cNvPr id="16" name="Group 15"/>
              <p:cNvGrpSpPr>
                <a:grpSpLocks/>
              </p:cNvGrpSpPr>
              <p:nvPr/>
            </p:nvGrpSpPr>
            <p:grpSpPr bwMode="auto">
              <a:xfrm>
                <a:off x="4221" y="1132"/>
                <a:ext cx="233" cy="344"/>
                <a:chOff x="528" y="2400"/>
                <a:chExt cx="564" cy="803"/>
              </a:xfrm>
            </p:grpSpPr>
            <p:sp>
              <p:nvSpPr>
                <p:cNvPr id="128" name="Freeform 16"/>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close/>
                    </a:path>
                  </a:pathLst>
                </a:custGeom>
                <a:solidFill>
                  <a:srgbClr val="000000"/>
                </a:solidFill>
                <a:ln w="9525">
                  <a:noFill/>
                  <a:round/>
                  <a:headEnd/>
                  <a:tailEnd/>
                </a:ln>
              </p:spPr>
              <p:txBody>
                <a:bodyPr/>
                <a:lstStyle/>
                <a:p>
                  <a:endParaRPr lang="en-US"/>
                </a:p>
              </p:txBody>
            </p:sp>
            <p:sp>
              <p:nvSpPr>
                <p:cNvPr id="129" name="Freeform 17"/>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path>
                  </a:pathLst>
                </a:custGeom>
                <a:noFill/>
                <a:ln w="0" cap="sq">
                  <a:solidFill>
                    <a:srgbClr val="000000"/>
                  </a:solidFill>
                  <a:prstDash val="solid"/>
                  <a:miter lim="800000"/>
                  <a:headEnd/>
                  <a:tailEnd/>
                </a:ln>
              </p:spPr>
              <p:txBody>
                <a:bodyPr/>
                <a:lstStyle/>
                <a:p>
                  <a:endParaRPr lang="en-US"/>
                </a:p>
              </p:txBody>
            </p:sp>
            <p:sp>
              <p:nvSpPr>
                <p:cNvPr id="130" name="Freeform 18"/>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close/>
                    </a:path>
                  </a:pathLst>
                </a:custGeom>
                <a:solidFill>
                  <a:srgbClr val="000000"/>
                </a:solidFill>
                <a:ln w="9525">
                  <a:noFill/>
                  <a:round/>
                  <a:headEnd/>
                  <a:tailEnd/>
                </a:ln>
              </p:spPr>
              <p:txBody>
                <a:bodyPr/>
                <a:lstStyle/>
                <a:p>
                  <a:endParaRPr lang="en-US"/>
                </a:p>
              </p:txBody>
            </p:sp>
            <p:sp>
              <p:nvSpPr>
                <p:cNvPr id="131" name="Freeform 19"/>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path>
                  </a:pathLst>
                </a:custGeom>
                <a:noFill/>
                <a:ln w="0" cap="sq">
                  <a:solidFill>
                    <a:srgbClr val="000000"/>
                  </a:solidFill>
                  <a:prstDash val="solid"/>
                  <a:miter lim="800000"/>
                  <a:headEnd/>
                  <a:tailEnd/>
                </a:ln>
              </p:spPr>
              <p:txBody>
                <a:bodyPr/>
                <a:lstStyle/>
                <a:p>
                  <a:endParaRPr lang="en-US"/>
                </a:p>
              </p:txBody>
            </p:sp>
            <p:sp>
              <p:nvSpPr>
                <p:cNvPr id="132" name="Freeform 20"/>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close/>
                    </a:path>
                  </a:pathLst>
                </a:custGeom>
                <a:solidFill>
                  <a:srgbClr val="000000"/>
                </a:solidFill>
                <a:ln w="9525">
                  <a:noFill/>
                  <a:round/>
                  <a:headEnd/>
                  <a:tailEnd/>
                </a:ln>
              </p:spPr>
              <p:txBody>
                <a:bodyPr/>
                <a:lstStyle/>
                <a:p>
                  <a:endParaRPr lang="en-US"/>
                </a:p>
              </p:txBody>
            </p:sp>
            <p:sp>
              <p:nvSpPr>
                <p:cNvPr id="133" name="Freeform 21"/>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path>
                  </a:pathLst>
                </a:custGeom>
                <a:noFill/>
                <a:ln w="0" cap="sq">
                  <a:solidFill>
                    <a:srgbClr val="000000"/>
                  </a:solidFill>
                  <a:prstDash val="solid"/>
                  <a:miter lim="800000"/>
                  <a:headEnd/>
                  <a:tailEnd/>
                </a:ln>
              </p:spPr>
              <p:txBody>
                <a:bodyPr/>
                <a:lstStyle/>
                <a:p>
                  <a:endParaRPr lang="en-US"/>
                </a:p>
              </p:txBody>
            </p:sp>
            <p:sp>
              <p:nvSpPr>
                <p:cNvPr id="134" name="Freeform 22"/>
                <p:cNvSpPr>
                  <a:spLocks/>
                </p:cNvSpPr>
                <p:nvPr/>
              </p:nvSpPr>
              <p:spPr bwMode="auto">
                <a:xfrm>
                  <a:off x="528" y="2400"/>
                  <a:ext cx="564" cy="325"/>
                </a:xfrm>
                <a:custGeom>
                  <a:avLst/>
                  <a:gdLst/>
                  <a:ahLst/>
                  <a:cxnLst>
                    <a:cxn ang="0">
                      <a:pos x="217" y="325"/>
                    </a:cxn>
                    <a:cxn ang="0">
                      <a:pos x="0" y="201"/>
                    </a:cxn>
                    <a:cxn ang="0">
                      <a:pos x="358" y="0"/>
                    </a:cxn>
                    <a:cxn ang="0">
                      <a:pos x="564" y="118"/>
                    </a:cxn>
                    <a:cxn ang="0">
                      <a:pos x="217" y="325"/>
                    </a:cxn>
                  </a:cxnLst>
                  <a:rect l="0" t="0" r="r" b="b"/>
                  <a:pathLst>
                    <a:path w="564" h="325">
                      <a:moveTo>
                        <a:pt x="217" y="325"/>
                      </a:moveTo>
                      <a:lnTo>
                        <a:pt x="0" y="201"/>
                      </a:lnTo>
                      <a:lnTo>
                        <a:pt x="358" y="0"/>
                      </a:lnTo>
                      <a:lnTo>
                        <a:pt x="564" y="118"/>
                      </a:lnTo>
                      <a:lnTo>
                        <a:pt x="217" y="325"/>
                      </a:lnTo>
                      <a:close/>
                    </a:path>
                  </a:pathLst>
                </a:custGeom>
                <a:solidFill>
                  <a:srgbClr val="C0C0C0"/>
                </a:solidFill>
                <a:ln w="9525">
                  <a:noFill/>
                  <a:round/>
                  <a:headEnd/>
                  <a:tailEnd/>
                </a:ln>
              </p:spPr>
              <p:txBody>
                <a:bodyPr/>
                <a:lstStyle/>
                <a:p>
                  <a:endParaRPr lang="en-US"/>
                </a:p>
              </p:txBody>
            </p:sp>
            <p:sp>
              <p:nvSpPr>
                <p:cNvPr id="135" name="Freeform 23"/>
                <p:cNvSpPr>
                  <a:spLocks/>
                </p:cNvSpPr>
                <p:nvPr/>
              </p:nvSpPr>
              <p:spPr bwMode="auto">
                <a:xfrm>
                  <a:off x="528" y="2400"/>
                  <a:ext cx="564" cy="325"/>
                </a:xfrm>
                <a:custGeom>
                  <a:avLst/>
                  <a:gdLst/>
                  <a:ahLst/>
                  <a:cxnLst>
                    <a:cxn ang="0">
                      <a:pos x="217" y="325"/>
                    </a:cxn>
                    <a:cxn ang="0">
                      <a:pos x="0" y="201"/>
                    </a:cxn>
                    <a:cxn ang="0">
                      <a:pos x="358" y="0"/>
                    </a:cxn>
                    <a:cxn ang="0">
                      <a:pos x="564" y="118"/>
                    </a:cxn>
                  </a:cxnLst>
                  <a:rect l="0" t="0" r="r" b="b"/>
                  <a:pathLst>
                    <a:path w="564" h="325">
                      <a:moveTo>
                        <a:pt x="217" y="325"/>
                      </a:moveTo>
                      <a:lnTo>
                        <a:pt x="0" y="201"/>
                      </a:lnTo>
                      <a:lnTo>
                        <a:pt x="358" y="0"/>
                      </a:lnTo>
                      <a:lnTo>
                        <a:pt x="564" y="118"/>
                      </a:lnTo>
                    </a:path>
                  </a:pathLst>
                </a:custGeom>
                <a:noFill/>
                <a:ln w="0" cap="sq">
                  <a:solidFill>
                    <a:srgbClr val="000000"/>
                  </a:solidFill>
                  <a:prstDash val="solid"/>
                  <a:miter lim="800000"/>
                  <a:headEnd/>
                  <a:tailEnd/>
                </a:ln>
              </p:spPr>
              <p:txBody>
                <a:bodyPr/>
                <a:lstStyle/>
                <a:p>
                  <a:endParaRPr lang="en-US"/>
                </a:p>
              </p:txBody>
            </p:sp>
            <p:sp>
              <p:nvSpPr>
                <p:cNvPr id="136" name="Freeform 24"/>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close/>
                    </a:path>
                  </a:pathLst>
                </a:custGeom>
                <a:solidFill>
                  <a:srgbClr val="999999"/>
                </a:solidFill>
                <a:ln w="9525">
                  <a:noFill/>
                  <a:round/>
                  <a:headEnd/>
                  <a:tailEnd/>
                </a:ln>
              </p:spPr>
              <p:txBody>
                <a:bodyPr/>
                <a:lstStyle/>
                <a:p>
                  <a:endParaRPr lang="en-US"/>
                </a:p>
              </p:txBody>
            </p:sp>
            <p:sp>
              <p:nvSpPr>
                <p:cNvPr id="137" name="Freeform 25"/>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path>
                  </a:pathLst>
                </a:custGeom>
                <a:noFill/>
                <a:ln w="0" cap="sq">
                  <a:solidFill>
                    <a:srgbClr val="000000"/>
                  </a:solidFill>
                  <a:prstDash val="solid"/>
                  <a:miter lim="800000"/>
                  <a:headEnd/>
                  <a:tailEnd/>
                </a:ln>
              </p:spPr>
              <p:txBody>
                <a:bodyPr/>
                <a:lstStyle/>
                <a:p>
                  <a:endParaRPr lang="en-US"/>
                </a:p>
              </p:txBody>
            </p:sp>
            <p:sp>
              <p:nvSpPr>
                <p:cNvPr id="138" name="Freeform 26"/>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close/>
                    </a:path>
                  </a:pathLst>
                </a:custGeom>
                <a:gradFill rotWithShape="0">
                  <a:gsLst>
                    <a:gs pos="0">
                      <a:srgbClr val="E6E6E6">
                        <a:gamma/>
                        <a:shade val="46275"/>
                        <a:invGamma/>
                      </a:srgbClr>
                    </a:gs>
                    <a:gs pos="50000">
                      <a:srgbClr val="E6E6E6"/>
                    </a:gs>
                    <a:gs pos="100000">
                      <a:srgbClr val="E6E6E6">
                        <a:gamma/>
                        <a:shade val="46275"/>
                        <a:invGamma/>
                      </a:srgbClr>
                    </a:gs>
                  </a:gsLst>
                  <a:lin ang="2700000" scaled="1"/>
                </a:gradFill>
                <a:ln w="9525">
                  <a:noFill/>
                  <a:round/>
                  <a:headEnd/>
                  <a:tailEnd/>
                </a:ln>
              </p:spPr>
              <p:txBody>
                <a:bodyPr/>
                <a:lstStyle/>
                <a:p>
                  <a:endParaRPr lang="en-US"/>
                </a:p>
              </p:txBody>
            </p:sp>
            <p:sp>
              <p:nvSpPr>
                <p:cNvPr id="139" name="Freeform 27"/>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path>
                  </a:pathLst>
                </a:custGeom>
                <a:noFill/>
                <a:ln w="0" cap="sq">
                  <a:solidFill>
                    <a:srgbClr val="000000"/>
                  </a:solidFill>
                  <a:prstDash val="solid"/>
                  <a:miter lim="800000"/>
                  <a:headEnd/>
                  <a:tailEnd/>
                </a:ln>
              </p:spPr>
              <p:txBody>
                <a:bodyPr/>
                <a:lstStyle/>
                <a:p>
                  <a:endParaRPr lang="en-US"/>
                </a:p>
              </p:txBody>
            </p:sp>
            <p:sp>
              <p:nvSpPr>
                <p:cNvPr id="140" name="Freeform 28"/>
                <p:cNvSpPr>
                  <a:spLocks/>
                </p:cNvSpPr>
                <p:nvPr/>
              </p:nvSpPr>
              <p:spPr bwMode="auto">
                <a:xfrm>
                  <a:off x="745" y="2931"/>
                  <a:ext cx="136" cy="77"/>
                </a:xfrm>
                <a:custGeom>
                  <a:avLst/>
                  <a:gdLst/>
                  <a:ahLst/>
                  <a:cxnLst>
                    <a:cxn ang="0">
                      <a:pos x="0" y="77"/>
                    </a:cxn>
                    <a:cxn ang="0">
                      <a:pos x="136" y="0"/>
                    </a:cxn>
                    <a:cxn ang="0">
                      <a:pos x="0" y="77"/>
                    </a:cxn>
                  </a:cxnLst>
                  <a:rect l="0" t="0" r="r" b="b"/>
                  <a:pathLst>
                    <a:path w="136" h="77">
                      <a:moveTo>
                        <a:pt x="0" y="77"/>
                      </a:moveTo>
                      <a:lnTo>
                        <a:pt x="136" y="0"/>
                      </a:lnTo>
                      <a:lnTo>
                        <a:pt x="0" y="77"/>
                      </a:lnTo>
                      <a:close/>
                    </a:path>
                  </a:pathLst>
                </a:custGeom>
                <a:solidFill>
                  <a:srgbClr val="FFFFFF"/>
                </a:solidFill>
                <a:ln w="9525">
                  <a:noFill/>
                  <a:round/>
                  <a:headEnd/>
                  <a:tailEnd/>
                </a:ln>
              </p:spPr>
              <p:txBody>
                <a:bodyPr/>
                <a:lstStyle/>
                <a:p>
                  <a:endParaRPr lang="en-US"/>
                </a:p>
              </p:txBody>
            </p:sp>
            <p:sp>
              <p:nvSpPr>
                <p:cNvPr id="141" name="Line 29"/>
                <p:cNvSpPr>
                  <a:spLocks noChangeShapeType="1"/>
                </p:cNvSpPr>
                <p:nvPr/>
              </p:nvSpPr>
              <p:spPr bwMode="auto">
                <a:xfrm flipV="1">
                  <a:off x="745" y="2931"/>
                  <a:ext cx="136" cy="77"/>
                </a:xfrm>
                <a:prstGeom prst="line">
                  <a:avLst/>
                </a:prstGeom>
                <a:noFill/>
                <a:ln w="0" cap="sq">
                  <a:solidFill>
                    <a:srgbClr val="000000"/>
                  </a:solidFill>
                  <a:miter lim="800000"/>
                  <a:headEnd/>
                  <a:tailEnd/>
                </a:ln>
              </p:spPr>
              <p:txBody>
                <a:bodyPr/>
                <a:lstStyle/>
                <a:p>
                  <a:endParaRPr lang="en-US"/>
                </a:p>
              </p:txBody>
            </p:sp>
            <p:sp>
              <p:nvSpPr>
                <p:cNvPr id="142" name="Freeform 30"/>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close/>
                    </a:path>
                  </a:pathLst>
                </a:custGeom>
                <a:solidFill>
                  <a:srgbClr val="7F5430"/>
                </a:solidFill>
                <a:ln w="9525">
                  <a:noFill/>
                  <a:round/>
                  <a:headEnd/>
                  <a:tailEnd/>
                </a:ln>
              </p:spPr>
              <p:txBody>
                <a:bodyPr/>
                <a:lstStyle/>
                <a:p>
                  <a:endParaRPr lang="en-US"/>
                </a:p>
              </p:txBody>
            </p:sp>
            <p:sp>
              <p:nvSpPr>
                <p:cNvPr id="143" name="Freeform 31"/>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path>
                  </a:pathLst>
                </a:custGeom>
                <a:noFill/>
                <a:ln w="0" cap="sq">
                  <a:solidFill>
                    <a:srgbClr val="000000"/>
                  </a:solidFill>
                  <a:prstDash val="solid"/>
                  <a:miter lim="800000"/>
                  <a:headEnd/>
                  <a:tailEnd/>
                </a:ln>
              </p:spPr>
              <p:txBody>
                <a:bodyPr/>
                <a:lstStyle/>
                <a:p>
                  <a:endParaRPr lang="en-US"/>
                </a:p>
              </p:txBody>
            </p:sp>
            <p:sp>
              <p:nvSpPr>
                <p:cNvPr id="144" name="Freeform 32"/>
                <p:cNvSpPr>
                  <a:spLocks/>
                </p:cNvSpPr>
                <p:nvPr/>
              </p:nvSpPr>
              <p:spPr bwMode="auto">
                <a:xfrm>
                  <a:off x="910" y="2613"/>
                  <a:ext cx="147" cy="165"/>
                </a:xfrm>
                <a:custGeom>
                  <a:avLst/>
                  <a:gdLst/>
                  <a:ahLst/>
                  <a:cxnLst>
                    <a:cxn ang="0">
                      <a:pos x="147" y="76"/>
                    </a:cxn>
                    <a:cxn ang="0">
                      <a:pos x="147" y="0"/>
                    </a:cxn>
                    <a:cxn ang="0">
                      <a:pos x="0" y="88"/>
                    </a:cxn>
                    <a:cxn ang="0">
                      <a:pos x="0" y="165"/>
                    </a:cxn>
                    <a:cxn ang="0">
                      <a:pos x="147" y="76"/>
                    </a:cxn>
                  </a:cxnLst>
                  <a:rect l="0" t="0" r="r" b="b"/>
                  <a:pathLst>
                    <a:path w="147" h="165">
                      <a:moveTo>
                        <a:pt x="147" y="76"/>
                      </a:moveTo>
                      <a:lnTo>
                        <a:pt x="147" y="0"/>
                      </a:lnTo>
                      <a:lnTo>
                        <a:pt x="0" y="88"/>
                      </a:lnTo>
                      <a:lnTo>
                        <a:pt x="0" y="165"/>
                      </a:lnTo>
                      <a:lnTo>
                        <a:pt x="147" y="76"/>
                      </a:lnTo>
                      <a:close/>
                    </a:path>
                  </a:pathLst>
                </a:custGeom>
                <a:solidFill>
                  <a:srgbClr val="996600"/>
                </a:solidFill>
                <a:ln w="9525">
                  <a:noFill/>
                  <a:round/>
                  <a:headEnd/>
                  <a:tailEnd/>
                </a:ln>
              </p:spPr>
              <p:txBody>
                <a:bodyPr/>
                <a:lstStyle/>
                <a:p>
                  <a:endParaRPr lang="en-US"/>
                </a:p>
              </p:txBody>
            </p:sp>
            <p:sp>
              <p:nvSpPr>
                <p:cNvPr id="145" name="Freeform 33"/>
                <p:cNvSpPr>
                  <a:spLocks/>
                </p:cNvSpPr>
                <p:nvPr/>
              </p:nvSpPr>
              <p:spPr bwMode="auto">
                <a:xfrm>
                  <a:off x="910" y="2772"/>
                  <a:ext cx="147" cy="142"/>
                </a:xfrm>
                <a:custGeom>
                  <a:avLst/>
                  <a:gdLst/>
                  <a:ahLst/>
                  <a:cxnLst>
                    <a:cxn ang="0">
                      <a:pos x="147" y="59"/>
                    </a:cxn>
                    <a:cxn ang="0">
                      <a:pos x="147" y="0"/>
                    </a:cxn>
                    <a:cxn ang="0">
                      <a:pos x="0" y="83"/>
                    </a:cxn>
                    <a:cxn ang="0">
                      <a:pos x="0" y="142"/>
                    </a:cxn>
                    <a:cxn ang="0">
                      <a:pos x="147" y="59"/>
                    </a:cxn>
                  </a:cxnLst>
                  <a:rect l="0" t="0" r="r" b="b"/>
                  <a:pathLst>
                    <a:path w="147" h="142">
                      <a:moveTo>
                        <a:pt x="147" y="59"/>
                      </a:moveTo>
                      <a:lnTo>
                        <a:pt x="147" y="0"/>
                      </a:lnTo>
                      <a:lnTo>
                        <a:pt x="0" y="83"/>
                      </a:lnTo>
                      <a:lnTo>
                        <a:pt x="0" y="142"/>
                      </a:lnTo>
                      <a:lnTo>
                        <a:pt x="147" y="59"/>
                      </a:lnTo>
                    </a:path>
                  </a:pathLst>
                </a:custGeom>
                <a:solidFill>
                  <a:schemeClr val="accent1"/>
                </a:solidFill>
                <a:ln w="0" cap="sq">
                  <a:solidFill>
                    <a:srgbClr val="000000"/>
                  </a:solidFill>
                  <a:prstDash val="solid"/>
                  <a:miter lim="800000"/>
                  <a:headEnd/>
                  <a:tailEnd/>
                </a:ln>
              </p:spPr>
              <p:txBody>
                <a:bodyPr/>
                <a:lstStyle/>
                <a:p>
                  <a:endParaRPr lang="en-US"/>
                </a:p>
              </p:txBody>
            </p:sp>
            <p:sp>
              <p:nvSpPr>
                <p:cNvPr id="146" name="Freeform 34"/>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close/>
                    </a:path>
                  </a:pathLst>
                </a:custGeom>
                <a:solidFill>
                  <a:srgbClr val="FF0000"/>
                </a:solidFill>
                <a:ln w="9525">
                  <a:noFill/>
                  <a:round/>
                  <a:headEnd/>
                  <a:tailEnd/>
                </a:ln>
              </p:spPr>
              <p:txBody>
                <a:bodyPr/>
                <a:lstStyle/>
                <a:p>
                  <a:endParaRPr lang="en-US"/>
                </a:p>
              </p:txBody>
            </p:sp>
            <p:sp>
              <p:nvSpPr>
                <p:cNvPr id="147" name="Freeform 35"/>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path>
                  </a:pathLst>
                </a:custGeom>
                <a:noFill/>
                <a:ln w="0" cap="sq">
                  <a:solidFill>
                    <a:srgbClr val="000000"/>
                  </a:solidFill>
                  <a:prstDash val="solid"/>
                  <a:miter lim="800000"/>
                  <a:headEnd/>
                  <a:tailEnd/>
                </a:ln>
              </p:spPr>
              <p:txBody>
                <a:bodyPr/>
                <a:lstStyle/>
                <a:p>
                  <a:endParaRPr lang="en-US"/>
                </a:p>
              </p:txBody>
            </p:sp>
            <p:sp>
              <p:nvSpPr>
                <p:cNvPr id="148" name="Freeform 36"/>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close/>
                    </a:path>
                  </a:pathLst>
                </a:custGeom>
                <a:solidFill>
                  <a:srgbClr val="FF0000"/>
                </a:solidFill>
                <a:ln w="9525">
                  <a:noFill/>
                  <a:round/>
                  <a:headEnd/>
                  <a:tailEnd/>
                </a:ln>
              </p:spPr>
              <p:txBody>
                <a:bodyPr/>
                <a:lstStyle/>
                <a:p>
                  <a:endParaRPr lang="en-US"/>
                </a:p>
              </p:txBody>
            </p:sp>
            <p:sp>
              <p:nvSpPr>
                <p:cNvPr id="149" name="Freeform 37"/>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150" name="Freeform 38"/>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close/>
                    </a:path>
                  </a:pathLst>
                </a:custGeom>
                <a:solidFill>
                  <a:srgbClr val="669966"/>
                </a:solidFill>
                <a:ln w="9525">
                  <a:noFill/>
                  <a:round/>
                  <a:headEnd/>
                  <a:tailEnd/>
                </a:ln>
              </p:spPr>
              <p:txBody>
                <a:bodyPr/>
                <a:lstStyle/>
                <a:p>
                  <a:endParaRPr lang="en-US"/>
                </a:p>
              </p:txBody>
            </p:sp>
            <p:sp>
              <p:nvSpPr>
                <p:cNvPr id="151" name="Freeform 39"/>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152" name="Freeform 40"/>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close/>
                    </a:path>
                  </a:pathLst>
                </a:custGeom>
                <a:solidFill>
                  <a:srgbClr val="FF0000"/>
                </a:solidFill>
                <a:ln w="9525">
                  <a:noFill/>
                  <a:round/>
                  <a:headEnd/>
                  <a:tailEnd/>
                </a:ln>
              </p:spPr>
              <p:txBody>
                <a:bodyPr/>
                <a:lstStyle/>
                <a:p>
                  <a:endParaRPr lang="en-US"/>
                </a:p>
              </p:txBody>
            </p:sp>
            <p:sp>
              <p:nvSpPr>
                <p:cNvPr id="153" name="Freeform 41"/>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path>
                  </a:pathLst>
                </a:custGeom>
                <a:noFill/>
                <a:ln w="0" cap="sq">
                  <a:solidFill>
                    <a:srgbClr val="000000"/>
                  </a:solidFill>
                  <a:prstDash val="solid"/>
                  <a:miter lim="800000"/>
                  <a:headEnd/>
                  <a:tailEnd/>
                </a:ln>
              </p:spPr>
              <p:txBody>
                <a:bodyPr/>
                <a:lstStyle/>
                <a:p>
                  <a:endParaRPr lang="en-US"/>
                </a:p>
              </p:txBody>
            </p:sp>
            <p:sp>
              <p:nvSpPr>
                <p:cNvPr id="154" name="Freeform 42"/>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close/>
                    </a:path>
                  </a:pathLst>
                </a:custGeom>
                <a:solidFill>
                  <a:srgbClr val="9D663C"/>
                </a:solidFill>
                <a:ln w="9525">
                  <a:noFill/>
                  <a:round/>
                  <a:headEnd/>
                  <a:tailEnd/>
                </a:ln>
              </p:spPr>
              <p:txBody>
                <a:bodyPr/>
                <a:lstStyle/>
                <a:p>
                  <a:endParaRPr lang="en-US"/>
                </a:p>
              </p:txBody>
            </p:sp>
            <p:sp>
              <p:nvSpPr>
                <p:cNvPr id="155" name="Freeform 43"/>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path>
                  </a:pathLst>
                </a:custGeom>
                <a:noFill/>
                <a:ln w="0" cap="sq">
                  <a:solidFill>
                    <a:srgbClr val="000000"/>
                  </a:solidFill>
                  <a:prstDash val="solid"/>
                  <a:miter lim="800000"/>
                  <a:headEnd/>
                  <a:tailEnd/>
                </a:ln>
              </p:spPr>
              <p:txBody>
                <a:bodyPr/>
                <a:lstStyle/>
                <a:p>
                  <a:endParaRPr lang="en-US"/>
                </a:p>
              </p:txBody>
            </p:sp>
            <p:sp>
              <p:nvSpPr>
                <p:cNvPr id="156" name="Freeform 44"/>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157" name="Freeform 45"/>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path>
                  </a:pathLst>
                </a:custGeom>
                <a:noFill/>
                <a:ln w="0" cap="sq">
                  <a:solidFill>
                    <a:srgbClr val="000000"/>
                  </a:solidFill>
                  <a:prstDash val="solid"/>
                  <a:miter lim="800000"/>
                  <a:headEnd/>
                  <a:tailEnd/>
                </a:ln>
              </p:spPr>
              <p:txBody>
                <a:bodyPr/>
                <a:lstStyle/>
                <a:p>
                  <a:endParaRPr lang="en-US"/>
                </a:p>
              </p:txBody>
            </p:sp>
            <p:sp>
              <p:nvSpPr>
                <p:cNvPr id="158" name="Freeform 46"/>
                <p:cNvSpPr>
                  <a:spLocks/>
                </p:cNvSpPr>
                <p:nvPr/>
              </p:nvSpPr>
              <p:spPr bwMode="auto">
                <a:xfrm>
                  <a:off x="528" y="2548"/>
                  <a:ext cx="564" cy="206"/>
                </a:xfrm>
                <a:custGeom>
                  <a:avLst/>
                  <a:gdLst/>
                  <a:ahLst/>
                  <a:cxnLst>
                    <a:cxn ang="0">
                      <a:pos x="564" y="0"/>
                    </a:cxn>
                    <a:cxn ang="0">
                      <a:pos x="217" y="206"/>
                    </a:cxn>
                    <a:cxn ang="0">
                      <a:pos x="0" y="76"/>
                    </a:cxn>
                  </a:cxnLst>
                  <a:rect l="0" t="0" r="r" b="b"/>
                  <a:pathLst>
                    <a:path w="564" h="206">
                      <a:moveTo>
                        <a:pt x="564" y="0"/>
                      </a:moveTo>
                      <a:lnTo>
                        <a:pt x="217" y="206"/>
                      </a:lnTo>
                      <a:lnTo>
                        <a:pt x="0" y="76"/>
                      </a:lnTo>
                    </a:path>
                  </a:pathLst>
                </a:custGeom>
                <a:noFill/>
                <a:ln w="0" cap="sq">
                  <a:solidFill>
                    <a:srgbClr val="000000"/>
                  </a:solidFill>
                  <a:prstDash val="solid"/>
                  <a:miter lim="800000"/>
                  <a:headEnd/>
                  <a:tailEnd/>
                </a:ln>
              </p:spPr>
              <p:txBody>
                <a:bodyPr/>
                <a:lstStyle/>
                <a:p>
                  <a:endParaRPr lang="en-US"/>
                </a:p>
              </p:txBody>
            </p:sp>
            <p:sp>
              <p:nvSpPr>
                <p:cNvPr id="159" name="Line 47"/>
                <p:cNvSpPr>
                  <a:spLocks noChangeShapeType="1"/>
                </p:cNvSpPr>
                <p:nvPr/>
              </p:nvSpPr>
              <p:spPr bwMode="auto">
                <a:xfrm>
                  <a:off x="563" y="2736"/>
                  <a:ext cx="65" cy="42"/>
                </a:xfrm>
                <a:prstGeom prst="line">
                  <a:avLst/>
                </a:prstGeom>
                <a:noFill/>
                <a:ln w="0" cap="sq">
                  <a:solidFill>
                    <a:srgbClr val="FFFFFF"/>
                  </a:solidFill>
                  <a:miter lim="800000"/>
                  <a:headEnd/>
                  <a:tailEnd/>
                </a:ln>
              </p:spPr>
              <p:txBody>
                <a:bodyPr/>
                <a:lstStyle/>
                <a:p>
                  <a:endParaRPr lang="en-US"/>
                </a:p>
              </p:txBody>
            </p:sp>
            <p:sp>
              <p:nvSpPr>
                <p:cNvPr id="160" name="Line 48"/>
                <p:cNvSpPr>
                  <a:spLocks noChangeShapeType="1"/>
                </p:cNvSpPr>
                <p:nvPr/>
              </p:nvSpPr>
              <p:spPr bwMode="auto">
                <a:xfrm flipV="1">
                  <a:off x="828" y="2435"/>
                  <a:ext cx="58" cy="36"/>
                </a:xfrm>
                <a:prstGeom prst="line">
                  <a:avLst/>
                </a:prstGeom>
                <a:noFill/>
                <a:ln w="0" cap="sq">
                  <a:solidFill>
                    <a:srgbClr val="FFFFFF"/>
                  </a:solidFill>
                  <a:miter lim="800000"/>
                  <a:headEnd/>
                  <a:tailEnd/>
                </a:ln>
              </p:spPr>
              <p:txBody>
                <a:bodyPr/>
                <a:lstStyle/>
                <a:p>
                  <a:endParaRPr lang="en-US"/>
                </a:p>
              </p:txBody>
            </p:sp>
            <p:sp>
              <p:nvSpPr>
                <p:cNvPr id="161" name="Line 49"/>
                <p:cNvSpPr>
                  <a:spLocks noChangeShapeType="1"/>
                </p:cNvSpPr>
                <p:nvPr/>
              </p:nvSpPr>
              <p:spPr bwMode="auto">
                <a:xfrm flipV="1">
                  <a:off x="857" y="2453"/>
                  <a:ext cx="59" cy="36"/>
                </a:xfrm>
                <a:prstGeom prst="line">
                  <a:avLst/>
                </a:prstGeom>
                <a:noFill/>
                <a:ln w="0" cap="sq">
                  <a:solidFill>
                    <a:srgbClr val="FFFFFF"/>
                  </a:solidFill>
                  <a:miter lim="800000"/>
                  <a:headEnd/>
                  <a:tailEnd/>
                </a:ln>
              </p:spPr>
              <p:txBody>
                <a:bodyPr/>
                <a:lstStyle/>
                <a:p>
                  <a:endParaRPr lang="en-US"/>
                </a:p>
              </p:txBody>
            </p:sp>
            <p:sp>
              <p:nvSpPr>
                <p:cNvPr id="162" name="Line 50"/>
                <p:cNvSpPr>
                  <a:spLocks noChangeShapeType="1"/>
                </p:cNvSpPr>
                <p:nvPr/>
              </p:nvSpPr>
              <p:spPr bwMode="auto">
                <a:xfrm flipV="1">
                  <a:off x="881" y="2471"/>
                  <a:ext cx="64" cy="35"/>
                </a:xfrm>
                <a:prstGeom prst="line">
                  <a:avLst/>
                </a:prstGeom>
                <a:noFill/>
                <a:ln w="0" cap="sq">
                  <a:solidFill>
                    <a:srgbClr val="FFFFFF"/>
                  </a:solidFill>
                  <a:miter lim="800000"/>
                  <a:headEnd/>
                  <a:tailEnd/>
                </a:ln>
              </p:spPr>
              <p:txBody>
                <a:bodyPr/>
                <a:lstStyle/>
                <a:p>
                  <a:endParaRPr lang="en-US"/>
                </a:p>
              </p:txBody>
            </p:sp>
            <p:sp>
              <p:nvSpPr>
                <p:cNvPr id="163" name="Freeform 51"/>
                <p:cNvSpPr>
                  <a:spLocks/>
                </p:cNvSpPr>
                <p:nvPr/>
              </p:nvSpPr>
              <p:spPr bwMode="auto">
                <a:xfrm>
                  <a:off x="881" y="2666"/>
                  <a:ext cx="1" cy="454"/>
                </a:xfrm>
                <a:custGeom>
                  <a:avLst/>
                  <a:gdLst/>
                  <a:ahLst/>
                  <a:cxnLst>
                    <a:cxn ang="0">
                      <a:pos x="0" y="0"/>
                    </a:cxn>
                    <a:cxn ang="0">
                      <a:pos x="0" y="454"/>
                    </a:cxn>
                    <a:cxn ang="0">
                      <a:pos x="0" y="0"/>
                    </a:cxn>
                  </a:cxnLst>
                  <a:rect l="0" t="0" r="r" b="b"/>
                  <a:pathLst>
                    <a:path h="454">
                      <a:moveTo>
                        <a:pt x="0" y="0"/>
                      </a:moveTo>
                      <a:lnTo>
                        <a:pt x="0" y="454"/>
                      </a:lnTo>
                      <a:lnTo>
                        <a:pt x="0" y="0"/>
                      </a:lnTo>
                      <a:close/>
                    </a:path>
                  </a:pathLst>
                </a:custGeom>
                <a:solidFill>
                  <a:srgbClr val="FFFFFF"/>
                </a:solidFill>
                <a:ln w="9525">
                  <a:noFill/>
                  <a:round/>
                  <a:headEnd/>
                  <a:tailEnd/>
                </a:ln>
              </p:spPr>
              <p:txBody>
                <a:bodyPr/>
                <a:lstStyle/>
                <a:p>
                  <a:endParaRPr lang="en-US"/>
                </a:p>
              </p:txBody>
            </p:sp>
            <p:sp>
              <p:nvSpPr>
                <p:cNvPr id="164" name="Line 52"/>
                <p:cNvSpPr>
                  <a:spLocks noChangeShapeType="1"/>
                </p:cNvSpPr>
                <p:nvPr/>
              </p:nvSpPr>
              <p:spPr bwMode="auto">
                <a:xfrm>
                  <a:off x="881" y="2666"/>
                  <a:ext cx="1" cy="454"/>
                </a:xfrm>
                <a:prstGeom prst="line">
                  <a:avLst/>
                </a:prstGeom>
                <a:noFill/>
                <a:ln w="0" cap="sq">
                  <a:solidFill>
                    <a:srgbClr val="000000"/>
                  </a:solidFill>
                  <a:miter lim="800000"/>
                  <a:headEnd/>
                  <a:tailEnd/>
                </a:ln>
              </p:spPr>
              <p:txBody>
                <a:bodyPr/>
                <a:lstStyle/>
                <a:p>
                  <a:endParaRPr lang="en-US"/>
                </a:p>
              </p:txBody>
            </p:sp>
            <p:sp>
              <p:nvSpPr>
                <p:cNvPr id="165" name="Freeform 53"/>
                <p:cNvSpPr>
                  <a:spLocks/>
                </p:cNvSpPr>
                <p:nvPr/>
              </p:nvSpPr>
              <p:spPr bwMode="auto">
                <a:xfrm>
                  <a:off x="528" y="3044"/>
                  <a:ext cx="253" cy="118"/>
                </a:xfrm>
                <a:custGeom>
                  <a:avLst/>
                  <a:gdLst/>
                  <a:ahLst/>
                  <a:cxnLst>
                    <a:cxn ang="0">
                      <a:pos x="253" y="100"/>
                    </a:cxn>
                    <a:cxn ang="0">
                      <a:pos x="217" y="118"/>
                    </a:cxn>
                    <a:cxn ang="0">
                      <a:pos x="0" y="0"/>
                    </a:cxn>
                  </a:cxnLst>
                  <a:rect l="0" t="0" r="r" b="b"/>
                  <a:pathLst>
                    <a:path w="253" h="118">
                      <a:moveTo>
                        <a:pt x="253" y="100"/>
                      </a:moveTo>
                      <a:lnTo>
                        <a:pt x="217" y="118"/>
                      </a:lnTo>
                      <a:lnTo>
                        <a:pt x="0" y="0"/>
                      </a:lnTo>
                    </a:path>
                  </a:pathLst>
                </a:custGeom>
                <a:noFill/>
                <a:ln w="0" cap="sq">
                  <a:solidFill>
                    <a:srgbClr val="000000"/>
                  </a:solidFill>
                  <a:prstDash val="solid"/>
                  <a:miter lim="800000"/>
                  <a:headEnd/>
                  <a:tailEnd/>
                </a:ln>
              </p:spPr>
              <p:txBody>
                <a:bodyPr/>
                <a:lstStyle/>
                <a:p>
                  <a:endParaRPr lang="en-US"/>
                </a:p>
              </p:txBody>
            </p:sp>
            <p:sp>
              <p:nvSpPr>
                <p:cNvPr id="166" name="Freeform 54"/>
                <p:cNvSpPr>
                  <a:spLocks/>
                </p:cNvSpPr>
                <p:nvPr/>
              </p:nvSpPr>
              <p:spPr bwMode="auto">
                <a:xfrm>
                  <a:off x="775" y="3126"/>
                  <a:ext cx="23" cy="30"/>
                </a:xfrm>
                <a:custGeom>
                  <a:avLst/>
                  <a:gdLst/>
                  <a:ahLst/>
                  <a:cxnLst>
                    <a:cxn ang="0">
                      <a:pos x="17" y="30"/>
                    </a:cxn>
                    <a:cxn ang="0">
                      <a:pos x="17" y="24"/>
                    </a:cxn>
                    <a:cxn ang="0">
                      <a:pos x="23" y="24"/>
                    </a:cxn>
                    <a:cxn ang="0">
                      <a:pos x="23" y="18"/>
                    </a:cxn>
                    <a:cxn ang="0">
                      <a:pos x="23" y="12"/>
                    </a:cxn>
                    <a:cxn ang="0">
                      <a:pos x="23" y="6"/>
                    </a:cxn>
                    <a:cxn ang="0">
                      <a:pos x="23" y="0"/>
                    </a:cxn>
                    <a:cxn ang="0">
                      <a:pos x="17" y="0"/>
                    </a:cxn>
                    <a:cxn ang="0">
                      <a:pos x="12" y="0"/>
                    </a:cxn>
                    <a:cxn ang="0">
                      <a:pos x="12" y="6"/>
                    </a:cxn>
                    <a:cxn ang="0">
                      <a:pos x="6" y="6"/>
                    </a:cxn>
                    <a:cxn ang="0">
                      <a:pos x="6" y="12"/>
                    </a:cxn>
                    <a:cxn ang="0">
                      <a:pos x="0" y="18"/>
                    </a:cxn>
                    <a:cxn ang="0">
                      <a:pos x="6" y="24"/>
                    </a:cxn>
                    <a:cxn ang="0">
                      <a:pos x="6" y="30"/>
                    </a:cxn>
                    <a:cxn ang="0">
                      <a:pos x="12" y="30"/>
                    </a:cxn>
                    <a:cxn ang="0">
                      <a:pos x="17" y="30"/>
                    </a:cxn>
                  </a:cxnLst>
                  <a:rect l="0" t="0" r="r" b="b"/>
                  <a:pathLst>
                    <a:path w="23" h="30">
                      <a:moveTo>
                        <a:pt x="17" y="30"/>
                      </a:moveTo>
                      <a:lnTo>
                        <a:pt x="17" y="24"/>
                      </a:lnTo>
                      <a:lnTo>
                        <a:pt x="23" y="24"/>
                      </a:lnTo>
                      <a:lnTo>
                        <a:pt x="23" y="18"/>
                      </a:lnTo>
                      <a:lnTo>
                        <a:pt x="23" y="12"/>
                      </a:lnTo>
                      <a:lnTo>
                        <a:pt x="23" y="6"/>
                      </a:lnTo>
                      <a:lnTo>
                        <a:pt x="23" y="0"/>
                      </a:lnTo>
                      <a:lnTo>
                        <a:pt x="17" y="0"/>
                      </a:lnTo>
                      <a:lnTo>
                        <a:pt x="12" y="0"/>
                      </a:lnTo>
                      <a:lnTo>
                        <a:pt x="12" y="6"/>
                      </a:lnTo>
                      <a:lnTo>
                        <a:pt x="6" y="6"/>
                      </a:lnTo>
                      <a:lnTo>
                        <a:pt x="6" y="12"/>
                      </a:lnTo>
                      <a:lnTo>
                        <a:pt x="0" y="18"/>
                      </a:lnTo>
                      <a:lnTo>
                        <a:pt x="6" y="24"/>
                      </a:lnTo>
                      <a:lnTo>
                        <a:pt x="6" y="30"/>
                      </a:lnTo>
                      <a:lnTo>
                        <a:pt x="12" y="30"/>
                      </a:lnTo>
                      <a:lnTo>
                        <a:pt x="17" y="30"/>
                      </a:lnTo>
                      <a:close/>
                    </a:path>
                  </a:pathLst>
                </a:custGeom>
                <a:solidFill>
                  <a:srgbClr val="E5E500"/>
                </a:solidFill>
                <a:ln w="9525">
                  <a:noFill/>
                  <a:round/>
                  <a:headEnd/>
                  <a:tailEnd/>
                </a:ln>
              </p:spPr>
              <p:txBody>
                <a:bodyPr/>
                <a:lstStyle/>
                <a:p>
                  <a:endParaRPr lang="en-US"/>
                </a:p>
              </p:txBody>
            </p:sp>
            <p:sp>
              <p:nvSpPr>
                <p:cNvPr id="167" name="Freeform 55"/>
                <p:cNvSpPr>
                  <a:spLocks/>
                </p:cNvSpPr>
                <p:nvPr/>
              </p:nvSpPr>
              <p:spPr bwMode="auto">
                <a:xfrm>
                  <a:off x="775" y="3126"/>
                  <a:ext cx="17" cy="30"/>
                </a:xfrm>
                <a:custGeom>
                  <a:avLst/>
                  <a:gdLst/>
                  <a:ahLst/>
                  <a:cxnLst>
                    <a:cxn ang="0">
                      <a:pos x="12" y="30"/>
                    </a:cxn>
                    <a:cxn ang="0">
                      <a:pos x="12" y="24"/>
                    </a:cxn>
                    <a:cxn ang="0">
                      <a:pos x="17" y="24"/>
                    </a:cxn>
                    <a:cxn ang="0">
                      <a:pos x="17" y="18"/>
                    </a:cxn>
                    <a:cxn ang="0">
                      <a:pos x="17" y="12"/>
                    </a:cxn>
                    <a:cxn ang="0">
                      <a:pos x="17" y="6"/>
                    </a:cxn>
                    <a:cxn ang="0">
                      <a:pos x="17" y="0"/>
                    </a:cxn>
                    <a:cxn ang="0">
                      <a:pos x="12" y="0"/>
                    </a:cxn>
                    <a:cxn ang="0">
                      <a:pos x="12" y="0"/>
                    </a:cxn>
                    <a:cxn ang="0">
                      <a:pos x="6" y="6"/>
                    </a:cxn>
                    <a:cxn ang="0">
                      <a:pos x="0" y="6"/>
                    </a:cxn>
                    <a:cxn ang="0">
                      <a:pos x="0" y="12"/>
                    </a:cxn>
                    <a:cxn ang="0">
                      <a:pos x="0" y="18"/>
                    </a:cxn>
                    <a:cxn ang="0">
                      <a:pos x="0" y="24"/>
                    </a:cxn>
                    <a:cxn ang="0">
                      <a:pos x="0" y="30"/>
                    </a:cxn>
                    <a:cxn ang="0">
                      <a:pos x="6" y="30"/>
                    </a:cxn>
                    <a:cxn ang="0">
                      <a:pos x="12" y="30"/>
                    </a:cxn>
                  </a:cxnLst>
                  <a:rect l="0" t="0" r="r" b="b"/>
                  <a:pathLst>
                    <a:path w="17" h="30">
                      <a:moveTo>
                        <a:pt x="12" y="30"/>
                      </a:moveTo>
                      <a:lnTo>
                        <a:pt x="12" y="24"/>
                      </a:lnTo>
                      <a:lnTo>
                        <a:pt x="17" y="24"/>
                      </a:lnTo>
                      <a:lnTo>
                        <a:pt x="17" y="18"/>
                      </a:lnTo>
                      <a:lnTo>
                        <a:pt x="17" y="12"/>
                      </a:lnTo>
                      <a:lnTo>
                        <a:pt x="17" y="6"/>
                      </a:lnTo>
                      <a:lnTo>
                        <a:pt x="17" y="0"/>
                      </a:lnTo>
                      <a:lnTo>
                        <a:pt x="12" y="0"/>
                      </a:lnTo>
                      <a:lnTo>
                        <a:pt x="12" y="0"/>
                      </a:lnTo>
                      <a:lnTo>
                        <a:pt x="6" y="6"/>
                      </a:lnTo>
                      <a:lnTo>
                        <a:pt x="0" y="6"/>
                      </a:lnTo>
                      <a:lnTo>
                        <a:pt x="0" y="12"/>
                      </a:lnTo>
                      <a:lnTo>
                        <a:pt x="0" y="18"/>
                      </a:lnTo>
                      <a:lnTo>
                        <a:pt x="0" y="24"/>
                      </a:lnTo>
                      <a:lnTo>
                        <a:pt x="0" y="30"/>
                      </a:lnTo>
                      <a:lnTo>
                        <a:pt x="6" y="30"/>
                      </a:lnTo>
                      <a:lnTo>
                        <a:pt x="12" y="30"/>
                      </a:lnTo>
                    </a:path>
                  </a:pathLst>
                </a:custGeom>
                <a:noFill/>
                <a:ln w="0" cap="sq">
                  <a:solidFill>
                    <a:srgbClr val="000000"/>
                  </a:solidFill>
                  <a:prstDash val="solid"/>
                  <a:miter lim="800000"/>
                  <a:headEnd/>
                  <a:tailEnd/>
                </a:ln>
              </p:spPr>
              <p:txBody>
                <a:bodyPr/>
                <a:lstStyle/>
                <a:p>
                  <a:endParaRPr lang="en-US"/>
                </a:p>
              </p:txBody>
            </p:sp>
            <p:sp>
              <p:nvSpPr>
                <p:cNvPr id="168" name="Freeform 56"/>
                <p:cNvSpPr>
                  <a:spLocks/>
                </p:cNvSpPr>
                <p:nvPr/>
              </p:nvSpPr>
              <p:spPr bwMode="auto">
                <a:xfrm>
                  <a:off x="792" y="2766"/>
                  <a:ext cx="47" cy="24"/>
                </a:xfrm>
                <a:custGeom>
                  <a:avLst/>
                  <a:gdLst/>
                  <a:ahLst/>
                  <a:cxnLst>
                    <a:cxn ang="0">
                      <a:pos x="0" y="24"/>
                    </a:cxn>
                    <a:cxn ang="0">
                      <a:pos x="47" y="0"/>
                    </a:cxn>
                    <a:cxn ang="0">
                      <a:pos x="0" y="24"/>
                    </a:cxn>
                  </a:cxnLst>
                  <a:rect l="0" t="0" r="r" b="b"/>
                  <a:pathLst>
                    <a:path w="47" h="24">
                      <a:moveTo>
                        <a:pt x="0" y="24"/>
                      </a:moveTo>
                      <a:lnTo>
                        <a:pt x="47" y="0"/>
                      </a:lnTo>
                      <a:lnTo>
                        <a:pt x="0" y="24"/>
                      </a:lnTo>
                      <a:close/>
                    </a:path>
                  </a:pathLst>
                </a:custGeom>
                <a:solidFill>
                  <a:srgbClr val="FFFFFF"/>
                </a:solidFill>
                <a:ln w="9525">
                  <a:noFill/>
                  <a:round/>
                  <a:headEnd/>
                  <a:tailEnd/>
                </a:ln>
              </p:spPr>
              <p:txBody>
                <a:bodyPr/>
                <a:lstStyle/>
                <a:p>
                  <a:endParaRPr lang="en-US"/>
                </a:p>
              </p:txBody>
            </p:sp>
            <p:sp>
              <p:nvSpPr>
                <p:cNvPr id="169" name="Line 57"/>
                <p:cNvSpPr>
                  <a:spLocks noChangeShapeType="1"/>
                </p:cNvSpPr>
                <p:nvPr/>
              </p:nvSpPr>
              <p:spPr bwMode="auto">
                <a:xfrm flipV="1">
                  <a:off x="792" y="2766"/>
                  <a:ext cx="47" cy="24"/>
                </a:xfrm>
                <a:prstGeom prst="line">
                  <a:avLst/>
                </a:prstGeom>
                <a:noFill/>
                <a:ln w="0" cap="sq">
                  <a:solidFill>
                    <a:srgbClr val="000000"/>
                  </a:solidFill>
                  <a:miter lim="800000"/>
                  <a:headEnd/>
                  <a:tailEnd/>
                </a:ln>
              </p:spPr>
              <p:txBody>
                <a:bodyPr/>
                <a:lstStyle/>
                <a:p>
                  <a:endParaRPr lang="en-US"/>
                </a:p>
              </p:txBody>
            </p:sp>
            <p:sp>
              <p:nvSpPr>
                <p:cNvPr id="170" name="Freeform 58"/>
                <p:cNvSpPr>
                  <a:spLocks/>
                </p:cNvSpPr>
                <p:nvPr/>
              </p:nvSpPr>
              <p:spPr bwMode="auto">
                <a:xfrm>
                  <a:off x="792" y="2790"/>
                  <a:ext cx="47" cy="23"/>
                </a:xfrm>
                <a:custGeom>
                  <a:avLst/>
                  <a:gdLst/>
                  <a:ahLst/>
                  <a:cxnLst>
                    <a:cxn ang="0">
                      <a:pos x="0" y="23"/>
                    </a:cxn>
                    <a:cxn ang="0">
                      <a:pos x="47" y="0"/>
                    </a:cxn>
                    <a:cxn ang="0">
                      <a:pos x="0" y="23"/>
                    </a:cxn>
                  </a:cxnLst>
                  <a:rect l="0" t="0" r="r" b="b"/>
                  <a:pathLst>
                    <a:path w="47" h="23">
                      <a:moveTo>
                        <a:pt x="0" y="23"/>
                      </a:moveTo>
                      <a:lnTo>
                        <a:pt x="47" y="0"/>
                      </a:lnTo>
                      <a:lnTo>
                        <a:pt x="0" y="23"/>
                      </a:lnTo>
                      <a:close/>
                    </a:path>
                  </a:pathLst>
                </a:custGeom>
                <a:solidFill>
                  <a:srgbClr val="FFFFFF"/>
                </a:solidFill>
                <a:ln w="9525">
                  <a:noFill/>
                  <a:round/>
                  <a:headEnd/>
                  <a:tailEnd/>
                </a:ln>
              </p:spPr>
              <p:txBody>
                <a:bodyPr/>
                <a:lstStyle/>
                <a:p>
                  <a:endParaRPr lang="en-US"/>
                </a:p>
              </p:txBody>
            </p:sp>
            <p:sp>
              <p:nvSpPr>
                <p:cNvPr id="171" name="Line 59"/>
                <p:cNvSpPr>
                  <a:spLocks noChangeShapeType="1"/>
                </p:cNvSpPr>
                <p:nvPr/>
              </p:nvSpPr>
              <p:spPr bwMode="auto">
                <a:xfrm flipV="1">
                  <a:off x="792" y="2790"/>
                  <a:ext cx="47" cy="23"/>
                </a:xfrm>
                <a:prstGeom prst="line">
                  <a:avLst/>
                </a:prstGeom>
                <a:noFill/>
                <a:ln w="0" cap="sq">
                  <a:solidFill>
                    <a:srgbClr val="000000"/>
                  </a:solidFill>
                  <a:miter lim="800000"/>
                  <a:headEnd/>
                  <a:tailEnd/>
                </a:ln>
              </p:spPr>
              <p:txBody>
                <a:bodyPr/>
                <a:lstStyle/>
                <a:p>
                  <a:endParaRPr lang="en-US"/>
                </a:p>
              </p:txBody>
            </p:sp>
            <p:sp>
              <p:nvSpPr>
                <p:cNvPr id="172" name="Freeform 60"/>
                <p:cNvSpPr>
                  <a:spLocks/>
                </p:cNvSpPr>
                <p:nvPr/>
              </p:nvSpPr>
              <p:spPr bwMode="auto">
                <a:xfrm>
                  <a:off x="792" y="2807"/>
                  <a:ext cx="47" cy="30"/>
                </a:xfrm>
                <a:custGeom>
                  <a:avLst/>
                  <a:gdLst/>
                  <a:ahLst/>
                  <a:cxnLst>
                    <a:cxn ang="0">
                      <a:pos x="0" y="30"/>
                    </a:cxn>
                    <a:cxn ang="0">
                      <a:pos x="47" y="0"/>
                    </a:cxn>
                    <a:cxn ang="0">
                      <a:pos x="0" y="30"/>
                    </a:cxn>
                  </a:cxnLst>
                  <a:rect l="0" t="0" r="r" b="b"/>
                  <a:pathLst>
                    <a:path w="47" h="30">
                      <a:moveTo>
                        <a:pt x="0" y="30"/>
                      </a:moveTo>
                      <a:lnTo>
                        <a:pt x="47" y="0"/>
                      </a:lnTo>
                      <a:lnTo>
                        <a:pt x="0" y="30"/>
                      </a:lnTo>
                      <a:close/>
                    </a:path>
                  </a:pathLst>
                </a:custGeom>
                <a:solidFill>
                  <a:srgbClr val="FFFFFF"/>
                </a:solidFill>
                <a:ln w="9525">
                  <a:noFill/>
                  <a:round/>
                  <a:headEnd/>
                  <a:tailEnd/>
                </a:ln>
              </p:spPr>
              <p:txBody>
                <a:bodyPr/>
                <a:lstStyle/>
                <a:p>
                  <a:endParaRPr lang="en-US"/>
                </a:p>
              </p:txBody>
            </p:sp>
            <p:sp>
              <p:nvSpPr>
                <p:cNvPr id="173" name="Line 61"/>
                <p:cNvSpPr>
                  <a:spLocks noChangeShapeType="1"/>
                </p:cNvSpPr>
                <p:nvPr/>
              </p:nvSpPr>
              <p:spPr bwMode="auto">
                <a:xfrm flipV="1">
                  <a:off x="792" y="2807"/>
                  <a:ext cx="47" cy="30"/>
                </a:xfrm>
                <a:prstGeom prst="line">
                  <a:avLst/>
                </a:prstGeom>
                <a:noFill/>
                <a:ln w="0" cap="sq">
                  <a:solidFill>
                    <a:srgbClr val="000000"/>
                  </a:solidFill>
                  <a:miter lim="800000"/>
                  <a:headEnd/>
                  <a:tailEnd/>
                </a:ln>
              </p:spPr>
              <p:txBody>
                <a:bodyPr/>
                <a:lstStyle/>
                <a:p>
                  <a:endParaRPr lang="en-US"/>
                </a:p>
              </p:txBody>
            </p:sp>
            <p:sp>
              <p:nvSpPr>
                <p:cNvPr id="174" name="Freeform 62"/>
                <p:cNvSpPr>
                  <a:spLocks/>
                </p:cNvSpPr>
                <p:nvPr/>
              </p:nvSpPr>
              <p:spPr bwMode="auto">
                <a:xfrm>
                  <a:off x="781" y="2825"/>
                  <a:ext cx="70" cy="42"/>
                </a:xfrm>
                <a:custGeom>
                  <a:avLst/>
                  <a:gdLst/>
                  <a:ahLst/>
                  <a:cxnLst>
                    <a:cxn ang="0">
                      <a:pos x="0" y="42"/>
                    </a:cxn>
                    <a:cxn ang="0">
                      <a:pos x="70" y="0"/>
                    </a:cxn>
                    <a:cxn ang="0">
                      <a:pos x="0" y="42"/>
                    </a:cxn>
                  </a:cxnLst>
                  <a:rect l="0" t="0" r="r" b="b"/>
                  <a:pathLst>
                    <a:path w="70" h="42">
                      <a:moveTo>
                        <a:pt x="0" y="42"/>
                      </a:moveTo>
                      <a:lnTo>
                        <a:pt x="70" y="0"/>
                      </a:lnTo>
                      <a:lnTo>
                        <a:pt x="0" y="42"/>
                      </a:lnTo>
                      <a:close/>
                    </a:path>
                  </a:pathLst>
                </a:custGeom>
                <a:solidFill>
                  <a:srgbClr val="FFFFFF"/>
                </a:solidFill>
                <a:ln w="9525">
                  <a:noFill/>
                  <a:round/>
                  <a:headEnd/>
                  <a:tailEnd/>
                </a:ln>
              </p:spPr>
              <p:txBody>
                <a:bodyPr/>
                <a:lstStyle/>
                <a:p>
                  <a:endParaRPr lang="en-US"/>
                </a:p>
              </p:txBody>
            </p:sp>
            <p:sp>
              <p:nvSpPr>
                <p:cNvPr id="175" name="Line 63"/>
                <p:cNvSpPr>
                  <a:spLocks noChangeShapeType="1"/>
                </p:cNvSpPr>
                <p:nvPr/>
              </p:nvSpPr>
              <p:spPr bwMode="auto">
                <a:xfrm flipV="1">
                  <a:off x="781" y="2825"/>
                  <a:ext cx="70" cy="42"/>
                </a:xfrm>
                <a:prstGeom prst="line">
                  <a:avLst/>
                </a:prstGeom>
                <a:noFill/>
                <a:ln w="0" cap="sq">
                  <a:solidFill>
                    <a:srgbClr val="000000"/>
                  </a:solidFill>
                  <a:miter lim="800000"/>
                  <a:headEnd/>
                  <a:tailEnd/>
                </a:ln>
              </p:spPr>
              <p:txBody>
                <a:bodyPr/>
                <a:lstStyle/>
                <a:p>
                  <a:endParaRPr lang="en-US"/>
                </a:p>
              </p:txBody>
            </p:sp>
            <p:sp>
              <p:nvSpPr>
                <p:cNvPr id="176" name="Line 64"/>
                <p:cNvSpPr>
                  <a:spLocks noChangeShapeType="1"/>
                </p:cNvSpPr>
                <p:nvPr/>
              </p:nvSpPr>
              <p:spPr bwMode="auto">
                <a:xfrm>
                  <a:off x="563" y="2712"/>
                  <a:ext cx="65" cy="42"/>
                </a:xfrm>
                <a:prstGeom prst="line">
                  <a:avLst/>
                </a:prstGeom>
                <a:noFill/>
                <a:ln w="0" cap="sq">
                  <a:solidFill>
                    <a:srgbClr val="FFFFFF"/>
                  </a:solidFill>
                  <a:miter lim="800000"/>
                  <a:headEnd/>
                  <a:tailEnd/>
                </a:ln>
              </p:spPr>
              <p:txBody>
                <a:bodyPr/>
                <a:lstStyle/>
                <a:p>
                  <a:endParaRPr lang="en-US"/>
                </a:p>
              </p:txBody>
            </p:sp>
            <p:sp>
              <p:nvSpPr>
                <p:cNvPr id="177" name="Line 65"/>
                <p:cNvSpPr>
                  <a:spLocks noChangeShapeType="1"/>
                </p:cNvSpPr>
                <p:nvPr/>
              </p:nvSpPr>
              <p:spPr bwMode="auto">
                <a:xfrm>
                  <a:off x="563" y="2688"/>
                  <a:ext cx="65" cy="42"/>
                </a:xfrm>
                <a:prstGeom prst="line">
                  <a:avLst/>
                </a:prstGeom>
                <a:noFill/>
                <a:ln w="0" cap="sq">
                  <a:solidFill>
                    <a:srgbClr val="FFFFFF"/>
                  </a:solidFill>
                  <a:miter lim="800000"/>
                  <a:headEnd/>
                  <a:tailEnd/>
                </a:ln>
              </p:spPr>
              <p:txBody>
                <a:bodyPr/>
                <a:lstStyle/>
                <a:p>
                  <a:endParaRPr lang="en-US"/>
                </a:p>
              </p:txBody>
            </p:sp>
            <p:sp>
              <p:nvSpPr>
                <p:cNvPr id="178" name="Line 66"/>
                <p:cNvSpPr>
                  <a:spLocks noChangeShapeType="1"/>
                </p:cNvSpPr>
                <p:nvPr/>
              </p:nvSpPr>
              <p:spPr bwMode="auto">
                <a:xfrm>
                  <a:off x="563" y="2760"/>
                  <a:ext cx="65" cy="42"/>
                </a:xfrm>
                <a:prstGeom prst="line">
                  <a:avLst/>
                </a:prstGeom>
                <a:noFill/>
                <a:ln w="0" cap="sq">
                  <a:solidFill>
                    <a:srgbClr val="FFFFFF"/>
                  </a:solidFill>
                  <a:miter lim="800000"/>
                  <a:headEnd/>
                  <a:tailEnd/>
                </a:ln>
              </p:spPr>
              <p:txBody>
                <a:bodyPr/>
                <a:lstStyle/>
                <a:p>
                  <a:endParaRPr lang="en-US"/>
                </a:p>
              </p:txBody>
            </p:sp>
            <p:sp>
              <p:nvSpPr>
                <p:cNvPr id="179" name="Line 67"/>
                <p:cNvSpPr>
                  <a:spLocks noChangeShapeType="1"/>
                </p:cNvSpPr>
                <p:nvPr/>
              </p:nvSpPr>
              <p:spPr bwMode="auto">
                <a:xfrm>
                  <a:off x="563" y="2784"/>
                  <a:ext cx="65" cy="42"/>
                </a:xfrm>
                <a:prstGeom prst="line">
                  <a:avLst/>
                </a:prstGeom>
                <a:noFill/>
                <a:ln w="0" cap="sq">
                  <a:solidFill>
                    <a:srgbClr val="FFFFFF"/>
                  </a:solidFill>
                  <a:miter lim="800000"/>
                  <a:headEnd/>
                  <a:tailEnd/>
                </a:ln>
              </p:spPr>
              <p:txBody>
                <a:bodyPr/>
                <a:lstStyle/>
                <a:p>
                  <a:endParaRPr lang="en-US"/>
                </a:p>
              </p:txBody>
            </p:sp>
            <p:sp>
              <p:nvSpPr>
                <p:cNvPr id="180" name="Freeform 68"/>
                <p:cNvSpPr>
                  <a:spLocks/>
                </p:cNvSpPr>
                <p:nvPr/>
              </p:nvSpPr>
              <p:spPr bwMode="auto">
                <a:xfrm>
                  <a:off x="968" y="283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181" name="Freeform 69"/>
                <p:cNvSpPr>
                  <a:spLocks/>
                </p:cNvSpPr>
                <p:nvPr/>
              </p:nvSpPr>
              <p:spPr bwMode="auto">
                <a:xfrm>
                  <a:off x="920" y="2860"/>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grpSp>
          <p:grpSp>
            <p:nvGrpSpPr>
              <p:cNvPr id="17" name="Group 70"/>
              <p:cNvGrpSpPr>
                <a:grpSpLocks/>
              </p:cNvGrpSpPr>
              <p:nvPr/>
            </p:nvGrpSpPr>
            <p:grpSpPr bwMode="auto">
              <a:xfrm>
                <a:off x="4077" y="1324"/>
                <a:ext cx="233" cy="344"/>
                <a:chOff x="528" y="2400"/>
                <a:chExt cx="564" cy="803"/>
              </a:xfrm>
            </p:grpSpPr>
            <p:sp>
              <p:nvSpPr>
                <p:cNvPr id="74" name="Freeform 71"/>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close/>
                    </a:path>
                  </a:pathLst>
                </a:custGeom>
                <a:solidFill>
                  <a:srgbClr val="000000"/>
                </a:solidFill>
                <a:ln w="9525">
                  <a:noFill/>
                  <a:round/>
                  <a:headEnd/>
                  <a:tailEnd/>
                </a:ln>
              </p:spPr>
              <p:txBody>
                <a:bodyPr/>
                <a:lstStyle/>
                <a:p>
                  <a:endParaRPr lang="en-US"/>
                </a:p>
              </p:txBody>
            </p:sp>
            <p:sp>
              <p:nvSpPr>
                <p:cNvPr id="75" name="Freeform 72"/>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path>
                  </a:pathLst>
                </a:custGeom>
                <a:noFill/>
                <a:ln w="0" cap="sq">
                  <a:solidFill>
                    <a:srgbClr val="000000"/>
                  </a:solidFill>
                  <a:prstDash val="solid"/>
                  <a:miter lim="800000"/>
                  <a:headEnd/>
                  <a:tailEnd/>
                </a:ln>
              </p:spPr>
              <p:txBody>
                <a:bodyPr/>
                <a:lstStyle/>
                <a:p>
                  <a:endParaRPr lang="en-US"/>
                </a:p>
              </p:txBody>
            </p:sp>
            <p:sp>
              <p:nvSpPr>
                <p:cNvPr id="76" name="Freeform 73"/>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close/>
                    </a:path>
                  </a:pathLst>
                </a:custGeom>
                <a:solidFill>
                  <a:srgbClr val="000000"/>
                </a:solidFill>
                <a:ln w="9525">
                  <a:noFill/>
                  <a:round/>
                  <a:headEnd/>
                  <a:tailEnd/>
                </a:ln>
              </p:spPr>
              <p:txBody>
                <a:bodyPr/>
                <a:lstStyle/>
                <a:p>
                  <a:endParaRPr lang="en-US"/>
                </a:p>
              </p:txBody>
            </p:sp>
            <p:sp>
              <p:nvSpPr>
                <p:cNvPr id="77" name="Freeform 74"/>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path>
                  </a:pathLst>
                </a:custGeom>
                <a:noFill/>
                <a:ln w="0" cap="sq">
                  <a:solidFill>
                    <a:srgbClr val="000000"/>
                  </a:solidFill>
                  <a:prstDash val="solid"/>
                  <a:miter lim="800000"/>
                  <a:headEnd/>
                  <a:tailEnd/>
                </a:ln>
              </p:spPr>
              <p:txBody>
                <a:bodyPr/>
                <a:lstStyle/>
                <a:p>
                  <a:endParaRPr lang="en-US"/>
                </a:p>
              </p:txBody>
            </p:sp>
            <p:sp>
              <p:nvSpPr>
                <p:cNvPr id="78" name="Freeform 75"/>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close/>
                    </a:path>
                  </a:pathLst>
                </a:custGeom>
                <a:solidFill>
                  <a:srgbClr val="000000"/>
                </a:solidFill>
                <a:ln w="9525">
                  <a:noFill/>
                  <a:round/>
                  <a:headEnd/>
                  <a:tailEnd/>
                </a:ln>
              </p:spPr>
              <p:txBody>
                <a:bodyPr/>
                <a:lstStyle/>
                <a:p>
                  <a:endParaRPr lang="en-US"/>
                </a:p>
              </p:txBody>
            </p:sp>
            <p:sp>
              <p:nvSpPr>
                <p:cNvPr id="79" name="Freeform 76"/>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path>
                  </a:pathLst>
                </a:custGeom>
                <a:noFill/>
                <a:ln w="0" cap="sq">
                  <a:solidFill>
                    <a:srgbClr val="000000"/>
                  </a:solidFill>
                  <a:prstDash val="solid"/>
                  <a:miter lim="800000"/>
                  <a:headEnd/>
                  <a:tailEnd/>
                </a:ln>
              </p:spPr>
              <p:txBody>
                <a:bodyPr/>
                <a:lstStyle/>
                <a:p>
                  <a:endParaRPr lang="en-US"/>
                </a:p>
              </p:txBody>
            </p:sp>
            <p:sp>
              <p:nvSpPr>
                <p:cNvPr id="80" name="Freeform 77"/>
                <p:cNvSpPr>
                  <a:spLocks/>
                </p:cNvSpPr>
                <p:nvPr/>
              </p:nvSpPr>
              <p:spPr bwMode="auto">
                <a:xfrm>
                  <a:off x="528" y="2400"/>
                  <a:ext cx="564" cy="325"/>
                </a:xfrm>
                <a:custGeom>
                  <a:avLst/>
                  <a:gdLst/>
                  <a:ahLst/>
                  <a:cxnLst>
                    <a:cxn ang="0">
                      <a:pos x="217" y="325"/>
                    </a:cxn>
                    <a:cxn ang="0">
                      <a:pos x="0" y="201"/>
                    </a:cxn>
                    <a:cxn ang="0">
                      <a:pos x="358" y="0"/>
                    </a:cxn>
                    <a:cxn ang="0">
                      <a:pos x="564" y="118"/>
                    </a:cxn>
                    <a:cxn ang="0">
                      <a:pos x="217" y="325"/>
                    </a:cxn>
                  </a:cxnLst>
                  <a:rect l="0" t="0" r="r" b="b"/>
                  <a:pathLst>
                    <a:path w="564" h="325">
                      <a:moveTo>
                        <a:pt x="217" y="325"/>
                      </a:moveTo>
                      <a:lnTo>
                        <a:pt x="0" y="201"/>
                      </a:lnTo>
                      <a:lnTo>
                        <a:pt x="358" y="0"/>
                      </a:lnTo>
                      <a:lnTo>
                        <a:pt x="564" y="118"/>
                      </a:lnTo>
                      <a:lnTo>
                        <a:pt x="217" y="325"/>
                      </a:lnTo>
                      <a:close/>
                    </a:path>
                  </a:pathLst>
                </a:custGeom>
                <a:solidFill>
                  <a:srgbClr val="C0C0C0"/>
                </a:solidFill>
                <a:ln w="9525">
                  <a:noFill/>
                  <a:round/>
                  <a:headEnd/>
                  <a:tailEnd/>
                </a:ln>
              </p:spPr>
              <p:txBody>
                <a:bodyPr/>
                <a:lstStyle/>
                <a:p>
                  <a:endParaRPr lang="en-US"/>
                </a:p>
              </p:txBody>
            </p:sp>
            <p:sp>
              <p:nvSpPr>
                <p:cNvPr id="81" name="Freeform 78"/>
                <p:cNvSpPr>
                  <a:spLocks/>
                </p:cNvSpPr>
                <p:nvPr/>
              </p:nvSpPr>
              <p:spPr bwMode="auto">
                <a:xfrm>
                  <a:off x="528" y="2400"/>
                  <a:ext cx="564" cy="325"/>
                </a:xfrm>
                <a:custGeom>
                  <a:avLst/>
                  <a:gdLst/>
                  <a:ahLst/>
                  <a:cxnLst>
                    <a:cxn ang="0">
                      <a:pos x="217" y="325"/>
                    </a:cxn>
                    <a:cxn ang="0">
                      <a:pos x="0" y="201"/>
                    </a:cxn>
                    <a:cxn ang="0">
                      <a:pos x="358" y="0"/>
                    </a:cxn>
                    <a:cxn ang="0">
                      <a:pos x="564" y="118"/>
                    </a:cxn>
                  </a:cxnLst>
                  <a:rect l="0" t="0" r="r" b="b"/>
                  <a:pathLst>
                    <a:path w="564" h="325">
                      <a:moveTo>
                        <a:pt x="217" y="325"/>
                      </a:moveTo>
                      <a:lnTo>
                        <a:pt x="0" y="201"/>
                      </a:lnTo>
                      <a:lnTo>
                        <a:pt x="358" y="0"/>
                      </a:lnTo>
                      <a:lnTo>
                        <a:pt x="564" y="118"/>
                      </a:lnTo>
                    </a:path>
                  </a:pathLst>
                </a:custGeom>
                <a:noFill/>
                <a:ln w="0" cap="sq">
                  <a:solidFill>
                    <a:srgbClr val="000000"/>
                  </a:solidFill>
                  <a:prstDash val="solid"/>
                  <a:miter lim="800000"/>
                  <a:headEnd/>
                  <a:tailEnd/>
                </a:ln>
              </p:spPr>
              <p:txBody>
                <a:bodyPr/>
                <a:lstStyle/>
                <a:p>
                  <a:endParaRPr lang="en-US"/>
                </a:p>
              </p:txBody>
            </p:sp>
            <p:sp>
              <p:nvSpPr>
                <p:cNvPr id="82" name="Freeform 79"/>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close/>
                    </a:path>
                  </a:pathLst>
                </a:custGeom>
                <a:solidFill>
                  <a:srgbClr val="999999"/>
                </a:solidFill>
                <a:ln w="9525">
                  <a:noFill/>
                  <a:round/>
                  <a:headEnd/>
                  <a:tailEnd/>
                </a:ln>
              </p:spPr>
              <p:txBody>
                <a:bodyPr/>
                <a:lstStyle/>
                <a:p>
                  <a:endParaRPr lang="en-US"/>
                </a:p>
              </p:txBody>
            </p:sp>
            <p:sp>
              <p:nvSpPr>
                <p:cNvPr id="83" name="Freeform 80"/>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path>
                  </a:pathLst>
                </a:custGeom>
                <a:noFill/>
                <a:ln w="0" cap="sq">
                  <a:solidFill>
                    <a:srgbClr val="000000"/>
                  </a:solidFill>
                  <a:prstDash val="solid"/>
                  <a:miter lim="800000"/>
                  <a:headEnd/>
                  <a:tailEnd/>
                </a:ln>
              </p:spPr>
              <p:txBody>
                <a:bodyPr/>
                <a:lstStyle/>
                <a:p>
                  <a:endParaRPr lang="en-US"/>
                </a:p>
              </p:txBody>
            </p:sp>
            <p:sp>
              <p:nvSpPr>
                <p:cNvPr id="84" name="Freeform 81"/>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close/>
                    </a:path>
                  </a:pathLst>
                </a:custGeom>
                <a:gradFill rotWithShape="0">
                  <a:gsLst>
                    <a:gs pos="0">
                      <a:srgbClr val="E6E6E6">
                        <a:gamma/>
                        <a:shade val="46275"/>
                        <a:invGamma/>
                      </a:srgbClr>
                    </a:gs>
                    <a:gs pos="50000">
                      <a:srgbClr val="E6E6E6"/>
                    </a:gs>
                    <a:gs pos="100000">
                      <a:srgbClr val="E6E6E6">
                        <a:gamma/>
                        <a:shade val="46275"/>
                        <a:invGamma/>
                      </a:srgbClr>
                    </a:gs>
                  </a:gsLst>
                  <a:lin ang="2700000" scaled="1"/>
                </a:gradFill>
                <a:ln w="9525">
                  <a:noFill/>
                  <a:round/>
                  <a:headEnd/>
                  <a:tailEnd/>
                </a:ln>
              </p:spPr>
              <p:txBody>
                <a:bodyPr/>
                <a:lstStyle/>
                <a:p>
                  <a:endParaRPr lang="en-US"/>
                </a:p>
              </p:txBody>
            </p:sp>
            <p:sp>
              <p:nvSpPr>
                <p:cNvPr id="85" name="Freeform 82"/>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path>
                  </a:pathLst>
                </a:custGeom>
                <a:noFill/>
                <a:ln w="0" cap="sq">
                  <a:solidFill>
                    <a:srgbClr val="000000"/>
                  </a:solidFill>
                  <a:prstDash val="solid"/>
                  <a:miter lim="800000"/>
                  <a:headEnd/>
                  <a:tailEnd/>
                </a:ln>
              </p:spPr>
              <p:txBody>
                <a:bodyPr/>
                <a:lstStyle/>
                <a:p>
                  <a:endParaRPr lang="en-US"/>
                </a:p>
              </p:txBody>
            </p:sp>
            <p:sp>
              <p:nvSpPr>
                <p:cNvPr id="86" name="Freeform 83"/>
                <p:cNvSpPr>
                  <a:spLocks/>
                </p:cNvSpPr>
                <p:nvPr/>
              </p:nvSpPr>
              <p:spPr bwMode="auto">
                <a:xfrm>
                  <a:off x="745" y="2931"/>
                  <a:ext cx="136" cy="77"/>
                </a:xfrm>
                <a:custGeom>
                  <a:avLst/>
                  <a:gdLst/>
                  <a:ahLst/>
                  <a:cxnLst>
                    <a:cxn ang="0">
                      <a:pos x="0" y="77"/>
                    </a:cxn>
                    <a:cxn ang="0">
                      <a:pos x="136" y="0"/>
                    </a:cxn>
                    <a:cxn ang="0">
                      <a:pos x="0" y="77"/>
                    </a:cxn>
                  </a:cxnLst>
                  <a:rect l="0" t="0" r="r" b="b"/>
                  <a:pathLst>
                    <a:path w="136" h="77">
                      <a:moveTo>
                        <a:pt x="0" y="77"/>
                      </a:moveTo>
                      <a:lnTo>
                        <a:pt x="136" y="0"/>
                      </a:lnTo>
                      <a:lnTo>
                        <a:pt x="0" y="77"/>
                      </a:lnTo>
                      <a:close/>
                    </a:path>
                  </a:pathLst>
                </a:custGeom>
                <a:solidFill>
                  <a:srgbClr val="FFFFFF"/>
                </a:solidFill>
                <a:ln w="9525">
                  <a:noFill/>
                  <a:round/>
                  <a:headEnd/>
                  <a:tailEnd/>
                </a:ln>
              </p:spPr>
              <p:txBody>
                <a:bodyPr/>
                <a:lstStyle/>
                <a:p>
                  <a:endParaRPr lang="en-US"/>
                </a:p>
              </p:txBody>
            </p:sp>
            <p:sp>
              <p:nvSpPr>
                <p:cNvPr id="87" name="Line 84"/>
                <p:cNvSpPr>
                  <a:spLocks noChangeShapeType="1"/>
                </p:cNvSpPr>
                <p:nvPr/>
              </p:nvSpPr>
              <p:spPr bwMode="auto">
                <a:xfrm flipV="1">
                  <a:off x="745" y="2931"/>
                  <a:ext cx="136" cy="77"/>
                </a:xfrm>
                <a:prstGeom prst="line">
                  <a:avLst/>
                </a:prstGeom>
                <a:noFill/>
                <a:ln w="0" cap="sq">
                  <a:solidFill>
                    <a:srgbClr val="000000"/>
                  </a:solidFill>
                  <a:miter lim="800000"/>
                  <a:headEnd/>
                  <a:tailEnd/>
                </a:ln>
              </p:spPr>
              <p:txBody>
                <a:bodyPr/>
                <a:lstStyle/>
                <a:p>
                  <a:endParaRPr lang="en-US"/>
                </a:p>
              </p:txBody>
            </p:sp>
            <p:sp>
              <p:nvSpPr>
                <p:cNvPr id="88" name="Freeform 85"/>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close/>
                    </a:path>
                  </a:pathLst>
                </a:custGeom>
                <a:solidFill>
                  <a:srgbClr val="7F5430"/>
                </a:solidFill>
                <a:ln w="9525">
                  <a:noFill/>
                  <a:round/>
                  <a:headEnd/>
                  <a:tailEnd/>
                </a:ln>
              </p:spPr>
              <p:txBody>
                <a:bodyPr/>
                <a:lstStyle/>
                <a:p>
                  <a:endParaRPr lang="en-US"/>
                </a:p>
              </p:txBody>
            </p:sp>
            <p:sp>
              <p:nvSpPr>
                <p:cNvPr id="89" name="Freeform 86"/>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path>
                  </a:pathLst>
                </a:custGeom>
                <a:noFill/>
                <a:ln w="0" cap="sq">
                  <a:solidFill>
                    <a:srgbClr val="000000"/>
                  </a:solidFill>
                  <a:prstDash val="solid"/>
                  <a:miter lim="800000"/>
                  <a:headEnd/>
                  <a:tailEnd/>
                </a:ln>
              </p:spPr>
              <p:txBody>
                <a:bodyPr/>
                <a:lstStyle/>
                <a:p>
                  <a:endParaRPr lang="en-US"/>
                </a:p>
              </p:txBody>
            </p:sp>
            <p:sp>
              <p:nvSpPr>
                <p:cNvPr id="90" name="Freeform 87"/>
                <p:cNvSpPr>
                  <a:spLocks/>
                </p:cNvSpPr>
                <p:nvPr/>
              </p:nvSpPr>
              <p:spPr bwMode="auto">
                <a:xfrm>
                  <a:off x="910" y="2613"/>
                  <a:ext cx="147" cy="165"/>
                </a:xfrm>
                <a:custGeom>
                  <a:avLst/>
                  <a:gdLst/>
                  <a:ahLst/>
                  <a:cxnLst>
                    <a:cxn ang="0">
                      <a:pos x="147" y="76"/>
                    </a:cxn>
                    <a:cxn ang="0">
                      <a:pos x="147" y="0"/>
                    </a:cxn>
                    <a:cxn ang="0">
                      <a:pos x="0" y="88"/>
                    </a:cxn>
                    <a:cxn ang="0">
                      <a:pos x="0" y="165"/>
                    </a:cxn>
                    <a:cxn ang="0">
                      <a:pos x="147" y="76"/>
                    </a:cxn>
                  </a:cxnLst>
                  <a:rect l="0" t="0" r="r" b="b"/>
                  <a:pathLst>
                    <a:path w="147" h="165">
                      <a:moveTo>
                        <a:pt x="147" y="76"/>
                      </a:moveTo>
                      <a:lnTo>
                        <a:pt x="147" y="0"/>
                      </a:lnTo>
                      <a:lnTo>
                        <a:pt x="0" y="88"/>
                      </a:lnTo>
                      <a:lnTo>
                        <a:pt x="0" y="165"/>
                      </a:lnTo>
                      <a:lnTo>
                        <a:pt x="147" y="76"/>
                      </a:lnTo>
                      <a:close/>
                    </a:path>
                  </a:pathLst>
                </a:custGeom>
                <a:solidFill>
                  <a:srgbClr val="996600"/>
                </a:solidFill>
                <a:ln w="9525">
                  <a:noFill/>
                  <a:round/>
                  <a:headEnd/>
                  <a:tailEnd/>
                </a:ln>
              </p:spPr>
              <p:txBody>
                <a:bodyPr/>
                <a:lstStyle/>
                <a:p>
                  <a:endParaRPr lang="en-US"/>
                </a:p>
              </p:txBody>
            </p:sp>
            <p:sp>
              <p:nvSpPr>
                <p:cNvPr id="91" name="Freeform 88"/>
                <p:cNvSpPr>
                  <a:spLocks/>
                </p:cNvSpPr>
                <p:nvPr/>
              </p:nvSpPr>
              <p:spPr bwMode="auto">
                <a:xfrm>
                  <a:off x="910" y="2772"/>
                  <a:ext cx="147" cy="142"/>
                </a:xfrm>
                <a:custGeom>
                  <a:avLst/>
                  <a:gdLst/>
                  <a:ahLst/>
                  <a:cxnLst>
                    <a:cxn ang="0">
                      <a:pos x="147" y="59"/>
                    </a:cxn>
                    <a:cxn ang="0">
                      <a:pos x="147" y="0"/>
                    </a:cxn>
                    <a:cxn ang="0">
                      <a:pos x="0" y="83"/>
                    </a:cxn>
                    <a:cxn ang="0">
                      <a:pos x="0" y="142"/>
                    </a:cxn>
                    <a:cxn ang="0">
                      <a:pos x="147" y="59"/>
                    </a:cxn>
                  </a:cxnLst>
                  <a:rect l="0" t="0" r="r" b="b"/>
                  <a:pathLst>
                    <a:path w="147" h="142">
                      <a:moveTo>
                        <a:pt x="147" y="59"/>
                      </a:moveTo>
                      <a:lnTo>
                        <a:pt x="147" y="0"/>
                      </a:lnTo>
                      <a:lnTo>
                        <a:pt x="0" y="83"/>
                      </a:lnTo>
                      <a:lnTo>
                        <a:pt x="0" y="142"/>
                      </a:lnTo>
                      <a:lnTo>
                        <a:pt x="147" y="59"/>
                      </a:lnTo>
                    </a:path>
                  </a:pathLst>
                </a:custGeom>
                <a:solidFill>
                  <a:schemeClr val="accent1"/>
                </a:solidFill>
                <a:ln w="0" cap="sq">
                  <a:solidFill>
                    <a:srgbClr val="000000"/>
                  </a:solidFill>
                  <a:prstDash val="solid"/>
                  <a:miter lim="800000"/>
                  <a:headEnd/>
                  <a:tailEnd/>
                </a:ln>
              </p:spPr>
              <p:txBody>
                <a:bodyPr/>
                <a:lstStyle/>
                <a:p>
                  <a:endParaRPr lang="en-US"/>
                </a:p>
              </p:txBody>
            </p:sp>
            <p:sp>
              <p:nvSpPr>
                <p:cNvPr id="92" name="Freeform 89"/>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close/>
                    </a:path>
                  </a:pathLst>
                </a:custGeom>
                <a:solidFill>
                  <a:srgbClr val="FF0000"/>
                </a:solidFill>
                <a:ln w="9525">
                  <a:noFill/>
                  <a:round/>
                  <a:headEnd/>
                  <a:tailEnd/>
                </a:ln>
              </p:spPr>
              <p:txBody>
                <a:bodyPr/>
                <a:lstStyle/>
                <a:p>
                  <a:endParaRPr lang="en-US"/>
                </a:p>
              </p:txBody>
            </p:sp>
            <p:sp>
              <p:nvSpPr>
                <p:cNvPr id="93" name="Freeform 90"/>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path>
                  </a:pathLst>
                </a:custGeom>
                <a:noFill/>
                <a:ln w="0" cap="sq">
                  <a:solidFill>
                    <a:srgbClr val="000000"/>
                  </a:solidFill>
                  <a:prstDash val="solid"/>
                  <a:miter lim="800000"/>
                  <a:headEnd/>
                  <a:tailEnd/>
                </a:ln>
              </p:spPr>
              <p:txBody>
                <a:bodyPr/>
                <a:lstStyle/>
                <a:p>
                  <a:endParaRPr lang="en-US"/>
                </a:p>
              </p:txBody>
            </p:sp>
            <p:sp>
              <p:nvSpPr>
                <p:cNvPr id="94" name="Freeform 91"/>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close/>
                    </a:path>
                  </a:pathLst>
                </a:custGeom>
                <a:solidFill>
                  <a:srgbClr val="FF0000"/>
                </a:solidFill>
                <a:ln w="9525">
                  <a:noFill/>
                  <a:round/>
                  <a:headEnd/>
                  <a:tailEnd/>
                </a:ln>
              </p:spPr>
              <p:txBody>
                <a:bodyPr/>
                <a:lstStyle/>
                <a:p>
                  <a:endParaRPr lang="en-US"/>
                </a:p>
              </p:txBody>
            </p:sp>
            <p:sp>
              <p:nvSpPr>
                <p:cNvPr id="95" name="Freeform 92"/>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96" name="Freeform 93"/>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close/>
                    </a:path>
                  </a:pathLst>
                </a:custGeom>
                <a:solidFill>
                  <a:srgbClr val="669966"/>
                </a:solidFill>
                <a:ln w="9525">
                  <a:noFill/>
                  <a:round/>
                  <a:headEnd/>
                  <a:tailEnd/>
                </a:ln>
              </p:spPr>
              <p:txBody>
                <a:bodyPr/>
                <a:lstStyle/>
                <a:p>
                  <a:endParaRPr lang="en-US"/>
                </a:p>
              </p:txBody>
            </p:sp>
            <p:sp>
              <p:nvSpPr>
                <p:cNvPr id="97" name="Freeform 94"/>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98" name="Freeform 95"/>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close/>
                    </a:path>
                  </a:pathLst>
                </a:custGeom>
                <a:solidFill>
                  <a:srgbClr val="FF0000"/>
                </a:solidFill>
                <a:ln w="9525">
                  <a:noFill/>
                  <a:round/>
                  <a:headEnd/>
                  <a:tailEnd/>
                </a:ln>
              </p:spPr>
              <p:txBody>
                <a:bodyPr/>
                <a:lstStyle/>
                <a:p>
                  <a:endParaRPr lang="en-US"/>
                </a:p>
              </p:txBody>
            </p:sp>
            <p:sp>
              <p:nvSpPr>
                <p:cNvPr id="99" name="Freeform 96"/>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path>
                  </a:pathLst>
                </a:custGeom>
                <a:noFill/>
                <a:ln w="0" cap="sq">
                  <a:solidFill>
                    <a:srgbClr val="000000"/>
                  </a:solidFill>
                  <a:prstDash val="solid"/>
                  <a:miter lim="800000"/>
                  <a:headEnd/>
                  <a:tailEnd/>
                </a:ln>
              </p:spPr>
              <p:txBody>
                <a:bodyPr/>
                <a:lstStyle/>
                <a:p>
                  <a:endParaRPr lang="en-US"/>
                </a:p>
              </p:txBody>
            </p:sp>
            <p:sp>
              <p:nvSpPr>
                <p:cNvPr id="100" name="Freeform 97"/>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close/>
                    </a:path>
                  </a:pathLst>
                </a:custGeom>
                <a:solidFill>
                  <a:srgbClr val="9D663C"/>
                </a:solidFill>
                <a:ln w="9525">
                  <a:noFill/>
                  <a:round/>
                  <a:headEnd/>
                  <a:tailEnd/>
                </a:ln>
              </p:spPr>
              <p:txBody>
                <a:bodyPr/>
                <a:lstStyle/>
                <a:p>
                  <a:endParaRPr lang="en-US"/>
                </a:p>
              </p:txBody>
            </p:sp>
            <p:sp>
              <p:nvSpPr>
                <p:cNvPr id="101" name="Freeform 98"/>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path>
                  </a:pathLst>
                </a:custGeom>
                <a:noFill/>
                <a:ln w="0" cap="sq">
                  <a:solidFill>
                    <a:srgbClr val="000000"/>
                  </a:solidFill>
                  <a:prstDash val="solid"/>
                  <a:miter lim="800000"/>
                  <a:headEnd/>
                  <a:tailEnd/>
                </a:ln>
              </p:spPr>
              <p:txBody>
                <a:bodyPr/>
                <a:lstStyle/>
                <a:p>
                  <a:endParaRPr lang="en-US"/>
                </a:p>
              </p:txBody>
            </p:sp>
            <p:sp>
              <p:nvSpPr>
                <p:cNvPr id="102" name="Freeform 99"/>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103" name="Freeform 100"/>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path>
                  </a:pathLst>
                </a:custGeom>
                <a:noFill/>
                <a:ln w="0" cap="sq">
                  <a:solidFill>
                    <a:srgbClr val="000000"/>
                  </a:solidFill>
                  <a:prstDash val="solid"/>
                  <a:miter lim="800000"/>
                  <a:headEnd/>
                  <a:tailEnd/>
                </a:ln>
              </p:spPr>
              <p:txBody>
                <a:bodyPr/>
                <a:lstStyle/>
                <a:p>
                  <a:endParaRPr lang="en-US"/>
                </a:p>
              </p:txBody>
            </p:sp>
            <p:sp>
              <p:nvSpPr>
                <p:cNvPr id="104" name="Freeform 101"/>
                <p:cNvSpPr>
                  <a:spLocks/>
                </p:cNvSpPr>
                <p:nvPr/>
              </p:nvSpPr>
              <p:spPr bwMode="auto">
                <a:xfrm>
                  <a:off x="528" y="2548"/>
                  <a:ext cx="564" cy="206"/>
                </a:xfrm>
                <a:custGeom>
                  <a:avLst/>
                  <a:gdLst/>
                  <a:ahLst/>
                  <a:cxnLst>
                    <a:cxn ang="0">
                      <a:pos x="564" y="0"/>
                    </a:cxn>
                    <a:cxn ang="0">
                      <a:pos x="217" y="206"/>
                    </a:cxn>
                    <a:cxn ang="0">
                      <a:pos x="0" y="76"/>
                    </a:cxn>
                  </a:cxnLst>
                  <a:rect l="0" t="0" r="r" b="b"/>
                  <a:pathLst>
                    <a:path w="564" h="206">
                      <a:moveTo>
                        <a:pt x="564" y="0"/>
                      </a:moveTo>
                      <a:lnTo>
                        <a:pt x="217" y="206"/>
                      </a:lnTo>
                      <a:lnTo>
                        <a:pt x="0" y="76"/>
                      </a:lnTo>
                    </a:path>
                  </a:pathLst>
                </a:custGeom>
                <a:noFill/>
                <a:ln w="0" cap="sq">
                  <a:solidFill>
                    <a:srgbClr val="000000"/>
                  </a:solidFill>
                  <a:prstDash val="solid"/>
                  <a:miter lim="800000"/>
                  <a:headEnd/>
                  <a:tailEnd/>
                </a:ln>
              </p:spPr>
              <p:txBody>
                <a:bodyPr/>
                <a:lstStyle/>
                <a:p>
                  <a:endParaRPr lang="en-US"/>
                </a:p>
              </p:txBody>
            </p:sp>
            <p:sp>
              <p:nvSpPr>
                <p:cNvPr id="105" name="Line 102"/>
                <p:cNvSpPr>
                  <a:spLocks noChangeShapeType="1"/>
                </p:cNvSpPr>
                <p:nvPr/>
              </p:nvSpPr>
              <p:spPr bwMode="auto">
                <a:xfrm>
                  <a:off x="563" y="2736"/>
                  <a:ext cx="65" cy="42"/>
                </a:xfrm>
                <a:prstGeom prst="line">
                  <a:avLst/>
                </a:prstGeom>
                <a:noFill/>
                <a:ln w="0" cap="sq">
                  <a:solidFill>
                    <a:srgbClr val="FFFFFF"/>
                  </a:solidFill>
                  <a:miter lim="800000"/>
                  <a:headEnd/>
                  <a:tailEnd/>
                </a:ln>
              </p:spPr>
              <p:txBody>
                <a:bodyPr/>
                <a:lstStyle/>
                <a:p>
                  <a:endParaRPr lang="en-US"/>
                </a:p>
              </p:txBody>
            </p:sp>
            <p:sp>
              <p:nvSpPr>
                <p:cNvPr id="106" name="Line 103"/>
                <p:cNvSpPr>
                  <a:spLocks noChangeShapeType="1"/>
                </p:cNvSpPr>
                <p:nvPr/>
              </p:nvSpPr>
              <p:spPr bwMode="auto">
                <a:xfrm flipV="1">
                  <a:off x="828" y="2435"/>
                  <a:ext cx="58" cy="36"/>
                </a:xfrm>
                <a:prstGeom prst="line">
                  <a:avLst/>
                </a:prstGeom>
                <a:noFill/>
                <a:ln w="0" cap="sq">
                  <a:solidFill>
                    <a:srgbClr val="FFFFFF"/>
                  </a:solidFill>
                  <a:miter lim="800000"/>
                  <a:headEnd/>
                  <a:tailEnd/>
                </a:ln>
              </p:spPr>
              <p:txBody>
                <a:bodyPr/>
                <a:lstStyle/>
                <a:p>
                  <a:endParaRPr lang="en-US"/>
                </a:p>
              </p:txBody>
            </p:sp>
            <p:sp>
              <p:nvSpPr>
                <p:cNvPr id="107" name="Line 104"/>
                <p:cNvSpPr>
                  <a:spLocks noChangeShapeType="1"/>
                </p:cNvSpPr>
                <p:nvPr/>
              </p:nvSpPr>
              <p:spPr bwMode="auto">
                <a:xfrm flipV="1">
                  <a:off x="857" y="2453"/>
                  <a:ext cx="59" cy="36"/>
                </a:xfrm>
                <a:prstGeom prst="line">
                  <a:avLst/>
                </a:prstGeom>
                <a:noFill/>
                <a:ln w="0" cap="sq">
                  <a:solidFill>
                    <a:srgbClr val="FFFFFF"/>
                  </a:solidFill>
                  <a:miter lim="800000"/>
                  <a:headEnd/>
                  <a:tailEnd/>
                </a:ln>
              </p:spPr>
              <p:txBody>
                <a:bodyPr/>
                <a:lstStyle/>
                <a:p>
                  <a:endParaRPr lang="en-US"/>
                </a:p>
              </p:txBody>
            </p:sp>
            <p:sp>
              <p:nvSpPr>
                <p:cNvPr id="108" name="Line 105"/>
                <p:cNvSpPr>
                  <a:spLocks noChangeShapeType="1"/>
                </p:cNvSpPr>
                <p:nvPr/>
              </p:nvSpPr>
              <p:spPr bwMode="auto">
                <a:xfrm flipV="1">
                  <a:off x="881" y="2471"/>
                  <a:ext cx="64" cy="35"/>
                </a:xfrm>
                <a:prstGeom prst="line">
                  <a:avLst/>
                </a:prstGeom>
                <a:noFill/>
                <a:ln w="0" cap="sq">
                  <a:solidFill>
                    <a:srgbClr val="FFFFFF"/>
                  </a:solidFill>
                  <a:miter lim="800000"/>
                  <a:headEnd/>
                  <a:tailEnd/>
                </a:ln>
              </p:spPr>
              <p:txBody>
                <a:bodyPr/>
                <a:lstStyle/>
                <a:p>
                  <a:endParaRPr lang="en-US"/>
                </a:p>
              </p:txBody>
            </p:sp>
            <p:sp>
              <p:nvSpPr>
                <p:cNvPr id="109" name="Freeform 106"/>
                <p:cNvSpPr>
                  <a:spLocks/>
                </p:cNvSpPr>
                <p:nvPr/>
              </p:nvSpPr>
              <p:spPr bwMode="auto">
                <a:xfrm>
                  <a:off x="881" y="2666"/>
                  <a:ext cx="1" cy="454"/>
                </a:xfrm>
                <a:custGeom>
                  <a:avLst/>
                  <a:gdLst/>
                  <a:ahLst/>
                  <a:cxnLst>
                    <a:cxn ang="0">
                      <a:pos x="0" y="0"/>
                    </a:cxn>
                    <a:cxn ang="0">
                      <a:pos x="0" y="454"/>
                    </a:cxn>
                    <a:cxn ang="0">
                      <a:pos x="0" y="0"/>
                    </a:cxn>
                  </a:cxnLst>
                  <a:rect l="0" t="0" r="r" b="b"/>
                  <a:pathLst>
                    <a:path h="454">
                      <a:moveTo>
                        <a:pt x="0" y="0"/>
                      </a:moveTo>
                      <a:lnTo>
                        <a:pt x="0" y="454"/>
                      </a:lnTo>
                      <a:lnTo>
                        <a:pt x="0" y="0"/>
                      </a:lnTo>
                      <a:close/>
                    </a:path>
                  </a:pathLst>
                </a:custGeom>
                <a:solidFill>
                  <a:srgbClr val="FFFFFF"/>
                </a:solidFill>
                <a:ln w="9525">
                  <a:noFill/>
                  <a:round/>
                  <a:headEnd/>
                  <a:tailEnd/>
                </a:ln>
              </p:spPr>
              <p:txBody>
                <a:bodyPr/>
                <a:lstStyle/>
                <a:p>
                  <a:endParaRPr lang="en-US"/>
                </a:p>
              </p:txBody>
            </p:sp>
            <p:sp>
              <p:nvSpPr>
                <p:cNvPr id="110" name="Line 107"/>
                <p:cNvSpPr>
                  <a:spLocks noChangeShapeType="1"/>
                </p:cNvSpPr>
                <p:nvPr/>
              </p:nvSpPr>
              <p:spPr bwMode="auto">
                <a:xfrm>
                  <a:off x="881" y="2666"/>
                  <a:ext cx="1" cy="454"/>
                </a:xfrm>
                <a:prstGeom prst="line">
                  <a:avLst/>
                </a:prstGeom>
                <a:noFill/>
                <a:ln w="0" cap="sq">
                  <a:solidFill>
                    <a:srgbClr val="000000"/>
                  </a:solidFill>
                  <a:miter lim="800000"/>
                  <a:headEnd/>
                  <a:tailEnd/>
                </a:ln>
              </p:spPr>
              <p:txBody>
                <a:bodyPr/>
                <a:lstStyle/>
                <a:p>
                  <a:endParaRPr lang="en-US"/>
                </a:p>
              </p:txBody>
            </p:sp>
            <p:sp>
              <p:nvSpPr>
                <p:cNvPr id="111" name="Freeform 108"/>
                <p:cNvSpPr>
                  <a:spLocks/>
                </p:cNvSpPr>
                <p:nvPr/>
              </p:nvSpPr>
              <p:spPr bwMode="auto">
                <a:xfrm>
                  <a:off x="528" y="3044"/>
                  <a:ext cx="253" cy="118"/>
                </a:xfrm>
                <a:custGeom>
                  <a:avLst/>
                  <a:gdLst/>
                  <a:ahLst/>
                  <a:cxnLst>
                    <a:cxn ang="0">
                      <a:pos x="253" y="100"/>
                    </a:cxn>
                    <a:cxn ang="0">
                      <a:pos x="217" y="118"/>
                    </a:cxn>
                    <a:cxn ang="0">
                      <a:pos x="0" y="0"/>
                    </a:cxn>
                  </a:cxnLst>
                  <a:rect l="0" t="0" r="r" b="b"/>
                  <a:pathLst>
                    <a:path w="253" h="118">
                      <a:moveTo>
                        <a:pt x="253" y="100"/>
                      </a:moveTo>
                      <a:lnTo>
                        <a:pt x="217" y="118"/>
                      </a:lnTo>
                      <a:lnTo>
                        <a:pt x="0" y="0"/>
                      </a:lnTo>
                    </a:path>
                  </a:pathLst>
                </a:custGeom>
                <a:noFill/>
                <a:ln w="0" cap="sq">
                  <a:solidFill>
                    <a:srgbClr val="000000"/>
                  </a:solidFill>
                  <a:prstDash val="solid"/>
                  <a:miter lim="800000"/>
                  <a:headEnd/>
                  <a:tailEnd/>
                </a:ln>
              </p:spPr>
              <p:txBody>
                <a:bodyPr/>
                <a:lstStyle/>
                <a:p>
                  <a:endParaRPr lang="en-US"/>
                </a:p>
              </p:txBody>
            </p:sp>
            <p:sp>
              <p:nvSpPr>
                <p:cNvPr id="112" name="Freeform 109"/>
                <p:cNvSpPr>
                  <a:spLocks/>
                </p:cNvSpPr>
                <p:nvPr/>
              </p:nvSpPr>
              <p:spPr bwMode="auto">
                <a:xfrm>
                  <a:off x="775" y="3126"/>
                  <a:ext cx="23" cy="30"/>
                </a:xfrm>
                <a:custGeom>
                  <a:avLst/>
                  <a:gdLst/>
                  <a:ahLst/>
                  <a:cxnLst>
                    <a:cxn ang="0">
                      <a:pos x="17" y="30"/>
                    </a:cxn>
                    <a:cxn ang="0">
                      <a:pos x="17" y="24"/>
                    </a:cxn>
                    <a:cxn ang="0">
                      <a:pos x="23" y="24"/>
                    </a:cxn>
                    <a:cxn ang="0">
                      <a:pos x="23" y="18"/>
                    </a:cxn>
                    <a:cxn ang="0">
                      <a:pos x="23" y="12"/>
                    </a:cxn>
                    <a:cxn ang="0">
                      <a:pos x="23" y="6"/>
                    </a:cxn>
                    <a:cxn ang="0">
                      <a:pos x="23" y="0"/>
                    </a:cxn>
                    <a:cxn ang="0">
                      <a:pos x="17" y="0"/>
                    </a:cxn>
                    <a:cxn ang="0">
                      <a:pos x="12" y="0"/>
                    </a:cxn>
                    <a:cxn ang="0">
                      <a:pos x="12" y="6"/>
                    </a:cxn>
                    <a:cxn ang="0">
                      <a:pos x="6" y="6"/>
                    </a:cxn>
                    <a:cxn ang="0">
                      <a:pos x="6" y="12"/>
                    </a:cxn>
                    <a:cxn ang="0">
                      <a:pos x="0" y="18"/>
                    </a:cxn>
                    <a:cxn ang="0">
                      <a:pos x="6" y="24"/>
                    </a:cxn>
                    <a:cxn ang="0">
                      <a:pos x="6" y="30"/>
                    </a:cxn>
                    <a:cxn ang="0">
                      <a:pos x="12" y="30"/>
                    </a:cxn>
                    <a:cxn ang="0">
                      <a:pos x="17" y="30"/>
                    </a:cxn>
                  </a:cxnLst>
                  <a:rect l="0" t="0" r="r" b="b"/>
                  <a:pathLst>
                    <a:path w="23" h="30">
                      <a:moveTo>
                        <a:pt x="17" y="30"/>
                      </a:moveTo>
                      <a:lnTo>
                        <a:pt x="17" y="24"/>
                      </a:lnTo>
                      <a:lnTo>
                        <a:pt x="23" y="24"/>
                      </a:lnTo>
                      <a:lnTo>
                        <a:pt x="23" y="18"/>
                      </a:lnTo>
                      <a:lnTo>
                        <a:pt x="23" y="12"/>
                      </a:lnTo>
                      <a:lnTo>
                        <a:pt x="23" y="6"/>
                      </a:lnTo>
                      <a:lnTo>
                        <a:pt x="23" y="0"/>
                      </a:lnTo>
                      <a:lnTo>
                        <a:pt x="17" y="0"/>
                      </a:lnTo>
                      <a:lnTo>
                        <a:pt x="12" y="0"/>
                      </a:lnTo>
                      <a:lnTo>
                        <a:pt x="12" y="6"/>
                      </a:lnTo>
                      <a:lnTo>
                        <a:pt x="6" y="6"/>
                      </a:lnTo>
                      <a:lnTo>
                        <a:pt x="6" y="12"/>
                      </a:lnTo>
                      <a:lnTo>
                        <a:pt x="0" y="18"/>
                      </a:lnTo>
                      <a:lnTo>
                        <a:pt x="6" y="24"/>
                      </a:lnTo>
                      <a:lnTo>
                        <a:pt x="6" y="30"/>
                      </a:lnTo>
                      <a:lnTo>
                        <a:pt x="12" y="30"/>
                      </a:lnTo>
                      <a:lnTo>
                        <a:pt x="17" y="30"/>
                      </a:lnTo>
                      <a:close/>
                    </a:path>
                  </a:pathLst>
                </a:custGeom>
                <a:solidFill>
                  <a:srgbClr val="E5E500"/>
                </a:solidFill>
                <a:ln w="9525">
                  <a:noFill/>
                  <a:round/>
                  <a:headEnd/>
                  <a:tailEnd/>
                </a:ln>
              </p:spPr>
              <p:txBody>
                <a:bodyPr/>
                <a:lstStyle/>
                <a:p>
                  <a:endParaRPr lang="en-US"/>
                </a:p>
              </p:txBody>
            </p:sp>
            <p:sp>
              <p:nvSpPr>
                <p:cNvPr id="113" name="Freeform 110"/>
                <p:cNvSpPr>
                  <a:spLocks/>
                </p:cNvSpPr>
                <p:nvPr/>
              </p:nvSpPr>
              <p:spPr bwMode="auto">
                <a:xfrm>
                  <a:off x="775" y="3126"/>
                  <a:ext cx="17" cy="30"/>
                </a:xfrm>
                <a:custGeom>
                  <a:avLst/>
                  <a:gdLst/>
                  <a:ahLst/>
                  <a:cxnLst>
                    <a:cxn ang="0">
                      <a:pos x="12" y="30"/>
                    </a:cxn>
                    <a:cxn ang="0">
                      <a:pos x="12" y="24"/>
                    </a:cxn>
                    <a:cxn ang="0">
                      <a:pos x="17" y="24"/>
                    </a:cxn>
                    <a:cxn ang="0">
                      <a:pos x="17" y="18"/>
                    </a:cxn>
                    <a:cxn ang="0">
                      <a:pos x="17" y="12"/>
                    </a:cxn>
                    <a:cxn ang="0">
                      <a:pos x="17" y="6"/>
                    </a:cxn>
                    <a:cxn ang="0">
                      <a:pos x="17" y="0"/>
                    </a:cxn>
                    <a:cxn ang="0">
                      <a:pos x="12" y="0"/>
                    </a:cxn>
                    <a:cxn ang="0">
                      <a:pos x="12" y="0"/>
                    </a:cxn>
                    <a:cxn ang="0">
                      <a:pos x="6" y="6"/>
                    </a:cxn>
                    <a:cxn ang="0">
                      <a:pos x="0" y="6"/>
                    </a:cxn>
                    <a:cxn ang="0">
                      <a:pos x="0" y="12"/>
                    </a:cxn>
                    <a:cxn ang="0">
                      <a:pos x="0" y="18"/>
                    </a:cxn>
                    <a:cxn ang="0">
                      <a:pos x="0" y="24"/>
                    </a:cxn>
                    <a:cxn ang="0">
                      <a:pos x="0" y="30"/>
                    </a:cxn>
                    <a:cxn ang="0">
                      <a:pos x="6" y="30"/>
                    </a:cxn>
                    <a:cxn ang="0">
                      <a:pos x="12" y="30"/>
                    </a:cxn>
                  </a:cxnLst>
                  <a:rect l="0" t="0" r="r" b="b"/>
                  <a:pathLst>
                    <a:path w="17" h="30">
                      <a:moveTo>
                        <a:pt x="12" y="30"/>
                      </a:moveTo>
                      <a:lnTo>
                        <a:pt x="12" y="24"/>
                      </a:lnTo>
                      <a:lnTo>
                        <a:pt x="17" y="24"/>
                      </a:lnTo>
                      <a:lnTo>
                        <a:pt x="17" y="18"/>
                      </a:lnTo>
                      <a:lnTo>
                        <a:pt x="17" y="12"/>
                      </a:lnTo>
                      <a:lnTo>
                        <a:pt x="17" y="6"/>
                      </a:lnTo>
                      <a:lnTo>
                        <a:pt x="17" y="0"/>
                      </a:lnTo>
                      <a:lnTo>
                        <a:pt x="12" y="0"/>
                      </a:lnTo>
                      <a:lnTo>
                        <a:pt x="12" y="0"/>
                      </a:lnTo>
                      <a:lnTo>
                        <a:pt x="6" y="6"/>
                      </a:lnTo>
                      <a:lnTo>
                        <a:pt x="0" y="6"/>
                      </a:lnTo>
                      <a:lnTo>
                        <a:pt x="0" y="12"/>
                      </a:lnTo>
                      <a:lnTo>
                        <a:pt x="0" y="18"/>
                      </a:lnTo>
                      <a:lnTo>
                        <a:pt x="0" y="24"/>
                      </a:lnTo>
                      <a:lnTo>
                        <a:pt x="0" y="30"/>
                      </a:lnTo>
                      <a:lnTo>
                        <a:pt x="6" y="30"/>
                      </a:lnTo>
                      <a:lnTo>
                        <a:pt x="12" y="30"/>
                      </a:lnTo>
                    </a:path>
                  </a:pathLst>
                </a:custGeom>
                <a:noFill/>
                <a:ln w="0" cap="sq">
                  <a:solidFill>
                    <a:srgbClr val="000000"/>
                  </a:solidFill>
                  <a:prstDash val="solid"/>
                  <a:miter lim="800000"/>
                  <a:headEnd/>
                  <a:tailEnd/>
                </a:ln>
              </p:spPr>
              <p:txBody>
                <a:bodyPr/>
                <a:lstStyle/>
                <a:p>
                  <a:endParaRPr lang="en-US"/>
                </a:p>
              </p:txBody>
            </p:sp>
            <p:sp>
              <p:nvSpPr>
                <p:cNvPr id="114" name="Freeform 111"/>
                <p:cNvSpPr>
                  <a:spLocks/>
                </p:cNvSpPr>
                <p:nvPr/>
              </p:nvSpPr>
              <p:spPr bwMode="auto">
                <a:xfrm>
                  <a:off x="792" y="2766"/>
                  <a:ext cx="47" cy="24"/>
                </a:xfrm>
                <a:custGeom>
                  <a:avLst/>
                  <a:gdLst/>
                  <a:ahLst/>
                  <a:cxnLst>
                    <a:cxn ang="0">
                      <a:pos x="0" y="24"/>
                    </a:cxn>
                    <a:cxn ang="0">
                      <a:pos x="47" y="0"/>
                    </a:cxn>
                    <a:cxn ang="0">
                      <a:pos x="0" y="24"/>
                    </a:cxn>
                  </a:cxnLst>
                  <a:rect l="0" t="0" r="r" b="b"/>
                  <a:pathLst>
                    <a:path w="47" h="24">
                      <a:moveTo>
                        <a:pt x="0" y="24"/>
                      </a:moveTo>
                      <a:lnTo>
                        <a:pt x="47" y="0"/>
                      </a:lnTo>
                      <a:lnTo>
                        <a:pt x="0" y="24"/>
                      </a:lnTo>
                      <a:close/>
                    </a:path>
                  </a:pathLst>
                </a:custGeom>
                <a:solidFill>
                  <a:srgbClr val="FFFFFF"/>
                </a:solidFill>
                <a:ln w="9525">
                  <a:noFill/>
                  <a:round/>
                  <a:headEnd/>
                  <a:tailEnd/>
                </a:ln>
              </p:spPr>
              <p:txBody>
                <a:bodyPr/>
                <a:lstStyle/>
                <a:p>
                  <a:endParaRPr lang="en-US"/>
                </a:p>
              </p:txBody>
            </p:sp>
            <p:sp>
              <p:nvSpPr>
                <p:cNvPr id="115" name="Line 112"/>
                <p:cNvSpPr>
                  <a:spLocks noChangeShapeType="1"/>
                </p:cNvSpPr>
                <p:nvPr/>
              </p:nvSpPr>
              <p:spPr bwMode="auto">
                <a:xfrm flipV="1">
                  <a:off x="792" y="2766"/>
                  <a:ext cx="47" cy="24"/>
                </a:xfrm>
                <a:prstGeom prst="line">
                  <a:avLst/>
                </a:prstGeom>
                <a:noFill/>
                <a:ln w="0" cap="sq">
                  <a:solidFill>
                    <a:srgbClr val="000000"/>
                  </a:solidFill>
                  <a:miter lim="800000"/>
                  <a:headEnd/>
                  <a:tailEnd/>
                </a:ln>
              </p:spPr>
              <p:txBody>
                <a:bodyPr/>
                <a:lstStyle/>
                <a:p>
                  <a:endParaRPr lang="en-US"/>
                </a:p>
              </p:txBody>
            </p:sp>
            <p:sp>
              <p:nvSpPr>
                <p:cNvPr id="116" name="Freeform 113"/>
                <p:cNvSpPr>
                  <a:spLocks/>
                </p:cNvSpPr>
                <p:nvPr/>
              </p:nvSpPr>
              <p:spPr bwMode="auto">
                <a:xfrm>
                  <a:off x="792" y="2790"/>
                  <a:ext cx="47" cy="23"/>
                </a:xfrm>
                <a:custGeom>
                  <a:avLst/>
                  <a:gdLst/>
                  <a:ahLst/>
                  <a:cxnLst>
                    <a:cxn ang="0">
                      <a:pos x="0" y="23"/>
                    </a:cxn>
                    <a:cxn ang="0">
                      <a:pos x="47" y="0"/>
                    </a:cxn>
                    <a:cxn ang="0">
                      <a:pos x="0" y="23"/>
                    </a:cxn>
                  </a:cxnLst>
                  <a:rect l="0" t="0" r="r" b="b"/>
                  <a:pathLst>
                    <a:path w="47" h="23">
                      <a:moveTo>
                        <a:pt x="0" y="23"/>
                      </a:moveTo>
                      <a:lnTo>
                        <a:pt x="47" y="0"/>
                      </a:lnTo>
                      <a:lnTo>
                        <a:pt x="0" y="23"/>
                      </a:lnTo>
                      <a:close/>
                    </a:path>
                  </a:pathLst>
                </a:custGeom>
                <a:solidFill>
                  <a:srgbClr val="FFFFFF"/>
                </a:solidFill>
                <a:ln w="9525">
                  <a:noFill/>
                  <a:round/>
                  <a:headEnd/>
                  <a:tailEnd/>
                </a:ln>
              </p:spPr>
              <p:txBody>
                <a:bodyPr/>
                <a:lstStyle/>
                <a:p>
                  <a:endParaRPr lang="en-US"/>
                </a:p>
              </p:txBody>
            </p:sp>
            <p:sp>
              <p:nvSpPr>
                <p:cNvPr id="117" name="Line 114"/>
                <p:cNvSpPr>
                  <a:spLocks noChangeShapeType="1"/>
                </p:cNvSpPr>
                <p:nvPr/>
              </p:nvSpPr>
              <p:spPr bwMode="auto">
                <a:xfrm flipV="1">
                  <a:off x="792" y="2790"/>
                  <a:ext cx="47" cy="23"/>
                </a:xfrm>
                <a:prstGeom prst="line">
                  <a:avLst/>
                </a:prstGeom>
                <a:noFill/>
                <a:ln w="0" cap="sq">
                  <a:solidFill>
                    <a:srgbClr val="000000"/>
                  </a:solidFill>
                  <a:miter lim="800000"/>
                  <a:headEnd/>
                  <a:tailEnd/>
                </a:ln>
              </p:spPr>
              <p:txBody>
                <a:bodyPr/>
                <a:lstStyle/>
                <a:p>
                  <a:endParaRPr lang="en-US"/>
                </a:p>
              </p:txBody>
            </p:sp>
            <p:sp>
              <p:nvSpPr>
                <p:cNvPr id="118" name="Freeform 115"/>
                <p:cNvSpPr>
                  <a:spLocks/>
                </p:cNvSpPr>
                <p:nvPr/>
              </p:nvSpPr>
              <p:spPr bwMode="auto">
                <a:xfrm>
                  <a:off x="792" y="2807"/>
                  <a:ext cx="47" cy="30"/>
                </a:xfrm>
                <a:custGeom>
                  <a:avLst/>
                  <a:gdLst/>
                  <a:ahLst/>
                  <a:cxnLst>
                    <a:cxn ang="0">
                      <a:pos x="0" y="30"/>
                    </a:cxn>
                    <a:cxn ang="0">
                      <a:pos x="47" y="0"/>
                    </a:cxn>
                    <a:cxn ang="0">
                      <a:pos x="0" y="30"/>
                    </a:cxn>
                  </a:cxnLst>
                  <a:rect l="0" t="0" r="r" b="b"/>
                  <a:pathLst>
                    <a:path w="47" h="30">
                      <a:moveTo>
                        <a:pt x="0" y="30"/>
                      </a:moveTo>
                      <a:lnTo>
                        <a:pt x="47" y="0"/>
                      </a:lnTo>
                      <a:lnTo>
                        <a:pt x="0" y="30"/>
                      </a:lnTo>
                      <a:close/>
                    </a:path>
                  </a:pathLst>
                </a:custGeom>
                <a:solidFill>
                  <a:srgbClr val="FFFFFF"/>
                </a:solidFill>
                <a:ln w="9525">
                  <a:noFill/>
                  <a:round/>
                  <a:headEnd/>
                  <a:tailEnd/>
                </a:ln>
              </p:spPr>
              <p:txBody>
                <a:bodyPr/>
                <a:lstStyle/>
                <a:p>
                  <a:endParaRPr lang="en-US"/>
                </a:p>
              </p:txBody>
            </p:sp>
            <p:sp>
              <p:nvSpPr>
                <p:cNvPr id="119" name="Line 116"/>
                <p:cNvSpPr>
                  <a:spLocks noChangeShapeType="1"/>
                </p:cNvSpPr>
                <p:nvPr/>
              </p:nvSpPr>
              <p:spPr bwMode="auto">
                <a:xfrm flipV="1">
                  <a:off x="792" y="2807"/>
                  <a:ext cx="47" cy="30"/>
                </a:xfrm>
                <a:prstGeom prst="line">
                  <a:avLst/>
                </a:prstGeom>
                <a:noFill/>
                <a:ln w="0" cap="sq">
                  <a:solidFill>
                    <a:srgbClr val="000000"/>
                  </a:solidFill>
                  <a:miter lim="800000"/>
                  <a:headEnd/>
                  <a:tailEnd/>
                </a:ln>
              </p:spPr>
              <p:txBody>
                <a:bodyPr/>
                <a:lstStyle/>
                <a:p>
                  <a:endParaRPr lang="en-US"/>
                </a:p>
              </p:txBody>
            </p:sp>
            <p:sp>
              <p:nvSpPr>
                <p:cNvPr id="120" name="Freeform 117"/>
                <p:cNvSpPr>
                  <a:spLocks/>
                </p:cNvSpPr>
                <p:nvPr/>
              </p:nvSpPr>
              <p:spPr bwMode="auto">
                <a:xfrm>
                  <a:off x="781" y="2825"/>
                  <a:ext cx="70" cy="42"/>
                </a:xfrm>
                <a:custGeom>
                  <a:avLst/>
                  <a:gdLst/>
                  <a:ahLst/>
                  <a:cxnLst>
                    <a:cxn ang="0">
                      <a:pos x="0" y="42"/>
                    </a:cxn>
                    <a:cxn ang="0">
                      <a:pos x="70" y="0"/>
                    </a:cxn>
                    <a:cxn ang="0">
                      <a:pos x="0" y="42"/>
                    </a:cxn>
                  </a:cxnLst>
                  <a:rect l="0" t="0" r="r" b="b"/>
                  <a:pathLst>
                    <a:path w="70" h="42">
                      <a:moveTo>
                        <a:pt x="0" y="42"/>
                      </a:moveTo>
                      <a:lnTo>
                        <a:pt x="70" y="0"/>
                      </a:lnTo>
                      <a:lnTo>
                        <a:pt x="0" y="42"/>
                      </a:lnTo>
                      <a:close/>
                    </a:path>
                  </a:pathLst>
                </a:custGeom>
                <a:solidFill>
                  <a:srgbClr val="FFFFFF"/>
                </a:solidFill>
                <a:ln w="9525">
                  <a:noFill/>
                  <a:round/>
                  <a:headEnd/>
                  <a:tailEnd/>
                </a:ln>
              </p:spPr>
              <p:txBody>
                <a:bodyPr/>
                <a:lstStyle/>
                <a:p>
                  <a:endParaRPr lang="en-US"/>
                </a:p>
              </p:txBody>
            </p:sp>
            <p:sp>
              <p:nvSpPr>
                <p:cNvPr id="121" name="Line 118"/>
                <p:cNvSpPr>
                  <a:spLocks noChangeShapeType="1"/>
                </p:cNvSpPr>
                <p:nvPr/>
              </p:nvSpPr>
              <p:spPr bwMode="auto">
                <a:xfrm flipV="1">
                  <a:off x="781" y="2825"/>
                  <a:ext cx="70" cy="42"/>
                </a:xfrm>
                <a:prstGeom prst="line">
                  <a:avLst/>
                </a:prstGeom>
                <a:noFill/>
                <a:ln w="0" cap="sq">
                  <a:solidFill>
                    <a:srgbClr val="000000"/>
                  </a:solidFill>
                  <a:miter lim="800000"/>
                  <a:headEnd/>
                  <a:tailEnd/>
                </a:ln>
              </p:spPr>
              <p:txBody>
                <a:bodyPr/>
                <a:lstStyle/>
                <a:p>
                  <a:endParaRPr lang="en-US"/>
                </a:p>
              </p:txBody>
            </p:sp>
            <p:sp>
              <p:nvSpPr>
                <p:cNvPr id="122" name="Line 119"/>
                <p:cNvSpPr>
                  <a:spLocks noChangeShapeType="1"/>
                </p:cNvSpPr>
                <p:nvPr/>
              </p:nvSpPr>
              <p:spPr bwMode="auto">
                <a:xfrm>
                  <a:off x="563" y="2712"/>
                  <a:ext cx="65" cy="42"/>
                </a:xfrm>
                <a:prstGeom prst="line">
                  <a:avLst/>
                </a:prstGeom>
                <a:noFill/>
                <a:ln w="0" cap="sq">
                  <a:solidFill>
                    <a:srgbClr val="FFFFFF"/>
                  </a:solidFill>
                  <a:miter lim="800000"/>
                  <a:headEnd/>
                  <a:tailEnd/>
                </a:ln>
              </p:spPr>
              <p:txBody>
                <a:bodyPr/>
                <a:lstStyle/>
                <a:p>
                  <a:endParaRPr lang="en-US"/>
                </a:p>
              </p:txBody>
            </p:sp>
            <p:sp>
              <p:nvSpPr>
                <p:cNvPr id="123" name="Line 120"/>
                <p:cNvSpPr>
                  <a:spLocks noChangeShapeType="1"/>
                </p:cNvSpPr>
                <p:nvPr/>
              </p:nvSpPr>
              <p:spPr bwMode="auto">
                <a:xfrm>
                  <a:off x="563" y="2688"/>
                  <a:ext cx="65" cy="42"/>
                </a:xfrm>
                <a:prstGeom prst="line">
                  <a:avLst/>
                </a:prstGeom>
                <a:noFill/>
                <a:ln w="0" cap="sq">
                  <a:solidFill>
                    <a:srgbClr val="FFFFFF"/>
                  </a:solidFill>
                  <a:miter lim="800000"/>
                  <a:headEnd/>
                  <a:tailEnd/>
                </a:ln>
              </p:spPr>
              <p:txBody>
                <a:bodyPr/>
                <a:lstStyle/>
                <a:p>
                  <a:endParaRPr lang="en-US"/>
                </a:p>
              </p:txBody>
            </p:sp>
            <p:sp>
              <p:nvSpPr>
                <p:cNvPr id="124" name="Line 121"/>
                <p:cNvSpPr>
                  <a:spLocks noChangeShapeType="1"/>
                </p:cNvSpPr>
                <p:nvPr/>
              </p:nvSpPr>
              <p:spPr bwMode="auto">
                <a:xfrm>
                  <a:off x="563" y="2760"/>
                  <a:ext cx="65" cy="42"/>
                </a:xfrm>
                <a:prstGeom prst="line">
                  <a:avLst/>
                </a:prstGeom>
                <a:noFill/>
                <a:ln w="0" cap="sq">
                  <a:solidFill>
                    <a:srgbClr val="FFFFFF"/>
                  </a:solidFill>
                  <a:miter lim="800000"/>
                  <a:headEnd/>
                  <a:tailEnd/>
                </a:ln>
              </p:spPr>
              <p:txBody>
                <a:bodyPr/>
                <a:lstStyle/>
                <a:p>
                  <a:endParaRPr lang="en-US"/>
                </a:p>
              </p:txBody>
            </p:sp>
            <p:sp>
              <p:nvSpPr>
                <p:cNvPr id="125" name="Line 122"/>
                <p:cNvSpPr>
                  <a:spLocks noChangeShapeType="1"/>
                </p:cNvSpPr>
                <p:nvPr/>
              </p:nvSpPr>
              <p:spPr bwMode="auto">
                <a:xfrm>
                  <a:off x="563" y="2784"/>
                  <a:ext cx="65" cy="42"/>
                </a:xfrm>
                <a:prstGeom prst="line">
                  <a:avLst/>
                </a:prstGeom>
                <a:noFill/>
                <a:ln w="0" cap="sq">
                  <a:solidFill>
                    <a:srgbClr val="FFFFFF"/>
                  </a:solidFill>
                  <a:miter lim="800000"/>
                  <a:headEnd/>
                  <a:tailEnd/>
                </a:ln>
              </p:spPr>
              <p:txBody>
                <a:bodyPr/>
                <a:lstStyle/>
                <a:p>
                  <a:endParaRPr lang="en-US"/>
                </a:p>
              </p:txBody>
            </p:sp>
            <p:sp>
              <p:nvSpPr>
                <p:cNvPr id="126" name="Freeform 123"/>
                <p:cNvSpPr>
                  <a:spLocks/>
                </p:cNvSpPr>
                <p:nvPr/>
              </p:nvSpPr>
              <p:spPr bwMode="auto">
                <a:xfrm>
                  <a:off x="968" y="283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127" name="Freeform 124"/>
                <p:cNvSpPr>
                  <a:spLocks/>
                </p:cNvSpPr>
                <p:nvPr/>
              </p:nvSpPr>
              <p:spPr bwMode="auto">
                <a:xfrm>
                  <a:off x="920" y="2860"/>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grpSp>
          <p:grpSp>
            <p:nvGrpSpPr>
              <p:cNvPr id="18" name="Group 125"/>
              <p:cNvGrpSpPr>
                <a:grpSpLocks/>
              </p:cNvGrpSpPr>
              <p:nvPr/>
            </p:nvGrpSpPr>
            <p:grpSpPr bwMode="auto">
              <a:xfrm>
                <a:off x="4029" y="1084"/>
                <a:ext cx="233" cy="344"/>
                <a:chOff x="528" y="2400"/>
                <a:chExt cx="564" cy="803"/>
              </a:xfrm>
            </p:grpSpPr>
            <p:sp>
              <p:nvSpPr>
                <p:cNvPr id="20" name="Freeform 126"/>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close/>
                    </a:path>
                  </a:pathLst>
                </a:custGeom>
                <a:solidFill>
                  <a:srgbClr val="000000"/>
                </a:solidFill>
                <a:ln w="9525">
                  <a:noFill/>
                  <a:round/>
                  <a:headEnd/>
                  <a:tailEnd/>
                </a:ln>
              </p:spPr>
              <p:txBody>
                <a:bodyPr/>
                <a:lstStyle/>
                <a:p>
                  <a:endParaRPr lang="en-US"/>
                </a:p>
              </p:txBody>
            </p:sp>
            <p:sp>
              <p:nvSpPr>
                <p:cNvPr id="21" name="Freeform 127"/>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path>
                  </a:pathLst>
                </a:custGeom>
                <a:noFill/>
                <a:ln w="0" cap="sq">
                  <a:solidFill>
                    <a:srgbClr val="000000"/>
                  </a:solidFill>
                  <a:prstDash val="solid"/>
                  <a:miter lim="800000"/>
                  <a:headEnd/>
                  <a:tailEnd/>
                </a:ln>
              </p:spPr>
              <p:txBody>
                <a:bodyPr/>
                <a:lstStyle/>
                <a:p>
                  <a:endParaRPr lang="en-US"/>
                </a:p>
              </p:txBody>
            </p:sp>
            <p:sp>
              <p:nvSpPr>
                <p:cNvPr id="22" name="Freeform 128"/>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close/>
                    </a:path>
                  </a:pathLst>
                </a:custGeom>
                <a:solidFill>
                  <a:srgbClr val="000000"/>
                </a:solidFill>
                <a:ln w="9525">
                  <a:noFill/>
                  <a:round/>
                  <a:headEnd/>
                  <a:tailEnd/>
                </a:ln>
              </p:spPr>
              <p:txBody>
                <a:bodyPr/>
                <a:lstStyle/>
                <a:p>
                  <a:endParaRPr lang="en-US"/>
                </a:p>
              </p:txBody>
            </p:sp>
            <p:sp>
              <p:nvSpPr>
                <p:cNvPr id="23" name="Freeform 129"/>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path>
                  </a:pathLst>
                </a:custGeom>
                <a:noFill/>
                <a:ln w="0" cap="sq">
                  <a:solidFill>
                    <a:srgbClr val="000000"/>
                  </a:solidFill>
                  <a:prstDash val="solid"/>
                  <a:miter lim="800000"/>
                  <a:headEnd/>
                  <a:tailEnd/>
                </a:ln>
              </p:spPr>
              <p:txBody>
                <a:bodyPr/>
                <a:lstStyle/>
                <a:p>
                  <a:endParaRPr lang="en-US"/>
                </a:p>
              </p:txBody>
            </p:sp>
            <p:sp>
              <p:nvSpPr>
                <p:cNvPr id="24" name="Freeform 130"/>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close/>
                    </a:path>
                  </a:pathLst>
                </a:custGeom>
                <a:solidFill>
                  <a:srgbClr val="000000"/>
                </a:solidFill>
                <a:ln w="9525">
                  <a:noFill/>
                  <a:round/>
                  <a:headEnd/>
                  <a:tailEnd/>
                </a:ln>
              </p:spPr>
              <p:txBody>
                <a:bodyPr/>
                <a:lstStyle/>
                <a:p>
                  <a:endParaRPr lang="en-US"/>
                </a:p>
              </p:txBody>
            </p:sp>
            <p:sp>
              <p:nvSpPr>
                <p:cNvPr id="25" name="Freeform 131"/>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path>
                  </a:pathLst>
                </a:custGeom>
                <a:noFill/>
                <a:ln w="0" cap="sq">
                  <a:solidFill>
                    <a:srgbClr val="000000"/>
                  </a:solidFill>
                  <a:prstDash val="solid"/>
                  <a:miter lim="800000"/>
                  <a:headEnd/>
                  <a:tailEnd/>
                </a:ln>
              </p:spPr>
              <p:txBody>
                <a:bodyPr/>
                <a:lstStyle/>
                <a:p>
                  <a:endParaRPr lang="en-US"/>
                </a:p>
              </p:txBody>
            </p:sp>
            <p:sp>
              <p:nvSpPr>
                <p:cNvPr id="26" name="Freeform 132"/>
                <p:cNvSpPr>
                  <a:spLocks/>
                </p:cNvSpPr>
                <p:nvPr/>
              </p:nvSpPr>
              <p:spPr bwMode="auto">
                <a:xfrm>
                  <a:off x="528" y="2400"/>
                  <a:ext cx="564" cy="325"/>
                </a:xfrm>
                <a:custGeom>
                  <a:avLst/>
                  <a:gdLst/>
                  <a:ahLst/>
                  <a:cxnLst>
                    <a:cxn ang="0">
                      <a:pos x="217" y="325"/>
                    </a:cxn>
                    <a:cxn ang="0">
                      <a:pos x="0" y="201"/>
                    </a:cxn>
                    <a:cxn ang="0">
                      <a:pos x="358" y="0"/>
                    </a:cxn>
                    <a:cxn ang="0">
                      <a:pos x="564" y="118"/>
                    </a:cxn>
                    <a:cxn ang="0">
                      <a:pos x="217" y="325"/>
                    </a:cxn>
                  </a:cxnLst>
                  <a:rect l="0" t="0" r="r" b="b"/>
                  <a:pathLst>
                    <a:path w="564" h="325">
                      <a:moveTo>
                        <a:pt x="217" y="325"/>
                      </a:moveTo>
                      <a:lnTo>
                        <a:pt x="0" y="201"/>
                      </a:lnTo>
                      <a:lnTo>
                        <a:pt x="358" y="0"/>
                      </a:lnTo>
                      <a:lnTo>
                        <a:pt x="564" y="118"/>
                      </a:lnTo>
                      <a:lnTo>
                        <a:pt x="217" y="325"/>
                      </a:lnTo>
                      <a:close/>
                    </a:path>
                  </a:pathLst>
                </a:custGeom>
                <a:solidFill>
                  <a:srgbClr val="C0C0C0"/>
                </a:solidFill>
                <a:ln w="9525">
                  <a:noFill/>
                  <a:round/>
                  <a:headEnd/>
                  <a:tailEnd/>
                </a:ln>
              </p:spPr>
              <p:txBody>
                <a:bodyPr/>
                <a:lstStyle/>
                <a:p>
                  <a:endParaRPr lang="en-US"/>
                </a:p>
              </p:txBody>
            </p:sp>
            <p:sp>
              <p:nvSpPr>
                <p:cNvPr id="27" name="Freeform 133"/>
                <p:cNvSpPr>
                  <a:spLocks/>
                </p:cNvSpPr>
                <p:nvPr/>
              </p:nvSpPr>
              <p:spPr bwMode="auto">
                <a:xfrm>
                  <a:off x="528" y="2400"/>
                  <a:ext cx="564" cy="325"/>
                </a:xfrm>
                <a:custGeom>
                  <a:avLst/>
                  <a:gdLst/>
                  <a:ahLst/>
                  <a:cxnLst>
                    <a:cxn ang="0">
                      <a:pos x="217" y="325"/>
                    </a:cxn>
                    <a:cxn ang="0">
                      <a:pos x="0" y="201"/>
                    </a:cxn>
                    <a:cxn ang="0">
                      <a:pos x="358" y="0"/>
                    </a:cxn>
                    <a:cxn ang="0">
                      <a:pos x="564" y="118"/>
                    </a:cxn>
                  </a:cxnLst>
                  <a:rect l="0" t="0" r="r" b="b"/>
                  <a:pathLst>
                    <a:path w="564" h="325">
                      <a:moveTo>
                        <a:pt x="217" y="325"/>
                      </a:moveTo>
                      <a:lnTo>
                        <a:pt x="0" y="201"/>
                      </a:lnTo>
                      <a:lnTo>
                        <a:pt x="358" y="0"/>
                      </a:lnTo>
                      <a:lnTo>
                        <a:pt x="564" y="118"/>
                      </a:lnTo>
                    </a:path>
                  </a:pathLst>
                </a:custGeom>
                <a:noFill/>
                <a:ln w="0" cap="sq">
                  <a:solidFill>
                    <a:srgbClr val="000000"/>
                  </a:solidFill>
                  <a:prstDash val="solid"/>
                  <a:miter lim="800000"/>
                  <a:headEnd/>
                  <a:tailEnd/>
                </a:ln>
              </p:spPr>
              <p:txBody>
                <a:bodyPr/>
                <a:lstStyle/>
                <a:p>
                  <a:endParaRPr lang="en-US"/>
                </a:p>
              </p:txBody>
            </p:sp>
            <p:sp>
              <p:nvSpPr>
                <p:cNvPr id="28" name="Freeform 134"/>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close/>
                    </a:path>
                  </a:pathLst>
                </a:custGeom>
                <a:solidFill>
                  <a:srgbClr val="999999"/>
                </a:solidFill>
                <a:ln w="9525">
                  <a:noFill/>
                  <a:round/>
                  <a:headEnd/>
                  <a:tailEnd/>
                </a:ln>
              </p:spPr>
              <p:txBody>
                <a:bodyPr/>
                <a:lstStyle/>
                <a:p>
                  <a:endParaRPr lang="en-US"/>
                </a:p>
              </p:txBody>
            </p:sp>
            <p:sp>
              <p:nvSpPr>
                <p:cNvPr id="29" name="Freeform 135"/>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path>
                  </a:pathLst>
                </a:custGeom>
                <a:noFill/>
                <a:ln w="0" cap="sq">
                  <a:solidFill>
                    <a:srgbClr val="000000"/>
                  </a:solidFill>
                  <a:prstDash val="solid"/>
                  <a:miter lim="800000"/>
                  <a:headEnd/>
                  <a:tailEnd/>
                </a:ln>
              </p:spPr>
              <p:txBody>
                <a:bodyPr/>
                <a:lstStyle/>
                <a:p>
                  <a:endParaRPr lang="en-US"/>
                </a:p>
              </p:txBody>
            </p:sp>
            <p:sp>
              <p:nvSpPr>
                <p:cNvPr id="30" name="Freeform 136"/>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close/>
                    </a:path>
                  </a:pathLst>
                </a:custGeom>
                <a:gradFill rotWithShape="0">
                  <a:gsLst>
                    <a:gs pos="0">
                      <a:srgbClr val="E6E6E6">
                        <a:gamma/>
                        <a:shade val="46275"/>
                        <a:invGamma/>
                      </a:srgbClr>
                    </a:gs>
                    <a:gs pos="50000">
                      <a:srgbClr val="E6E6E6"/>
                    </a:gs>
                    <a:gs pos="100000">
                      <a:srgbClr val="E6E6E6">
                        <a:gamma/>
                        <a:shade val="46275"/>
                        <a:invGamma/>
                      </a:srgbClr>
                    </a:gs>
                  </a:gsLst>
                  <a:lin ang="2700000" scaled="1"/>
                </a:gradFill>
                <a:ln w="9525">
                  <a:noFill/>
                  <a:round/>
                  <a:headEnd/>
                  <a:tailEnd/>
                </a:ln>
              </p:spPr>
              <p:txBody>
                <a:bodyPr/>
                <a:lstStyle/>
                <a:p>
                  <a:endParaRPr lang="en-US"/>
                </a:p>
              </p:txBody>
            </p:sp>
            <p:sp>
              <p:nvSpPr>
                <p:cNvPr id="31" name="Freeform 137"/>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path>
                  </a:pathLst>
                </a:custGeom>
                <a:noFill/>
                <a:ln w="0" cap="sq">
                  <a:solidFill>
                    <a:srgbClr val="000000"/>
                  </a:solidFill>
                  <a:prstDash val="solid"/>
                  <a:miter lim="800000"/>
                  <a:headEnd/>
                  <a:tailEnd/>
                </a:ln>
              </p:spPr>
              <p:txBody>
                <a:bodyPr/>
                <a:lstStyle/>
                <a:p>
                  <a:endParaRPr lang="en-US"/>
                </a:p>
              </p:txBody>
            </p:sp>
            <p:sp>
              <p:nvSpPr>
                <p:cNvPr id="32" name="Freeform 138"/>
                <p:cNvSpPr>
                  <a:spLocks/>
                </p:cNvSpPr>
                <p:nvPr/>
              </p:nvSpPr>
              <p:spPr bwMode="auto">
                <a:xfrm>
                  <a:off x="745" y="2931"/>
                  <a:ext cx="136" cy="77"/>
                </a:xfrm>
                <a:custGeom>
                  <a:avLst/>
                  <a:gdLst/>
                  <a:ahLst/>
                  <a:cxnLst>
                    <a:cxn ang="0">
                      <a:pos x="0" y="77"/>
                    </a:cxn>
                    <a:cxn ang="0">
                      <a:pos x="136" y="0"/>
                    </a:cxn>
                    <a:cxn ang="0">
                      <a:pos x="0" y="77"/>
                    </a:cxn>
                  </a:cxnLst>
                  <a:rect l="0" t="0" r="r" b="b"/>
                  <a:pathLst>
                    <a:path w="136" h="77">
                      <a:moveTo>
                        <a:pt x="0" y="77"/>
                      </a:moveTo>
                      <a:lnTo>
                        <a:pt x="136" y="0"/>
                      </a:lnTo>
                      <a:lnTo>
                        <a:pt x="0" y="77"/>
                      </a:lnTo>
                      <a:close/>
                    </a:path>
                  </a:pathLst>
                </a:custGeom>
                <a:solidFill>
                  <a:srgbClr val="FFFFFF"/>
                </a:solidFill>
                <a:ln w="9525">
                  <a:noFill/>
                  <a:round/>
                  <a:headEnd/>
                  <a:tailEnd/>
                </a:ln>
              </p:spPr>
              <p:txBody>
                <a:bodyPr/>
                <a:lstStyle/>
                <a:p>
                  <a:endParaRPr lang="en-US"/>
                </a:p>
              </p:txBody>
            </p:sp>
            <p:sp>
              <p:nvSpPr>
                <p:cNvPr id="33" name="Line 139"/>
                <p:cNvSpPr>
                  <a:spLocks noChangeShapeType="1"/>
                </p:cNvSpPr>
                <p:nvPr/>
              </p:nvSpPr>
              <p:spPr bwMode="auto">
                <a:xfrm flipV="1">
                  <a:off x="745" y="2931"/>
                  <a:ext cx="136" cy="77"/>
                </a:xfrm>
                <a:prstGeom prst="line">
                  <a:avLst/>
                </a:prstGeom>
                <a:noFill/>
                <a:ln w="0" cap="sq">
                  <a:solidFill>
                    <a:srgbClr val="000000"/>
                  </a:solidFill>
                  <a:miter lim="800000"/>
                  <a:headEnd/>
                  <a:tailEnd/>
                </a:ln>
              </p:spPr>
              <p:txBody>
                <a:bodyPr/>
                <a:lstStyle/>
                <a:p>
                  <a:endParaRPr lang="en-US"/>
                </a:p>
              </p:txBody>
            </p:sp>
            <p:sp>
              <p:nvSpPr>
                <p:cNvPr id="34" name="Freeform 140"/>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close/>
                    </a:path>
                  </a:pathLst>
                </a:custGeom>
                <a:solidFill>
                  <a:srgbClr val="7F5430"/>
                </a:solidFill>
                <a:ln w="9525">
                  <a:noFill/>
                  <a:round/>
                  <a:headEnd/>
                  <a:tailEnd/>
                </a:ln>
              </p:spPr>
              <p:txBody>
                <a:bodyPr/>
                <a:lstStyle/>
                <a:p>
                  <a:endParaRPr lang="en-US"/>
                </a:p>
              </p:txBody>
            </p:sp>
            <p:sp>
              <p:nvSpPr>
                <p:cNvPr id="35" name="Freeform 141"/>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path>
                  </a:pathLst>
                </a:custGeom>
                <a:noFill/>
                <a:ln w="0" cap="sq">
                  <a:solidFill>
                    <a:srgbClr val="000000"/>
                  </a:solidFill>
                  <a:prstDash val="solid"/>
                  <a:miter lim="800000"/>
                  <a:headEnd/>
                  <a:tailEnd/>
                </a:ln>
              </p:spPr>
              <p:txBody>
                <a:bodyPr/>
                <a:lstStyle/>
                <a:p>
                  <a:endParaRPr lang="en-US"/>
                </a:p>
              </p:txBody>
            </p:sp>
            <p:sp>
              <p:nvSpPr>
                <p:cNvPr id="36" name="Freeform 142"/>
                <p:cNvSpPr>
                  <a:spLocks/>
                </p:cNvSpPr>
                <p:nvPr/>
              </p:nvSpPr>
              <p:spPr bwMode="auto">
                <a:xfrm>
                  <a:off x="910" y="2613"/>
                  <a:ext cx="147" cy="165"/>
                </a:xfrm>
                <a:custGeom>
                  <a:avLst/>
                  <a:gdLst/>
                  <a:ahLst/>
                  <a:cxnLst>
                    <a:cxn ang="0">
                      <a:pos x="147" y="76"/>
                    </a:cxn>
                    <a:cxn ang="0">
                      <a:pos x="147" y="0"/>
                    </a:cxn>
                    <a:cxn ang="0">
                      <a:pos x="0" y="88"/>
                    </a:cxn>
                    <a:cxn ang="0">
                      <a:pos x="0" y="165"/>
                    </a:cxn>
                    <a:cxn ang="0">
                      <a:pos x="147" y="76"/>
                    </a:cxn>
                  </a:cxnLst>
                  <a:rect l="0" t="0" r="r" b="b"/>
                  <a:pathLst>
                    <a:path w="147" h="165">
                      <a:moveTo>
                        <a:pt x="147" y="76"/>
                      </a:moveTo>
                      <a:lnTo>
                        <a:pt x="147" y="0"/>
                      </a:lnTo>
                      <a:lnTo>
                        <a:pt x="0" y="88"/>
                      </a:lnTo>
                      <a:lnTo>
                        <a:pt x="0" y="165"/>
                      </a:lnTo>
                      <a:lnTo>
                        <a:pt x="147" y="76"/>
                      </a:lnTo>
                      <a:close/>
                    </a:path>
                  </a:pathLst>
                </a:custGeom>
                <a:solidFill>
                  <a:srgbClr val="996600"/>
                </a:solidFill>
                <a:ln w="9525">
                  <a:noFill/>
                  <a:round/>
                  <a:headEnd/>
                  <a:tailEnd/>
                </a:ln>
              </p:spPr>
              <p:txBody>
                <a:bodyPr/>
                <a:lstStyle/>
                <a:p>
                  <a:endParaRPr lang="en-US"/>
                </a:p>
              </p:txBody>
            </p:sp>
            <p:sp>
              <p:nvSpPr>
                <p:cNvPr id="37" name="Freeform 143"/>
                <p:cNvSpPr>
                  <a:spLocks/>
                </p:cNvSpPr>
                <p:nvPr/>
              </p:nvSpPr>
              <p:spPr bwMode="auto">
                <a:xfrm>
                  <a:off x="910" y="2772"/>
                  <a:ext cx="147" cy="142"/>
                </a:xfrm>
                <a:custGeom>
                  <a:avLst/>
                  <a:gdLst/>
                  <a:ahLst/>
                  <a:cxnLst>
                    <a:cxn ang="0">
                      <a:pos x="147" y="59"/>
                    </a:cxn>
                    <a:cxn ang="0">
                      <a:pos x="147" y="0"/>
                    </a:cxn>
                    <a:cxn ang="0">
                      <a:pos x="0" y="83"/>
                    </a:cxn>
                    <a:cxn ang="0">
                      <a:pos x="0" y="142"/>
                    </a:cxn>
                    <a:cxn ang="0">
                      <a:pos x="147" y="59"/>
                    </a:cxn>
                  </a:cxnLst>
                  <a:rect l="0" t="0" r="r" b="b"/>
                  <a:pathLst>
                    <a:path w="147" h="142">
                      <a:moveTo>
                        <a:pt x="147" y="59"/>
                      </a:moveTo>
                      <a:lnTo>
                        <a:pt x="147" y="0"/>
                      </a:lnTo>
                      <a:lnTo>
                        <a:pt x="0" y="83"/>
                      </a:lnTo>
                      <a:lnTo>
                        <a:pt x="0" y="142"/>
                      </a:lnTo>
                      <a:lnTo>
                        <a:pt x="147" y="59"/>
                      </a:lnTo>
                    </a:path>
                  </a:pathLst>
                </a:custGeom>
                <a:solidFill>
                  <a:schemeClr val="accent1"/>
                </a:solidFill>
                <a:ln w="0" cap="sq">
                  <a:solidFill>
                    <a:srgbClr val="000000"/>
                  </a:solidFill>
                  <a:prstDash val="solid"/>
                  <a:miter lim="800000"/>
                  <a:headEnd/>
                  <a:tailEnd/>
                </a:ln>
              </p:spPr>
              <p:txBody>
                <a:bodyPr/>
                <a:lstStyle/>
                <a:p>
                  <a:endParaRPr lang="en-US"/>
                </a:p>
              </p:txBody>
            </p:sp>
            <p:sp>
              <p:nvSpPr>
                <p:cNvPr id="38" name="Freeform 144"/>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close/>
                    </a:path>
                  </a:pathLst>
                </a:custGeom>
                <a:solidFill>
                  <a:srgbClr val="FF0000"/>
                </a:solidFill>
                <a:ln w="9525">
                  <a:noFill/>
                  <a:round/>
                  <a:headEnd/>
                  <a:tailEnd/>
                </a:ln>
              </p:spPr>
              <p:txBody>
                <a:bodyPr/>
                <a:lstStyle/>
                <a:p>
                  <a:endParaRPr lang="en-US"/>
                </a:p>
              </p:txBody>
            </p:sp>
            <p:sp>
              <p:nvSpPr>
                <p:cNvPr id="39" name="Freeform 145"/>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path>
                  </a:pathLst>
                </a:custGeom>
                <a:noFill/>
                <a:ln w="0" cap="sq">
                  <a:solidFill>
                    <a:srgbClr val="000000"/>
                  </a:solidFill>
                  <a:prstDash val="solid"/>
                  <a:miter lim="800000"/>
                  <a:headEnd/>
                  <a:tailEnd/>
                </a:ln>
              </p:spPr>
              <p:txBody>
                <a:bodyPr/>
                <a:lstStyle/>
                <a:p>
                  <a:endParaRPr lang="en-US"/>
                </a:p>
              </p:txBody>
            </p:sp>
            <p:sp>
              <p:nvSpPr>
                <p:cNvPr id="40" name="Freeform 146"/>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close/>
                    </a:path>
                  </a:pathLst>
                </a:custGeom>
                <a:solidFill>
                  <a:srgbClr val="FF0000"/>
                </a:solidFill>
                <a:ln w="9525">
                  <a:noFill/>
                  <a:round/>
                  <a:headEnd/>
                  <a:tailEnd/>
                </a:ln>
              </p:spPr>
              <p:txBody>
                <a:bodyPr/>
                <a:lstStyle/>
                <a:p>
                  <a:endParaRPr lang="en-US"/>
                </a:p>
              </p:txBody>
            </p:sp>
            <p:sp>
              <p:nvSpPr>
                <p:cNvPr id="41" name="Freeform 147"/>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42" name="Freeform 148"/>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close/>
                    </a:path>
                  </a:pathLst>
                </a:custGeom>
                <a:solidFill>
                  <a:srgbClr val="669966"/>
                </a:solidFill>
                <a:ln w="9525">
                  <a:noFill/>
                  <a:round/>
                  <a:headEnd/>
                  <a:tailEnd/>
                </a:ln>
              </p:spPr>
              <p:txBody>
                <a:bodyPr/>
                <a:lstStyle/>
                <a:p>
                  <a:endParaRPr lang="en-US"/>
                </a:p>
              </p:txBody>
            </p:sp>
            <p:sp>
              <p:nvSpPr>
                <p:cNvPr id="43" name="Freeform 149"/>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44" name="Freeform 150"/>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close/>
                    </a:path>
                  </a:pathLst>
                </a:custGeom>
                <a:solidFill>
                  <a:srgbClr val="FF0000"/>
                </a:solidFill>
                <a:ln w="9525">
                  <a:noFill/>
                  <a:round/>
                  <a:headEnd/>
                  <a:tailEnd/>
                </a:ln>
              </p:spPr>
              <p:txBody>
                <a:bodyPr/>
                <a:lstStyle/>
                <a:p>
                  <a:endParaRPr lang="en-US"/>
                </a:p>
              </p:txBody>
            </p:sp>
            <p:sp>
              <p:nvSpPr>
                <p:cNvPr id="45" name="Freeform 151"/>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path>
                  </a:pathLst>
                </a:custGeom>
                <a:noFill/>
                <a:ln w="0" cap="sq">
                  <a:solidFill>
                    <a:srgbClr val="000000"/>
                  </a:solidFill>
                  <a:prstDash val="solid"/>
                  <a:miter lim="800000"/>
                  <a:headEnd/>
                  <a:tailEnd/>
                </a:ln>
              </p:spPr>
              <p:txBody>
                <a:bodyPr/>
                <a:lstStyle/>
                <a:p>
                  <a:endParaRPr lang="en-US"/>
                </a:p>
              </p:txBody>
            </p:sp>
            <p:sp>
              <p:nvSpPr>
                <p:cNvPr id="46" name="Freeform 152"/>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close/>
                    </a:path>
                  </a:pathLst>
                </a:custGeom>
                <a:solidFill>
                  <a:srgbClr val="9D663C"/>
                </a:solidFill>
                <a:ln w="9525">
                  <a:noFill/>
                  <a:round/>
                  <a:headEnd/>
                  <a:tailEnd/>
                </a:ln>
              </p:spPr>
              <p:txBody>
                <a:bodyPr/>
                <a:lstStyle/>
                <a:p>
                  <a:endParaRPr lang="en-US"/>
                </a:p>
              </p:txBody>
            </p:sp>
            <p:sp>
              <p:nvSpPr>
                <p:cNvPr id="47" name="Freeform 153"/>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path>
                  </a:pathLst>
                </a:custGeom>
                <a:noFill/>
                <a:ln w="0" cap="sq">
                  <a:solidFill>
                    <a:srgbClr val="000000"/>
                  </a:solidFill>
                  <a:prstDash val="solid"/>
                  <a:miter lim="800000"/>
                  <a:headEnd/>
                  <a:tailEnd/>
                </a:ln>
              </p:spPr>
              <p:txBody>
                <a:bodyPr/>
                <a:lstStyle/>
                <a:p>
                  <a:endParaRPr lang="en-US"/>
                </a:p>
              </p:txBody>
            </p:sp>
            <p:sp>
              <p:nvSpPr>
                <p:cNvPr id="48" name="Freeform 154"/>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49" name="Freeform 155"/>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path>
                  </a:pathLst>
                </a:custGeom>
                <a:noFill/>
                <a:ln w="0" cap="sq">
                  <a:solidFill>
                    <a:srgbClr val="000000"/>
                  </a:solidFill>
                  <a:prstDash val="solid"/>
                  <a:miter lim="800000"/>
                  <a:headEnd/>
                  <a:tailEnd/>
                </a:ln>
              </p:spPr>
              <p:txBody>
                <a:bodyPr/>
                <a:lstStyle/>
                <a:p>
                  <a:endParaRPr lang="en-US"/>
                </a:p>
              </p:txBody>
            </p:sp>
            <p:sp>
              <p:nvSpPr>
                <p:cNvPr id="50" name="Freeform 156"/>
                <p:cNvSpPr>
                  <a:spLocks/>
                </p:cNvSpPr>
                <p:nvPr/>
              </p:nvSpPr>
              <p:spPr bwMode="auto">
                <a:xfrm>
                  <a:off x="528" y="2548"/>
                  <a:ext cx="564" cy="206"/>
                </a:xfrm>
                <a:custGeom>
                  <a:avLst/>
                  <a:gdLst/>
                  <a:ahLst/>
                  <a:cxnLst>
                    <a:cxn ang="0">
                      <a:pos x="564" y="0"/>
                    </a:cxn>
                    <a:cxn ang="0">
                      <a:pos x="217" y="206"/>
                    </a:cxn>
                    <a:cxn ang="0">
                      <a:pos x="0" y="76"/>
                    </a:cxn>
                  </a:cxnLst>
                  <a:rect l="0" t="0" r="r" b="b"/>
                  <a:pathLst>
                    <a:path w="564" h="206">
                      <a:moveTo>
                        <a:pt x="564" y="0"/>
                      </a:moveTo>
                      <a:lnTo>
                        <a:pt x="217" y="206"/>
                      </a:lnTo>
                      <a:lnTo>
                        <a:pt x="0" y="76"/>
                      </a:lnTo>
                    </a:path>
                  </a:pathLst>
                </a:custGeom>
                <a:noFill/>
                <a:ln w="0" cap="sq">
                  <a:solidFill>
                    <a:srgbClr val="000000"/>
                  </a:solidFill>
                  <a:prstDash val="solid"/>
                  <a:miter lim="800000"/>
                  <a:headEnd/>
                  <a:tailEnd/>
                </a:ln>
              </p:spPr>
              <p:txBody>
                <a:bodyPr/>
                <a:lstStyle/>
                <a:p>
                  <a:endParaRPr lang="en-US"/>
                </a:p>
              </p:txBody>
            </p:sp>
            <p:sp>
              <p:nvSpPr>
                <p:cNvPr id="51" name="Line 157"/>
                <p:cNvSpPr>
                  <a:spLocks noChangeShapeType="1"/>
                </p:cNvSpPr>
                <p:nvPr/>
              </p:nvSpPr>
              <p:spPr bwMode="auto">
                <a:xfrm>
                  <a:off x="563" y="2736"/>
                  <a:ext cx="65" cy="42"/>
                </a:xfrm>
                <a:prstGeom prst="line">
                  <a:avLst/>
                </a:prstGeom>
                <a:noFill/>
                <a:ln w="0" cap="sq">
                  <a:solidFill>
                    <a:srgbClr val="FFFFFF"/>
                  </a:solidFill>
                  <a:miter lim="800000"/>
                  <a:headEnd/>
                  <a:tailEnd/>
                </a:ln>
              </p:spPr>
              <p:txBody>
                <a:bodyPr/>
                <a:lstStyle/>
                <a:p>
                  <a:endParaRPr lang="en-US"/>
                </a:p>
              </p:txBody>
            </p:sp>
            <p:sp>
              <p:nvSpPr>
                <p:cNvPr id="52" name="Line 158"/>
                <p:cNvSpPr>
                  <a:spLocks noChangeShapeType="1"/>
                </p:cNvSpPr>
                <p:nvPr/>
              </p:nvSpPr>
              <p:spPr bwMode="auto">
                <a:xfrm flipV="1">
                  <a:off x="828" y="2435"/>
                  <a:ext cx="58" cy="36"/>
                </a:xfrm>
                <a:prstGeom prst="line">
                  <a:avLst/>
                </a:prstGeom>
                <a:noFill/>
                <a:ln w="0" cap="sq">
                  <a:solidFill>
                    <a:srgbClr val="FFFFFF"/>
                  </a:solidFill>
                  <a:miter lim="800000"/>
                  <a:headEnd/>
                  <a:tailEnd/>
                </a:ln>
              </p:spPr>
              <p:txBody>
                <a:bodyPr/>
                <a:lstStyle/>
                <a:p>
                  <a:endParaRPr lang="en-US"/>
                </a:p>
              </p:txBody>
            </p:sp>
            <p:sp>
              <p:nvSpPr>
                <p:cNvPr id="53" name="Line 159"/>
                <p:cNvSpPr>
                  <a:spLocks noChangeShapeType="1"/>
                </p:cNvSpPr>
                <p:nvPr/>
              </p:nvSpPr>
              <p:spPr bwMode="auto">
                <a:xfrm flipV="1">
                  <a:off x="857" y="2453"/>
                  <a:ext cx="59" cy="36"/>
                </a:xfrm>
                <a:prstGeom prst="line">
                  <a:avLst/>
                </a:prstGeom>
                <a:noFill/>
                <a:ln w="0" cap="sq">
                  <a:solidFill>
                    <a:srgbClr val="FFFFFF"/>
                  </a:solidFill>
                  <a:miter lim="800000"/>
                  <a:headEnd/>
                  <a:tailEnd/>
                </a:ln>
              </p:spPr>
              <p:txBody>
                <a:bodyPr/>
                <a:lstStyle/>
                <a:p>
                  <a:endParaRPr lang="en-US"/>
                </a:p>
              </p:txBody>
            </p:sp>
            <p:sp>
              <p:nvSpPr>
                <p:cNvPr id="54" name="Line 160"/>
                <p:cNvSpPr>
                  <a:spLocks noChangeShapeType="1"/>
                </p:cNvSpPr>
                <p:nvPr/>
              </p:nvSpPr>
              <p:spPr bwMode="auto">
                <a:xfrm flipV="1">
                  <a:off x="881" y="2471"/>
                  <a:ext cx="64" cy="35"/>
                </a:xfrm>
                <a:prstGeom prst="line">
                  <a:avLst/>
                </a:prstGeom>
                <a:noFill/>
                <a:ln w="0" cap="sq">
                  <a:solidFill>
                    <a:srgbClr val="FFFFFF"/>
                  </a:solidFill>
                  <a:miter lim="800000"/>
                  <a:headEnd/>
                  <a:tailEnd/>
                </a:ln>
              </p:spPr>
              <p:txBody>
                <a:bodyPr/>
                <a:lstStyle/>
                <a:p>
                  <a:endParaRPr lang="en-US"/>
                </a:p>
              </p:txBody>
            </p:sp>
            <p:sp>
              <p:nvSpPr>
                <p:cNvPr id="55" name="Freeform 161"/>
                <p:cNvSpPr>
                  <a:spLocks/>
                </p:cNvSpPr>
                <p:nvPr/>
              </p:nvSpPr>
              <p:spPr bwMode="auto">
                <a:xfrm>
                  <a:off x="881" y="2666"/>
                  <a:ext cx="1" cy="454"/>
                </a:xfrm>
                <a:custGeom>
                  <a:avLst/>
                  <a:gdLst/>
                  <a:ahLst/>
                  <a:cxnLst>
                    <a:cxn ang="0">
                      <a:pos x="0" y="0"/>
                    </a:cxn>
                    <a:cxn ang="0">
                      <a:pos x="0" y="454"/>
                    </a:cxn>
                    <a:cxn ang="0">
                      <a:pos x="0" y="0"/>
                    </a:cxn>
                  </a:cxnLst>
                  <a:rect l="0" t="0" r="r" b="b"/>
                  <a:pathLst>
                    <a:path h="454">
                      <a:moveTo>
                        <a:pt x="0" y="0"/>
                      </a:moveTo>
                      <a:lnTo>
                        <a:pt x="0" y="454"/>
                      </a:lnTo>
                      <a:lnTo>
                        <a:pt x="0" y="0"/>
                      </a:lnTo>
                      <a:close/>
                    </a:path>
                  </a:pathLst>
                </a:custGeom>
                <a:solidFill>
                  <a:srgbClr val="FFFFFF"/>
                </a:solidFill>
                <a:ln w="9525">
                  <a:noFill/>
                  <a:round/>
                  <a:headEnd/>
                  <a:tailEnd/>
                </a:ln>
              </p:spPr>
              <p:txBody>
                <a:bodyPr/>
                <a:lstStyle/>
                <a:p>
                  <a:endParaRPr lang="en-US"/>
                </a:p>
              </p:txBody>
            </p:sp>
            <p:sp>
              <p:nvSpPr>
                <p:cNvPr id="56" name="Line 162"/>
                <p:cNvSpPr>
                  <a:spLocks noChangeShapeType="1"/>
                </p:cNvSpPr>
                <p:nvPr/>
              </p:nvSpPr>
              <p:spPr bwMode="auto">
                <a:xfrm>
                  <a:off x="881" y="2666"/>
                  <a:ext cx="1" cy="454"/>
                </a:xfrm>
                <a:prstGeom prst="line">
                  <a:avLst/>
                </a:prstGeom>
                <a:noFill/>
                <a:ln w="0" cap="sq">
                  <a:solidFill>
                    <a:srgbClr val="000000"/>
                  </a:solidFill>
                  <a:miter lim="800000"/>
                  <a:headEnd/>
                  <a:tailEnd/>
                </a:ln>
              </p:spPr>
              <p:txBody>
                <a:bodyPr/>
                <a:lstStyle/>
                <a:p>
                  <a:endParaRPr lang="en-US"/>
                </a:p>
              </p:txBody>
            </p:sp>
            <p:sp>
              <p:nvSpPr>
                <p:cNvPr id="57" name="Freeform 163"/>
                <p:cNvSpPr>
                  <a:spLocks/>
                </p:cNvSpPr>
                <p:nvPr/>
              </p:nvSpPr>
              <p:spPr bwMode="auto">
                <a:xfrm>
                  <a:off x="528" y="3044"/>
                  <a:ext cx="253" cy="118"/>
                </a:xfrm>
                <a:custGeom>
                  <a:avLst/>
                  <a:gdLst/>
                  <a:ahLst/>
                  <a:cxnLst>
                    <a:cxn ang="0">
                      <a:pos x="253" y="100"/>
                    </a:cxn>
                    <a:cxn ang="0">
                      <a:pos x="217" y="118"/>
                    </a:cxn>
                    <a:cxn ang="0">
                      <a:pos x="0" y="0"/>
                    </a:cxn>
                  </a:cxnLst>
                  <a:rect l="0" t="0" r="r" b="b"/>
                  <a:pathLst>
                    <a:path w="253" h="118">
                      <a:moveTo>
                        <a:pt x="253" y="100"/>
                      </a:moveTo>
                      <a:lnTo>
                        <a:pt x="217" y="118"/>
                      </a:lnTo>
                      <a:lnTo>
                        <a:pt x="0" y="0"/>
                      </a:lnTo>
                    </a:path>
                  </a:pathLst>
                </a:custGeom>
                <a:noFill/>
                <a:ln w="0" cap="sq">
                  <a:solidFill>
                    <a:srgbClr val="000000"/>
                  </a:solidFill>
                  <a:prstDash val="solid"/>
                  <a:miter lim="800000"/>
                  <a:headEnd/>
                  <a:tailEnd/>
                </a:ln>
              </p:spPr>
              <p:txBody>
                <a:bodyPr/>
                <a:lstStyle/>
                <a:p>
                  <a:endParaRPr lang="en-US"/>
                </a:p>
              </p:txBody>
            </p:sp>
            <p:sp>
              <p:nvSpPr>
                <p:cNvPr id="58" name="Freeform 164"/>
                <p:cNvSpPr>
                  <a:spLocks/>
                </p:cNvSpPr>
                <p:nvPr/>
              </p:nvSpPr>
              <p:spPr bwMode="auto">
                <a:xfrm>
                  <a:off x="775" y="3126"/>
                  <a:ext cx="23" cy="30"/>
                </a:xfrm>
                <a:custGeom>
                  <a:avLst/>
                  <a:gdLst/>
                  <a:ahLst/>
                  <a:cxnLst>
                    <a:cxn ang="0">
                      <a:pos x="17" y="30"/>
                    </a:cxn>
                    <a:cxn ang="0">
                      <a:pos x="17" y="24"/>
                    </a:cxn>
                    <a:cxn ang="0">
                      <a:pos x="23" y="24"/>
                    </a:cxn>
                    <a:cxn ang="0">
                      <a:pos x="23" y="18"/>
                    </a:cxn>
                    <a:cxn ang="0">
                      <a:pos x="23" y="12"/>
                    </a:cxn>
                    <a:cxn ang="0">
                      <a:pos x="23" y="6"/>
                    </a:cxn>
                    <a:cxn ang="0">
                      <a:pos x="23" y="0"/>
                    </a:cxn>
                    <a:cxn ang="0">
                      <a:pos x="17" y="0"/>
                    </a:cxn>
                    <a:cxn ang="0">
                      <a:pos x="12" y="0"/>
                    </a:cxn>
                    <a:cxn ang="0">
                      <a:pos x="12" y="6"/>
                    </a:cxn>
                    <a:cxn ang="0">
                      <a:pos x="6" y="6"/>
                    </a:cxn>
                    <a:cxn ang="0">
                      <a:pos x="6" y="12"/>
                    </a:cxn>
                    <a:cxn ang="0">
                      <a:pos x="0" y="18"/>
                    </a:cxn>
                    <a:cxn ang="0">
                      <a:pos x="6" y="24"/>
                    </a:cxn>
                    <a:cxn ang="0">
                      <a:pos x="6" y="30"/>
                    </a:cxn>
                    <a:cxn ang="0">
                      <a:pos x="12" y="30"/>
                    </a:cxn>
                    <a:cxn ang="0">
                      <a:pos x="17" y="30"/>
                    </a:cxn>
                  </a:cxnLst>
                  <a:rect l="0" t="0" r="r" b="b"/>
                  <a:pathLst>
                    <a:path w="23" h="30">
                      <a:moveTo>
                        <a:pt x="17" y="30"/>
                      </a:moveTo>
                      <a:lnTo>
                        <a:pt x="17" y="24"/>
                      </a:lnTo>
                      <a:lnTo>
                        <a:pt x="23" y="24"/>
                      </a:lnTo>
                      <a:lnTo>
                        <a:pt x="23" y="18"/>
                      </a:lnTo>
                      <a:lnTo>
                        <a:pt x="23" y="12"/>
                      </a:lnTo>
                      <a:lnTo>
                        <a:pt x="23" y="6"/>
                      </a:lnTo>
                      <a:lnTo>
                        <a:pt x="23" y="0"/>
                      </a:lnTo>
                      <a:lnTo>
                        <a:pt x="17" y="0"/>
                      </a:lnTo>
                      <a:lnTo>
                        <a:pt x="12" y="0"/>
                      </a:lnTo>
                      <a:lnTo>
                        <a:pt x="12" y="6"/>
                      </a:lnTo>
                      <a:lnTo>
                        <a:pt x="6" y="6"/>
                      </a:lnTo>
                      <a:lnTo>
                        <a:pt x="6" y="12"/>
                      </a:lnTo>
                      <a:lnTo>
                        <a:pt x="0" y="18"/>
                      </a:lnTo>
                      <a:lnTo>
                        <a:pt x="6" y="24"/>
                      </a:lnTo>
                      <a:lnTo>
                        <a:pt x="6" y="30"/>
                      </a:lnTo>
                      <a:lnTo>
                        <a:pt x="12" y="30"/>
                      </a:lnTo>
                      <a:lnTo>
                        <a:pt x="17" y="30"/>
                      </a:lnTo>
                      <a:close/>
                    </a:path>
                  </a:pathLst>
                </a:custGeom>
                <a:solidFill>
                  <a:srgbClr val="E5E500"/>
                </a:solidFill>
                <a:ln w="9525">
                  <a:noFill/>
                  <a:round/>
                  <a:headEnd/>
                  <a:tailEnd/>
                </a:ln>
              </p:spPr>
              <p:txBody>
                <a:bodyPr/>
                <a:lstStyle/>
                <a:p>
                  <a:endParaRPr lang="en-US"/>
                </a:p>
              </p:txBody>
            </p:sp>
            <p:sp>
              <p:nvSpPr>
                <p:cNvPr id="59" name="Freeform 165"/>
                <p:cNvSpPr>
                  <a:spLocks/>
                </p:cNvSpPr>
                <p:nvPr/>
              </p:nvSpPr>
              <p:spPr bwMode="auto">
                <a:xfrm>
                  <a:off x="775" y="3126"/>
                  <a:ext cx="17" cy="30"/>
                </a:xfrm>
                <a:custGeom>
                  <a:avLst/>
                  <a:gdLst/>
                  <a:ahLst/>
                  <a:cxnLst>
                    <a:cxn ang="0">
                      <a:pos x="12" y="30"/>
                    </a:cxn>
                    <a:cxn ang="0">
                      <a:pos x="12" y="24"/>
                    </a:cxn>
                    <a:cxn ang="0">
                      <a:pos x="17" y="24"/>
                    </a:cxn>
                    <a:cxn ang="0">
                      <a:pos x="17" y="18"/>
                    </a:cxn>
                    <a:cxn ang="0">
                      <a:pos x="17" y="12"/>
                    </a:cxn>
                    <a:cxn ang="0">
                      <a:pos x="17" y="6"/>
                    </a:cxn>
                    <a:cxn ang="0">
                      <a:pos x="17" y="0"/>
                    </a:cxn>
                    <a:cxn ang="0">
                      <a:pos x="12" y="0"/>
                    </a:cxn>
                    <a:cxn ang="0">
                      <a:pos x="12" y="0"/>
                    </a:cxn>
                    <a:cxn ang="0">
                      <a:pos x="6" y="6"/>
                    </a:cxn>
                    <a:cxn ang="0">
                      <a:pos x="0" y="6"/>
                    </a:cxn>
                    <a:cxn ang="0">
                      <a:pos x="0" y="12"/>
                    </a:cxn>
                    <a:cxn ang="0">
                      <a:pos x="0" y="18"/>
                    </a:cxn>
                    <a:cxn ang="0">
                      <a:pos x="0" y="24"/>
                    </a:cxn>
                    <a:cxn ang="0">
                      <a:pos x="0" y="30"/>
                    </a:cxn>
                    <a:cxn ang="0">
                      <a:pos x="6" y="30"/>
                    </a:cxn>
                    <a:cxn ang="0">
                      <a:pos x="12" y="30"/>
                    </a:cxn>
                  </a:cxnLst>
                  <a:rect l="0" t="0" r="r" b="b"/>
                  <a:pathLst>
                    <a:path w="17" h="30">
                      <a:moveTo>
                        <a:pt x="12" y="30"/>
                      </a:moveTo>
                      <a:lnTo>
                        <a:pt x="12" y="24"/>
                      </a:lnTo>
                      <a:lnTo>
                        <a:pt x="17" y="24"/>
                      </a:lnTo>
                      <a:lnTo>
                        <a:pt x="17" y="18"/>
                      </a:lnTo>
                      <a:lnTo>
                        <a:pt x="17" y="12"/>
                      </a:lnTo>
                      <a:lnTo>
                        <a:pt x="17" y="6"/>
                      </a:lnTo>
                      <a:lnTo>
                        <a:pt x="17" y="0"/>
                      </a:lnTo>
                      <a:lnTo>
                        <a:pt x="12" y="0"/>
                      </a:lnTo>
                      <a:lnTo>
                        <a:pt x="12" y="0"/>
                      </a:lnTo>
                      <a:lnTo>
                        <a:pt x="6" y="6"/>
                      </a:lnTo>
                      <a:lnTo>
                        <a:pt x="0" y="6"/>
                      </a:lnTo>
                      <a:lnTo>
                        <a:pt x="0" y="12"/>
                      </a:lnTo>
                      <a:lnTo>
                        <a:pt x="0" y="18"/>
                      </a:lnTo>
                      <a:lnTo>
                        <a:pt x="0" y="24"/>
                      </a:lnTo>
                      <a:lnTo>
                        <a:pt x="0" y="30"/>
                      </a:lnTo>
                      <a:lnTo>
                        <a:pt x="6" y="30"/>
                      </a:lnTo>
                      <a:lnTo>
                        <a:pt x="12" y="30"/>
                      </a:lnTo>
                    </a:path>
                  </a:pathLst>
                </a:custGeom>
                <a:noFill/>
                <a:ln w="0" cap="sq">
                  <a:solidFill>
                    <a:srgbClr val="000000"/>
                  </a:solidFill>
                  <a:prstDash val="solid"/>
                  <a:miter lim="800000"/>
                  <a:headEnd/>
                  <a:tailEnd/>
                </a:ln>
              </p:spPr>
              <p:txBody>
                <a:bodyPr/>
                <a:lstStyle/>
                <a:p>
                  <a:endParaRPr lang="en-US"/>
                </a:p>
              </p:txBody>
            </p:sp>
            <p:sp>
              <p:nvSpPr>
                <p:cNvPr id="60" name="Freeform 166"/>
                <p:cNvSpPr>
                  <a:spLocks/>
                </p:cNvSpPr>
                <p:nvPr/>
              </p:nvSpPr>
              <p:spPr bwMode="auto">
                <a:xfrm>
                  <a:off x="792" y="2766"/>
                  <a:ext cx="47" cy="24"/>
                </a:xfrm>
                <a:custGeom>
                  <a:avLst/>
                  <a:gdLst/>
                  <a:ahLst/>
                  <a:cxnLst>
                    <a:cxn ang="0">
                      <a:pos x="0" y="24"/>
                    </a:cxn>
                    <a:cxn ang="0">
                      <a:pos x="47" y="0"/>
                    </a:cxn>
                    <a:cxn ang="0">
                      <a:pos x="0" y="24"/>
                    </a:cxn>
                  </a:cxnLst>
                  <a:rect l="0" t="0" r="r" b="b"/>
                  <a:pathLst>
                    <a:path w="47" h="24">
                      <a:moveTo>
                        <a:pt x="0" y="24"/>
                      </a:moveTo>
                      <a:lnTo>
                        <a:pt x="47" y="0"/>
                      </a:lnTo>
                      <a:lnTo>
                        <a:pt x="0" y="24"/>
                      </a:lnTo>
                      <a:close/>
                    </a:path>
                  </a:pathLst>
                </a:custGeom>
                <a:solidFill>
                  <a:srgbClr val="FFFFFF"/>
                </a:solidFill>
                <a:ln w="9525">
                  <a:noFill/>
                  <a:round/>
                  <a:headEnd/>
                  <a:tailEnd/>
                </a:ln>
              </p:spPr>
              <p:txBody>
                <a:bodyPr/>
                <a:lstStyle/>
                <a:p>
                  <a:endParaRPr lang="en-US"/>
                </a:p>
              </p:txBody>
            </p:sp>
            <p:sp>
              <p:nvSpPr>
                <p:cNvPr id="61" name="Line 167"/>
                <p:cNvSpPr>
                  <a:spLocks noChangeShapeType="1"/>
                </p:cNvSpPr>
                <p:nvPr/>
              </p:nvSpPr>
              <p:spPr bwMode="auto">
                <a:xfrm flipV="1">
                  <a:off x="792" y="2766"/>
                  <a:ext cx="47" cy="24"/>
                </a:xfrm>
                <a:prstGeom prst="line">
                  <a:avLst/>
                </a:prstGeom>
                <a:noFill/>
                <a:ln w="0" cap="sq">
                  <a:solidFill>
                    <a:srgbClr val="000000"/>
                  </a:solidFill>
                  <a:miter lim="800000"/>
                  <a:headEnd/>
                  <a:tailEnd/>
                </a:ln>
              </p:spPr>
              <p:txBody>
                <a:bodyPr/>
                <a:lstStyle/>
                <a:p>
                  <a:endParaRPr lang="en-US"/>
                </a:p>
              </p:txBody>
            </p:sp>
            <p:sp>
              <p:nvSpPr>
                <p:cNvPr id="62" name="Freeform 168"/>
                <p:cNvSpPr>
                  <a:spLocks/>
                </p:cNvSpPr>
                <p:nvPr/>
              </p:nvSpPr>
              <p:spPr bwMode="auto">
                <a:xfrm>
                  <a:off x="792" y="2790"/>
                  <a:ext cx="47" cy="23"/>
                </a:xfrm>
                <a:custGeom>
                  <a:avLst/>
                  <a:gdLst/>
                  <a:ahLst/>
                  <a:cxnLst>
                    <a:cxn ang="0">
                      <a:pos x="0" y="23"/>
                    </a:cxn>
                    <a:cxn ang="0">
                      <a:pos x="47" y="0"/>
                    </a:cxn>
                    <a:cxn ang="0">
                      <a:pos x="0" y="23"/>
                    </a:cxn>
                  </a:cxnLst>
                  <a:rect l="0" t="0" r="r" b="b"/>
                  <a:pathLst>
                    <a:path w="47" h="23">
                      <a:moveTo>
                        <a:pt x="0" y="23"/>
                      </a:moveTo>
                      <a:lnTo>
                        <a:pt x="47" y="0"/>
                      </a:lnTo>
                      <a:lnTo>
                        <a:pt x="0" y="23"/>
                      </a:lnTo>
                      <a:close/>
                    </a:path>
                  </a:pathLst>
                </a:custGeom>
                <a:solidFill>
                  <a:srgbClr val="FFFFFF"/>
                </a:solidFill>
                <a:ln w="9525">
                  <a:noFill/>
                  <a:round/>
                  <a:headEnd/>
                  <a:tailEnd/>
                </a:ln>
              </p:spPr>
              <p:txBody>
                <a:bodyPr/>
                <a:lstStyle/>
                <a:p>
                  <a:endParaRPr lang="en-US"/>
                </a:p>
              </p:txBody>
            </p:sp>
            <p:sp>
              <p:nvSpPr>
                <p:cNvPr id="63" name="Line 169"/>
                <p:cNvSpPr>
                  <a:spLocks noChangeShapeType="1"/>
                </p:cNvSpPr>
                <p:nvPr/>
              </p:nvSpPr>
              <p:spPr bwMode="auto">
                <a:xfrm flipV="1">
                  <a:off x="792" y="2790"/>
                  <a:ext cx="47" cy="23"/>
                </a:xfrm>
                <a:prstGeom prst="line">
                  <a:avLst/>
                </a:prstGeom>
                <a:noFill/>
                <a:ln w="0" cap="sq">
                  <a:solidFill>
                    <a:srgbClr val="000000"/>
                  </a:solidFill>
                  <a:miter lim="800000"/>
                  <a:headEnd/>
                  <a:tailEnd/>
                </a:ln>
              </p:spPr>
              <p:txBody>
                <a:bodyPr/>
                <a:lstStyle/>
                <a:p>
                  <a:endParaRPr lang="en-US"/>
                </a:p>
              </p:txBody>
            </p:sp>
            <p:sp>
              <p:nvSpPr>
                <p:cNvPr id="64" name="Freeform 170"/>
                <p:cNvSpPr>
                  <a:spLocks/>
                </p:cNvSpPr>
                <p:nvPr/>
              </p:nvSpPr>
              <p:spPr bwMode="auto">
                <a:xfrm>
                  <a:off x="792" y="2807"/>
                  <a:ext cx="47" cy="30"/>
                </a:xfrm>
                <a:custGeom>
                  <a:avLst/>
                  <a:gdLst/>
                  <a:ahLst/>
                  <a:cxnLst>
                    <a:cxn ang="0">
                      <a:pos x="0" y="30"/>
                    </a:cxn>
                    <a:cxn ang="0">
                      <a:pos x="47" y="0"/>
                    </a:cxn>
                    <a:cxn ang="0">
                      <a:pos x="0" y="30"/>
                    </a:cxn>
                  </a:cxnLst>
                  <a:rect l="0" t="0" r="r" b="b"/>
                  <a:pathLst>
                    <a:path w="47" h="30">
                      <a:moveTo>
                        <a:pt x="0" y="30"/>
                      </a:moveTo>
                      <a:lnTo>
                        <a:pt x="47" y="0"/>
                      </a:lnTo>
                      <a:lnTo>
                        <a:pt x="0" y="30"/>
                      </a:lnTo>
                      <a:close/>
                    </a:path>
                  </a:pathLst>
                </a:custGeom>
                <a:solidFill>
                  <a:srgbClr val="FFFFFF"/>
                </a:solidFill>
                <a:ln w="9525">
                  <a:noFill/>
                  <a:round/>
                  <a:headEnd/>
                  <a:tailEnd/>
                </a:ln>
              </p:spPr>
              <p:txBody>
                <a:bodyPr/>
                <a:lstStyle/>
                <a:p>
                  <a:endParaRPr lang="en-US"/>
                </a:p>
              </p:txBody>
            </p:sp>
            <p:sp>
              <p:nvSpPr>
                <p:cNvPr id="65" name="Line 171"/>
                <p:cNvSpPr>
                  <a:spLocks noChangeShapeType="1"/>
                </p:cNvSpPr>
                <p:nvPr/>
              </p:nvSpPr>
              <p:spPr bwMode="auto">
                <a:xfrm flipV="1">
                  <a:off x="792" y="2807"/>
                  <a:ext cx="47" cy="30"/>
                </a:xfrm>
                <a:prstGeom prst="line">
                  <a:avLst/>
                </a:prstGeom>
                <a:noFill/>
                <a:ln w="0" cap="sq">
                  <a:solidFill>
                    <a:srgbClr val="000000"/>
                  </a:solidFill>
                  <a:miter lim="800000"/>
                  <a:headEnd/>
                  <a:tailEnd/>
                </a:ln>
              </p:spPr>
              <p:txBody>
                <a:bodyPr/>
                <a:lstStyle/>
                <a:p>
                  <a:endParaRPr lang="en-US"/>
                </a:p>
              </p:txBody>
            </p:sp>
            <p:sp>
              <p:nvSpPr>
                <p:cNvPr id="66" name="Freeform 172"/>
                <p:cNvSpPr>
                  <a:spLocks/>
                </p:cNvSpPr>
                <p:nvPr/>
              </p:nvSpPr>
              <p:spPr bwMode="auto">
                <a:xfrm>
                  <a:off x="781" y="2825"/>
                  <a:ext cx="70" cy="42"/>
                </a:xfrm>
                <a:custGeom>
                  <a:avLst/>
                  <a:gdLst/>
                  <a:ahLst/>
                  <a:cxnLst>
                    <a:cxn ang="0">
                      <a:pos x="0" y="42"/>
                    </a:cxn>
                    <a:cxn ang="0">
                      <a:pos x="70" y="0"/>
                    </a:cxn>
                    <a:cxn ang="0">
                      <a:pos x="0" y="42"/>
                    </a:cxn>
                  </a:cxnLst>
                  <a:rect l="0" t="0" r="r" b="b"/>
                  <a:pathLst>
                    <a:path w="70" h="42">
                      <a:moveTo>
                        <a:pt x="0" y="42"/>
                      </a:moveTo>
                      <a:lnTo>
                        <a:pt x="70" y="0"/>
                      </a:lnTo>
                      <a:lnTo>
                        <a:pt x="0" y="42"/>
                      </a:lnTo>
                      <a:close/>
                    </a:path>
                  </a:pathLst>
                </a:custGeom>
                <a:solidFill>
                  <a:srgbClr val="FFFFFF"/>
                </a:solidFill>
                <a:ln w="9525">
                  <a:noFill/>
                  <a:round/>
                  <a:headEnd/>
                  <a:tailEnd/>
                </a:ln>
              </p:spPr>
              <p:txBody>
                <a:bodyPr/>
                <a:lstStyle/>
                <a:p>
                  <a:endParaRPr lang="en-US"/>
                </a:p>
              </p:txBody>
            </p:sp>
            <p:sp>
              <p:nvSpPr>
                <p:cNvPr id="67" name="Line 173"/>
                <p:cNvSpPr>
                  <a:spLocks noChangeShapeType="1"/>
                </p:cNvSpPr>
                <p:nvPr/>
              </p:nvSpPr>
              <p:spPr bwMode="auto">
                <a:xfrm flipV="1">
                  <a:off x="781" y="2825"/>
                  <a:ext cx="70" cy="42"/>
                </a:xfrm>
                <a:prstGeom prst="line">
                  <a:avLst/>
                </a:prstGeom>
                <a:noFill/>
                <a:ln w="0" cap="sq">
                  <a:solidFill>
                    <a:srgbClr val="000000"/>
                  </a:solidFill>
                  <a:miter lim="800000"/>
                  <a:headEnd/>
                  <a:tailEnd/>
                </a:ln>
              </p:spPr>
              <p:txBody>
                <a:bodyPr/>
                <a:lstStyle/>
                <a:p>
                  <a:endParaRPr lang="en-US"/>
                </a:p>
              </p:txBody>
            </p:sp>
            <p:sp>
              <p:nvSpPr>
                <p:cNvPr id="68" name="Line 174"/>
                <p:cNvSpPr>
                  <a:spLocks noChangeShapeType="1"/>
                </p:cNvSpPr>
                <p:nvPr/>
              </p:nvSpPr>
              <p:spPr bwMode="auto">
                <a:xfrm>
                  <a:off x="563" y="2712"/>
                  <a:ext cx="65" cy="42"/>
                </a:xfrm>
                <a:prstGeom prst="line">
                  <a:avLst/>
                </a:prstGeom>
                <a:noFill/>
                <a:ln w="0" cap="sq">
                  <a:solidFill>
                    <a:srgbClr val="FFFFFF"/>
                  </a:solidFill>
                  <a:miter lim="800000"/>
                  <a:headEnd/>
                  <a:tailEnd/>
                </a:ln>
              </p:spPr>
              <p:txBody>
                <a:bodyPr/>
                <a:lstStyle/>
                <a:p>
                  <a:endParaRPr lang="en-US"/>
                </a:p>
              </p:txBody>
            </p:sp>
            <p:sp>
              <p:nvSpPr>
                <p:cNvPr id="69" name="Line 175"/>
                <p:cNvSpPr>
                  <a:spLocks noChangeShapeType="1"/>
                </p:cNvSpPr>
                <p:nvPr/>
              </p:nvSpPr>
              <p:spPr bwMode="auto">
                <a:xfrm>
                  <a:off x="563" y="2688"/>
                  <a:ext cx="65" cy="42"/>
                </a:xfrm>
                <a:prstGeom prst="line">
                  <a:avLst/>
                </a:prstGeom>
                <a:noFill/>
                <a:ln w="0" cap="sq">
                  <a:solidFill>
                    <a:srgbClr val="FFFFFF"/>
                  </a:solidFill>
                  <a:miter lim="800000"/>
                  <a:headEnd/>
                  <a:tailEnd/>
                </a:ln>
              </p:spPr>
              <p:txBody>
                <a:bodyPr/>
                <a:lstStyle/>
                <a:p>
                  <a:endParaRPr lang="en-US"/>
                </a:p>
              </p:txBody>
            </p:sp>
            <p:sp>
              <p:nvSpPr>
                <p:cNvPr id="70" name="Line 176"/>
                <p:cNvSpPr>
                  <a:spLocks noChangeShapeType="1"/>
                </p:cNvSpPr>
                <p:nvPr/>
              </p:nvSpPr>
              <p:spPr bwMode="auto">
                <a:xfrm>
                  <a:off x="563" y="2760"/>
                  <a:ext cx="65" cy="42"/>
                </a:xfrm>
                <a:prstGeom prst="line">
                  <a:avLst/>
                </a:prstGeom>
                <a:noFill/>
                <a:ln w="0" cap="sq">
                  <a:solidFill>
                    <a:srgbClr val="FFFFFF"/>
                  </a:solidFill>
                  <a:miter lim="800000"/>
                  <a:headEnd/>
                  <a:tailEnd/>
                </a:ln>
              </p:spPr>
              <p:txBody>
                <a:bodyPr/>
                <a:lstStyle/>
                <a:p>
                  <a:endParaRPr lang="en-US"/>
                </a:p>
              </p:txBody>
            </p:sp>
            <p:sp>
              <p:nvSpPr>
                <p:cNvPr id="71" name="Line 177"/>
                <p:cNvSpPr>
                  <a:spLocks noChangeShapeType="1"/>
                </p:cNvSpPr>
                <p:nvPr/>
              </p:nvSpPr>
              <p:spPr bwMode="auto">
                <a:xfrm>
                  <a:off x="563" y="2784"/>
                  <a:ext cx="65" cy="42"/>
                </a:xfrm>
                <a:prstGeom prst="line">
                  <a:avLst/>
                </a:prstGeom>
                <a:noFill/>
                <a:ln w="0" cap="sq">
                  <a:solidFill>
                    <a:srgbClr val="FFFFFF"/>
                  </a:solidFill>
                  <a:miter lim="800000"/>
                  <a:headEnd/>
                  <a:tailEnd/>
                </a:ln>
              </p:spPr>
              <p:txBody>
                <a:bodyPr/>
                <a:lstStyle/>
                <a:p>
                  <a:endParaRPr lang="en-US"/>
                </a:p>
              </p:txBody>
            </p:sp>
            <p:sp>
              <p:nvSpPr>
                <p:cNvPr id="72" name="Freeform 178"/>
                <p:cNvSpPr>
                  <a:spLocks/>
                </p:cNvSpPr>
                <p:nvPr/>
              </p:nvSpPr>
              <p:spPr bwMode="auto">
                <a:xfrm>
                  <a:off x="968" y="283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73" name="Freeform 179"/>
                <p:cNvSpPr>
                  <a:spLocks/>
                </p:cNvSpPr>
                <p:nvPr/>
              </p:nvSpPr>
              <p:spPr bwMode="auto">
                <a:xfrm>
                  <a:off x="920" y="2860"/>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grpSp>
        </p:grpSp>
        <p:sp>
          <p:nvSpPr>
            <p:cNvPr id="182" name="Line 180"/>
            <p:cNvSpPr>
              <a:spLocks noChangeShapeType="1"/>
            </p:cNvSpPr>
            <p:nvPr/>
          </p:nvSpPr>
          <p:spPr bwMode="auto">
            <a:xfrm flipH="1">
              <a:off x="5038692" y="2516210"/>
              <a:ext cx="1244600" cy="76200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pic>
          <p:nvPicPr>
            <p:cNvPr id="183" name="Picture 181"/>
            <p:cNvPicPr>
              <a:picLocks noChangeAspect="1" noChangeArrowheads="1"/>
            </p:cNvPicPr>
            <p:nvPr/>
          </p:nvPicPr>
          <p:blipFill>
            <a:blip r:embed="rId8"/>
            <a:srcRect/>
            <a:stretch>
              <a:fillRect/>
            </a:stretch>
          </p:blipFill>
          <p:spPr bwMode="auto">
            <a:xfrm>
              <a:off x="3362292" y="1982810"/>
              <a:ext cx="590550" cy="519113"/>
            </a:xfrm>
            <a:prstGeom prst="rect">
              <a:avLst/>
            </a:prstGeom>
            <a:noFill/>
            <a:ln w="9525">
              <a:noFill/>
              <a:miter lim="800000"/>
              <a:headEnd/>
              <a:tailEnd/>
            </a:ln>
            <a:effectLst/>
          </p:spPr>
        </p:pic>
        <p:pic>
          <p:nvPicPr>
            <p:cNvPr id="184" name="Picture 182"/>
            <p:cNvPicPr>
              <a:picLocks noChangeAspect="1" noChangeArrowheads="1"/>
            </p:cNvPicPr>
            <p:nvPr/>
          </p:nvPicPr>
          <p:blipFill>
            <a:blip r:embed="rId9"/>
            <a:srcRect/>
            <a:stretch>
              <a:fillRect/>
            </a:stretch>
          </p:blipFill>
          <p:spPr bwMode="auto">
            <a:xfrm>
              <a:off x="6105492" y="2114573"/>
              <a:ext cx="658813" cy="558800"/>
            </a:xfrm>
            <a:prstGeom prst="rect">
              <a:avLst/>
            </a:prstGeom>
            <a:noFill/>
            <a:ln w="9525">
              <a:noFill/>
              <a:miter lim="800000"/>
              <a:headEnd/>
              <a:tailEnd/>
            </a:ln>
            <a:effectLst/>
          </p:spPr>
        </p:pic>
        <p:pic>
          <p:nvPicPr>
            <p:cNvPr id="185" name="Picture 183"/>
            <p:cNvPicPr>
              <a:picLocks noChangeAspect="1" noChangeArrowheads="1"/>
            </p:cNvPicPr>
            <p:nvPr/>
          </p:nvPicPr>
          <p:blipFill>
            <a:blip r:embed="rId9"/>
            <a:srcRect/>
            <a:stretch>
              <a:fillRect/>
            </a:stretch>
          </p:blipFill>
          <p:spPr bwMode="auto">
            <a:xfrm>
              <a:off x="6308692" y="2114573"/>
              <a:ext cx="657225" cy="558800"/>
            </a:xfrm>
            <a:prstGeom prst="rect">
              <a:avLst/>
            </a:prstGeom>
            <a:noFill/>
            <a:ln w="9525">
              <a:noFill/>
              <a:miter lim="800000"/>
              <a:headEnd/>
              <a:tailEnd/>
            </a:ln>
            <a:effectLst/>
          </p:spPr>
        </p:pic>
        <p:graphicFrame>
          <p:nvGraphicFramePr>
            <p:cNvPr id="186" name="Object 184"/>
            <p:cNvGraphicFramePr>
              <a:graphicFrameLocks noChangeAspect="1"/>
            </p:cNvGraphicFramePr>
            <p:nvPr>
              <p:extLst>
                <p:ext uri="{D42A27DB-BD31-4B8C-83A1-F6EECF244321}">
                  <p14:modId xmlns:p14="http://schemas.microsoft.com/office/powerpoint/2010/main" val="2642835174"/>
                </p:ext>
              </p:extLst>
            </p:nvPr>
          </p:nvGraphicFramePr>
          <p:xfrm>
            <a:off x="5891021" y="1616075"/>
            <a:ext cx="779462" cy="282575"/>
          </p:xfrm>
          <a:graphic>
            <a:graphicData uri="http://schemas.openxmlformats.org/presentationml/2006/ole">
              <mc:AlternateContent xmlns:mc="http://schemas.openxmlformats.org/markup-compatibility/2006">
                <mc:Choice xmlns:v="urn:schemas-microsoft-com:vml" Requires="v">
                  <p:oleObj spid="_x0000_s1049" name="Bitmap Image" r:id="rId10" imgW="1781280" imgH="647640" progId="Paint.Picture">
                    <p:embed/>
                  </p:oleObj>
                </mc:Choice>
                <mc:Fallback>
                  <p:oleObj name="Bitmap Image" r:id="rId10" imgW="1781280" imgH="647640" progId="Paint.Picture">
                    <p:embed/>
                    <p:pic>
                      <p:nvPicPr>
                        <p:cNvPr id="0" name=""/>
                        <p:cNvPicPr>
                          <a:picLocks noChangeAspect="1" noChangeArrowheads="1"/>
                        </p:cNvPicPr>
                        <p:nvPr/>
                      </p:nvPicPr>
                      <p:blipFill>
                        <a:blip r:embed="rId11"/>
                        <a:srcRect/>
                        <a:stretch>
                          <a:fillRect/>
                        </a:stretch>
                      </p:blipFill>
                      <p:spPr bwMode="auto">
                        <a:xfrm>
                          <a:off x="5891021" y="1616075"/>
                          <a:ext cx="779462" cy="282575"/>
                        </a:xfrm>
                        <a:prstGeom prst="rect">
                          <a:avLst/>
                        </a:prstGeom>
                        <a:noFill/>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pic>
          <p:nvPicPr>
            <p:cNvPr id="187" name="Picture 185"/>
            <p:cNvPicPr>
              <a:picLocks noChangeArrowheads="1"/>
            </p:cNvPicPr>
            <p:nvPr/>
          </p:nvPicPr>
          <p:blipFill>
            <a:blip r:embed="rId12"/>
            <a:srcRect/>
            <a:stretch>
              <a:fillRect/>
            </a:stretch>
          </p:blipFill>
          <p:spPr bwMode="auto">
            <a:xfrm>
              <a:off x="6105492" y="1989160"/>
              <a:ext cx="966788" cy="255588"/>
            </a:xfrm>
            <a:prstGeom prst="rect">
              <a:avLst/>
            </a:prstGeom>
            <a:noFill/>
            <a:ln w="9525">
              <a:noFill/>
              <a:miter lim="800000"/>
              <a:headEnd/>
              <a:tailEnd/>
            </a:ln>
            <a:effectLst/>
          </p:spPr>
        </p:pic>
        <p:pic>
          <p:nvPicPr>
            <p:cNvPr id="188" name="Picture 186"/>
            <p:cNvPicPr>
              <a:picLocks noChangeAspect="1" noChangeArrowheads="1"/>
            </p:cNvPicPr>
            <p:nvPr/>
          </p:nvPicPr>
          <p:blipFill>
            <a:blip r:embed="rId9"/>
            <a:srcRect/>
            <a:stretch>
              <a:fillRect/>
            </a:stretch>
          </p:blipFill>
          <p:spPr bwMode="auto">
            <a:xfrm>
              <a:off x="6510305" y="2114573"/>
              <a:ext cx="658812" cy="558800"/>
            </a:xfrm>
            <a:prstGeom prst="rect">
              <a:avLst/>
            </a:prstGeom>
            <a:noFill/>
            <a:ln w="9525">
              <a:noFill/>
              <a:miter lim="800000"/>
              <a:headEnd/>
              <a:tailEnd/>
            </a:ln>
            <a:effectLst/>
          </p:spPr>
        </p:pic>
        <p:pic>
          <p:nvPicPr>
            <p:cNvPr id="189" name="Picture 187"/>
            <p:cNvPicPr>
              <a:picLocks noChangeAspect="1" noChangeArrowheads="1"/>
            </p:cNvPicPr>
            <p:nvPr/>
          </p:nvPicPr>
          <p:blipFill>
            <a:blip r:embed="rId9"/>
            <a:srcRect/>
            <a:stretch>
              <a:fillRect/>
            </a:stretch>
          </p:blipFill>
          <p:spPr bwMode="auto">
            <a:xfrm>
              <a:off x="6713505" y="2114573"/>
              <a:ext cx="658812" cy="558800"/>
            </a:xfrm>
            <a:prstGeom prst="rect">
              <a:avLst/>
            </a:prstGeom>
            <a:noFill/>
            <a:ln w="9525">
              <a:noFill/>
              <a:miter lim="800000"/>
              <a:headEnd/>
              <a:tailEnd/>
            </a:ln>
            <a:effectLst/>
          </p:spPr>
        </p:pic>
        <p:pic>
          <p:nvPicPr>
            <p:cNvPr id="190" name="Picture 188"/>
            <p:cNvPicPr>
              <a:picLocks noChangeAspect="1" noChangeArrowheads="1"/>
            </p:cNvPicPr>
            <p:nvPr/>
          </p:nvPicPr>
          <p:blipFill>
            <a:blip r:embed="rId9"/>
            <a:srcRect/>
            <a:stretch>
              <a:fillRect/>
            </a:stretch>
          </p:blipFill>
          <p:spPr bwMode="auto">
            <a:xfrm>
              <a:off x="6915117" y="2114573"/>
              <a:ext cx="658813" cy="558800"/>
            </a:xfrm>
            <a:prstGeom prst="rect">
              <a:avLst/>
            </a:prstGeom>
            <a:noFill/>
            <a:ln w="9525">
              <a:noFill/>
              <a:miter lim="800000"/>
              <a:headEnd/>
              <a:tailEnd/>
            </a:ln>
            <a:effectLst/>
          </p:spPr>
        </p:pic>
        <p:pic>
          <p:nvPicPr>
            <p:cNvPr id="191" name="Picture 189"/>
            <p:cNvPicPr>
              <a:picLocks noChangeAspect="1" noChangeArrowheads="1"/>
            </p:cNvPicPr>
            <p:nvPr/>
          </p:nvPicPr>
          <p:blipFill>
            <a:blip r:embed="rId13"/>
            <a:srcRect/>
            <a:stretch>
              <a:fillRect/>
            </a:stretch>
          </p:blipFill>
          <p:spPr bwMode="auto">
            <a:xfrm>
              <a:off x="7172292" y="4802210"/>
              <a:ext cx="592138" cy="296863"/>
            </a:xfrm>
            <a:prstGeom prst="rect">
              <a:avLst/>
            </a:prstGeom>
            <a:noFill/>
            <a:ln w="9525">
              <a:noFill/>
              <a:miter lim="800000"/>
              <a:headEnd/>
              <a:tailEnd/>
            </a:ln>
            <a:effectLst/>
          </p:spPr>
        </p:pic>
        <p:pic>
          <p:nvPicPr>
            <p:cNvPr id="192" name="Picture 190"/>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048092" y="2059010"/>
              <a:ext cx="625475" cy="398463"/>
            </a:xfrm>
            <a:prstGeom prst="rect">
              <a:avLst/>
            </a:prstGeom>
            <a:noFill/>
            <a:ln w="9525">
              <a:noFill/>
              <a:miter lim="800000"/>
              <a:headEnd/>
              <a:tailEnd/>
            </a:ln>
            <a:effectLst/>
          </p:spPr>
        </p:pic>
        <p:pic>
          <p:nvPicPr>
            <p:cNvPr id="193" name="Picture 191"/>
            <p:cNvPicPr>
              <a:picLocks noChangeAspect="1" noChangeArrowheads="1"/>
            </p:cNvPicPr>
            <p:nvPr/>
          </p:nvPicPr>
          <p:blipFill>
            <a:blip r:embed="rId15">
              <a:clrChange>
                <a:clrFrom>
                  <a:srgbClr val="FFFFFF"/>
                </a:clrFrom>
                <a:clrTo>
                  <a:srgbClr val="FFFFFF">
                    <a:alpha val="0"/>
                  </a:srgbClr>
                </a:clrTo>
              </a:clrChange>
            </a:blip>
            <a:srcRect b="28206"/>
            <a:stretch>
              <a:fillRect/>
            </a:stretch>
          </p:blipFill>
          <p:spPr bwMode="auto">
            <a:xfrm>
              <a:off x="6562692" y="1525610"/>
              <a:ext cx="838200" cy="587375"/>
            </a:xfrm>
            <a:prstGeom prst="rect">
              <a:avLst/>
            </a:prstGeom>
            <a:noFill/>
            <a:ln w="9525">
              <a:noFill/>
              <a:miter lim="800000"/>
              <a:headEnd/>
              <a:tailEnd/>
            </a:ln>
            <a:effectLst/>
          </p:spPr>
        </p:pic>
        <p:pic>
          <p:nvPicPr>
            <p:cNvPr id="194" name="Picture 192"/>
            <p:cNvPicPr>
              <a:picLocks noChangeAspect="1" noChangeArrowheads="1"/>
            </p:cNvPicPr>
            <p:nvPr/>
          </p:nvPicPr>
          <p:blipFill>
            <a:blip r:embed="rId16">
              <a:clrChange>
                <a:clrFrom>
                  <a:srgbClr val="FAF7EE"/>
                </a:clrFrom>
                <a:clrTo>
                  <a:srgbClr val="FAF7EE">
                    <a:alpha val="0"/>
                  </a:srgbClr>
                </a:clrTo>
              </a:clrChange>
            </a:blip>
            <a:srcRect/>
            <a:stretch>
              <a:fillRect/>
            </a:stretch>
          </p:blipFill>
          <p:spPr bwMode="auto">
            <a:xfrm>
              <a:off x="1914492" y="2440010"/>
              <a:ext cx="3581400" cy="2728913"/>
            </a:xfrm>
            <a:prstGeom prst="rect">
              <a:avLst/>
            </a:prstGeom>
            <a:noFill/>
            <a:ln w="12700">
              <a:noFill/>
              <a:miter lim="800000"/>
              <a:headEnd type="none" w="sm" len="sm"/>
              <a:tailEnd type="none" w="sm" len="sm"/>
            </a:ln>
            <a:effectLst/>
          </p:spPr>
        </p:pic>
        <p:grpSp>
          <p:nvGrpSpPr>
            <p:cNvPr id="19" name="Group 193"/>
            <p:cNvGrpSpPr>
              <a:grpSpLocks/>
            </p:cNvGrpSpPr>
            <p:nvPr/>
          </p:nvGrpSpPr>
          <p:grpSpPr bwMode="auto">
            <a:xfrm>
              <a:off x="3311492" y="2440010"/>
              <a:ext cx="838200" cy="1535113"/>
              <a:chOff x="762" y="1751"/>
              <a:chExt cx="868" cy="1591"/>
            </a:xfrm>
          </p:grpSpPr>
          <p:sp>
            <p:nvSpPr>
              <p:cNvPr id="196" name="Freeform 194"/>
              <p:cNvSpPr>
                <a:spLocks/>
              </p:cNvSpPr>
              <p:nvPr/>
            </p:nvSpPr>
            <p:spPr bwMode="auto">
              <a:xfrm>
                <a:off x="762" y="1845"/>
                <a:ext cx="867" cy="176"/>
              </a:xfrm>
              <a:custGeom>
                <a:avLst/>
                <a:gdLst/>
                <a:ahLst/>
                <a:cxnLst>
                  <a:cxn ang="0">
                    <a:pos x="0" y="104"/>
                  </a:cxn>
                  <a:cxn ang="0">
                    <a:pos x="493" y="175"/>
                  </a:cxn>
                  <a:cxn ang="0">
                    <a:pos x="866" y="52"/>
                  </a:cxn>
                  <a:cxn ang="0">
                    <a:pos x="411" y="0"/>
                  </a:cxn>
                  <a:cxn ang="0">
                    <a:pos x="0" y="104"/>
                  </a:cxn>
                </a:cxnLst>
                <a:rect l="0" t="0" r="r" b="b"/>
                <a:pathLst>
                  <a:path w="867" h="176">
                    <a:moveTo>
                      <a:pt x="0" y="104"/>
                    </a:moveTo>
                    <a:lnTo>
                      <a:pt x="493" y="175"/>
                    </a:lnTo>
                    <a:lnTo>
                      <a:pt x="866" y="52"/>
                    </a:lnTo>
                    <a:lnTo>
                      <a:pt x="411" y="0"/>
                    </a:lnTo>
                    <a:lnTo>
                      <a:pt x="0" y="104"/>
                    </a:lnTo>
                  </a:path>
                </a:pathLst>
              </a:custGeom>
              <a:solidFill>
                <a:srgbClr val="DF3F5F"/>
              </a:solidFill>
              <a:ln w="9525" cap="rnd">
                <a:noFill/>
                <a:round/>
                <a:headEnd/>
                <a:tailEnd/>
              </a:ln>
              <a:effectLst/>
            </p:spPr>
            <p:txBody>
              <a:bodyPr/>
              <a:lstStyle/>
              <a:p>
                <a:endParaRPr lang="en-US"/>
              </a:p>
            </p:txBody>
          </p:sp>
          <p:sp>
            <p:nvSpPr>
              <p:cNvPr id="197" name="Freeform 195"/>
              <p:cNvSpPr>
                <a:spLocks/>
              </p:cNvSpPr>
              <p:nvPr/>
            </p:nvSpPr>
            <p:spPr bwMode="auto">
              <a:xfrm>
                <a:off x="762" y="1947"/>
                <a:ext cx="494" cy="1394"/>
              </a:xfrm>
              <a:custGeom>
                <a:avLst/>
                <a:gdLst/>
                <a:ahLst/>
                <a:cxnLst>
                  <a:cxn ang="0">
                    <a:pos x="0" y="0"/>
                  </a:cxn>
                  <a:cxn ang="0">
                    <a:pos x="493" y="72"/>
                  </a:cxn>
                  <a:cxn ang="0">
                    <a:pos x="493" y="1393"/>
                  </a:cxn>
                  <a:cxn ang="0">
                    <a:pos x="388" y="1363"/>
                  </a:cxn>
                  <a:cxn ang="0">
                    <a:pos x="389" y="1196"/>
                  </a:cxn>
                  <a:cxn ang="0">
                    <a:pos x="250" y="1148"/>
                  </a:cxn>
                  <a:cxn ang="0">
                    <a:pos x="250" y="1297"/>
                  </a:cxn>
                  <a:cxn ang="0">
                    <a:pos x="171" y="1266"/>
                  </a:cxn>
                  <a:cxn ang="0">
                    <a:pos x="171" y="1117"/>
                  </a:cxn>
                  <a:cxn ang="0">
                    <a:pos x="61" y="1073"/>
                  </a:cxn>
                  <a:cxn ang="0">
                    <a:pos x="61" y="1224"/>
                  </a:cxn>
                  <a:cxn ang="0">
                    <a:pos x="0" y="1200"/>
                  </a:cxn>
                  <a:cxn ang="0">
                    <a:pos x="0" y="0"/>
                  </a:cxn>
                </a:cxnLst>
                <a:rect l="0" t="0" r="r" b="b"/>
                <a:pathLst>
                  <a:path w="494" h="1394">
                    <a:moveTo>
                      <a:pt x="0" y="0"/>
                    </a:moveTo>
                    <a:lnTo>
                      <a:pt x="493" y="72"/>
                    </a:lnTo>
                    <a:lnTo>
                      <a:pt x="493" y="1393"/>
                    </a:lnTo>
                    <a:lnTo>
                      <a:pt x="388" y="1363"/>
                    </a:lnTo>
                    <a:lnTo>
                      <a:pt x="389" y="1196"/>
                    </a:lnTo>
                    <a:lnTo>
                      <a:pt x="250" y="1148"/>
                    </a:lnTo>
                    <a:lnTo>
                      <a:pt x="250" y="1297"/>
                    </a:lnTo>
                    <a:lnTo>
                      <a:pt x="171" y="1266"/>
                    </a:lnTo>
                    <a:lnTo>
                      <a:pt x="171" y="1117"/>
                    </a:lnTo>
                    <a:lnTo>
                      <a:pt x="61" y="1073"/>
                    </a:lnTo>
                    <a:lnTo>
                      <a:pt x="61" y="1224"/>
                    </a:lnTo>
                    <a:lnTo>
                      <a:pt x="0" y="1200"/>
                    </a:lnTo>
                    <a:lnTo>
                      <a:pt x="0" y="0"/>
                    </a:lnTo>
                  </a:path>
                </a:pathLst>
              </a:custGeom>
              <a:solidFill>
                <a:srgbClr val="FF5F7F"/>
              </a:solidFill>
              <a:ln w="9525" cap="rnd">
                <a:noFill/>
                <a:round/>
                <a:headEnd/>
                <a:tailEnd/>
              </a:ln>
              <a:effectLst/>
            </p:spPr>
            <p:txBody>
              <a:bodyPr/>
              <a:lstStyle/>
              <a:p>
                <a:endParaRPr lang="en-US"/>
              </a:p>
            </p:txBody>
          </p:sp>
          <p:grpSp>
            <p:nvGrpSpPr>
              <p:cNvPr id="195" name="Group 196"/>
              <p:cNvGrpSpPr>
                <a:grpSpLocks/>
              </p:cNvGrpSpPr>
              <p:nvPr/>
            </p:nvGrpSpPr>
            <p:grpSpPr bwMode="auto">
              <a:xfrm>
                <a:off x="779" y="1751"/>
                <a:ext cx="851" cy="1591"/>
                <a:chOff x="779" y="1751"/>
                <a:chExt cx="851" cy="1591"/>
              </a:xfrm>
            </p:grpSpPr>
            <p:sp>
              <p:nvSpPr>
                <p:cNvPr id="199" name="Freeform 197"/>
                <p:cNvSpPr>
                  <a:spLocks/>
                </p:cNvSpPr>
                <p:nvPr/>
              </p:nvSpPr>
              <p:spPr bwMode="auto">
                <a:xfrm>
                  <a:off x="1255" y="1896"/>
                  <a:ext cx="375" cy="1446"/>
                </a:xfrm>
                <a:custGeom>
                  <a:avLst/>
                  <a:gdLst/>
                  <a:ahLst/>
                  <a:cxnLst>
                    <a:cxn ang="0">
                      <a:pos x="0" y="122"/>
                    </a:cxn>
                    <a:cxn ang="0">
                      <a:pos x="369" y="0"/>
                    </a:cxn>
                    <a:cxn ang="0">
                      <a:pos x="374" y="1117"/>
                    </a:cxn>
                    <a:cxn ang="0">
                      <a:pos x="0" y="1445"/>
                    </a:cxn>
                    <a:cxn ang="0">
                      <a:pos x="0" y="122"/>
                    </a:cxn>
                  </a:cxnLst>
                  <a:rect l="0" t="0" r="r" b="b"/>
                  <a:pathLst>
                    <a:path w="375" h="1446">
                      <a:moveTo>
                        <a:pt x="0" y="122"/>
                      </a:moveTo>
                      <a:lnTo>
                        <a:pt x="369" y="0"/>
                      </a:lnTo>
                      <a:lnTo>
                        <a:pt x="374" y="1117"/>
                      </a:lnTo>
                      <a:lnTo>
                        <a:pt x="0" y="1445"/>
                      </a:lnTo>
                      <a:lnTo>
                        <a:pt x="0" y="122"/>
                      </a:lnTo>
                    </a:path>
                  </a:pathLst>
                </a:custGeom>
                <a:solidFill>
                  <a:srgbClr val="DF1F3F"/>
                </a:solidFill>
                <a:ln w="9525" cap="rnd">
                  <a:noFill/>
                  <a:round/>
                  <a:headEnd/>
                  <a:tailEnd/>
                </a:ln>
                <a:effectLst/>
              </p:spPr>
              <p:txBody>
                <a:bodyPr/>
                <a:lstStyle/>
                <a:p>
                  <a:endParaRPr lang="en-US"/>
                </a:p>
              </p:txBody>
            </p:sp>
            <p:grpSp>
              <p:nvGrpSpPr>
                <p:cNvPr id="198" name="Group 198"/>
                <p:cNvGrpSpPr>
                  <a:grpSpLocks/>
                </p:cNvGrpSpPr>
                <p:nvPr/>
              </p:nvGrpSpPr>
              <p:grpSpPr bwMode="auto">
                <a:xfrm>
                  <a:off x="1013" y="3089"/>
                  <a:ext cx="144" cy="156"/>
                  <a:chOff x="1013" y="3089"/>
                  <a:chExt cx="144" cy="156"/>
                </a:xfrm>
              </p:grpSpPr>
              <p:sp>
                <p:nvSpPr>
                  <p:cNvPr id="222" name="Freeform 199"/>
                  <p:cNvSpPr>
                    <a:spLocks/>
                  </p:cNvSpPr>
                  <p:nvPr/>
                </p:nvSpPr>
                <p:spPr bwMode="auto">
                  <a:xfrm>
                    <a:off x="1092" y="3119"/>
                    <a:ext cx="65" cy="109"/>
                  </a:xfrm>
                  <a:custGeom>
                    <a:avLst/>
                    <a:gdLst/>
                    <a:ahLst/>
                    <a:cxnLst>
                      <a:cxn ang="0">
                        <a:pos x="0" y="0"/>
                      </a:cxn>
                      <a:cxn ang="0">
                        <a:pos x="0" y="82"/>
                      </a:cxn>
                      <a:cxn ang="0">
                        <a:pos x="64" y="108"/>
                      </a:cxn>
                      <a:cxn ang="0">
                        <a:pos x="64" y="24"/>
                      </a:cxn>
                      <a:cxn ang="0">
                        <a:pos x="0" y="0"/>
                      </a:cxn>
                    </a:cxnLst>
                    <a:rect l="0" t="0" r="r" b="b"/>
                    <a:pathLst>
                      <a:path w="65" h="109">
                        <a:moveTo>
                          <a:pt x="0" y="0"/>
                        </a:moveTo>
                        <a:lnTo>
                          <a:pt x="0" y="82"/>
                        </a:lnTo>
                        <a:lnTo>
                          <a:pt x="64" y="108"/>
                        </a:lnTo>
                        <a:lnTo>
                          <a:pt x="64" y="24"/>
                        </a:lnTo>
                        <a:lnTo>
                          <a:pt x="0" y="0"/>
                        </a:lnTo>
                      </a:path>
                    </a:pathLst>
                  </a:custGeom>
                  <a:solidFill>
                    <a:srgbClr val="FF001F"/>
                  </a:solidFill>
                  <a:ln w="9525" cap="rnd">
                    <a:noFill/>
                    <a:round/>
                    <a:headEnd/>
                    <a:tailEnd/>
                  </a:ln>
                  <a:effectLst/>
                </p:spPr>
                <p:txBody>
                  <a:bodyPr/>
                  <a:lstStyle/>
                  <a:p>
                    <a:endParaRPr lang="en-US"/>
                  </a:p>
                </p:txBody>
              </p:sp>
              <p:sp>
                <p:nvSpPr>
                  <p:cNvPr id="223" name="Freeform 200"/>
                  <p:cNvSpPr>
                    <a:spLocks/>
                  </p:cNvSpPr>
                  <p:nvPr/>
                </p:nvSpPr>
                <p:spPr bwMode="auto">
                  <a:xfrm>
                    <a:off x="1013" y="3089"/>
                    <a:ext cx="84" cy="156"/>
                  </a:xfrm>
                  <a:custGeom>
                    <a:avLst/>
                    <a:gdLst/>
                    <a:ahLst/>
                    <a:cxnLst>
                      <a:cxn ang="0">
                        <a:pos x="0" y="0"/>
                      </a:cxn>
                      <a:cxn ang="0">
                        <a:pos x="0" y="155"/>
                      </a:cxn>
                      <a:cxn ang="0">
                        <a:pos x="83" y="110"/>
                      </a:cxn>
                      <a:cxn ang="0">
                        <a:pos x="83" y="32"/>
                      </a:cxn>
                      <a:cxn ang="0">
                        <a:pos x="0" y="0"/>
                      </a:cxn>
                    </a:cxnLst>
                    <a:rect l="0" t="0" r="r" b="b"/>
                    <a:pathLst>
                      <a:path w="84" h="156">
                        <a:moveTo>
                          <a:pt x="0" y="0"/>
                        </a:moveTo>
                        <a:lnTo>
                          <a:pt x="0" y="155"/>
                        </a:lnTo>
                        <a:lnTo>
                          <a:pt x="83" y="110"/>
                        </a:lnTo>
                        <a:lnTo>
                          <a:pt x="83" y="32"/>
                        </a:lnTo>
                        <a:lnTo>
                          <a:pt x="0" y="0"/>
                        </a:lnTo>
                      </a:path>
                    </a:pathLst>
                  </a:custGeom>
                  <a:solidFill>
                    <a:srgbClr val="DF1F3F"/>
                  </a:solidFill>
                  <a:ln w="9525" cap="rnd">
                    <a:noFill/>
                    <a:round/>
                    <a:headEnd/>
                    <a:tailEnd/>
                  </a:ln>
                  <a:effectLst/>
                </p:spPr>
                <p:txBody>
                  <a:bodyPr/>
                  <a:lstStyle/>
                  <a:p>
                    <a:endParaRPr lang="en-US"/>
                  </a:p>
                </p:txBody>
              </p:sp>
            </p:grpSp>
            <p:grpSp>
              <p:nvGrpSpPr>
                <p:cNvPr id="200" name="Group 201"/>
                <p:cNvGrpSpPr>
                  <a:grpSpLocks/>
                </p:cNvGrpSpPr>
                <p:nvPr/>
              </p:nvGrpSpPr>
              <p:grpSpPr bwMode="auto">
                <a:xfrm>
                  <a:off x="822" y="3015"/>
                  <a:ext cx="148" cy="158"/>
                  <a:chOff x="822" y="3015"/>
                  <a:chExt cx="148" cy="158"/>
                </a:xfrm>
              </p:grpSpPr>
              <p:sp>
                <p:nvSpPr>
                  <p:cNvPr id="220" name="Freeform 202"/>
                  <p:cNvSpPr>
                    <a:spLocks/>
                  </p:cNvSpPr>
                  <p:nvPr/>
                </p:nvSpPr>
                <p:spPr bwMode="auto">
                  <a:xfrm>
                    <a:off x="904" y="3044"/>
                    <a:ext cx="66" cy="110"/>
                  </a:xfrm>
                  <a:custGeom>
                    <a:avLst/>
                    <a:gdLst/>
                    <a:ahLst/>
                    <a:cxnLst>
                      <a:cxn ang="0">
                        <a:pos x="0" y="0"/>
                      </a:cxn>
                      <a:cxn ang="0">
                        <a:pos x="0" y="84"/>
                      </a:cxn>
                      <a:cxn ang="0">
                        <a:pos x="65" y="109"/>
                      </a:cxn>
                      <a:cxn ang="0">
                        <a:pos x="65" y="24"/>
                      </a:cxn>
                      <a:cxn ang="0">
                        <a:pos x="0" y="0"/>
                      </a:cxn>
                    </a:cxnLst>
                    <a:rect l="0" t="0" r="r" b="b"/>
                    <a:pathLst>
                      <a:path w="66" h="110">
                        <a:moveTo>
                          <a:pt x="0" y="0"/>
                        </a:moveTo>
                        <a:lnTo>
                          <a:pt x="0" y="84"/>
                        </a:lnTo>
                        <a:lnTo>
                          <a:pt x="65" y="109"/>
                        </a:lnTo>
                        <a:lnTo>
                          <a:pt x="65" y="24"/>
                        </a:lnTo>
                        <a:lnTo>
                          <a:pt x="0" y="0"/>
                        </a:lnTo>
                      </a:path>
                    </a:pathLst>
                  </a:custGeom>
                  <a:solidFill>
                    <a:srgbClr val="FF001F"/>
                  </a:solidFill>
                  <a:ln w="9525" cap="rnd">
                    <a:noFill/>
                    <a:round/>
                    <a:headEnd/>
                    <a:tailEnd/>
                  </a:ln>
                  <a:effectLst/>
                </p:spPr>
                <p:txBody>
                  <a:bodyPr/>
                  <a:lstStyle/>
                  <a:p>
                    <a:endParaRPr lang="en-US"/>
                  </a:p>
                </p:txBody>
              </p:sp>
              <p:sp>
                <p:nvSpPr>
                  <p:cNvPr id="221" name="Freeform 203"/>
                  <p:cNvSpPr>
                    <a:spLocks/>
                  </p:cNvSpPr>
                  <p:nvPr/>
                </p:nvSpPr>
                <p:spPr bwMode="auto">
                  <a:xfrm>
                    <a:off x="822" y="3015"/>
                    <a:ext cx="85" cy="158"/>
                  </a:xfrm>
                  <a:custGeom>
                    <a:avLst/>
                    <a:gdLst/>
                    <a:ahLst/>
                    <a:cxnLst>
                      <a:cxn ang="0">
                        <a:pos x="0" y="0"/>
                      </a:cxn>
                      <a:cxn ang="0">
                        <a:pos x="0" y="157"/>
                      </a:cxn>
                      <a:cxn ang="0">
                        <a:pos x="84" y="113"/>
                      </a:cxn>
                      <a:cxn ang="0">
                        <a:pos x="84" y="35"/>
                      </a:cxn>
                      <a:cxn ang="0">
                        <a:pos x="0" y="0"/>
                      </a:cxn>
                    </a:cxnLst>
                    <a:rect l="0" t="0" r="r" b="b"/>
                    <a:pathLst>
                      <a:path w="85" h="158">
                        <a:moveTo>
                          <a:pt x="0" y="0"/>
                        </a:moveTo>
                        <a:lnTo>
                          <a:pt x="0" y="157"/>
                        </a:lnTo>
                        <a:lnTo>
                          <a:pt x="84" y="113"/>
                        </a:lnTo>
                        <a:lnTo>
                          <a:pt x="84" y="35"/>
                        </a:lnTo>
                        <a:lnTo>
                          <a:pt x="0" y="0"/>
                        </a:lnTo>
                      </a:path>
                    </a:pathLst>
                  </a:custGeom>
                  <a:solidFill>
                    <a:srgbClr val="DF1F3F"/>
                  </a:solidFill>
                  <a:ln w="9525" cap="rnd">
                    <a:noFill/>
                    <a:round/>
                    <a:headEnd/>
                    <a:tailEnd/>
                  </a:ln>
                  <a:effectLst/>
                </p:spPr>
                <p:txBody>
                  <a:bodyPr/>
                  <a:lstStyle/>
                  <a:p>
                    <a:endParaRPr lang="en-US"/>
                  </a:p>
                </p:txBody>
              </p:sp>
            </p:grpSp>
            <p:grpSp>
              <p:nvGrpSpPr>
                <p:cNvPr id="201" name="Group 204"/>
                <p:cNvGrpSpPr>
                  <a:grpSpLocks/>
                </p:cNvGrpSpPr>
                <p:nvPr/>
              </p:nvGrpSpPr>
              <p:grpSpPr bwMode="auto">
                <a:xfrm>
                  <a:off x="779" y="1979"/>
                  <a:ext cx="444" cy="1103"/>
                  <a:chOff x="779" y="1979"/>
                  <a:chExt cx="444" cy="1103"/>
                </a:xfrm>
              </p:grpSpPr>
              <p:sp>
                <p:nvSpPr>
                  <p:cNvPr id="209" name="Freeform 205"/>
                  <p:cNvSpPr>
                    <a:spLocks/>
                  </p:cNvSpPr>
                  <p:nvPr/>
                </p:nvSpPr>
                <p:spPr bwMode="auto">
                  <a:xfrm>
                    <a:off x="796" y="1982"/>
                    <a:ext cx="404" cy="1100"/>
                  </a:xfrm>
                  <a:custGeom>
                    <a:avLst/>
                    <a:gdLst/>
                    <a:ahLst/>
                    <a:cxnLst>
                      <a:cxn ang="0">
                        <a:pos x="0" y="0"/>
                      </a:cxn>
                      <a:cxn ang="0">
                        <a:pos x="403" y="59"/>
                      </a:cxn>
                      <a:cxn ang="0">
                        <a:pos x="403" y="1099"/>
                      </a:cxn>
                      <a:cxn ang="0">
                        <a:pos x="2" y="951"/>
                      </a:cxn>
                      <a:cxn ang="0">
                        <a:pos x="0" y="0"/>
                      </a:cxn>
                    </a:cxnLst>
                    <a:rect l="0" t="0" r="r" b="b"/>
                    <a:pathLst>
                      <a:path w="404" h="1100">
                        <a:moveTo>
                          <a:pt x="0" y="0"/>
                        </a:moveTo>
                        <a:lnTo>
                          <a:pt x="403" y="59"/>
                        </a:lnTo>
                        <a:lnTo>
                          <a:pt x="403" y="1099"/>
                        </a:lnTo>
                        <a:lnTo>
                          <a:pt x="2" y="951"/>
                        </a:lnTo>
                        <a:lnTo>
                          <a:pt x="0" y="0"/>
                        </a:lnTo>
                      </a:path>
                    </a:pathLst>
                  </a:custGeom>
                  <a:solidFill>
                    <a:srgbClr val="000000"/>
                  </a:solidFill>
                  <a:ln w="9525" cap="rnd">
                    <a:noFill/>
                    <a:round/>
                    <a:headEnd/>
                    <a:tailEnd/>
                  </a:ln>
                  <a:effectLst/>
                </p:spPr>
                <p:txBody>
                  <a:bodyPr/>
                  <a:lstStyle/>
                  <a:p>
                    <a:endParaRPr lang="en-US"/>
                  </a:p>
                </p:txBody>
              </p:sp>
              <p:grpSp>
                <p:nvGrpSpPr>
                  <p:cNvPr id="202" name="Group 206"/>
                  <p:cNvGrpSpPr>
                    <a:grpSpLocks/>
                  </p:cNvGrpSpPr>
                  <p:nvPr/>
                </p:nvGrpSpPr>
                <p:grpSpPr bwMode="auto">
                  <a:xfrm>
                    <a:off x="779" y="1979"/>
                    <a:ext cx="444" cy="1079"/>
                    <a:chOff x="779" y="1979"/>
                    <a:chExt cx="444" cy="1079"/>
                  </a:xfrm>
                </p:grpSpPr>
                <p:sp>
                  <p:nvSpPr>
                    <p:cNvPr id="211" name="Line 207"/>
                    <p:cNvSpPr>
                      <a:spLocks noChangeShapeType="1"/>
                    </p:cNvSpPr>
                    <p:nvPr/>
                  </p:nvSpPr>
                  <p:spPr bwMode="auto">
                    <a:xfrm>
                      <a:off x="783" y="2805"/>
                      <a:ext cx="440" cy="131"/>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2" name="Line 208"/>
                    <p:cNvSpPr>
                      <a:spLocks noChangeShapeType="1"/>
                    </p:cNvSpPr>
                    <p:nvPr/>
                  </p:nvSpPr>
                  <p:spPr bwMode="auto">
                    <a:xfrm>
                      <a:off x="779" y="2666"/>
                      <a:ext cx="441" cy="113"/>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3" name="Line 209"/>
                    <p:cNvSpPr>
                      <a:spLocks noChangeShapeType="1"/>
                    </p:cNvSpPr>
                    <p:nvPr/>
                  </p:nvSpPr>
                  <p:spPr bwMode="auto">
                    <a:xfrm>
                      <a:off x="788" y="2524"/>
                      <a:ext cx="432" cy="101"/>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4" name="Line 210"/>
                    <p:cNvSpPr>
                      <a:spLocks noChangeShapeType="1"/>
                    </p:cNvSpPr>
                    <p:nvPr/>
                  </p:nvSpPr>
                  <p:spPr bwMode="auto">
                    <a:xfrm>
                      <a:off x="785" y="2376"/>
                      <a:ext cx="432" cy="92"/>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5" name="Line 211"/>
                    <p:cNvSpPr>
                      <a:spLocks noChangeShapeType="1"/>
                    </p:cNvSpPr>
                    <p:nvPr/>
                  </p:nvSpPr>
                  <p:spPr bwMode="auto">
                    <a:xfrm>
                      <a:off x="793" y="2234"/>
                      <a:ext cx="424" cy="76"/>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6" name="Line 212"/>
                    <p:cNvSpPr>
                      <a:spLocks noChangeShapeType="1"/>
                    </p:cNvSpPr>
                    <p:nvPr/>
                  </p:nvSpPr>
                  <p:spPr bwMode="auto">
                    <a:xfrm>
                      <a:off x="779" y="2103"/>
                      <a:ext cx="433" cy="65"/>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7" name="Line 213"/>
                    <p:cNvSpPr>
                      <a:spLocks noChangeShapeType="1"/>
                    </p:cNvSpPr>
                    <p:nvPr/>
                  </p:nvSpPr>
                  <p:spPr bwMode="auto">
                    <a:xfrm>
                      <a:off x="882" y="1979"/>
                      <a:ext cx="0" cy="1005"/>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8" name="Line 214"/>
                    <p:cNvSpPr>
                      <a:spLocks noChangeShapeType="1"/>
                    </p:cNvSpPr>
                    <p:nvPr/>
                  </p:nvSpPr>
                  <p:spPr bwMode="auto">
                    <a:xfrm>
                      <a:off x="982" y="1997"/>
                      <a:ext cx="0" cy="1029"/>
                    </a:xfrm>
                    <a:prstGeom prst="line">
                      <a:avLst/>
                    </a:prstGeom>
                    <a:noFill/>
                    <a:ln w="12700">
                      <a:solidFill>
                        <a:srgbClr val="FF5F7F"/>
                      </a:solidFill>
                      <a:round/>
                      <a:headEnd type="none" w="sm" len="sm"/>
                      <a:tailEnd type="none" w="sm" len="sm"/>
                    </a:ln>
                    <a:effectLst/>
                  </p:spPr>
                  <p:txBody>
                    <a:bodyPr wrap="none" anchor="ctr"/>
                    <a:lstStyle/>
                    <a:p>
                      <a:endParaRPr lang="en-US"/>
                    </a:p>
                  </p:txBody>
                </p:sp>
                <p:sp>
                  <p:nvSpPr>
                    <p:cNvPr id="219" name="Line 215"/>
                    <p:cNvSpPr>
                      <a:spLocks noChangeShapeType="1"/>
                    </p:cNvSpPr>
                    <p:nvPr/>
                  </p:nvSpPr>
                  <p:spPr bwMode="auto">
                    <a:xfrm>
                      <a:off x="1089" y="2011"/>
                      <a:ext cx="0" cy="1047"/>
                    </a:xfrm>
                    <a:prstGeom prst="line">
                      <a:avLst/>
                    </a:prstGeom>
                    <a:noFill/>
                    <a:ln w="12700">
                      <a:solidFill>
                        <a:srgbClr val="FF5F7F"/>
                      </a:solidFill>
                      <a:round/>
                      <a:headEnd type="none" w="sm" len="sm"/>
                      <a:tailEnd type="none" w="sm" len="sm"/>
                    </a:ln>
                    <a:effectLst/>
                  </p:spPr>
                  <p:txBody>
                    <a:bodyPr wrap="none" anchor="ctr"/>
                    <a:lstStyle/>
                    <a:p>
                      <a:endParaRPr lang="en-US"/>
                    </a:p>
                  </p:txBody>
                </p:sp>
              </p:grpSp>
            </p:grpSp>
            <p:grpSp>
              <p:nvGrpSpPr>
                <p:cNvPr id="203" name="Group 216"/>
                <p:cNvGrpSpPr>
                  <a:grpSpLocks/>
                </p:cNvGrpSpPr>
                <p:nvPr/>
              </p:nvGrpSpPr>
              <p:grpSpPr bwMode="auto">
                <a:xfrm>
                  <a:off x="947" y="1751"/>
                  <a:ext cx="518" cy="225"/>
                  <a:chOff x="947" y="1751"/>
                  <a:chExt cx="518" cy="225"/>
                </a:xfrm>
              </p:grpSpPr>
              <p:grpSp>
                <p:nvGrpSpPr>
                  <p:cNvPr id="204" name="Group 217"/>
                  <p:cNvGrpSpPr>
                    <a:grpSpLocks/>
                  </p:cNvGrpSpPr>
                  <p:nvPr/>
                </p:nvGrpSpPr>
                <p:grpSpPr bwMode="auto">
                  <a:xfrm>
                    <a:off x="947" y="1751"/>
                    <a:ext cx="518" cy="225"/>
                    <a:chOff x="947" y="1751"/>
                    <a:chExt cx="518" cy="225"/>
                  </a:xfrm>
                </p:grpSpPr>
                <p:sp>
                  <p:nvSpPr>
                    <p:cNvPr id="206" name="Freeform 218"/>
                    <p:cNvSpPr>
                      <a:spLocks/>
                    </p:cNvSpPr>
                    <p:nvPr/>
                  </p:nvSpPr>
                  <p:spPr bwMode="auto">
                    <a:xfrm>
                      <a:off x="947" y="1751"/>
                      <a:ext cx="518" cy="90"/>
                    </a:xfrm>
                    <a:custGeom>
                      <a:avLst/>
                      <a:gdLst/>
                      <a:ahLst/>
                      <a:cxnLst>
                        <a:cxn ang="0">
                          <a:pos x="0" y="58"/>
                        </a:cxn>
                        <a:cxn ang="0">
                          <a:pos x="300" y="89"/>
                        </a:cxn>
                        <a:cxn ang="0">
                          <a:pos x="517" y="30"/>
                        </a:cxn>
                        <a:cxn ang="0">
                          <a:pos x="224" y="0"/>
                        </a:cxn>
                        <a:cxn ang="0">
                          <a:pos x="0" y="58"/>
                        </a:cxn>
                      </a:cxnLst>
                      <a:rect l="0" t="0" r="r" b="b"/>
                      <a:pathLst>
                        <a:path w="518" h="90">
                          <a:moveTo>
                            <a:pt x="0" y="58"/>
                          </a:moveTo>
                          <a:lnTo>
                            <a:pt x="300" y="89"/>
                          </a:lnTo>
                          <a:lnTo>
                            <a:pt x="517" y="30"/>
                          </a:lnTo>
                          <a:lnTo>
                            <a:pt x="224" y="0"/>
                          </a:lnTo>
                          <a:lnTo>
                            <a:pt x="0" y="58"/>
                          </a:lnTo>
                        </a:path>
                      </a:pathLst>
                    </a:custGeom>
                    <a:solidFill>
                      <a:srgbClr val="DF3F5F"/>
                    </a:solidFill>
                    <a:ln w="9525" cap="rnd">
                      <a:noFill/>
                      <a:round/>
                      <a:headEnd/>
                      <a:tailEnd/>
                    </a:ln>
                    <a:effectLst/>
                  </p:spPr>
                  <p:txBody>
                    <a:bodyPr/>
                    <a:lstStyle/>
                    <a:p>
                      <a:endParaRPr lang="en-US"/>
                    </a:p>
                  </p:txBody>
                </p:sp>
                <p:sp>
                  <p:nvSpPr>
                    <p:cNvPr id="207" name="Freeform 219"/>
                    <p:cNvSpPr>
                      <a:spLocks/>
                    </p:cNvSpPr>
                    <p:nvPr/>
                  </p:nvSpPr>
                  <p:spPr bwMode="auto">
                    <a:xfrm>
                      <a:off x="1246" y="1781"/>
                      <a:ext cx="215" cy="195"/>
                    </a:xfrm>
                    <a:custGeom>
                      <a:avLst/>
                      <a:gdLst/>
                      <a:ahLst/>
                      <a:cxnLst>
                        <a:cxn ang="0">
                          <a:pos x="0" y="59"/>
                        </a:cxn>
                        <a:cxn ang="0">
                          <a:pos x="214" y="0"/>
                        </a:cxn>
                        <a:cxn ang="0">
                          <a:pos x="214" y="123"/>
                        </a:cxn>
                        <a:cxn ang="0">
                          <a:pos x="0" y="194"/>
                        </a:cxn>
                        <a:cxn ang="0">
                          <a:pos x="0" y="59"/>
                        </a:cxn>
                      </a:cxnLst>
                      <a:rect l="0" t="0" r="r" b="b"/>
                      <a:pathLst>
                        <a:path w="215" h="195">
                          <a:moveTo>
                            <a:pt x="0" y="59"/>
                          </a:moveTo>
                          <a:lnTo>
                            <a:pt x="214" y="0"/>
                          </a:lnTo>
                          <a:lnTo>
                            <a:pt x="214" y="123"/>
                          </a:lnTo>
                          <a:lnTo>
                            <a:pt x="0" y="194"/>
                          </a:lnTo>
                          <a:lnTo>
                            <a:pt x="0" y="59"/>
                          </a:lnTo>
                        </a:path>
                      </a:pathLst>
                    </a:custGeom>
                    <a:solidFill>
                      <a:srgbClr val="DF1F3F"/>
                    </a:solidFill>
                    <a:ln w="9525" cap="rnd">
                      <a:noFill/>
                      <a:round/>
                      <a:headEnd/>
                      <a:tailEnd/>
                    </a:ln>
                    <a:effectLst/>
                  </p:spPr>
                  <p:txBody>
                    <a:bodyPr/>
                    <a:lstStyle/>
                    <a:p>
                      <a:endParaRPr lang="en-US"/>
                    </a:p>
                  </p:txBody>
                </p:sp>
                <p:sp>
                  <p:nvSpPr>
                    <p:cNvPr id="208" name="Freeform 220"/>
                    <p:cNvSpPr>
                      <a:spLocks/>
                    </p:cNvSpPr>
                    <p:nvPr/>
                  </p:nvSpPr>
                  <p:spPr bwMode="auto">
                    <a:xfrm>
                      <a:off x="947" y="1809"/>
                      <a:ext cx="300" cy="167"/>
                    </a:xfrm>
                    <a:custGeom>
                      <a:avLst/>
                      <a:gdLst/>
                      <a:ahLst/>
                      <a:cxnLst>
                        <a:cxn ang="0">
                          <a:pos x="299" y="31"/>
                        </a:cxn>
                        <a:cxn ang="0">
                          <a:pos x="299" y="166"/>
                        </a:cxn>
                        <a:cxn ang="0">
                          <a:pos x="0" y="128"/>
                        </a:cxn>
                        <a:cxn ang="0">
                          <a:pos x="0" y="0"/>
                        </a:cxn>
                        <a:cxn ang="0">
                          <a:pos x="299" y="31"/>
                        </a:cxn>
                      </a:cxnLst>
                      <a:rect l="0" t="0" r="r" b="b"/>
                      <a:pathLst>
                        <a:path w="300" h="167">
                          <a:moveTo>
                            <a:pt x="299" y="31"/>
                          </a:moveTo>
                          <a:lnTo>
                            <a:pt x="299" y="166"/>
                          </a:lnTo>
                          <a:lnTo>
                            <a:pt x="0" y="128"/>
                          </a:lnTo>
                          <a:lnTo>
                            <a:pt x="0" y="0"/>
                          </a:lnTo>
                          <a:lnTo>
                            <a:pt x="299" y="31"/>
                          </a:lnTo>
                        </a:path>
                      </a:pathLst>
                    </a:custGeom>
                    <a:solidFill>
                      <a:srgbClr val="FF5F7F"/>
                    </a:solidFill>
                    <a:ln w="9525" cap="rnd">
                      <a:noFill/>
                      <a:round/>
                      <a:headEnd/>
                      <a:tailEnd/>
                    </a:ln>
                    <a:effectLst/>
                  </p:spPr>
                  <p:txBody>
                    <a:bodyPr/>
                    <a:lstStyle/>
                    <a:p>
                      <a:endParaRPr lang="en-US"/>
                    </a:p>
                  </p:txBody>
                </p:sp>
              </p:grpSp>
              <p:sp>
                <p:nvSpPr>
                  <p:cNvPr id="205" name="Freeform 221"/>
                  <p:cNvSpPr>
                    <a:spLocks/>
                  </p:cNvSpPr>
                  <p:nvPr/>
                </p:nvSpPr>
                <p:spPr bwMode="auto">
                  <a:xfrm>
                    <a:off x="985" y="1836"/>
                    <a:ext cx="174" cy="41"/>
                  </a:xfrm>
                  <a:custGeom>
                    <a:avLst/>
                    <a:gdLst/>
                    <a:ahLst/>
                    <a:cxnLst>
                      <a:cxn ang="0">
                        <a:pos x="1" y="0"/>
                      </a:cxn>
                      <a:cxn ang="0">
                        <a:pos x="173" y="16"/>
                      </a:cxn>
                      <a:cxn ang="0">
                        <a:pos x="173" y="40"/>
                      </a:cxn>
                      <a:cxn ang="0">
                        <a:pos x="0" y="25"/>
                      </a:cxn>
                      <a:cxn ang="0">
                        <a:pos x="1" y="0"/>
                      </a:cxn>
                    </a:cxnLst>
                    <a:rect l="0" t="0" r="r" b="b"/>
                    <a:pathLst>
                      <a:path w="174" h="41">
                        <a:moveTo>
                          <a:pt x="1" y="0"/>
                        </a:moveTo>
                        <a:lnTo>
                          <a:pt x="173" y="16"/>
                        </a:lnTo>
                        <a:lnTo>
                          <a:pt x="173" y="40"/>
                        </a:lnTo>
                        <a:lnTo>
                          <a:pt x="0" y="25"/>
                        </a:lnTo>
                        <a:lnTo>
                          <a:pt x="1" y="0"/>
                        </a:lnTo>
                      </a:path>
                    </a:pathLst>
                  </a:custGeom>
                  <a:solidFill>
                    <a:srgbClr val="000000"/>
                  </a:solidFill>
                  <a:ln w="9525" cap="rnd">
                    <a:noFill/>
                    <a:round/>
                    <a:headEnd/>
                    <a:tailEnd/>
                  </a:ln>
                  <a:effectLst/>
                </p:spPr>
                <p:txBody>
                  <a:bodyPr/>
                  <a:lstStyle/>
                  <a:p>
                    <a:endParaRPr lang="en-US"/>
                  </a:p>
                </p:txBody>
              </p:sp>
            </p:grpSp>
          </p:grpSp>
        </p:grpSp>
        <p:grpSp>
          <p:nvGrpSpPr>
            <p:cNvPr id="210" name="Group 222"/>
            <p:cNvGrpSpPr>
              <a:grpSpLocks/>
            </p:cNvGrpSpPr>
            <p:nvPr/>
          </p:nvGrpSpPr>
          <p:grpSpPr bwMode="auto">
            <a:xfrm>
              <a:off x="5916580" y="4649810"/>
              <a:ext cx="493712" cy="866775"/>
              <a:chOff x="2772" y="2430"/>
              <a:chExt cx="726" cy="1274"/>
            </a:xfrm>
          </p:grpSpPr>
          <p:grpSp>
            <p:nvGrpSpPr>
              <p:cNvPr id="224" name="Group 223"/>
              <p:cNvGrpSpPr>
                <a:grpSpLocks/>
              </p:cNvGrpSpPr>
              <p:nvPr/>
            </p:nvGrpSpPr>
            <p:grpSpPr bwMode="auto">
              <a:xfrm>
                <a:off x="2772" y="2430"/>
                <a:ext cx="726" cy="1274"/>
                <a:chOff x="2772" y="2430"/>
                <a:chExt cx="726" cy="1274"/>
              </a:xfrm>
            </p:grpSpPr>
            <p:sp>
              <p:nvSpPr>
                <p:cNvPr id="231" name="Freeform 224"/>
                <p:cNvSpPr>
                  <a:spLocks/>
                </p:cNvSpPr>
                <p:nvPr/>
              </p:nvSpPr>
              <p:spPr bwMode="auto">
                <a:xfrm>
                  <a:off x="2772" y="2450"/>
                  <a:ext cx="726" cy="346"/>
                </a:xfrm>
                <a:custGeom>
                  <a:avLst/>
                  <a:gdLst/>
                  <a:ahLst/>
                  <a:cxnLst>
                    <a:cxn ang="0">
                      <a:pos x="0" y="253"/>
                    </a:cxn>
                    <a:cxn ang="0">
                      <a:pos x="351" y="345"/>
                    </a:cxn>
                    <a:cxn ang="0">
                      <a:pos x="725" y="63"/>
                    </a:cxn>
                    <a:cxn ang="0">
                      <a:pos x="423" y="0"/>
                    </a:cxn>
                    <a:cxn ang="0">
                      <a:pos x="0" y="253"/>
                    </a:cxn>
                  </a:cxnLst>
                  <a:rect l="0" t="0" r="r" b="b"/>
                  <a:pathLst>
                    <a:path w="726" h="346">
                      <a:moveTo>
                        <a:pt x="0" y="253"/>
                      </a:moveTo>
                      <a:lnTo>
                        <a:pt x="351" y="345"/>
                      </a:lnTo>
                      <a:lnTo>
                        <a:pt x="725" y="63"/>
                      </a:lnTo>
                      <a:lnTo>
                        <a:pt x="423" y="0"/>
                      </a:lnTo>
                      <a:lnTo>
                        <a:pt x="0" y="253"/>
                      </a:lnTo>
                    </a:path>
                  </a:pathLst>
                </a:custGeom>
                <a:solidFill>
                  <a:srgbClr val="DF9FFF"/>
                </a:solidFill>
                <a:ln w="9525" cap="rnd">
                  <a:noFill/>
                  <a:round/>
                  <a:headEnd/>
                  <a:tailEnd/>
                </a:ln>
                <a:effectLst/>
              </p:spPr>
              <p:txBody>
                <a:bodyPr/>
                <a:lstStyle/>
                <a:p>
                  <a:endParaRPr lang="en-US"/>
                </a:p>
              </p:txBody>
            </p:sp>
            <p:sp>
              <p:nvSpPr>
                <p:cNvPr id="232" name="Freeform 225"/>
                <p:cNvSpPr>
                  <a:spLocks/>
                </p:cNvSpPr>
                <p:nvPr/>
              </p:nvSpPr>
              <p:spPr bwMode="auto">
                <a:xfrm>
                  <a:off x="2772" y="2703"/>
                  <a:ext cx="352" cy="1001"/>
                </a:xfrm>
                <a:custGeom>
                  <a:avLst/>
                  <a:gdLst/>
                  <a:ahLst/>
                  <a:cxnLst>
                    <a:cxn ang="0">
                      <a:pos x="0" y="0"/>
                    </a:cxn>
                    <a:cxn ang="0">
                      <a:pos x="351" y="91"/>
                    </a:cxn>
                    <a:cxn ang="0">
                      <a:pos x="351" y="1000"/>
                    </a:cxn>
                    <a:cxn ang="0">
                      <a:pos x="0" y="851"/>
                    </a:cxn>
                    <a:cxn ang="0">
                      <a:pos x="0" y="0"/>
                    </a:cxn>
                  </a:cxnLst>
                  <a:rect l="0" t="0" r="r" b="b"/>
                  <a:pathLst>
                    <a:path w="352" h="1001">
                      <a:moveTo>
                        <a:pt x="0" y="0"/>
                      </a:moveTo>
                      <a:lnTo>
                        <a:pt x="351" y="91"/>
                      </a:lnTo>
                      <a:lnTo>
                        <a:pt x="351" y="1000"/>
                      </a:lnTo>
                      <a:lnTo>
                        <a:pt x="0" y="851"/>
                      </a:lnTo>
                      <a:lnTo>
                        <a:pt x="0" y="0"/>
                      </a:lnTo>
                    </a:path>
                  </a:pathLst>
                </a:custGeom>
                <a:solidFill>
                  <a:srgbClr val="BF5FFF"/>
                </a:solidFill>
                <a:ln w="9525" cap="rnd">
                  <a:noFill/>
                  <a:round/>
                  <a:headEnd/>
                  <a:tailEnd/>
                </a:ln>
                <a:effectLst/>
              </p:spPr>
              <p:txBody>
                <a:bodyPr/>
                <a:lstStyle/>
                <a:p>
                  <a:endParaRPr lang="en-US"/>
                </a:p>
              </p:txBody>
            </p:sp>
            <p:sp>
              <p:nvSpPr>
                <p:cNvPr id="233" name="Freeform 226"/>
                <p:cNvSpPr>
                  <a:spLocks/>
                </p:cNvSpPr>
                <p:nvPr/>
              </p:nvSpPr>
              <p:spPr bwMode="auto">
                <a:xfrm>
                  <a:off x="3121" y="2513"/>
                  <a:ext cx="376" cy="1191"/>
                </a:xfrm>
                <a:custGeom>
                  <a:avLst/>
                  <a:gdLst/>
                  <a:ahLst/>
                  <a:cxnLst>
                    <a:cxn ang="0">
                      <a:pos x="0" y="282"/>
                    </a:cxn>
                    <a:cxn ang="0">
                      <a:pos x="0" y="1190"/>
                    </a:cxn>
                    <a:cxn ang="0">
                      <a:pos x="375" y="759"/>
                    </a:cxn>
                    <a:cxn ang="0">
                      <a:pos x="375" y="0"/>
                    </a:cxn>
                    <a:cxn ang="0">
                      <a:pos x="0" y="282"/>
                    </a:cxn>
                  </a:cxnLst>
                  <a:rect l="0" t="0" r="r" b="b"/>
                  <a:pathLst>
                    <a:path w="376" h="1191">
                      <a:moveTo>
                        <a:pt x="0" y="282"/>
                      </a:moveTo>
                      <a:lnTo>
                        <a:pt x="0" y="1190"/>
                      </a:lnTo>
                      <a:lnTo>
                        <a:pt x="375" y="759"/>
                      </a:lnTo>
                      <a:lnTo>
                        <a:pt x="375" y="0"/>
                      </a:lnTo>
                      <a:lnTo>
                        <a:pt x="0" y="282"/>
                      </a:lnTo>
                    </a:path>
                  </a:pathLst>
                </a:custGeom>
                <a:solidFill>
                  <a:srgbClr val="9F3FDF"/>
                </a:solidFill>
                <a:ln w="9525" cap="rnd">
                  <a:noFill/>
                  <a:round/>
                  <a:headEnd/>
                  <a:tailEnd/>
                </a:ln>
                <a:effectLst/>
              </p:spPr>
              <p:txBody>
                <a:bodyPr/>
                <a:lstStyle/>
                <a:p>
                  <a:endParaRPr lang="en-US"/>
                </a:p>
              </p:txBody>
            </p:sp>
            <p:grpSp>
              <p:nvGrpSpPr>
                <p:cNvPr id="225" name="Group 227"/>
                <p:cNvGrpSpPr>
                  <a:grpSpLocks/>
                </p:cNvGrpSpPr>
                <p:nvPr/>
              </p:nvGrpSpPr>
              <p:grpSpPr bwMode="auto">
                <a:xfrm>
                  <a:off x="2863" y="2430"/>
                  <a:ext cx="553" cy="316"/>
                  <a:chOff x="2863" y="2430"/>
                  <a:chExt cx="553" cy="316"/>
                </a:xfrm>
              </p:grpSpPr>
              <p:sp>
                <p:nvSpPr>
                  <p:cNvPr id="235" name="Freeform 228"/>
                  <p:cNvSpPr>
                    <a:spLocks/>
                  </p:cNvSpPr>
                  <p:nvPr/>
                </p:nvSpPr>
                <p:spPr bwMode="auto">
                  <a:xfrm>
                    <a:off x="2863" y="2430"/>
                    <a:ext cx="553" cy="260"/>
                  </a:xfrm>
                  <a:custGeom>
                    <a:avLst/>
                    <a:gdLst/>
                    <a:ahLst/>
                    <a:cxnLst>
                      <a:cxn ang="0">
                        <a:pos x="0" y="194"/>
                      </a:cxn>
                      <a:cxn ang="0">
                        <a:pos x="251" y="259"/>
                      </a:cxn>
                      <a:cxn ang="0">
                        <a:pos x="552" y="43"/>
                      </a:cxn>
                      <a:cxn ang="0">
                        <a:pos x="329" y="0"/>
                      </a:cxn>
                      <a:cxn ang="0">
                        <a:pos x="0" y="194"/>
                      </a:cxn>
                    </a:cxnLst>
                    <a:rect l="0" t="0" r="r" b="b"/>
                    <a:pathLst>
                      <a:path w="553" h="260">
                        <a:moveTo>
                          <a:pt x="0" y="194"/>
                        </a:moveTo>
                        <a:lnTo>
                          <a:pt x="251" y="259"/>
                        </a:lnTo>
                        <a:lnTo>
                          <a:pt x="552" y="43"/>
                        </a:lnTo>
                        <a:lnTo>
                          <a:pt x="329" y="0"/>
                        </a:lnTo>
                        <a:lnTo>
                          <a:pt x="0" y="194"/>
                        </a:lnTo>
                      </a:path>
                    </a:pathLst>
                  </a:custGeom>
                  <a:solidFill>
                    <a:srgbClr val="DF9FFF"/>
                  </a:solidFill>
                  <a:ln w="9525" cap="rnd">
                    <a:noFill/>
                    <a:round/>
                    <a:headEnd/>
                    <a:tailEnd/>
                  </a:ln>
                  <a:effectLst/>
                </p:spPr>
                <p:txBody>
                  <a:bodyPr/>
                  <a:lstStyle/>
                  <a:p>
                    <a:endParaRPr lang="en-US"/>
                  </a:p>
                </p:txBody>
              </p:sp>
              <p:sp>
                <p:nvSpPr>
                  <p:cNvPr id="236" name="Freeform 229"/>
                  <p:cNvSpPr>
                    <a:spLocks/>
                  </p:cNvSpPr>
                  <p:nvPr/>
                </p:nvSpPr>
                <p:spPr bwMode="auto">
                  <a:xfrm>
                    <a:off x="3113" y="2474"/>
                    <a:ext cx="303" cy="272"/>
                  </a:xfrm>
                  <a:custGeom>
                    <a:avLst/>
                    <a:gdLst/>
                    <a:ahLst/>
                    <a:cxnLst>
                      <a:cxn ang="0">
                        <a:pos x="0" y="215"/>
                      </a:cxn>
                      <a:cxn ang="0">
                        <a:pos x="302" y="0"/>
                      </a:cxn>
                      <a:cxn ang="0">
                        <a:pos x="302" y="51"/>
                      </a:cxn>
                      <a:cxn ang="0">
                        <a:pos x="0" y="271"/>
                      </a:cxn>
                      <a:cxn ang="0">
                        <a:pos x="0" y="215"/>
                      </a:cxn>
                    </a:cxnLst>
                    <a:rect l="0" t="0" r="r" b="b"/>
                    <a:pathLst>
                      <a:path w="303" h="272">
                        <a:moveTo>
                          <a:pt x="0" y="215"/>
                        </a:moveTo>
                        <a:lnTo>
                          <a:pt x="302" y="0"/>
                        </a:lnTo>
                        <a:lnTo>
                          <a:pt x="302" y="51"/>
                        </a:lnTo>
                        <a:lnTo>
                          <a:pt x="0" y="271"/>
                        </a:lnTo>
                        <a:lnTo>
                          <a:pt x="0" y="215"/>
                        </a:lnTo>
                      </a:path>
                    </a:pathLst>
                  </a:custGeom>
                  <a:solidFill>
                    <a:srgbClr val="9F3FDF"/>
                  </a:solidFill>
                  <a:ln w="9525" cap="rnd">
                    <a:noFill/>
                    <a:round/>
                    <a:headEnd/>
                    <a:tailEnd/>
                  </a:ln>
                  <a:effectLst/>
                </p:spPr>
                <p:txBody>
                  <a:bodyPr/>
                  <a:lstStyle/>
                  <a:p>
                    <a:endParaRPr lang="en-US"/>
                  </a:p>
                </p:txBody>
              </p:sp>
              <p:sp>
                <p:nvSpPr>
                  <p:cNvPr id="237" name="Freeform 230"/>
                  <p:cNvSpPr>
                    <a:spLocks/>
                  </p:cNvSpPr>
                  <p:nvPr/>
                </p:nvSpPr>
                <p:spPr bwMode="auto">
                  <a:xfrm>
                    <a:off x="2863" y="2624"/>
                    <a:ext cx="251" cy="121"/>
                  </a:xfrm>
                  <a:custGeom>
                    <a:avLst/>
                    <a:gdLst/>
                    <a:ahLst/>
                    <a:cxnLst>
                      <a:cxn ang="0">
                        <a:pos x="250" y="64"/>
                      </a:cxn>
                      <a:cxn ang="0">
                        <a:pos x="250" y="120"/>
                      </a:cxn>
                      <a:cxn ang="0">
                        <a:pos x="0" y="53"/>
                      </a:cxn>
                      <a:cxn ang="0">
                        <a:pos x="0" y="0"/>
                      </a:cxn>
                      <a:cxn ang="0">
                        <a:pos x="250" y="64"/>
                      </a:cxn>
                    </a:cxnLst>
                    <a:rect l="0" t="0" r="r" b="b"/>
                    <a:pathLst>
                      <a:path w="251" h="121">
                        <a:moveTo>
                          <a:pt x="250" y="64"/>
                        </a:moveTo>
                        <a:lnTo>
                          <a:pt x="250" y="120"/>
                        </a:lnTo>
                        <a:lnTo>
                          <a:pt x="0" y="53"/>
                        </a:lnTo>
                        <a:lnTo>
                          <a:pt x="0" y="0"/>
                        </a:lnTo>
                        <a:lnTo>
                          <a:pt x="250" y="64"/>
                        </a:lnTo>
                      </a:path>
                    </a:pathLst>
                  </a:custGeom>
                  <a:solidFill>
                    <a:srgbClr val="BF5FFF"/>
                  </a:solidFill>
                  <a:ln w="9525" cap="rnd">
                    <a:noFill/>
                    <a:round/>
                    <a:headEnd/>
                    <a:tailEnd/>
                  </a:ln>
                  <a:effectLst/>
                </p:spPr>
                <p:txBody>
                  <a:bodyPr/>
                  <a:lstStyle/>
                  <a:p>
                    <a:endParaRPr lang="en-US"/>
                  </a:p>
                </p:txBody>
              </p:sp>
            </p:grpSp>
          </p:grpSp>
          <p:grpSp>
            <p:nvGrpSpPr>
              <p:cNvPr id="226" name="Group 231"/>
              <p:cNvGrpSpPr>
                <a:grpSpLocks/>
              </p:cNvGrpSpPr>
              <p:nvPr/>
            </p:nvGrpSpPr>
            <p:grpSpPr bwMode="auto">
              <a:xfrm>
                <a:off x="2790" y="2736"/>
                <a:ext cx="314" cy="926"/>
                <a:chOff x="2790" y="2736"/>
                <a:chExt cx="314" cy="926"/>
              </a:xfrm>
            </p:grpSpPr>
            <p:sp>
              <p:nvSpPr>
                <p:cNvPr id="227" name="Freeform 232"/>
                <p:cNvSpPr>
                  <a:spLocks/>
                </p:cNvSpPr>
                <p:nvPr/>
              </p:nvSpPr>
              <p:spPr bwMode="auto">
                <a:xfrm>
                  <a:off x="2790" y="2736"/>
                  <a:ext cx="314" cy="926"/>
                </a:xfrm>
                <a:custGeom>
                  <a:avLst/>
                  <a:gdLst/>
                  <a:ahLst/>
                  <a:cxnLst>
                    <a:cxn ang="0">
                      <a:pos x="0" y="0"/>
                    </a:cxn>
                    <a:cxn ang="0">
                      <a:pos x="313" y="82"/>
                    </a:cxn>
                    <a:cxn ang="0">
                      <a:pos x="313" y="925"/>
                    </a:cxn>
                    <a:cxn ang="0">
                      <a:pos x="0" y="788"/>
                    </a:cxn>
                    <a:cxn ang="0">
                      <a:pos x="0" y="0"/>
                    </a:cxn>
                  </a:cxnLst>
                  <a:rect l="0" t="0" r="r" b="b"/>
                  <a:pathLst>
                    <a:path w="314" h="926">
                      <a:moveTo>
                        <a:pt x="0" y="0"/>
                      </a:moveTo>
                      <a:lnTo>
                        <a:pt x="313" y="82"/>
                      </a:lnTo>
                      <a:lnTo>
                        <a:pt x="313" y="925"/>
                      </a:lnTo>
                      <a:lnTo>
                        <a:pt x="0" y="788"/>
                      </a:lnTo>
                      <a:lnTo>
                        <a:pt x="0" y="0"/>
                      </a:lnTo>
                    </a:path>
                  </a:pathLst>
                </a:custGeom>
                <a:solidFill>
                  <a:srgbClr val="000000"/>
                </a:solidFill>
                <a:ln w="9525" cap="rnd">
                  <a:noFill/>
                  <a:round/>
                  <a:headEnd/>
                  <a:tailEnd/>
                </a:ln>
                <a:effectLst/>
              </p:spPr>
              <p:txBody>
                <a:bodyPr/>
                <a:lstStyle/>
                <a:p>
                  <a:endParaRPr lang="en-US"/>
                </a:p>
              </p:txBody>
            </p:sp>
            <p:sp>
              <p:nvSpPr>
                <p:cNvPr id="228" name="Freeform 233"/>
                <p:cNvSpPr>
                  <a:spLocks/>
                </p:cNvSpPr>
                <p:nvPr/>
              </p:nvSpPr>
              <p:spPr bwMode="auto">
                <a:xfrm>
                  <a:off x="2834" y="2746"/>
                  <a:ext cx="35" cy="820"/>
                </a:xfrm>
                <a:custGeom>
                  <a:avLst/>
                  <a:gdLst/>
                  <a:ahLst/>
                  <a:cxnLst>
                    <a:cxn ang="0">
                      <a:pos x="1" y="0"/>
                    </a:cxn>
                    <a:cxn ang="0">
                      <a:pos x="0" y="807"/>
                    </a:cxn>
                    <a:cxn ang="0">
                      <a:pos x="33" y="819"/>
                    </a:cxn>
                    <a:cxn ang="0">
                      <a:pos x="34" y="9"/>
                    </a:cxn>
                    <a:cxn ang="0">
                      <a:pos x="1" y="0"/>
                    </a:cxn>
                  </a:cxnLst>
                  <a:rect l="0" t="0" r="r" b="b"/>
                  <a:pathLst>
                    <a:path w="35" h="820">
                      <a:moveTo>
                        <a:pt x="1" y="0"/>
                      </a:moveTo>
                      <a:lnTo>
                        <a:pt x="0" y="807"/>
                      </a:lnTo>
                      <a:lnTo>
                        <a:pt x="33" y="819"/>
                      </a:lnTo>
                      <a:lnTo>
                        <a:pt x="34" y="9"/>
                      </a:lnTo>
                      <a:lnTo>
                        <a:pt x="1" y="0"/>
                      </a:lnTo>
                    </a:path>
                  </a:pathLst>
                </a:custGeom>
                <a:solidFill>
                  <a:srgbClr val="BF5FFF"/>
                </a:solidFill>
                <a:ln w="9525" cap="rnd">
                  <a:noFill/>
                  <a:round/>
                  <a:headEnd/>
                  <a:tailEnd/>
                </a:ln>
                <a:effectLst/>
              </p:spPr>
              <p:txBody>
                <a:bodyPr/>
                <a:lstStyle/>
                <a:p>
                  <a:endParaRPr lang="en-US"/>
                </a:p>
              </p:txBody>
            </p:sp>
            <p:sp>
              <p:nvSpPr>
                <p:cNvPr id="229" name="Freeform 234"/>
                <p:cNvSpPr>
                  <a:spLocks/>
                </p:cNvSpPr>
                <p:nvPr/>
              </p:nvSpPr>
              <p:spPr bwMode="auto">
                <a:xfrm>
                  <a:off x="2920" y="2764"/>
                  <a:ext cx="37" cy="838"/>
                </a:xfrm>
                <a:custGeom>
                  <a:avLst/>
                  <a:gdLst/>
                  <a:ahLst/>
                  <a:cxnLst>
                    <a:cxn ang="0">
                      <a:pos x="0" y="0"/>
                    </a:cxn>
                    <a:cxn ang="0">
                      <a:pos x="0" y="821"/>
                    </a:cxn>
                    <a:cxn ang="0">
                      <a:pos x="33" y="837"/>
                    </a:cxn>
                    <a:cxn ang="0">
                      <a:pos x="36" y="13"/>
                    </a:cxn>
                    <a:cxn ang="0">
                      <a:pos x="0" y="0"/>
                    </a:cxn>
                  </a:cxnLst>
                  <a:rect l="0" t="0" r="r" b="b"/>
                  <a:pathLst>
                    <a:path w="37" h="838">
                      <a:moveTo>
                        <a:pt x="0" y="0"/>
                      </a:moveTo>
                      <a:lnTo>
                        <a:pt x="0" y="821"/>
                      </a:lnTo>
                      <a:lnTo>
                        <a:pt x="33" y="837"/>
                      </a:lnTo>
                      <a:lnTo>
                        <a:pt x="36" y="13"/>
                      </a:lnTo>
                      <a:lnTo>
                        <a:pt x="0" y="0"/>
                      </a:lnTo>
                    </a:path>
                  </a:pathLst>
                </a:custGeom>
                <a:solidFill>
                  <a:srgbClr val="BF5FFF"/>
                </a:solidFill>
                <a:ln w="9525" cap="rnd">
                  <a:noFill/>
                  <a:round/>
                  <a:headEnd/>
                  <a:tailEnd/>
                </a:ln>
                <a:effectLst/>
              </p:spPr>
              <p:txBody>
                <a:bodyPr/>
                <a:lstStyle/>
                <a:p>
                  <a:endParaRPr lang="en-US"/>
                </a:p>
              </p:txBody>
            </p:sp>
            <p:sp>
              <p:nvSpPr>
                <p:cNvPr id="230" name="Freeform 235"/>
                <p:cNvSpPr>
                  <a:spLocks/>
                </p:cNvSpPr>
                <p:nvPr/>
              </p:nvSpPr>
              <p:spPr bwMode="auto">
                <a:xfrm>
                  <a:off x="3012" y="2793"/>
                  <a:ext cx="37" cy="844"/>
                </a:xfrm>
                <a:custGeom>
                  <a:avLst/>
                  <a:gdLst/>
                  <a:ahLst/>
                  <a:cxnLst>
                    <a:cxn ang="0">
                      <a:pos x="1" y="0"/>
                    </a:cxn>
                    <a:cxn ang="0">
                      <a:pos x="0" y="824"/>
                    </a:cxn>
                    <a:cxn ang="0">
                      <a:pos x="36" y="843"/>
                    </a:cxn>
                    <a:cxn ang="0">
                      <a:pos x="34" y="8"/>
                    </a:cxn>
                    <a:cxn ang="0">
                      <a:pos x="1" y="0"/>
                    </a:cxn>
                  </a:cxnLst>
                  <a:rect l="0" t="0" r="r" b="b"/>
                  <a:pathLst>
                    <a:path w="37" h="844">
                      <a:moveTo>
                        <a:pt x="1" y="0"/>
                      </a:moveTo>
                      <a:lnTo>
                        <a:pt x="0" y="824"/>
                      </a:lnTo>
                      <a:lnTo>
                        <a:pt x="36" y="843"/>
                      </a:lnTo>
                      <a:lnTo>
                        <a:pt x="34" y="8"/>
                      </a:lnTo>
                      <a:lnTo>
                        <a:pt x="1" y="0"/>
                      </a:lnTo>
                    </a:path>
                  </a:pathLst>
                </a:custGeom>
                <a:solidFill>
                  <a:srgbClr val="BF5FFF"/>
                </a:solidFill>
                <a:ln w="9525" cap="rnd">
                  <a:noFill/>
                  <a:round/>
                  <a:headEnd/>
                  <a:tailEnd/>
                </a:ln>
                <a:effectLst/>
              </p:spPr>
              <p:txBody>
                <a:bodyPr/>
                <a:lstStyle/>
                <a:p>
                  <a:endParaRPr lang="en-US"/>
                </a:p>
              </p:txBody>
            </p:sp>
          </p:grpSp>
        </p:grpSp>
        <p:grpSp>
          <p:nvGrpSpPr>
            <p:cNvPr id="234" name="Group 236"/>
            <p:cNvGrpSpPr>
              <a:grpSpLocks/>
            </p:cNvGrpSpPr>
            <p:nvPr/>
          </p:nvGrpSpPr>
          <p:grpSpPr bwMode="auto">
            <a:xfrm>
              <a:off x="5495892" y="2287610"/>
              <a:ext cx="493713" cy="866775"/>
              <a:chOff x="2772" y="2430"/>
              <a:chExt cx="726" cy="1274"/>
            </a:xfrm>
          </p:grpSpPr>
          <p:grpSp>
            <p:nvGrpSpPr>
              <p:cNvPr id="238" name="Group 237"/>
              <p:cNvGrpSpPr>
                <a:grpSpLocks/>
              </p:cNvGrpSpPr>
              <p:nvPr/>
            </p:nvGrpSpPr>
            <p:grpSpPr bwMode="auto">
              <a:xfrm>
                <a:off x="2772" y="2430"/>
                <a:ext cx="726" cy="1274"/>
                <a:chOff x="2772" y="2430"/>
                <a:chExt cx="726" cy="1274"/>
              </a:xfrm>
            </p:grpSpPr>
            <p:sp>
              <p:nvSpPr>
                <p:cNvPr id="245" name="Freeform 238"/>
                <p:cNvSpPr>
                  <a:spLocks/>
                </p:cNvSpPr>
                <p:nvPr/>
              </p:nvSpPr>
              <p:spPr bwMode="auto">
                <a:xfrm>
                  <a:off x="2772" y="2450"/>
                  <a:ext cx="726" cy="346"/>
                </a:xfrm>
                <a:custGeom>
                  <a:avLst/>
                  <a:gdLst/>
                  <a:ahLst/>
                  <a:cxnLst>
                    <a:cxn ang="0">
                      <a:pos x="0" y="253"/>
                    </a:cxn>
                    <a:cxn ang="0">
                      <a:pos x="351" y="345"/>
                    </a:cxn>
                    <a:cxn ang="0">
                      <a:pos x="725" y="63"/>
                    </a:cxn>
                    <a:cxn ang="0">
                      <a:pos x="423" y="0"/>
                    </a:cxn>
                    <a:cxn ang="0">
                      <a:pos x="0" y="253"/>
                    </a:cxn>
                  </a:cxnLst>
                  <a:rect l="0" t="0" r="r" b="b"/>
                  <a:pathLst>
                    <a:path w="726" h="346">
                      <a:moveTo>
                        <a:pt x="0" y="253"/>
                      </a:moveTo>
                      <a:lnTo>
                        <a:pt x="351" y="345"/>
                      </a:lnTo>
                      <a:lnTo>
                        <a:pt x="725" y="63"/>
                      </a:lnTo>
                      <a:lnTo>
                        <a:pt x="423" y="0"/>
                      </a:lnTo>
                      <a:lnTo>
                        <a:pt x="0" y="253"/>
                      </a:lnTo>
                    </a:path>
                  </a:pathLst>
                </a:custGeom>
                <a:solidFill>
                  <a:srgbClr val="DF9FFF"/>
                </a:solidFill>
                <a:ln w="9525" cap="rnd">
                  <a:noFill/>
                  <a:round/>
                  <a:headEnd/>
                  <a:tailEnd/>
                </a:ln>
                <a:effectLst/>
              </p:spPr>
              <p:txBody>
                <a:bodyPr/>
                <a:lstStyle/>
                <a:p>
                  <a:endParaRPr lang="en-US"/>
                </a:p>
              </p:txBody>
            </p:sp>
            <p:sp>
              <p:nvSpPr>
                <p:cNvPr id="246" name="Freeform 239"/>
                <p:cNvSpPr>
                  <a:spLocks/>
                </p:cNvSpPr>
                <p:nvPr/>
              </p:nvSpPr>
              <p:spPr bwMode="auto">
                <a:xfrm>
                  <a:off x="2772" y="2703"/>
                  <a:ext cx="352" cy="1001"/>
                </a:xfrm>
                <a:custGeom>
                  <a:avLst/>
                  <a:gdLst/>
                  <a:ahLst/>
                  <a:cxnLst>
                    <a:cxn ang="0">
                      <a:pos x="0" y="0"/>
                    </a:cxn>
                    <a:cxn ang="0">
                      <a:pos x="351" y="91"/>
                    </a:cxn>
                    <a:cxn ang="0">
                      <a:pos x="351" y="1000"/>
                    </a:cxn>
                    <a:cxn ang="0">
                      <a:pos x="0" y="851"/>
                    </a:cxn>
                    <a:cxn ang="0">
                      <a:pos x="0" y="0"/>
                    </a:cxn>
                  </a:cxnLst>
                  <a:rect l="0" t="0" r="r" b="b"/>
                  <a:pathLst>
                    <a:path w="352" h="1001">
                      <a:moveTo>
                        <a:pt x="0" y="0"/>
                      </a:moveTo>
                      <a:lnTo>
                        <a:pt x="351" y="91"/>
                      </a:lnTo>
                      <a:lnTo>
                        <a:pt x="351" y="1000"/>
                      </a:lnTo>
                      <a:lnTo>
                        <a:pt x="0" y="851"/>
                      </a:lnTo>
                      <a:lnTo>
                        <a:pt x="0" y="0"/>
                      </a:lnTo>
                    </a:path>
                  </a:pathLst>
                </a:custGeom>
                <a:solidFill>
                  <a:srgbClr val="BF5FFF"/>
                </a:solidFill>
                <a:ln w="9525" cap="rnd">
                  <a:noFill/>
                  <a:round/>
                  <a:headEnd/>
                  <a:tailEnd/>
                </a:ln>
                <a:effectLst/>
              </p:spPr>
              <p:txBody>
                <a:bodyPr/>
                <a:lstStyle/>
                <a:p>
                  <a:endParaRPr lang="en-US"/>
                </a:p>
              </p:txBody>
            </p:sp>
            <p:sp>
              <p:nvSpPr>
                <p:cNvPr id="247" name="Freeform 240"/>
                <p:cNvSpPr>
                  <a:spLocks/>
                </p:cNvSpPr>
                <p:nvPr/>
              </p:nvSpPr>
              <p:spPr bwMode="auto">
                <a:xfrm>
                  <a:off x="3121" y="2513"/>
                  <a:ext cx="376" cy="1191"/>
                </a:xfrm>
                <a:custGeom>
                  <a:avLst/>
                  <a:gdLst/>
                  <a:ahLst/>
                  <a:cxnLst>
                    <a:cxn ang="0">
                      <a:pos x="0" y="282"/>
                    </a:cxn>
                    <a:cxn ang="0">
                      <a:pos x="0" y="1190"/>
                    </a:cxn>
                    <a:cxn ang="0">
                      <a:pos x="375" y="759"/>
                    </a:cxn>
                    <a:cxn ang="0">
                      <a:pos x="375" y="0"/>
                    </a:cxn>
                    <a:cxn ang="0">
                      <a:pos x="0" y="282"/>
                    </a:cxn>
                  </a:cxnLst>
                  <a:rect l="0" t="0" r="r" b="b"/>
                  <a:pathLst>
                    <a:path w="376" h="1191">
                      <a:moveTo>
                        <a:pt x="0" y="282"/>
                      </a:moveTo>
                      <a:lnTo>
                        <a:pt x="0" y="1190"/>
                      </a:lnTo>
                      <a:lnTo>
                        <a:pt x="375" y="759"/>
                      </a:lnTo>
                      <a:lnTo>
                        <a:pt x="375" y="0"/>
                      </a:lnTo>
                      <a:lnTo>
                        <a:pt x="0" y="282"/>
                      </a:lnTo>
                    </a:path>
                  </a:pathLst>
                </a:custGeom>
                <a:solidFill>
                  <a:srgbClr val="9F3FDF"/>
                </a:solidFill>
                <a:ln w="9525" cap="rnd">
                  <a:noFill/>
                  <a:round/>
                  <a:headEnd/>
                  <a:tailEnd/>
                </a:ln>
                <a:effectLst/>
              </p:spPr>
              <p:txBody>
                <a:bodyPr/>
                <a:lstStyle/>
                <a:p>
                  <a:endParaRPr lang="en-US"/>
                </a:p>
              </p:txBody>
            </p:sp>
            <p:grpSp>
              <p:nvGrpSpPr>
                <p:cNvPr id="239" name="Group 241"/>
                <p:cNvGrpSpPr>
                  <a:grpSpLocks/>
                </p:cNvGrpSpPr>
                <p:nvPr/>
              </p:nvGrpSpPr>
              <p:grpSpPr bwMode="auto">
                <a:xfrm>
                  <a:off x="2863" y="2430"/>
                  <a:ext cx="553" cy="316"/>
                  <a:chOff x="2863" y="2430"/>
                  <a:chExt cx="553" cy="316"/>
                </a:xfrm>
              </p:grpSpPr>
              <p:sp>
                <p:nvSpPr>
                  <p:cNvPr id="249" name="Freeform 242"/>
                  <p:cNvSpPr>
                    <a:spLocks/>
                  </p:cNvSpPr>
                  <p:nvPr/>
                </p:nvSpPr>
                <p:spPr bwMode="auto">
                  <a:xfrm>
                    <a:off x="2863" y="2430"/>
                    <a:ext cx="553" cy="260"/>
                  </a:xfrm>
                  <a:custGeom>
                    <a:avLst/>
                    <a:gdLst/>
                    <a:ahLst/>
                    <a:cxnLst>
                      <a:cxn ang="0">
                        <a:pos x="0" y="194"/>
                      </a:cxn>
                      <a:cxn ang="0">
                        <a:pos x="251" y="259"/>
                      </a:cxn>
                      <a:cxn ang="0">
                        <a:pos x="552" y="43"/>
                      </a:cxn>
                      <a:cxn ang="0">
                        <a:pos x="329" y="0"/>
                      </a:cxn>
                      <a:cxn ang="0">
                        <a:pos x="0" y="194"/>
                      </a:cxn>
                    </a:cxnLst>
                    <a:rect l="0" t="0" r="r" b="b"/>
                    <a:pathLst>
                      <a:path w="553" h="260">
                        <a:moveTo>
                          <a:pt x="0" y="194"/>
                        </a:moveTo>
                        <a:lnTo>
                          <a:pt x="251" y="259"/>
                        </a:lnTo>
                        <a:lnTo>
                          <a:pt x="552" y="43"/>
                        </a:lnTo>
                        <a:lnTo>
                          <a:pt x="329" y="0"/>
                        </a:lnTo>
                        <a:lnTo>
                          <a:pt x="0" y="194"/>
                        </a:lnTo>
                      </a:path>
                    </a:pathLst>
                  </a:custGeom>
                  <a:solidFill>
                    <a:srgbClr val="DF9FFF"/>
                  </a:solidFill>
                  <a:ln w="9525" cap="rnd">
                    <a:noFill/>
                    <a:round/>
                    <a:headEnd/>
                    <a:tailEnd/>
                  </a:ln>
                  <a:effectLst/>
                </p:spPr>
                <p:txBody>
                  <a:bodyPr/>
                  <a:lstStyle/>
                  <a:p>
                    <a:endParaRPr lang="en-US"/>
                  </a:p>
                </p:txBody>
              </p:sp>
              <p:sp>
                <p:nvSpPr>
                  <p:cNvPr id="250" name="Freeform 243"/>
                  <p:cNvSpPr>
                    <a:spLocks/>
                  </p:cNvSpPr>
                  <p:nvPr/>
                </p:nvSpPr>
                <p:spPr bwMode="auto">
                  <a:xfrm>
                    <a:off x="3113" y="2474"/>
                    <a:ext cx="303" cy="272"/>
                  </a:xfrm>
                  <a:custGeom>
                    <a:avLst/>
                    <a:gdLst/>
                    <a:ahLst/>
                    <a:cxnLst>
                      <a:cxn ang="0">
                        <a:pos x="0" y="215"/>
                      </a:cxn>
                      <a:cxn ang="0">
                        <a:pos x="302" y="0"/>
                      </a:cxn>
                      <a:cxn ang="0">
                        <a:pos x="302" y="51"/>
                      </a:cxn>
                      <a:cxn ang="0">
                        <a:pos x="0" y="271"/>
                      </a:cxn>
                      <a:cxn ang="0">
                        <a:pos x="0" y="215"/>
                      </a:cxn>
                    </a:cxnLst>
                    <a:rect l="0" t="0" r="r" b="b"/>
                    <a:pathLst>
                      <a:path w="303" h="272">
                        <a:moveTo>
                          <a:pt x="0" y="215"/>
                        </a:moveTo>
                        <a:lnTo>
                          <a:pt x="302" y="0"/>
                        </a:lnTo>
                        <a:lnTo>
                          <a:pt x="302" y="51"/>
                        </a:lnTo>
                        <a:lnTo>
                          <a:pt x="0" y="271"/>
                        </a:lnTo>
                        <a:lnTo>
                          <a:pt x="0" y="215"/>
                        </a:lnTo>
                      </a:path>
                    </a:pathLst>
                  </a:custGeom>
                  <a:solidFill>
                    <a:srgbClr val="9F3FDF"/>
                  </a:solidFill>
                  <a:ln w="9525" cap="rnd">
                    <a:noFill/>
                    <a:round/>
                    <a:headEnd/>
                    <a:tailEnd/>
                  </a:ln>
                  <a:effectLst/>
                </p:spPr>
                <p:txBody>
                  <a:bodyPr/>
                  <a:lstStyle/>
                  <a:p>
                    <a:endParaRPr lang="en-US"/>
                  </a:p>
                </p:txBody>
              </p:sp>
              <p:sp>
                <p:nvSpPr>
                  <p:cNvPr id="251" name="Freeform 244"/>
                  <p:cNvSpPr>
                    <a:spLocks/>
                  </p:cNvSpPr>
                  <p:nvPr/>
                </p:nvSpPr>
                <p:spPr bwMode="auto">
                  <a:xfrm>
                    <a:off x="2863" y="2624"/>
                    <a:ext cx="251" cy="121"/>
                  </a:xfrm>
                  <a:custGeom>
                    <a:avLst/>
                    <a:gdLst/>
                    <a:ahLst/>
                    <a:cxnLst>
                      <a:cxn ang="0">
                        <a:pos x="250" y="64"/>
                      </a:cxn>
                      <a:cxn ang="0">
                        <a:pos x="250" y="120"/>
                      </a:cxn>
                      <a:cxn ang="0">
                        <a:pos x="0" y="53"/>
                      </a:cxn>
                      <a:cxn ang="0">
                        <a:pos x="0" y="0"/>
                      </a:cxn>
                      <a:cxn ang="0">
                        <a:pos x="250" y="64"/>
                      </a:cxn>
                    </a:cxnLst>
                    <a:rect l="0" t="0" r="r" b="b"/>
                    <a:pathLst>
                      <a:path w="251" h="121">
                        <a:moveTo>
                          <a:pt x="250" y="64"/>
                        </a:moveTo>
                        <a:lnTo>
                          <a:pt x="250" y="120"/>
                        </a:lnTo>
                        <a:lnTo>
                          <a:pt x="0" y="53"/>
                        </a:lnTo>
                        <a:lnTo>
                          <a:pt x="0" y="0"/>
                        </a:lnTo>
                        <a:lnTo>
                          <a:pt x="250" y="64"/>
                        </a:lnTo>
                      </a:path>
                    </a:pathLst>
                  </a:custGeom>
                  <a:solidFill>
                    <a:srgbClr val="BF5FFF"/>
                  </a:solidFill>
                  <a:ln w="9525" cap="rnd">
                    <a:noFill/>
                    <a:round/>
                    <a:headEnd/>
                    <a:tailEnd/>
                  </a:ln>
                  <a:effectLst/>
                </p:spPr>
                <p:txBody>
                  <a:bodyPr/>
                  <a:lstStyle/>
                  <a:p>
                    <a:endParaRPr lang="en-US"/>
                  </a:p>
                </p:txBody>
              </p:sp>
            </p:grpSp>
          </p:grpSp>
          <p:grpSp>
            <p:nvGrpSpPr>
              <p:cNvPr id="240" name="Group 245"/>
              <p:cNvGrpSpPr>
                <a:grpSpLocks/>
              </p:cNvGrpSpPr>
              <p:nvPr/>
            </p:nvGrpSpPr>
            <p:grpSpPr bwMode="auto">
              <a:xfrm>
                <a:off x="2790" y="2736"/>
                <a:ext cx="314" cy="926"/>
                <a:chOff x="2790" y="2736"/>
                <a:chExt cx="314" cy="926"/>
              </a:xfrm>
            </p:grpSpPr>
            <p:sp>
              <p:nvSpPr>
                <p:cNvPr id="241" name="Freeform 246"/>
                <p:cNvSpPr>
                  <a:spLocks/>
                </p:cNvSpPr>
                <p:nvPr/>
              </p:nvSpPr>
              <p:spPr bwMode="auto">
                <a:xfrm>
                  <a:off x="2790" y="2736"/>
                  <a:ext cx="314" cy="926"/>
                </a:xfrm>
                <a:custGeom>
                  <a:avLst/>
                  <a:gdLst/>
                  <a:ahLst/>
                  <a:cxnLst>
                    <a:cxn ang="0">
                      <a:pos x="0" y="0"/>
                    </a:cxn>
                    <a:cxn ang="0">
                      <a:pos x="313" y="82"/>
                    </a:cxn>
                    <a:cxn ang="0">
                      <a:pos x="313" y="925"/>
                    </a:cxn>
                    <a:cxn ang="0">
                      <a:pos x="0" y="788"/>
                    </a:cxn>
                    <a:cxn ang="0">
                      <a:pos x="0" y="0"/>
                    </a:cxn>
                  </a:cxnLst>
                  <a:rect l="0" t="0" r="r" b="b"/>
                  <a:pathLst>
                    <a:path w="314" h="926">
                      <a:moveTo>
                        <a:pt x="0" y="0"/>
                      </a:moveTo>
                      <a:lnTo>
                        <a:pt x="313" y="82"/>
                      </a:lnTo>
                      <a:lnTo>
                        <a:pt x="313" y="925"/>
                      </a:lnTo>
                      <a:lnTo>
                        <a:pt x="0" y="788"/>
                      </a:lnTo>
                      <a:lnTo>
                        <a:pt x="0" y="0"/>
                      </a:lnTo>
                    </a:path>
                  </a:pathLst>
                </a:custGeom>
                <a:solidFill>
                  <a:srgbClr val="000000"/>
                </a:solidFill>
                <a:ln w="9525" cap="rnd">
                  <a:noFill/>
                  <a:round/>
                  <a:headEnd/>
                  <a:tailEnd/>
                </a:ln>
                <a:effectLst/>
              </p:spPr>
              <p:txBody>
                <a:bodyPr/>
                <a:lstStyle/>
                <a:p>
                  <a:endParaRPr lang="en-US"/>
                </a:p>
              </p:txBody>
            </p:sp>
            <p:sp>
              <p:nvSpPr>
                <p:cNvPr id="242" name="Freeform 247"/>
                <p:cNvSpPr>
                  <a:spLocks/>
                </p:cNvSpPr>
                <p:nvPr/>
              </p:nvSpPr>
              <p:spPr bwMode="auto">
                <a:xfrm>
                  <a:off x="2834" y="2746"/>
                  <a:ext cx="35" cy="820"/>
                </a:xfrm>
                <a:custGeom>
                  <a:avLst/>
                  <a:gdLst/>
                  <a:ahLst/>
                  <a:cxnLst>
                    <a:cxn ang="0">
                      <a:pos x="1" y="0"/>
                    </a:cxn>
                    <a:cxn ang="0">
                      <a:pos x="0" y="807"/>
                    </a:cxn>
                    <a:cxn ang="0">
                      <a:pos x="33" y="819"/>
                    </a:cxn>
                    <a:cxn ang="0">
                      <a:pos x="34" y="9"/>
                    </a:cxn>
                    <a:cxn ang="0">
                      <a:pos x="1" y="0"/>
                    </a:cxn>
                  </a:cxnLst>
                  <a:rect l="0" t="0" r="r" b="b"/>
                  <a:pathLst>
                    <a:path w="35" h="820">
                      <a:moveTo>
                        <a:pt x="1" y="0"/>
                      </a:moveTo>
                      <a:lnTo>
                        <a:pt x="0" y="807"/>
                      </a:lnTo>
                      <a:lnTo>
                        <a:pt x="33" y="819"/>
                      </a:lnTo>
                      <a:lnTo>
                        <a:pt x="34" y="9"/>
                      </a:lnTo>
                      <a:lnTo>
                        <a:pt x="1" y="0"/>
                      </a:lnTo>
                    </a:path>
                  </a:pathLst>
                </a:custGeom>
                <a:solidFill>
                  <a:srgbClr val="BF5FFF"/>
                </a:solidFill>
                <a:ln w="9525" cap="rnd">
                  <a:noFill/>
                  <a:round/>
                  <a:headEnd/>
                  <a:tailEnd/>
                </a:ln>
                <a:effectLst/>
              </p:spPr>
              <p:txBody>
                <a:bodyPr/>
                <a:lstStyle/>
                <a:p>
                  <a:endParaRPr lang="en-US"/>
                </a:p>
              </p:txBody>
            </p:sp>
            <p:sp>
              <p:nvSpPr>
                <p:cNvPr id="243" name="Freeform 248"/>
                <p:cNvSpPr>
                  <a:spLocks/>
                </p:cNvSpPr>
                <p:nvPr/>
              </p:nvSpPr>
              <p:spPr bwMode="auto">
                <a:xfrm>
                  <a:off x="2920" y="2764"/>
                  <a:ext cx="37" cy="838"/>
                </a:xfrm>
                <a:custGeom>
                  <a:avLst/>
                  <a:gdLst/>
                  <a:ahLst/>
                  <a:cxnLst>
                    <a:cxn ang="0">
                      <a:pos x="0" y="0"/>
                    </a:cxn>
                    <a:cxn ang="0">
                      <a:pos x="0" y="821"/>
                    </a:cxn>
                    <a:cxn ang="0">
                      <a:pos x="33" y="837"/>
                    </a:cxn>
                    <a:cxn ang="0">
                      <a:pos x="36" y="13"/>
                    </a:cxn>
                    <a:cxn ang="0">
                      <a:pos x="0" y="0"/>
                    </a:cxn>
                  </a:cxnLst>
                  <a:rect l="0" t="0" r="r" b="b"/>
                  <a:pathLst>
                    <a:path w="37" h="838">
                      <a:moveTo>
                        <a:pt x="0" y="0"/>
                      </a:moveTo>
                      <a:lnTo>
                        <a:pt x="0" y="821"/>
                      </a:lnTo>
                      <a:lnTo>
                        <a:pt x="33" y="837"/>
                      </a:lnTo>
                      <a:lnTo>
                        <a:pt x="36" y="13"/>
                      </a:lnTo>
                      <a:lnTo>
                        <a:pt x="0" y="0"/>
                      </a:lnTo>
                    </a:path>
                  </a:pathLst>
                </a:custGeom>
                <a:solidFill>
                  <a:srgbClr val="BF5FFF"/>
                </a:solidFill>
                <a:ln w="9525" cap="rnd">
                  <a:noFill/>
                  <a:round/>
                  <a:headEnd/>
                  <a:tailEnd/>
                </a:ln>
                <a:effectLst/>
              </p:spPr>
              <p:txBody>
                <a:bodyPr/>
                <a:lstStyle/>
                <a:p>
                  <a:endParaRPr lang="en-US"/>
                </a:p>
              </p:txBody>
            </p:sp>
            <p:sp>
              <p:nvSpPr>
                <p:cNvPr id="244" name="Freeform 249"/>
                <p:cNvSpPr>
                  <a:spLocks/>
                </p:cNvSpPr>
                <p:nvPr/>
              </p:nvSpPr>
              <p:spPr bwMode="auto">
                <a:xfrm>
                  <a:off x="3012" y="2793"/>
                  <a:ext cx="37" cy="844"/>
                </a:xfrm>
                <a:custGeom>
                  <a:avLst/>
                  <a:gdLst/>
                  <a:ahLst/>
                  <a:cxnLst>
                    <a:cxn ang="0">
                      <a:pos x="1" y="0"/>
                    </a:cxn>
                    <a:cxn ang="0">
                      <a:pos x="0" y="824"/>
                    </a:cxn>
                    <a:cxn ang="0">
                      <a:pos x="36" y="843"/>
                    </a:cxn>
                    <a:cxn ang="0">
                      <a:pos x="34" y="8"/>
                    </a:cxn>
                    <a:cxn ang="0">
                      <a:pos x="1" y="0"/>
                    </a:cxn>
                  </a:cxnLst>
                  <a:rect l="0" t="0" r="r" b="b"/>
                  <a:pathLst>
                    <a:path w="37" h="844">
                      <a:moveTo>
                        <a:pt x="1" y="0"/>
                      </a:moveTo>
                      <a:lnTo>
                        <a:pt x="0" y="824"/>
                      </a:lnTo>
                      <a:lnTo>
                        <a:pt x="36" y="843"/>
                      </a:lnTo>
                      <a:lnTo>
                        <a:pt x="34" y="8"/>
                      </a:lnTo>
                      <a:lnTo>
                        <a:pt x="1" y="0"/>
                      </a:lnTo>
                    </a:path>
                  </a:pathLst>
                </a:custGeom>
                <a:solidFill>
                  <a:srgbClr val="BF5FFF"/>
                </a:solidFill>
                <a:ln w="9525" cap="rnd">
                  <a:noFill/>
                  <a:round/>
                  <a:headEnd/>
                  <a:tailEnd/>
                </a:ln>
                <a:effectLst/>
              </p:spPr>
              <p:txBody>
                <a:bodyPr/>
                <a:lstStyle/>
                <a:p>
                  <a:endParaRPr lang="en-US"/>
                </a:p>
              </p:txBody>
            </p:sp>
          </p:grpSp>
        </p:grpSp>
        <p:grpSp>
          <p:nvGrpSpPr>
            <p:cNvPr id="248" name="Group 250"/>
            <p:cNvGrpSpPr>
              <a:grpSpLocks/>
            </p:cNvGrpSpPr>
            <p:nvPr/>
          </p:nvGrpSpPr>
          <p:grpSpPr bwMode="auto">
            <a:xfrm>
              <a:off x="2371692" y="5411810"/>
              <a:ext cx="493713" cy="866775"/>
              <a:chOff x="2772" y="2430"/>
              <a:chExt cx="726" cy="1274"/>
            </a:xfrm>
          </p:grpSpPr>
          <p:grpSp>
            <p:nvGrpSpPr>
              <p:cNvPr id="252" name="Group 251"/>
              <p:cNvGrpSpPr>
                <a:grpSpLocks/>
              </p:cNvGrpSpPr>
              <p:nvPr/>
            </p:nvGrpSpPr>
            <p:grpSpPr bwMode="auto">
              <a:xfrm>
                <a:off x="2772" y="2430"/>
                <a:ext cx="726" cy="1274"/>
                <a:chOff x="2772" y="2430"/>
                <a:chExt cx="726" cy="1274"/>
              </a:xfrm>
            </p:grpSpPr>
            <p:sp>
              <p:nvSpPr>
                <p:cNvPr id="259" name="Freeform 252"/>
                <p:cNvSpPr>
                  <a:spLocks/>
                </p:cNvSpPr>
                <p:nvPr/>
              </p:nvSpPr>
              <p:spPr bwMode="auto">
                <a:xfrm>
                  <a:off x="2772" y="2450"/>
                  <a:ext cx="726" cy="346"/>
                </a:xfrm>
                <a:custGeom>
                  <a:avLst/>
                  <a:gdLst/>
                  <a:ahLst/>
                  <a:cxnLst>
                    <a:cxn ang="0">
                      <a:pos x="0" y="253"/>
                    </a:cxn>
                    <a:cxn ang="0">
                      <a:pos x="351" y="345"/>
                    </a:cxn>
                    <a:cxn ang="0">
                      <a:pos x="725" y="63"/>
                    </a:cxn>
                    <a:cxn ang="0">
                      <a:pos x="423" y="0"/>
                    </a:cxn>
                    <a:cxn ang="0">
                      <a:pos x="0" y="253"/>
                    </a:cxn>
                  </a:cxnLst>
                  <a:rect l="0" t="0" r="r" b="b"/>
                  <a:pathLst>
                    <a:path w="726" h="346">
                      <a:moveTo>
                        <a:pt x="0" y="253"/>
                      </a:moveTo>
                      <a:lnTo>
                        <a:pt x="351" y="345"/>
                      </a:lnTo>
                      <a:lnTo>
                        <a:pt x="725" y="63"/>
                      </a:lnTo>
                      <a:lnTo>
                        <a:pt x="423" y="0"/>
                      </a:lnTo>
                      <a:lnTo>
                        <a:pt x="0" y="253"/>
                      </a:lnTo>
                    </a:path>
                  </a:pathLst>
                </a:custGeom>
                <a:solidFill>
                  <a:srgbClr val="DF9FFF"/>
                </a:solidFill>
                <a:ln w="9525" cap="rnd">
                  <a:noFill/>
                  <a:round/>
                  <a:headEnd/>
                  <a:tailEnd/>
                </a:ln>
                <a:effectLst/>
              </p:spPr>
              <p:txBody>
                <a:bodyPr/>
                <a:lstStyle/>
                <a:p>
                  <a:endParaRPr lang="en-US"/>
                </a:p>
              </p:txBody>
            </p:sp>
            <p:sp>
              <p:nvSpPr>
                <p:cNvPr id="260" name="Freeform 253"/>
                <p:cNvSpPr>
                  <a:spLocks/>
                </p:cNvSpPr>
                <p:nvPr/>
              </p:nvSpPr>
              <p:spPr bwMode="auto">
                <a:xfrm>
                  <a:off x="2772" y="2703"/>
                  <a:ext cx="352" cy="1001"/>
                </a:xfrm>
                <a:custGeom>
                  <a:avLst/>
                  <a:gdLst/>
                  <a:ahLst/>
                  <a:cxnLst>
                    <a:cxn ang="0">
                      <a:pos x="0" y="0"/>
                    </a:cxn>
                    <a:cxn ang="0">
                      <a:pos x="351" y="91"/>
                    </a:cxn>
                    <a:cxn ang="0">
                      <a:pos x="351" y="1000"/>
                    </a:cxn>
                    <a:cxn ang="0">
                      <a:pos x="0" y="851"/>
                    </a:cxn>
                    <a:cxn ang="0">
                      <a:pos x="0" y="0"/>
                    </a:cxn>
                  </a:cxnLst>
                  <a:rect l="0" t="0" r="r" b="b"/>
                  <a:pathLst>
                    <a:path w="352" h="1001">
                      <a:moveTo>
                        <a:pt x="0" y="0"/>
                      </a:moveTo>
                      <a:lnTo>
                        <a:pt x="351" y="91"/>
                      </a:lnTo>
                      <a:lnTo>
                        <a:pt x="351" y="1000"/>
                      </a:lnTo>
                      <a:lnTo>
                        <a:pt x="0" y="851"/>
                      </a:lnTo>
                      <a:lnTo>
                        <a:pt x="0" y="0"/>
                      </a:lnTo>
                    </a:path>
                  </a:pathLst>
                </a:custGeom>
                <a:solidFill>
                  <a:srgbClr val="BF5FFF"/>
                </a:solidFill>
                <a:ln w="9525" cap="rnd">
                  <a:noFill/>
                  <a:round/>
                  <a:headEnd/>
                  <a:tailEnd/>
                </a:ln>
                <a:effectLst/>
              </p:spPr>
              <p:txBody>
                <a:bodyPr/>
                <a:lstStyle/>
                <a:p>
                  <a:endParaRPr lang="en-US"/>
                </a:p>
              </p:txBody>
            </p:sp>
            <p:sp>
              <p:nvSpPr>
                <p:cNvPr id="261" name="Freeform 254"/>
                <p:cNvSpPr>
                  <a:spLocks/>
                </p:cNvSpPr>
                <p:nvPr/>
              </p:nvSpPr>
              <p:spPr bwMode="auto">
                <a:xfrm>
                  <a:off x="3121" y="2513"/>
                  <a:ext cx="376" cy="1191"/>
                </a:xfrm>
                <a:custGeom>
                  <a:avLst/>
                  <a:gdLst/>
                  <a:ahLst/>
                  <a:cxnLst>
                    <a:cxn ang="0">
                      <a:pos x="0" y="282"/>
                    </a:cxn>
                    <a:cxn ang="0">
                      <a:pos x="0" y="1190"/>
                    </a:cxn>
                    <a:cxn ang="0">
                      <a:pos x="375" y="759"/>
                    </a:cxn>
                    <a:cxn ang="0">
                      <a:pos x="375" y="0"/>
                    </a:cxn>
                    <a:cxn ang="0">
                      <a:pos x="0" y="282"/>
                    </a:cxn>
                  </a:cxnLst>
                  <a:rect l="0" t="0" r="r" b="b"/>
                  <a:pathLst>
                    <a:path w="376" h="1191">
                      <a:moveTo>
                        <a:pt x="0" y="282"/>
                      </a:moveTo>
                      <a:lnTo>
                        <a:pt x="0" y="1190"/>
                      </a:lnTo>
                      <a:lnTo>
                        <a:pt x="375" y="759"/>
                      </a:lnTo>
                      <a:lnTo>
                        <a:pt x="375" y="0"/>
                      </a:lnTo>
                      <a:lnTo>
                        <a:pt x="0" y="282"/>
                      </a:lnTo>
                    </a:path>
                  </a:pathLst>
                </a:custGeom>
                <a:solidFill>
                  <a:srgbClr val="9F3FDF"/>
                </a:solidFill>
                <a:ln w="9525" cap="rnd">
                  <a:noFill/>
                  <a:round/>
                  <a:headEnd/>
                  <a:tailEnd/>
                </a:ln>
                <a:effectLst/>
              </p:spPr>
              <p:txBody>
                <a:bodyPr/>
                <a:lstStyle/>
                <a:p>
                  <a:endParaRPr lang="en-US"/>
                </a:p>
              </p:txBody>
            </p:sp>
            <p:grpSp>
              <p:nvGrpSpPr>
                <p:cNvPr id="253" name="Group 255"/>
                <p:cNvGrpSpPr>
                  <a:grpSpLocks/>
                </p:cNvGrpSpPr>
                <p:nvPr/>
              </p:nvGrpSpPr>
              <p:grpSpPr bwMode="auto">
                <a:xfrm>
                  <a:off x="2863" y="2430"/>
                  <a:ext cx="553" cy="316"/>
                  <a:chOff x="2863" y="2430"/>
                  <a:chExt cx="553" cy="316"/>
                </a:xfrm>
              </p:grpSpPr>
              <p:sp>
                <p:nvSpPr>
                  <p:cNvPr id="263" name="Freeform 256"/>
                  <p:cNvSpPr>
                    <a:spLocks/>
                  </p:cNvSpPr>
                  <p:nvPr/>
                </p:nvSpPr>
                <p:spPr bwMode="auto">
                  <a:xfrm>
                    <a:off x="2863" y="2430"/>
                    <a:ext cx="553" cy="260"/>
                  </a:xfrm>
                  <a:custGeom>
                    <a:avLst/>
                    <a:gdLst/>
                    <a:ahLst/>
                    <a:cxnLst>
                      <a:cxn ang="0">
                        <a:pos x="0" y="194"/>
                      </a:cxn>
                      <a:cxn ang="0">
                        <a:pos x="251" y="259"/>
                      </a:cxn>
                      <a:cxn ang="0">
                        <a:pos x="552" y="43"/>
                      </a:cxn>
                      <a:cxn ang="0">
                        <a:pos x="329" y="0"/>
                      </a:cxn>
                      <a:cxn ang="0">
                        <a:pos x="0" y="194"/>
                      </a:cxn>
                    </a:cxnLst>
                    <a:rect l="0" t="0" r="r" b="b"/>
                    <a:pathLst>
                      <a:path w="553" h="260">
                        <a:moveTo>
                          <a:pt x="0" y="194"/>
                        </a:moveTo>
                        <a:lnTo>
                          <a:pt x="251" y="259"/>
                        </a:lnTo>
                        <a:lnTo>
                          <a:pt x="552" y="43"/>
                        </a:lnTo>
                        <a:lnTo>
                          <a:pt x="329" y="0"/>
                        </a:lnTo>
                        <a:lnTo>
                          <a:pt x="0" y="194"/>
                        </a:lnTo>
                      </a:path>
                    </a:pathLst>
                  </a:custGeom>
                  <a:solidFill>
                    <a:srgbClr val="DF9FFF"/>
                  </a:solidFill>
                  <a:ln w="9525" cap="rnd">
                    <a:noFill/>
                    <a:round/>
                    <a:headEnd/>
                    <a:tailEnd/>
                  </a:ln>
                  <a:effectLst/>
                </p:spPr>
                <p:txBody>
                  <a:bodyPr/>
                  <a:lstStyle/>
                  <a:p>
                    <a:endParaRPr lang="en-US"/>
                  </a:p>
                </p:txBody>
              </p:sp>
              <p:sp>
                <p:nvSpPr>
                  <p:cNvPr id="264" name="Freeform 257"/>
                  <p:cNvSpPr>
                    <a:spLocks/>
                  </p:cNvSpPr>
                  <p:nvPr/>
                </p:nvSpPr>
                <p:spPr bwMode="auto">
                  <a:xfrm>
                    <a:off x="3113" y="2474"/>
                    <a:ext cx="303" cy="272"/>
                  </a:xfrm>
                  <a:custGeom>
                    <a:avLst/>
                    <a:gdLst/>
                    <a:ahLst/>
                    <a:cxnLst>
                      <a:cxn ang="0">
                        <a:pos x="0" y="215"/>
                      </a:cxn>
                      <a:cxn ang="0">
                        <a:pos x="302" y="0"/>
                      </a:cxn>
                      <a:cxn ang="0">
                        <a:pos x="302" y="51"/>
                      </a:cxn>
                      <a:cxn ang="0">
                        <a:pos x="0" y="271"/>
                      </a:cxn>
                      <a:cxn ang="0">
                        <a:pos x="0" y="215"/>
                      </a:cxn>
                    </a:cxnLst>
                    <a:rect l="0" t="0" r="r" b="b"/>
                    <a:pathLst>
                      <a:path w="303" h="272">
                        <a:moveTo>
                          <a:pt x="0" y="215"/>
                        </a:moveTo>
                        <a:lnTo>
                          <a:pt x="302" y="0"/>
                        </a:lnTo>
                        <a:lnTo>
                          <a:pt x="302" y="51"/>
                        </a:lnTo>
                        <a:lnTo>
                          <a:pt x="0" y="271"/>
                        </a:lnTo>
                        <a:lnTo>
                          <a:pt x="0" y="215"/>
                        </a:lnTo>
                      </a:path>
                    </a:pathLst>
                  </a:custGeom>
                  <a:solidFill>
                    <a:srgbClr val="9F3FDF"/>
                  </a:solidFill>
                  <a:ln w="9525" cap="rnd">
                    <a:noFill/>
                    <a:round/>
                    <a:headEnd/>
                    <a:tailEnd/>
                  </a:ln>
                  <a:effectLst/>
                </p:spPr>
                <p:txBody>
                  <a:bodyPr/>
                  <a:lstStyle/>
                  <a:p>
                    <a:endParaRPr lang="en-US"/>
                  </a:p>
                </p:txBody>
              </p:sp>
              <p:sp>
                <p:nvSpPr>
                  <p:cNvPr id="265" name="Freeform 258"/>
                  <p:cNvSpPr>
                    <a:spLocks/>
                  </p:cNvSpPr>
                  <p:nvPr/>
                </p:nvSpPr>
                <p:spPr bwMode="auto">
                  <a:xfrm>
                    <a:off x="2863" y="2624"/>
                    <a:ext cx="251" cy="121"/>
                  </a:xfrm>
                  <a:custGeom>
                    <a:avLst/>
                    <a:gdLst/>
                    <a:ahLst/>
                    <a:cxnLst>
                      <a:cxn ang="0">
                        <a:pos x="250" y="64"/>
                      </a:cxn>
                      <a:cxn ang="0">
                        <a:pos x="250" y="120"/>
                      </a:cxn>
                      <a:cxn ang="0">
                        <a:pos x="0" y="53"/>
                      </a:cxn>
                      <a:cxn ang="0">
                        <a:pos x="0" y="0"/>
                      </a:cxn>
                      <a:cxn ang="0">
                        <a:pos x="250" y="64"/>
                      </a:cxn>
                    </a:cxnLst>
                    <a:rect l="0" t="0" r="r" b="b"/>
                    <a:pathLst>
                      <a:path w="251" h="121">
                        <a:moveTo>
                          <a:pt x="250" y="64"/>
                        </a:moveTo>
                        <a:lnTo>
                          <a:pt x="250" y="120"/>
                        </a:lnTo>
                        <a:lnTo>
                          <a:pt x="0" y="53"/>
                        </a:lnTo>
                        <a:lnTo>
                          <a:pt x="0" y="0"/>
                        </a:lnTo>
                        <a:lnTo>
                          <a:pt x="250" y="64"/>
                        </a:lnTo>
                      </a:path>
                    </a:pathLst>
                  </a:custGeom>
                  <a:solidFill>
                    <a:srgbClr val="BF5FFF"/>
                  </a:solidFill>
                  <a:ln w="9525" cap="rnd">
                    <a:noFill/>
                    <a:round/>
                    <a:headEnd/>
                    <a:tailEnd/>
                  </a:ln>
                  <a:effectLst/>
                </p:spPr>
                <p:txBody>
                  <a:bodyPr/>
                  <a:lstStyle/>
                  <a:p>
                    <a:endParaRPr lang="en-US"/>
                  </a:p>
                </p:txBody>
              </p:sp>
            </p:grpSp>
          </p:grpSp>
          <p:grpSp>
            <p:nvGrpSpPr>
              <p:cNvPr id="254" name="Group 259"/>
              <p:cNvGrpSpPr>
                <a:grpSpLocks/>
              </p:cNvGrpSpPr>
              <p:nvPr/>
            </p:nvGrpSpPr>
            <p:grpSpPr bwMode="auto">
              <a:xfrm>
                <a:off x="2790" y="2736"/>
                <a:ext cx="314" cy="926"/>
                <a:chOff x="2790" y="2736"/>
                <a:chExt cx="314" cy="926"/>
              </a:xfrm>
            </p:grpSpPr>
            <p:sp>
              <p:nvSpPr>
                <p:cNvPr id="255" name="Freeform 260"/>
                <p:cNvSpPr>
                  <a:spLocks/>
                </p:cNvSpPr>
                <p:nvPr/>
              </p:nvSpPr>
              <p:spPr bwMode="auto">
                <a:xfrm>
                  <a:off x="2790" y="2736"/>
                  <a:ext cx="314" cy="926"/>
                </a:xfrm>
                <a:custGeom>
                  <a:avLst/>
                  <a:gdLst/>
                  <a:ahLst/>
                  <a:cxnLst>
                    <a:cxn ang="0">
                      <a:pos x="0" y="0"/>
                    </a:cxn>
                    <a:cxn ang="0">
                      <a:pos x="313" y="82"/>
                    </a:cxn>
                    <a:cxn ang="0">
                      <a:pos x="313" y="925"/>
                    </a:cxn>
                    <a:cxn ang="0">
                      <a:pos x="0" y="788"/>
                    </a:cxn>
                    <a:cxn ang="0">
                      <a:pos x="0" y="0"/>
                    </a:cxn>
                  </a:cxnLst>
                  <a:rect l="0" t="0" r="r" b="b"/>
                  <a:pathLst>
                    <a:path w="314" h="926">
                      <a:moveTo>
                        <a:pt x="0" y="0"/>
                      </a:moveTo>
                      <a:lnTo>
                        <a:pt x="313" y="82"/>
                      </a:lnTo>
                      <a:lnTo>
                        <a:pt x="313" y="925"/>
                      </a:lnTo>
                      <a:lnTo>
                        <a:pt x="0" y="788"/>
                      </a:lnTo>
                      <a:lnTo>
                        <a:pt x="0" y="0"/>
                      </a:lnTo>
                    </a:path>
                  </a:pathLst>
                </a:custGeom>
                <a:solidFill>
                  <a:srgbClr val="000000"/>
                </a:solidFill>
                <a:ln w="9525" cap="rnd">
                  <a:noFill/>
                  <a:round/>
                  <a:headEnd/>
                  <a:tailEnd/>
                </a:ln>
                <a:effectLst/>
              </p:spPr>
              <p:txBody>
                <a:bodyPr/>
                <a:lstStyle/>
                <a:p>
                  <a:endParaRPr lang="en-US"/>
                </a:p>
              </p:txBody>
            </p:sp>
            <p:sp>
              <p:nvSpPr>
                <p:cNvPr id="256" name="Freeform 261"/>
                <p:cNvSpPr>
                  <a:spLocks/>
                </p:cNvSpPr>
                <p:nvPr/>
              </p:nvSpPr>
              <p:spPr bwMode="auto">
                <a:xfrm>
                  <a:off x="2834" y="2746"/>
                  <a:ext cx="35" cy="820"/>
                </a:xfrm>
                <a:custGeom>
                  <a:avLst/>
                  <a:gdLst/>
                  <a:ahLst/>
                  <a:cxnLst>
                    <a:cxn ang="0">
                      <a:pos x="1" y="0"/>
                    </a:cxn>
                    <a:cxn ang="0">
                      <a:pos x="0" y="807"/>
                    </a:cxn>
                    <a:cxn ang="0">
                      <a:pos x="33" y="819"/>
                    </a:cxn>
                    <a:cxn ang="0">
                      <a:pos x="34" y="9"/>
                    </a:cxn>
                    <a:cxn ang="0">
                      <a:pos x="1" y="0"/>
                    </a:cxn>
                  </a:cxnLst>
                  <a:rect l="0" t="0" r="r" b="b"/>
                  <a:pathLst>
                    <a:path w="35" h="820">
                      <a:moveTo>
                        <a:pt x="1" y="0"/>
                      </a:moveTo>
                      <a:lnTo>
                        <a:pt x="0" y="807"/>
                      </a:lnTo>
                      <a:lnTo>
                        <a:pt x="33" y="819"/>
                      </a:lnTo>
                      <a:lnTo>
                        <a:pt x="34" y="9"/>
                      </a:lnTo>
                      <a:lnTo>
                        <a:pt x="1" y="0"/>
                      </a:lnTo>
                    </a:path>
                  </a:pathLst>
                </a:custGeom>
                <a:solidFill>
                  <a:srgbClr val="BF5FFF"/>
                </a:solidFill>
                <a:ln w="9525" cap="rnd">
                  <a:noFill/>
                  <a:round/>
                  <a:headEnd/>
                  <a:tailEnd/>
                </a:ln>
                <a:effectLst/>
              </p:spPr>
              <p:txBody>
                <a:bodyPr/>
                <a:lstStyle/>
                <a:p>
                  <a:endParaRPr lang="en-US"/>
                </a:p>
              </p:txBody>
            </p:sp>
            <p:sp>
              <p:nvSpPr>
                <p:cNvPr id="257" name="Freeform 262"/>
                <p:cNvSpPr>
                  <a:spLocks/>
                </p:cNvSpPr>
                <p:nvPr/>
              </p:nvSpPr>
              <p:spPr bwMode="auto">
                <a:xfrm>
                  <a:off x="2920" y="2764"/>
                  <a:ext cx="37" cy="838"/>
                </a:xfrm>
                <a:custGeom>
                  <a:avLst/>
                  <a:gdLst/>
                  <a:ahLst/>
                  <a:cxnLst>
                    <a:cxn ang="0">
                      <a:pos x="0" y="0"/>
                    </a:cxn>
                    <a:cxn ang="0">
                      <a:pos x="0" y="821"/>
                    </a:cxn>
                    <a:cxn ang="0">
                      <a:pos x="33" y="837"/>
                    </a:cxn>
                    <a:cxn ang="0">
                      <a:pos x="36" y="13"/>
                    </a:cxn>
                    <a:cxn ang="0">
                      <a:pos x="0" y="0"/>
                    </a:cxn>
                  </a:cxnLst>
                  <a:rect l="0" t="0" r="r" b="b"/>
                  <a:pathLst>
                    <a:path w="37" h="838">
                      <a:moveTo>
                        <a:pt x="0" y="0"/>
                      </a:moveTo>
                      <a:lnTo>
                        <a:pt x="0" y="821"/>
                      </a:lnTo>
                      <a:lnTo>
                        <a:pt x="33" y="837"/>
                      </a:lnTo>
                      <a:lnTo>
                        <a:pt x="36" y="13"/>
                      </a:lnTo>
                      <a:lnTo>
                        <a:pt x="0" y="0"/>
                      </a:lnTo>
                    </a:path>
                  </a:pathLst>
                </a:custGeom>
                <a:solidFill>
                  <a:srgbClr val="BF5FFF"/>
                </a:solidFill>
                <a:ln w="9525" cap="rnd">
                  <a:noFill/>
                  <a:round/>
                  <a:headEnd/>
                  <a:tailEnd/>
                </a:ln>
                <a:effectLst/>
              </p:spPr>
              <p:txBody>
                <a:bodyPr/>
                <a:lstStyle/>
                <a:p>
                  <a:endParaRPr lang="en-US"/>
                </a:p>
              </p:txBody>
            </p:sp>
            <p:sp>
              <p:nvSpPr>
                <p:cNvPr id="258" name="Freeform 263"/>
                <p:cNvSpPr>
                  <a:spLocks/>
                </p:cNvSpPr>
                <p:nvPr/>
              </p:nvSpPr>
              <p:spPr bwMode="auto">
                <a:xfrm>
                  <a:off x="3012" y="2793"/>
                  <a:ext cx="37" cy="844"/>
                </a:xfrm>
                <a:custGeom>
                  <a:avLst/>
                  <a:gdLst/>
                  <a:ahLst/>
                  <a:cxnLst>
                    <a:cxn ang="0">
                      <a:pos x="1" y="0"/>
                    </a:cxn>
                    <a:cxn ang="0">
                      <a:pos x="0" y="824"/>
                    </a:cxn>
                    <a:cxn ang="0">
                      <a:pos x="36" y="843"/>
                    </a:cxn>
                    <a:cxn ang="0">
                      <a:pos x="34" y="8"/>
                    </a:cxn>
                    <a:cxn ang="0">
                      <a:pos x="1" y="0"/>
                    </a:cxn>
                  </a:cxnLst>
                  <a:rect l="0" t="0" r="r" b="b"/>
                  <a:pathLst>
                    <a:path w="37" h="844">
                      <a:moveTo>
                        <a:pt x="1" y="0"/>
                      </a:moveTo>
                      <a:lnTo>
                        <a:pt x="0" y="824"/>
                      </a:lnTo>
                      <a:lnTo>
                        <a:pt x="36" y="843"/>
                      </a:lnTo>
                      <a:lnTo>
                        <a:pt x="34" y="8"/>
                      </a:lnTo>
                      <a:lnTo>
                        <a:pt x="1" y="0"/>
                      </a:lnTo>
                    </a:path>
                  </a:pathLst>
                </a:custGeom>
                <a:solidFill>
                  <a:srgbClr val="BF5FFF"/>
                </a:solidFill>
                <a:ln w="9525" cap="rnd">
                  <a:noFill/>
                  <a:round/>
                  <a:headEnd/>
                  <a:tailEnd/>
                </a:ln>
                <a:effectLst/>
              </p:spPr>
              <p:txBody>
                <a:bodyPr/>
                <a:lstStyle/>
                <a:p>
                  <a:endParaRPr lang="en-US"/>
                </a:p>
              </p:txBody>
            </p:sp>
          </p:grpSp>
        </p:grpSp>
        <p:grpSp>
          <p:nvGrpSpPr>
            <p:cNvPr id="262" name="Group 264"/>
            <p:cNvGrpSpPr>
              <a:grpSpLocks/>
            </p:cNvGrpSpPr>
            <p:nvPr/>
          </p:nvGrpSpPr>
          <p:grpSpPr bwMode="auto">
            <a:xfrm>
              <a:off x="1152492" y="1678010"/>
              <a:ext cx="493713" cy="866775"/>
              <a:chOff x="2772" y="2430"/>
              <a:chExt cx="726" cy="1274"/>
            </a:xfrm>
          </p:grpSpPr>
          <p:grpSp>
            <p:nvGrpSpPr>
              <p:cNvPr id="266" name="Group 265"/>
              <p:cNvGrpSpPr>
                <a:grpSpLocks/>
              </p:cNvGrpSpPr>
              <p:nvPr/>
            </p:nvGrpSpPr>
            <p:grpSpPr bwMode="auto">
              <a:xfrm>
                <a:off x="2772" y="2430"/>
                <a:ext cx="726" cy="1274"/>
                <a:chOff x="2772" y="2430"/>
                <a:chExt cx="726" cy="1274"/>
              </a:xfrm>
            </p:grpSpPr>
            <p:sp>
              <p:nvSpPr>
                <p:cNvPr id="273" name="Freeform 266"/>
                <p:cNvSpPr>
                  <a:spLocks/>
                </p:cNvSpPr>
                <p:nvPr/>
              </p:nvSpPr>
              <p:spPr bwMode="auto">
                <a:xfrm>
                  <a:off x="2772" y="2450"/>
                  <a:ext cx="726" cy="346"/>
                </a:xfrm>
                <a:custGeom>
                  <a:avLst/>
                  <a:gdLst/>
                  <a:ahLst/>
                  <a:cxnLst>
                    <a:cxn ang="0">
                      <a:pos x="0" y="253"/>
                    </a:cxn>
                    <a:cxn ang="0">
                      <a:pos x="351" y="345"/>
                    </a:cxn>
                    <a:cxn ang="0">
                      <a:pos x="725" y="63"/>
                    </a:cxn>
                    <a:cxn ang="0">
                      <a:pos x="423" y="0"/>
                    </a:cxn>
                    <a:cxn ang="0">
                      <a:pos x="0" y="253"/>
                    </a:cxn>
                  </a:cxnLst>
                  <a:rect l="0" t="0" r="r" b="b"/>
                  <a:pathLst>
                    <a:path w="726" h="346">
                      <a:moveTo>
                        <a:pt x="0" y="253"/>
                      </a:moveTo>
                      <a:lnTo>
                        <a:pt x="351" y="345"/>
                      </a:lnTo>
                      <a:lnTo>
                        <a:pt x="725" y="63"/>
                      </a:lnTo>
                      <a:lnTo>
                        <a:pt x="423" y="0"/>
                      </a:lnTo>
                      <a:lnTo>
                        <a:pt x="0" y="253"/>
                      </a:lnTo>
                    </a:path>
                  </a:pathLst>
                </a:custGeom>
                <a:solidFill>
                  <a:srgbClr val="DF9FFF"/>
                </a:solidFill>
                <a:ln w="9525" cap="rnd">
                  <a:noFill/>
                  <a:round/>
                  <a:headEnd/>
                  <a:tailEnd/>
                </a:ln>
                <a:effectLst/>
              </p:spPr>
              <p:txBody>
                <a:bodyPr/>
                <a:lstStyle/>
                <a:p>
                  <a:endParaRPr lang="en-US"/>
                </a:p>
              </p:txBody>
            </p:sp>
            <p:sp>
              <p:nvSpPr>
                <p:cNvPr id="274" name="Freeform 267"/>
                <p:cNvSpPr>
                  <a:spLocks/>
                </p:cNvSpPr>
                <p:nvPr/>
              </p:nvSpPr>
              <p:spPr bwMode="auto">
                <a:xfrm>
                  <a:off x="2772" y="2703"/>
                  <a:ext cx="352" cy="1001"/>
                </a:xfrm>
                <a:custGeom>
                  <a:avLst/>
                  <a:gdLst/>
                  <a:ahLst/>
                  <a:cxnLst>
                    <a:cxn ang="0">
                      <a:pos x="0" y="0"/>
                    </a:cxn>
                    <a:cxn ang="0">
                      <a:pos x="351" y="91"/>
                    </a:cxn>
                    <a:cxn ang="0">
                      <a:pos x="351" y="1000"/>
                    </a:cxn>
                    <a:cxn ang="0">
                      <a:pos x="0" y="851"/>
                    </a:cxn>
                    <a:cxn ang="0">
                      <a:pos x="0" y="0"/>
                    </a:cxn>
                  </a:cxnLst>
                  <a:rect l="0" t="0" r="r" b="b"/>
                  <a:pathLst>
                    <a:path w="352" h="1001">
                      <a:moveTo>
                        <a:pt x="0" y="0"/>
                      </a:moveTo>
                      <a:lnTo>
                        <a:pt x="351" y="91"/>
                      </a:lnTo>
                      <a:lnTo>
                        <a:pt x="351" y="1000"/>
                      </a:lnTo>
                      <a:lnTo>
                        <a:pt x="0" y="851"/>
                      </a:lnTo>
                      <a:lnTo>
                        <a:pt x="0" y="0"/>
                      </a:lnTo>
                    </a:path>
                  </a:pathLst>
                </a:custGeom>
                <a:solidFill>
                  <a:srgbClr val="BF5FFF"/>
                </a:solidFill>
                <a:ln w="9525" cap="rnd">
                  <a:noFill/>
                  <a:round/>
                  <a:headEnd/>
                  <a:tailEnd/>
                </a:ln>
                <a:effectLst/>
              </p:spPr>
              <p:txBody>
                <a:bodyPr/>
                <a:lstStyle/>
                <a:p>
                  <a:endParaRPr lang="en-US"/>
                </a:p>
              </p:txBody>
            </p:sp>
            <p:sp>
              <p:nvSpPr>
                <p:cNvPr id="275" name="Freeform 268"/>
                <p:cNvSpPr>
                  <a:spLocks/>
                </p:cNvSpPr>
                <p:nvPr/>
              </p:nvSpPr>
              <p:spPr bwMode="auto">
                <a:xfrm>
                  <a:off x="3121" y="2513"/>
                  <a:ext cx="376" cy="1191"/>
                </a:xfrm>
                <a:custGeom>
                  <a:avLst/>
                  <a:gdLst/>
                  <a:ahLst/>
                  <a:cxnLst>
                    <a:cxn ang="0">
                      <a:pos x="0" y="282"/>
                    </a:cxn>
                    <a:cxn ang="0">
                      <a:pos x="0" y="1190"/>
                    </a:cxn>
                    <a:cxn ang="0">
                      <a:pos x="375" y="759"/>
                    </a:cxn>
                    <a:cxn ang="0">
                      <a:pos x="375" y="0"/>
                    </a:cxn>
                    <a:cxn ang="0">
                      <a:pos x="0" y="282"/>
                    </a:cxn>
                  </a:cxnLst>
                  <a:rect l="0" t="0" r="r" b="b"/>
                  <a:pathLst>
                    <a:path w="376" h="1191">
                      <a:moveTo>
                        <a:pt x="0" y="282"/>
                      </a:moveTo>
                      <a:lnTo>
                        <a:pt x="0" y="1190"/>
                      </a:lnTo>
                      <a:lnTo>
                        <a:pt x="375" y="759"/>
                      </a:lnTo>
                      <a:lnTo>
                        <a:pt x="375" y="0"/>
                      </a:lnTo>
                      <a:lnTo>
                        <a:pt x="0" y="282"/>
                      </a:lnTo>
                    </a:path>
                  </a:pathLst>
                </a:custGeom>
                <a:solidFill>
                  <a:srgbClr val="9F3FDF"/>
                </a:solidFill>
                <a:ln w="9525" cap="rnd">
                  <a:noFill/>
                  <a:round/>
                  <a:headEnd/>
                  <a:tailEnd/>
                </a:ln>
                <a:effectLst/>
              </p:spPr>
              <p:txBody>
                <a:bodyPr/>
                <a:lstStyle/>
                <a:p>
                  <a:endParaRPr lang="en-US"/>
                </a:p>
              </p:txBody>
            </p:sp>
            <p:grpSp>
              <p:nvGrpSpPr>
                <p:cNvPr id="267" name="Group 269"/>
                <p:cNvGrpSpPr>
                  <a:grpSpLocks/>
                </p:cNvGrpSpPr>
                <p:nvPr/>
              </p:nvGrpSpPr>
              <p:grpSpPr bwMode="auto">
                <a:xfrm>
                  <a:off x="2863" y="2430"/>
                  <a:ext cx="553" cy="316"/>
                  <a:chOff x="2863" y="2430"/>
                  <a:chExt cx="553" cy="316"/>
                </a:xfrm>
              </p:grpSpPr>
              <p:sp>
                <p:nvSpPr>
                  <p:cNvPr id="277" name="Freeform 270"/>
                  <p:cNvSpPr>
                    <a:spLocks/>
                  </p:cNvSpPr>
                  <p:nvPr/>
                </p:nvSpPr>
                <p:spPr bwMode="auto">
                  <a:xfrm>
                    <a:off x="2863" y="2430"/>
                    <a:ext cx="553" cy="260"/>
                  </a:xfrm>
                  <a:custGeom>
                    <a:avLst/>
                    <a:gdLst/>
                    <a:ahLst/>
                    <a:cxnLst>
                      <a:cxn ang="0">
                        <a:pos x="0" y="194"/>
                      </a:cxn>
                      <a:cxn ang="0">
                        <a:pos x="251" y="259"/>
                      </a:cxn>
                      <a:cxn ang="0">
                        <a:pos x="552" y="43"/>
                      </a:cxn>
                      <a:cxn ang="0">
                        <a:pos x="329" y="0"/>
                      </a:cxn>
                      <a:cxn ang="0">
                        <a:pos x="0" y="194"/>
                      </a:cxn>
                    </a:cxnLst>
                    <a:rect l="0" t="0" r="r" b="b"/>
                    <a:pathLst>
                      <a:path w="553" h="260">
                        <a:moveTo>
                          <a:pt x="0" y="194"/>
                        </a:moveTo>
                        <a:lnTo>
                          <a:pt x="251" y="259"/>
                        </a:lnTo>
                        <a:lnTo>
                          <a:pt x="552" y="43"/>
                        </a:lnTo>
                        <a:lnTo>
                          <a:pt x="329" y="0"/>
                        </a:lnTo>
                        <a:lnTo>
                          <a:pt x="0" y="194"/>
                        </a:lnTo>
                      </a:path>
                    </a:pathLst>
                  </a:custGeom>
                  <a:solidFill>
                    <a:srgbClr val="DF9FFF"/>
                  </a:solidFill>
                  <a:ln w="9525" cap="rnd">
                    <a:noFill/>
                    <a:round/>
                    <a:headEnd/>
                    <a:tailEnd/>
                  </a:ln>
                  <a:effectLst/>
                </p:spPr>
                <p:txBody>
                  <a:bodyPr/>
                  <a:lstStyle/>
                  <a:p>
                    <a:endParaRPr lang="en-US"/>
                  </a:p>
                </p:txBody>
              </p:sp>
              <p:sp>
                <p:nvSpPr>
                  <p:cNvPr id="278" name="Freeform 271"/>
                  <p:cNvSpPr>
                    <a:spLocks/>
                  </p:cNvSpPr>
                  <p:nvPr/>
                </p:nvSpPr>
                <p:spPr bwMode="auto">
                  <a:xfrm>
                    <a:off x="3113" y="2474"/>
                    <a:ext cx="303" cy="272"/>
                  </a:xfrm>
                  <a:custGeom>
                    <a:avLst/>
                    <a:gdLst/>
                    <a:ahLst/>
                    <a:cxnLst>
                      <a:cxn ang="0">
                        <a:pos x="0" y="215"/>
                      </a:cxn>
                      <a:cxn ang="0">
                        <a:pos x="302" y="0"/>
                      </a:cxn>
                      <a:cxn ang="0">
                        <a:pos x="302" y="51"/>
                      </a:cxn>
                      <a:cxn ang="0">
                        <a:pos x="0" y="271"/>
                      </a:cxn>
                      <a:cxn ang="0">
                        <a:pos x="0" y="215"/>
                      </a:cxn>
                    </a:cxnLst>
                    <a:rect l="0" t="0" r="r" b="b"/>
                    <a:pathLst>
                      <a:path w="303" h="272">
                        <a:moveTo>
                          <a:pt x="0" y="215"/>
                        </a:moveTo>
                        <a:lnTo>
                          <a:pt x="302" y="0"/>
                        </a:lnTo>
                        <a:lnTo>
                          <a:pt x="302" y="51"/>
                        </a:lnTo>
                        <a:lnTo>
                          <a:pt x="0" y="271"/>
                        </a:lnTo>
                        <a:lnTo>
                          <a:pt x="0" y="215"/>
                        </a:lnTo>
                      </a:path>
                    </a:pathLst>
                  </a:custGeom>
                  <a:solidFill>
                    <a:srgbClr val="9F3FDF"/>
                  </a:solidFill>
                  <a:ln w="9525" cap="rnd">
                    <a:noFill/>
                    <a:round/>
                    <a:headEnd/>
                    <a:tailEnd/>
                  </a:ln>
                  <a:effectLst/>
                </p:spPr>
                <p:txBody>
                  <a:bodyPr/>
                  <a:lstStyle/>
                  <a:p>
                    <a:endParaRPr lang="en-US"/>
                  </a:p>
                </p:txBody>
              </p:sp>
              <p:sp>
                <p:nvSpPr>
                  <p:cNvPr id="279" name="Freeform 272"/>
                  <p:cNvSpPr>
                    <a:spLocks/>
                  </p:cNvSpPr>
                  <p:nvPr/>
                </p:nvSpPr>
                <p:spPr bwMode="auto">
                  <a:xfrm>
                    <a:off x="2863" y="2624"/>
                    <a:ext cx="251" cy="121"/>
                  </a:xfrm>
                  <a:custGeom>
                    <a:avLst/>
                    <a:gdLst/>
                    <a:ahLst/>
                    <a:cxnLst>
                      <a:cxn ang="0">
                        <a:pos x="250" y="64"/>
                      </a:cxn>
                      <a:cxn ang="0">
                        <a:pos x="250" y="120"/>
                      </a:cxn>
                      <a:cxn ang="0">
                        <a:pos x="0" y="53"/>
                      </a:cxn>
                      <a:cxn ang="0">
                        <a:pos x="0" y="0"/>
                      </a:cxn>
                      <a:cxn ang="0">
                        <a:pos x="250" y="64"/>
                      </a:cxn>
                    </a:cxnLst>
                    <a:rect l="0" t="0" r="r" b="b"/>
                    <a:pathLst>
                      <a:path w="251" h="121">
                        <a:moveTo>
                          <a:pt x="250" y="64"/>
                        </a:moveTo>
                        <a:lnTo>
                          <a:pt x="250" y="120"/>
                        </a:lnTo>
                        <a:lnTo>
                          <a:pt x="0" y="53"/>
                        </a:lnTo>
                        <a:lnTo>
                          <a:pt x="0" y="0"/>
                        </a:lnTo>
                        <a:lnTo>
                          <a:pt x="250" y="64"/>
                        </a:lnTo>
                      </a:path>
                    </a:pathLst>
                  </a:custGeom>
                  <a:solidFill>
                    <a:srgbClr val="BF5FFF"/>
                  </a:solidFill>
                  <a:ln w="9525" cap="rnd">
                    <a:noFill/>
                    <a:round/>
                    <a:headEnd/>
                    <a:tailEnd/>
                  </a:ln>
                  <a:effectLst/>
                </p:spPr>
                <p:txBody>
                  <a:bodyPr/>
                  <a:lstStyle/>
                  <a:p>
                    <a:endParaRPr lang="en-US"/>
                  </a:p>
                </p:txBody>
              </p:sp>
            </p:grpSp>
          </p:grpSp>
          <p:grpSp>
            <p:nvGrpSpPr>
              <p:cNvPr id="268" name="Group 273"/>
              <p:cNvGrpSpPr>
                <a:grpSpLocks/>
              </p:cNvGrpSpPr>
              <p:nvPr/>
            </p:nvGrpSpPr>
            <p:grpSpPr bwMode="auto">
              <a:xfrm>
                <a:off x="2790" y="2736"/>
                <a:ext cx="314" cy="926"/>
                <a:chOff x="2790" y="2736"/>
                <a:chExt cx="314" cy="926"/>
              </a:xfrm>
            </p:grpSpPr>
            <p:sp>
              <p:nvSpPr>
                <p:cNvPr id="269" name="Freeform 274"/>
                <p:cNvSpPr>
                  <a:spLocks/>
                </p:cNvSpPr>
                <p:nvPr/>
              </p:nvSpPr>
              <p:spPr bwMode="auto">
                <a:xfrm>
                  <a:off x="2790" y="2736"/>
                  <a:ext cx="314" cy="926"/>
                </a:xfrm>
                <a:custGeom>
                  <a:avLst/>
                  <a:gdLst/>
                  <a:ahLst/>
                  <a:cxnLst>
                    <a:cxn ang="0">
                      <a:pos x="0" y="0"/>
                    </a:cxn>
                    <a:cxn ang="0">
                      <a:pos x="313" y="82"/>
                    </a:cxn>
                    <a:cxn ang="0">
                      <a:pos x="313" y="925"/>
                    </a:cxn>
                    <a:cxn ang="0">
                      <a:pos x="0" y="788"/>
                    </a:cxn>
                    <a:cxn ang="0">
                      <a:pos x="0" y="0"/>
                    </a:cxn>
                  </a:cxnLst>
                  <a:rect l="0" t="0" r="r" b="b"/>
                  <a:pathLst>
                    <a:path w="314" h="926">
                      <a:moveTo>
                        <a:pt x="0" y="0"/>
                      </a:moveTo>
                      <a:lnTo>
                        <a:pt x="313" y="82"/>
                      </a:lnTo>
                      <a:lnTo>
                        <a:pt x="313" y="925"/>
                      </a:lnTo>
                      <a:lnTo>
                        <a:pt x="0" y="788"/>
                      </a:lnTo>
                      <a:lnTo>
                        <a:pt x="0" y="0"/>
                      </a:lnTo>
                    </a:path>
                  </a:pathLst>
                </a:custGeom>
                <a:solidFill>
                  <a:srgbClr val="000000"/>
                </a:solidFill>
                <a:ln w="9525" cap="rnd">
                  <a:noFill/>
                  <a:round/>
                  <a:headEnd/>
                  <a:tailEnd/>
                </a:ln>
                <a:effectLst/>
              </p:spPr>
              <p:txBody>
                <a:bodyPr/>
                <a:lstStyle/>
                <a:p>
                  <a:endParaRPr lang="en-US"/>
                </a:p>
              </p:txBody>
            </p:sp>
            <p:sp>
              <p:nvSpPr>
                <p:cNvPr id="270" name="Freeform 275"/>
                <p:cNvSpPr>
                  <a:spLocks/>
                </p:cNvSpPr>
                <p:nvPr/>
              </p:nvSpPr>
              <p:spPr bwMode="auto">
                <a:xfrm>
                  <a:off x="2834" y="2746"/>
                  <a:ext cx="35" cy="820"/>
                </a:xfrm>
                <a:custGeom>
                  <a:avLst/>
                  <a:gdLst/>
                  <a:ahLst/>
                  <a:cxnLst>
                    <a:cxn ang="0">
                      <a:pos x="1" y="0"/>
                    </a:cxn>
                    <a:cxn ang="0">
                      <a:pos x="0" y="807"/>
                    </a:cxn>
                    <a:cxn ang="0">
                      <a:pos x="33" y="819"/>
                    </a:cxn>
                    <a:cxn ang="0">
                      <a:pos x="34" y="9"/>
                    </a:cxn>
                    <a:cxn ang="0">
                      <a:pos x="1" y="0"/>
                    </a:cxn>
                  </a:cxnLst>
                  <a:rect l="0" t="0" r="r" b="b"/>
                  <a:pathLst>
                    <a:path w="35" h="820">
                      <a:moveTo>
                        <a:pt x="1" y="0"/>
                      </a:moveTo>
                      <a:lnTo>
                        <a:pt x="0" y="807"/>
                      </a:lnTo>
                      <a:lnTo>
                        <a:pt x="33" y="819"/>
                      </a:lnTo>
                      <a:lnTo>
                        <a:pt x="34" y="9"/>
                      </a:lnTo>
                      <a:lnTo>
                        <a:pt x="1" y="0"/>
                      </a:lnTo>
                    </a:path>
                  </a:pathLst>
                </a:custGeom>
                <a:solidFill>
                  <a:srgbClr val="BF5FFF"/>
                </a:solidFill>
                <a:ln w="9525" cap="rnd">
                  <a:noFill/>
                  <a:round/>
                  <a:headEnd/>
                  <a:tailEnd/>
                </a:ln>
                <a:effectLst/>
              </p:spPr>
              <p:txBody>
                <a:bodyPr/>
                <a:lstStyle/>
                <a:p>
                  <a:endParaRPr lang="en-US"/>
                </a:p>
              </p:txBody>
            </p:sp>
            <p:sp>
              <p:nvSpPr>
                <p:cNvPr id="271" name="Freeform 276"/>
                <p:cNvSpPr>
                  <a:spLocks/>
                </p:cNvSpPr>
                <p:nvPr/>
              </p:nvSpPr>
              <p:spPr bwMode="auto">
                <a:xfrm>
                  <a:off x="2920" y="2764"/>
                  <a:ext cx="37" cy="838"/>
                </a:xfrm>
                <a:custGeom>
                  <a:avLst/>
                  <a:gdLst/>
                  <a:ahLst/>
                  <a:cxnLst>
                    <a:cxn ang="0">
                      <a:pos x="0" y="0"/>
                    </a:cxn>
                    <a:cxn ang="0">
                      <a:pos x="0" y="821"/>
                    </a:cxn>
                    <a:cxn ang="0">
                      <a:pos x="33" y="837"/>
                    </a:cxn>
                    <a:cxn ang="0">
                      <a:pos x="36" y="13"/>
                    </a:cxn>
                    <a:cxn ang="0">
                      <a:pos x="0" y="0"/>
                    </a:cxn>
                  </a:cxnLst>
                  <a:rect l="0" t="0" r="r" b="b"/>
                  <a:pathLst>
                    <a:path w="37" h="838">
                      <a:moveTo>
                        <a:pt x="0" y="0"/>
                      </a:moveTo>
                      <a:lnTo>
                        <a:pt x="0" y="821"/>
                      </a:lnTo>
                      <a:lnTo>
                        <a:pt x="33" y="837"/>
                      </a:lnTo>
                      <a:lnTo>
                        <a:pt x="36" y="13"/>
                      </a:lnTo>
                      <a:lnTo>
                        <a:pt x="0" y="0"/>
                      </a:lnTo>
                    </a:path>
                  </a:pathLst>
                </a:custGeom>
                <a:solidFill>
                  <a:srgbClr val="BF5FFF"/>
                </a:solidFill>
                <a:ln w="9525" cap="rnd">
                  <a:noFill/>
                  <a:round/>
                  <a:headEnd/>
                  <a:tailEnd/>
                </a:ln>
                <a:effectLst/>
              </p:spPr>
              <p:txBody>
                <a:bodyPr/>
                <a:lstStyle/>
                <a:p>
                  <a:endParaRPr lang="en-US"/>
                </a:p>
              </p:txBody>
            </p:sp>
            <p:sp>
              <p:nvSpPr>
                <p:cNvPr id="272" name="Freeform 277"/>
                <p:cNvSpPr>
                  <a:spLocks/>
                </p:cNvSpPr>
                <p:nvPr/>
              </p:nvSpPr>
              <p:spPr bwMode="auto">
                <a:xfrm>
                  <a:off x="3012" y="2793"/>
                  <a:ext cx="37" cy="844"/>
                </a:xfrm>
                <a:custGeom>
                  <a:avLst/>
                  <a:gdLst/>
                  <a:ahLst/>
                  <a:cxnLst>
                    <a:cxn ang="0">
                      <a:pos x="1" y="0"/>
                    </a:cxn>
                    <a:cxn ang="0">
                      <a:pos x="0" y="824"/>
                    </a:cxn>
                    <a:cxn ang="0">
                      <a:pos x="36" y="843"/>
                    </a:cxn>
                    <a:cxn ang="0">
                      <a:pos x="34" y="8"/>
                    </a:cxn>
                    <a:cxn ang="0">
                      <a:pos x="1" y="0"/>
                    </a:cxn>
                  </a:cxnLst>
                  <a:rect l="0" t="0" r="r" b="b"/>
                  <a:pathLst>
                    <a:path w="37" h="844">
                      <a:moveTo>
                        <a:pt x="1" y="0"/>
                      </a:moveTo>
                      <a:lnTo>
                        <a:pt x="0" y="824"/>
                      </a:lnTo>
                      <a:lnTo>
                        <a:pt x="36" y="843"/>
                      </a:lnTo>
                      <a:lnTo>
                        <a:pt x="34" y="8"/>
                      </a:lnTo>
                      <a:lnTo>
                        <a:pt x="1" y="0"/>
                      </a:lnTo>
                    </a:path>
                  </a:pathLst>
                </a:custGeom>
                <a:solidFill>
                  <a:srgbClr val="BF5FFF"/>
                </a:solidFill>
                <a:ln w="9525" cap="rnd">
                  <a:noFill/>
                  <a:round/>
                  <a:headEnd/>
                  <a:tailEnd/>
                </a:ln>
                <a:effectLst/>
              </p:spPr>
              <p:txBody>
                <a:bodyPr/>
                <a:lstStyle/>
                <a:p>
                  <a:endParaRPr lang="en-US"/>
                </a:p>
              </p:txBody>
            </p:sp>
          </p:grpSp>
        </p:grpSp>
        <p:sp>
          <p:nvSpPr>
            <p:cNvPr id="280" name="Oval 278"/>
            <p:cNvSpPr>
              <a:spLocks noChangeArrowheads="1"/>
            </p:cNvSpPr>
            <p:nvPr/>
          </p:nvSpPr>
          <p:spPr bwMode="auto">
            <a:xfrm>
              <a:off x="6943692" y="5564210"/>
              <a:ext cx="1066800" cy="914400"/>
            </a:xfrm>
            <a:prstGeom prst="ellipse">
              <a:avLst/>
            </a:prstGeom>
            <a:gradFill rotWithShape="0">
              <a:gsLst>
                <a:gs pos="0">
                  <a:srgbClr val="F3DD81"/>
                </a:gs>
                <a:gs pos="100000">
                  <a:schemeClr val="tx1"/>
                </a:gs>
              </a:gsLst>
              <a:path path="shape">
                <a:fillToRect l="50000" t="50000" r="50000" b="50000"/>
              </a:path>
            </a:gradFill>
            <a:ln w="9525">
              <a:noFill/>
              <a:round/>
              <a:headEnd/>
              <a:tailEnd/>
            </a:ln>
            <a:effectLst/>
          </p:spPr>
          <p:txBody>
            <a:bodyPr wrap="none" anchor="ctr"/>
            <a:lstStyle/>
            <a:p>
              <a:pPr algn="ctr" eaLnBrk="0" hangingPunct="0">
                <a:lnSpc>
                  <a:spcPct val="90000"/>
                </a:lnSpc>
              </a:pPr>
              <a:r>
                <a:rPr lang="en-US" sz="1400" b="1">
                  <a:solidFill>
                    <a:srgbClr val="000000"/>
                  </a:solidFill>
                  <a:latin typeface="Arial" charset="0"/>
                </a:rPr>
                <a:t>Application</a:t>
              </a:r>
            </a:p>
            <a:p>
              <a:pPr algn="ctr" eaLnBrk="0" hangingPunct="0">
                <a:lnSpc>
                  <a:spcPct val="90000"/>
                </a:lnSpc>
              </a:pPr>
              <a:r>
                <a:rPr lang="en-US" sz="1400" b="1">
                  <a:solidFill>
                    <a:srgbClr val="000000"/>
                  </a:solidFill>
                  <a:latin typeface="Arial" charset="0"/>
                </a:rPr>
                <a:t>Servers</a:t>
              </a:r>
            </a:p>
          </p:txBody>
        </p:sp>
        <p:sp>
          <p:nvSpPr>
            <p:cNvPr id="281" name="Oval 279"/>
            <p:cNvSpPr>
              <a:spLocks noChangeArrowheads="1"/>
            </p:cNvSpPr>
            <p:nvPr/>
          </p:nvSpPr>
          <p:spPr bwMode="auto">
            <a:xfrm>
              <a:off x="3233705" y="3910035"/>
              <a:ext cx="1223962" cy="644525"/>
            </a:xfrm>
            <a:prstGeom prst="ellipse">
              <a:avLst/>
            </a:prstGeom>
            <a:gradFill rotWithShape="0">
              <a:gsLst>
                <a:gs pos="0">
                  <a:srgbClr val="CC0000"/>
                </a:gs>
                <a:gs pos="50000">
                  <a:srgbClr val="FFFFFF"/>
                </a:gs>
                <a:gs pos="100000">
                  <a:srgbClr val="CC0000"/>
                </a:gs>
              </a:gsLst>
              <a:lin ang="5400000" scaled="1"/>
            </a:gradFill>
            <a:ln w="9525">
              <a:noFill/>
              <a:round/>
              <a:headEnd/>
              <a:tailEnd/>
            </a:ln>
            <a:effectLst/>
          </p:spPr>
          <p:txBody>
            <a:bodyPr wrap="none" anchor="ctr"/>
            <a:lstStyle/>
            <a:p>
              <a:endParaRPr lang="en-US"/>
            </a:p>
          </p:txBody>
        </p:sp>
        <p:grpSp>
          <p:nvGrpSpPr>
            <p:cNvPr id="276" name="Group 280"/>
            <p:cNvGrpSpPr>
              <a:grpSpLocks/>
            </p:cNvGrpSpPr>
            <p:nvPr/>
          </p:nvGrpSpPr>
          <p:grpSpPr bwMode="auto">
            <a:xfrm>
              <a:off x="3943317" y="4040210"/>
              <a:ext cx="357188" cy="357188"/>
              <a:chOff x="3285" y="2231"/>
              <a:chExt cx="312" cy="311"/>
            </a:xfrm>
          </p:grpSpPr>
          <p:sp>
            <p:nvSpPr>
              <p:cNvPr id="283" name="Freeform 281"/>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284" name="Freeform 282"/>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285" name="Freeform 283"/>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286" name="Freeform 284"/>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287" name="Freeform 285"/>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288" name="Freeform 286"/>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289" name="Freeform 287"/>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290" name="Freeform 288"/>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291" name="Freeform 289"/>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292" name="Freeform 290"/>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293" name="Freeform 291"/>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294" name="Freeform 292"/>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295" name="Freeform 293"/>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296" name="Freeform 294"/>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297" name="Freeform 295"/>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298" name="Freeform 296"/>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299" name="Freeform 297"/>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300" name="Freeform 298"/>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301" name="Freeform 299"/>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302" name="Freeform 300"/>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303" name="Freeform 301"/>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304" name="Line 302"/>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305" name="Freeform 303"/>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306" name="Line 304"/>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307" name="Freeform 305"/>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308" name="Freeform 306"/>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309" name="Freeform 307"/>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310" name="Freeform 308"/>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311" name="Freeform 309"/>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312" name="Freeform 310"/>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313" name="Freeform 311"/>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314" name="Freeform 312"/>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315" name="Freeform 313"/>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316" name="Freeform 314"/>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317" name="Freeform 315"/>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318" name="Freeform 316"/>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319" name="Freeform 317"/>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320" name="Freeform 318"/>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321" name="Freeform 319"/>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322" name="Freeform 320"/>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282" name="Group 321"/>
            <p:cNvGrpSpPr>
              <a:grpSpLocks/>
            </p:cNvGrpSpPr>
            <p:nvPr/>
          </p:nvGrpSpPr>
          <p:grpSpPr bwMode="auto">
            <a:xfrm>
              <a:off x="3652805" y="4040210"/>
              <a:ext cx="358775" cy="357188"/>
              <a:chOff x="3285" y="2231"/>
              <a:chExt cx="312" cy="311"/>
            </a:xfrm>
          </p:grpSpPr>
          <p:sp>
            <p:nvSpPr>
              <p:cNvPr id="324" name="Freeform 322"/>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325" name="Freeform 323"/>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326" name="Freeform 324"/>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327" name="Freeform 325"/>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328" name="Freeform 326"/>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329" name="Freeform 327"/>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330" name="Freeform 328"/>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331" name="Freeform 329"/>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332" name="Freeform 330"/>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333" name="Freeform 331"/>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334" name="Freeform 332"/>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335" name="Freeform 333"/>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336" name="Freeform 334"/>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337" name="Freeform 335"/>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338" name="Freeform 336"/>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339" name="Freeform 337"/>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340" name="Freeform 338"/>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341" name="Freeform 339"/>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342" name="Freeform 340"/>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343" name="Freeform 341"/>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344" name="Freeform 342"/>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345" name="Line 343"/>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346" name="Freeform 344"/>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347" name="Line 345"/>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348" name="Freeform 346"/>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349" name="Freeform 347"/>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350" name="Freeform 348"/>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351" name="Freeform 349"/>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352" name="Freeform 350"/>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353" name="Freeform 351"/>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354" name="Freeform 352"/>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355" name="Freeform 353"/>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356" name="Freeform 354"/>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357" name="Freeform 355"/>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358" name="Freeform 356"/>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359" name="Freeform 357"/>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360" name="Freeform 358"/>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361" name="Freeform 359"/>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362" name="Freeform 360"/>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363" name="Freeform 361"/>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323" name="Group 362"/>
            <p:cNvGrpSpPr>
              <a:grpSpLocks/>
            </p:cNvGrpSpPr>
            <p:nvPr/>
          </p:nvGrpSpPr>
          <p:grpSpPr bwMode="auto">
            <a:xfrm>
              <a:off x="3362292" y="4040210"/>
              <a:ext cx="358775" cy="357188"/>
              <a:chOff x="3285" y="2231"/>
              <a:chExt cx="312" cy="311"/>
            </a:xfrm>
          </p:grpSpPr>
          <p:sp>
            <p:nvSpPr>
              <p:cNvPr id="365" name="Freeform 363"/>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366" name="Freeform 364"/>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367" name="Freeform 365"/>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368" name="Freeform 366"/>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369" name="Freeform 367"/>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370" name="Freeform 368"/>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371" name="Freeform 369"/>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372" name="Freeform 370"/>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373" name="Freeform 371"/>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374" name="Freeform 372"/>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375" name="Freeform 373"/>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376" name="Freeform 374"/>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377" name="Freeform 375"/>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378" name="Freeform 376"/>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379" name="Freeform 377"/>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380" name="Freeform 378"/>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381" name="Freeform 379"/>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382" name="Freeform 380"/>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383" name="Freeform 381"/>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384" name="Freeform 382"/>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385" name="Freeform 383"/>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386" name="Line 384"/>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387" name="Freeform 385"/>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388" name="Line 386"/>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389" name="Freeform 387"/>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390" name="Freeform 388"/>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391" name="Freeform 389"/>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392" name="Freeform 390"/>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393" name="Freeform 391"/>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394" name="Freeform 392"/>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395" name="Freeform 393"/>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396" name="Freeform 394"/>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397" name="Freeform 395"/>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398" name="Freeform 396"/>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399" name="Freeform 397"/>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400" name="Freeform 398"/>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401" name="Freeform 399"/>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402" name="Freeform 400"/>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403" name="Freeform 401"/>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404" name="Freeform 402"/>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364" name="Group 403"/>
            <p:cNvGrpSpPr>
              <a:grpSpLocks/>
            </p:cNvGrpSpPr>
            <p:nvPr/>
          </p:nvGrpSpPr>
          <p:grpSpPr bwMode="auto">
            <a:xfrm>
              <a:off x="5267292" y="5564210"/>
              <a:ext cx="1223963" cy="644525"/>
              <a:chOff x="2280" y="3614"/>
              <a:chExt cx="771" cy="406"/>
            </a:xfrm>
          </p:grpSpPr>
          <p:sp>
            <p:nvSpPr>
              <p:cNvPr id="406" name="Oval 404"/>
              <p:cNvSpPr>
                <a:spLocks noChangeArrowheads="1"/>
              </p:cNvSpPr>
              <p:nvPr/>
            </p:nvSpPr>
            <p:spPr bwMode="auto">
              <a:xfrm>
                <a:off x="2280" y="3614"/>
                <a:ext cx="771" cy="406"/>
              </a:xfrm>
              <a:prstGeom prst="ellipse">
                <a:avLst/>
              </a:prstGeom>
              <a:gradFill rotWithShape="0">
                <a:gsLst>
                  <a:gs pos="0">
                    <a:srgbClr val="CC0000"/>
                  </a:gs>
                  <a:gs pos="50000">
                    <a:srgbClr val="FFFFFF"/>
                  </a:gs>
                  <a:gs pos="100000">
                    <a:srgbClr val="CC0000"/>
                  </a:gs>
                </a:gsLst>
                <a:lin ang="5400000" scaled="1"/>
              </a:gradFill>
              <a:ln w="9525">
                <a:noFill/>
                <a:round/>
                <a:headEnd/>
                <a:tailEnd/>
              </a:ln>
              <a:effectLst/>
            </p:spPr>
            <p:txBody>
              <a:bodyPr wrap="none" anchor="ctr"/>
              <a:lstStyle/>
              <a:p>
                <a:endParaRPr lang="en-US"/>
              </a:p>
            </p:txBody>
          </p:sp>
          <p:grpSp>
            <p:nvGrpSpPr>
              <p:cNvPr id="405" name="Group 405"/>
              <p:cNvGrpSpPr>
                <a:grpSpLocks/>
              </p:cNvGrpSpPr>
              <p:nvPr/>
            </p:nvGrpSpPr>
            <p:grpSpPr bwMode="auto">
              <a:xfrm>
                <a:off x="2832" y="3567"/>
                <a:ext cx="235" cy="207"/>
                <a:chOff x="3285" y="2231"/>
                <a:chExt cx="312" cy="311"/>
              </a:xfrm>
            </p:grpSpPr>
            <p:sp>
              <p:nvSpPr>
                <p:cNvPr id="490" name="Freeform 406"/>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491" name="Freeform 407"/>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492" name="Freeform 408"/>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493" name="Freeform 409"/>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494" name="Freeform 410"/>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495" name="Freeform 411"/>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496" name="Freeform 412"/>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497" name="Freeform 413"/>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498" name="Freeform 414"/>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499" name="Freeform 415"/>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500" name="Freeform 416"/>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501" name="Freeform 417"/>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502" name="Freeform 418"/>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503" name="Freeform 419"/>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504" name="Freeform 420"/>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505" name="Freeform 421"/>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506" name="Freeform 422"/>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507" name="Freeform 423"/>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508" name="Freeform 424"/>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509" name="Freeform 425"/>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510" name="Freeform 426"/>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511" name="Line 427"/>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512" name="Freeform 428"/>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513" name="Line 429"/>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514" name="Freeform 430"/>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515" name="Freeform 431"/>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516" name="Freeform 432"/>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517" name="Freeform 433"/>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518" name="Freeform 434"/>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519" name="Freeform 435"/>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520" name="Freeform 436"/>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521" name="Freeform 437"/>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522" name="Freeform 438"/>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523" name="Freeform 439"/>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524" name="Freeform 440"/>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525" name="Freeform 441"/>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526" name="Freeform 442"/>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527" name="Freeform 443"/>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528" name="Freeform 444"/>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529" name="Freeform 445"/>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407" name="Group 446"/>
              <p:cNvGrpSpPr>
                <a:grpSpLocks/>
              </p:cNvGrpSpPr>
              <p:nvPr/>
            </p:nvGrpSpPr>
            <p:grpSpPr bwMode="auto">
              <a:xfrm>
                <a:off x="2639" y="3567"/>
                <a:ext cx="235" cy="207"/>
                <a:chOff x="3285" y="2231"/>
                <a:chExt cx="312" cy="311"/>
              </a:xfrm>
            </p:grpSpPr>
            <p:sp>
              <p:nvSpPr>
                <p:cNvPr id="450" name="Freeform 447"/>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451" name="Freeform 448"/>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452" name="Freeform 449"/>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453" name="Freeform 450"/>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454" name="Freeform 451"/>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455" name="Freeform 452"/>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456" name="Freeform 453"/>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457" name="Freeform 454"/>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458" name="Freeform 455"/>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459" name="Freeform 456"/>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460" name="Freeform 457"/>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461" name="Freeform 458"/>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462" name="Freeform 459"/>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463" name="Freeform 460"/>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464" name="Freeform 461"/>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465" name="Freeform 462"/>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466" name="Freeform 463"/>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467" name="Freeform 464"/>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468" name="Freeform 465"/>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469" name="Freeform 466"/>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470" name="Freeform 467"/>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471" name="Line 468"/>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472" name="Freeform 469"/>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473" name="Line 470"/>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474" name="Freeform 471"/>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475" name="Freeform 472"/>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476" name="Freeform 473"/>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477" name="Freeform 474"/>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478" name="Freeform 475"/>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479" name="Freeform 476"/>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480" name="Freeform 477"/>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481" name="Freeform 478"/>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482" name="Freeform 479"/>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483" name="Freeform 480"/>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484" name="Freeform 481"/>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485" name="Freeform 482"/>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486" name="Freeform 483"/>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487" name="Freeform 484"/>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488" name="Freeform 485"/>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489" name="Freeform 486"/>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408" name="Group 487"/>
              <p:cNvGrpSpPr>
                <a:grpSpLocks/>
              </p:cNvGrpSpPr>
              <p:nvPr/>
            </p:nvGrpSpPr>
            <p:grpSpPr bwMode="auto">
              <a:xfrm>
                <a:off x="2456" y="3567"/>
                <a:ext cx="235" cy="207"/>
                <a:chOff x="3285" y="2231"/>
                <a:chExt cx="312" cy="311"/>
              </a:xfrm>
            </p:grpSpPr>
            <p:sp>
              <p:nvSpPr>
                <p:cNvPr id="410" name="Freeform 488"/>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411" name="Freeform 489"/>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412" name="Freeform 490"/>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413" name="Freeform 491"/>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414" name="Freeform 492"/>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415" name="Freeform 493"/>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416" name="Freeform 494"/>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417" name="Freeform 495"/>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418" name="Freeform 496"/>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419" name="Freeform 497"/>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420" name="Freeform 498"/>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421" name="Freeform 499"/>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422" name="Freeform 500"/>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423" name="Freeform 501"/>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424" name="Freeform 502"/>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425" name="Freeform 503"/>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426" name="Freeform 504"/>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427" name="Freeform 505"/>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428" name="Freeform 506"/>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429" name="Freeform 507"/>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430" name="Freeform 508"/>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431" name="Line 509"/>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432" name="Freeform 510"/>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433" name="Line 511"/>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434" name="Freeform 512"/>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435" name="Freeform 513"/>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436" name="Freeform 514"/>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437" name="Freeform 515"/>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438" name="Freeform 516"/>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439" name="Freeform 517"/>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440" name="Freeform 518"/>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441" name="Freeform 519"/>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442" name="Freeform 520"/>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443" name="Freeform 521"/>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444" name="Freeform 522"/>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445" name="Freeform 523"/>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446" name="Freeform 524"/>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447" name="Freeform 525"/>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448" name="Freeform 526"/>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449" name="Freeform 527"/>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grpSp>
          <p:nvGrpSpPr>
            <p:cNvPr id="409" name="Group 528"/>
            <p:cNvGrpSpPr>
              <a:grpSpLocks/>
            </p:cNvGrpSpPr>
            <p:nvPr/>
          </p:nvGrpSpPr>
          <p:grpSpPr bwMode="auto">
            <a:xfrm>
              <a:off x="466692" y="1601810"/>
              <a:ext cx="661988" cy="938213"/>
              <a:chOff x="528" y="2400"/>
              <a:chExt cx="564" cy="803"/>
            </a:xfrm>
          </p:grpSpPr>
          <p:sp>
            <p:nvSpPr>
              <p:cNvPr id="531" name="Freeform 529"/>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close/>
                  </a:path>
                </a:pathLst>
              </a:custGeom>
              <a:solidFill>
                <a:srgbClr val="000000"/>
              </a:solidFill>
              <a:ln w="9525">
                <a:noFill/>
                <a:round/>
                <a:headEnd/>
                <a:tailEnd/>
              </a:ln>
            </p:spPr>
            <p:txBody>
              <a:bodyPr/>
              <a:lstStyle/>
              <a:p>
                <a:endParaRPr lang="en-US"/>
              </a:p>
            </p:txBody>
          </p:sp>
          <p:sp>
            <p:nvSpPr>
              <p:cNvPr id="532" name="Freeform 530"/>
              <p:cNvSpPr>
                <a:spLocks/>
              </p:cNvSpPr>
              <p:nvPr/>
            </p:nvSpPr>
            <p:spPr bwMode="auto">
              <a:xfrm>
                <a:off x="1045" y="3002"/>
                <a:ext cx="29" cy="30"/>
              </a:xfrm>
              <a:custGeom>
                <a:avLst/>
                <a:gdLst/>
                <a:ahLst/>
                <a:cxnLst>
                  <a:cxn ang="0">
                    <a:pos x="12" y="0"/>
                  </a:cxn>
                  <a:cxn ang="0">
                    <a:pos x="18" y="0"/>
                  </a:cxn>
                  <a:cxn ang="0">
                    <a:pos x="24" y="6"/>
                  </a:cxn>
                  <a:cxn ang="0">
                    <a:pos x="29" y="12"/>
                  </a:cxn>
                  <a:cxn ang="0">
                    <a:pos x="29" y="18"/>
                  </a:cxn>
                  <a:cxn ang="0">
                    <a:pos x="29" y="24"/>
                  </a:cxn>
                  <a:cxn ang="0">
                    <a:pos x="24" y="24"/>
                  </a:cxn>
                  <a:cxn ang="0">
                    <a:pos x="18" y="30"/>
                  </a:cxn>
                  <a:cxn ang="0">
                    <a:pos x="12" y="30"/>
                  </a:cxn>
                  <a:cxn ang="0">
                    <a:pos x="6" y="30"/>
                  </a:cxn>
                  <a:cxn ang="0">
                    <a:pos x="0" y="24"/>
                  </a:cxn>
                  <a:cxn ang="0">
                    <a:pos x="0" y="24"/>
                  </a:cxn>
                  <a:cxn ang="0">
                    <a:pos x="0" y="18"/>
                  </a:cxn>
                  <a:cxn ang="0">
                    <a:pos x="0" y="12"/>
                  </a:cxn>
                  <a:cxn ang="0">
                    <a:pos x="0" y="6"/>
                  </a:cxn>
                  <a:cxn ang="0">
                    <a:pos x="6" y="0"/>
                  </a:cxn>
                  <a:cxn ang="0">
                    <a:pos x="12" y="0"/>
                  </a:cxn>
                </a:cxnLst>
                <a:rect l="0" t="0" r="r" b="b"/>
                <a:pathLst>
                  <a:path w="29" h="30">
                    <a:moveTo>
                      <a:pt x="12" y="0"/>
                    </a:moveTo>
                    <a:lnTo>
                      <a:pt x="18" y="0"/>
                    </a:lnTo>
                    <a:lnTo>
                      <a:pt x="24" y="6"/>
                    </a:lnTo>
                    <a:lnTo>
                      <a:pt x="29" y="12"/>
                    </a:lnTo>
                    <a:lnTo>
                      <a:pt x="29" y="18"/>
                    </a:lnTo>
                    <a:lnTo>
                      <a:pt x="29" y="24"/>
                    </a:lnTo>
                    <a:lnTo>
                      <a:pt x="24" y="24"/>
                    </a:lnTo>
                    <a:lnTo>
                      <a:pt x="18" y="30"/>
                    </a:lnTo>
                    <a:lnTo>
                      <a:pt x="12" y="30"/>
                    </a:lnTo>
                    <a:lnTo>
                      <a:pt x="6" y="30"/>
                    </a:lnTo>
                    <a:lnTo>
                      <a:pt x="0" y="24"/>
                    </a:lnTo>
                    <a:lnTo>
                      <a:pt x="0" y="24"/>
                    </a:lnTo>
                    <a:lnTo>
                      <a:pt x="0" y="18"/>
                    </a:lnTo>
                    <a:lnTo>
                      <a:pt x="0" y="12"/>
                    </a:lnTo>
                    <a:lnTo>
                      <a:pt x="0" y="6"/>
                    </a:lnTo>
                    <a:lnTo>
                      <a:pt x="6" y="0"/>
                    </a:lnTo>
                    <a:lnTo>
                      <a:pt x="12" y="0"/>
                    </a:lnTo>
                  </a:path>
                </a:pathLst>
              </a:custGeom>
              <a:noFill/>
              <a:ln w="0" cap="sq">
                <a:solidFill>
                  <a:srgbClr val="000000"/>
                </a:solidFill>
                <a:prstDash val="solid"/>
                <a:miter lim="800000"/>
                <a:headEnd/>
                <a:tailEnd/>
              </a:ln>
            </p:spPr>
            <p:txBody>
              <a:bodyPr/>
              <a:lstStyle/>
              <a:p>
                <a:endParaRPr lang="en-US"/>
              </a:p>
            </p:txBody>
          </p:sp>
          <p:sp>
            <p:nvSpPr>
              <p:cNvPr id="533" name="Freeform 531"/>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close/>
                  </a:path>
                </a:pathLst>
              </a:custGeom>
              <a:solidFill>
                <a:srgbClr val="000000"/>
              </a:solidFill>
              <a:ln w="9525">
                <a:noFill/>
                <a:round/>
                <a:headEnd/>
                <a:tailEnd/>
              </a:ln>
            </p:spPr>
            <p:txBody>
              <a:bodyPr/>
              <a:lstStyle/>
              <a:p>
                <a:endParaRPr lang="en-US"/>
              </a:p>
            </p:txBody>
          </p:sp>
          <p:sp>
            <p:nvSpPr>
              <p:cNvPr id="534" name="Freeform 532"/>
              <p:cNvSpPr>
                <a:spLocks/>
              </p:cNvSpPr>
              <p:nvPr/>
            </p:nvSpPr>
            <p:spPr bwMode="auto">
              <a:xfrm>
                <a:off x="546" y="3073"/>
                <a:ext cx="35" cy="36"/>
              </a:xfrm>
              <a:custGeom>
                <a:avLst/>
                <a:gdLst/>
                <a:ahLst/>
                <a:cxnLst>
                  <a:cxn ang="0">
                    <a:pos x="17" y="0"/>
                  </a:cxn>
                  <a:cxn ang="0">
                    <a:pos x="23" y="6"/>
                  </a:cxn>
                  <a:cxn ang="0">
                    <a:pos x="29" y="6"/>
                  </a:cxn>
                  <a:cxn ang="0">
                    <a:pos x="29" y="12"/>
                  </a:cxn>
                  <a:cxn ang="0">
                    <a:pos x="35" y="18"/>
                  </a:cxn>
                  <a:cxn ang="0">
                    <a:pos x="29" y="24"/>
                  </a:cxn>
                  <a:cxn ang="0">
                    <a:pos x="29" y="30"/>
                  </a:cxn>
                  <a:cxn ang="0">
                    <a:pos x="23" y="30"/>
                  </a:cxn>
                  <a:cxn ang="0">
                    <a:pos x="17" y="36"/>
                  </a:cxn>
                  <a:cxn ang="0">
                    <a:pos x="11" y="30"/>
                  </a:cxn>
                  <a:cxn ang="0">
                    <a:pos x="6" y="30"/>
                  </a:cxn>
                  <a:cxn ang="0">
                    <a:pos x="0" y="24"/>
                  </a:cxn>
                  <a:cxn ang="0">
                    <a:pos x="0" y="18"/>
                  </a:cxn>
                  <a:cxn ang="0">
                    <a:pos x="0" y="12"/>
                  </a:cxn>
                  <a:cxn ang="0">
                    <a:pos x="6" y="6"/>
                  </a:cxn>
                  <a:cxn ang="0">
                    <a:pos x="11" y="6"/>
                  </a:cxn>
                  <a:cxn ang="0">
                    <a:pos x="17" y="0"/>
                  </a:cxn>
                </a:cxnLst>
                <a:rect l="0" t="0" r="r" b="b"/>
                <a:pathLst>
                  <a:path w="35" h="36">
                    <a:moveTo>
                      <a:pt x="17" y="0"/>
                    </a:moveTo>
                    <a:lnTo>
                      <a:pt x="23" y="6"/>
                    </a:lnTo>
                    <a:lnTo>
                      <a:pt x="29" y="6"/>
                    </a:lnTo>
                    <a:lnTo>
                      <a:pt x="29" y="12"/>
                    </a:lnTo>
                    <a:lnTo>
                      <a:pt x="35" y="18"/>
                    </a:lnTo>
                    <a:lnTo>
                      <a:pt x="29" y="24"/>
                    </a:lnTo>
                    <a:lnTo>
                      <a:pt x="29" y="30"/>
                    </a:lnTo>
                    <a:lnTo>
                      <a:pt x="23" y="30"/>
                    </a:lnTo>
                    <a:lnTo>
                      <a:pt x="17" y="36"/>
                    </a:lnTo>
                    <a:lnTo>
                      <a:pt x="11" y="30"/>
                    </a:lnTo>
                    <a:lnTo>
                      <a:pt x="6" y="30"/>
                    </a:lnTo>
                    <a:lnTo>
                      <a:pt x="0" y="24"/>
                    </a:lnTo>
                    <a:lnTo>
                      <a:pt x="0" y="18"/>
                    </a:lnTo>
                    <a:lnTo>
                      <a:pt x="0" y="12"/>
                    </a:lnTo>
                    <a:lnTo>
                      <a:pt x="6" y="6"/>
                    </a:lnTo>
                    <a:lnTo>
                      <a:pt x="11" y="6"/>
                    </a:lnTo>
                    <a:lnTo>
                      <a:pt x="17" y="0"/>
                    </a:lnTo>
                  </a:path>
                </a:pathLst>
              </a:custGeom>
              <a:noFill/>
              <a:ln w="0" cap="sq">
                <a:solidFill>
                  <a:srgbClr val="000000"/>
                </a:solidFill>
                <a:prstDash val="solid"/>
                <a:miter lim="800000"/>
                <a:headEnd/>
                <a:tailEnd/>
              </a:ln>
            </p:spPr>
            <p:txBody>
              <a:bodyPr/>
              <a:lstStyle/>
              <a:p>
                <a:endParaRPr lang="en-US"/>
              </a:p>
            </p:txBody>
          </p:sp>
          <p:sp>
            <p:nvSpPr>
              <p:cNvPr id="535" name="Freeform 533"/>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close/>
                  </a:path>
                </a:pathLst>
              </a:custGeom>
              <a:solidFill>
                <a:srgbClr val="000000"/>
              </a:solidFill>
              <a:ln w="9525">
                <a:noFill/>
                <a:round/>
                <a:headEnd/>
                <a:tailEnd/>
              </a:ln>
            </p:spPr>
            <p:txBody>
              <a:bodyPr/>
              <a:lstStyle/>
              <a:p>
                <a:endParaRPr lang="en-US"/>
              </a:p>
            </p:txBody>
          </p:sp>
          <p:sp>
            <p:nvSpPr>
              <p:cNvPr id="536" name="Freeform 534"/>
              <p:cNvSpPr>
                <a:spLocks/>
              </p:cNvSpPr>
              <p:nvPr/>
            </p:nvSpPr>
            <p:spPr bwMode="auto">
              <a:xfrm>
                <a:off x="757" y="3168"/>
                <a:ext cx="30" cy="35"/>
              </a:xfrm>
              <a:custGeom>
                <a:avLst/>
                <a:gdLst/>
                <a:ahLst/>
                <a:cxnLst>
                  <a:cxn ang="0">
                    <a:pos x="12" y="0"/>
                  </a:cxn>
                  <a:cxn ang="0">
                    <a:pos x="18" y="6"/>
                  </a:cxn>
                  <a:cxn ang="0">
                    <a:pos x="24" y="6"/>
                  </a:cxn>
                  <a:cxn ang="0">
                    <a:pos x="30" y="11"/>
                  </a:cxn>
                  <a:cxn ang="0">
                    <a:pos x="30" y="17"/>
                  </a:cxn>
                  <a:cxn ang="0">
                    <a:pos x="30" y="23"/>
                  </a:cxn>
                  <a:cxn ang="0">
                    <a:pos x="24" y="29"/>
                  </a:cxn>
                  <a:cxn ang="0">
                    <a:pos x="18" y="29"/>
                  </a:cxn>
                  <a:cxn ang="0">
                    <a:pos x="12" y="35"/>
                  </a:cxn>
                  <a:cxn ang="0">
                    <a:pos x="6" y="29"/>
                  </a:cxn>
                  <a:cxn ang="0">
                    <a:pos x="0" y="29"/>
                  </a:cxn>
                  <a:cxn ang="0">
                    <a:pos x="0" y="23"/>
                  </a:cxn>
                  <a:cxn ang="0">
                    <a:pos x="0" y="17"/>
                  </a:cxn>
                  <a:cxn ang="0">
                    <a:pos x="0" y="11"/>
                  </a:cxn>
                  <a:cxn ang="0">
                    <a:pos x="0" y="6"/>
                  </a:cxn>
                  <a:cxn ang="0">
                    <a:pos x="6" y="6"/>
                  </a:cxn>
                  <a:cxn ang="0">
                    <a:pos x="12" y="0"/>
                  </a:cxn>
                </a:cxnLst>
                <a:rect l="0" t="0" r="r" b="b"/>
                <a:pathLst>
                  <a:path w="30" h="35">
                    <a:moveTo>
                      <a:pt x="12" y="0"/>
                    </a:moveTo>
                    <a:lnTo>
                      <a:pt x="18" y="6"/>
                    </a:lnTo>
                    <a:lnTo>
                      <a:pt x="24" y="6"/>
                    </a:lnTo>
                    <a:lnTo>
                      <a:pt x="30" y="11"/>
                    </a:lnTo>
                    <a:lnTo>
                      <a:pt x="30" y="17"/>
                    </a:lnTo>
                    <a:lnTo>
                      <a:pt x="30" y="23"/>
                    </a:lnTo>
                    <a:lnTo>
                      <a:pt x="24" y="29"/>
                    </a:lnTo>
                    <a:lnTo>
                      <a:pt x="18" y="29"/>
                    </a:lnTo>
                    <a:lnTo>
                      <a:pt x="12" y="35"/>
                    </a:lnTo>
                    <a:lnTo>
                      <a:pt x="6" y="29"/>
                    </a:lnTo>
                    <a:lnTo>
                      <a:pt x="0" y="29"/>
                    </a:lnTo>
                    <a:lnTo>
                      <a:pt x="0" y="23"/>
                    </a:lnTo>
                    <a:lnTo>
                      <a:pt x="0" y="17"/>
                    </a:lnTo>
                    <a:lnTo>
                      <a:pt x="0" y="11"/>
                    </a:lnTo>
                    <a:lnTo>
                      <a:pt x="0" y="6"/>
                    </a:lnTo>
                    <a:lnTo>
                      <a:pt x="6" y="6"/>
                    </a:lnTo>
                    <a:lnTo>
                      <a:pt x="12" y="0"/>
                    </a:lnTo>
                  </a:path>
                </a:pathLst>
              </a:custGeom>
              <a:noFill/>
              <a:ln w="0" cap="sq">
                <a:solidFill>
                  <a:srgbClr val="000000"/>
                </a:solidFill>
                <a:prstDash val="solid"/>
                <a:miter lim="800000"/>
                <a:headEnd/>
                <a:tailEnd/>
              </a:ln>
            </p:spPr>
            <p:txBody>
              <a:bodyPr/>
              <a:lstStyle/>
              <a:p>
                <a:endParaRPr lang="en-US"/>
              </a:p>
            </p:txBody>
          </p:sp>
          <p:sp>
            <p:nvSpPr>
              <p:cNvPr id="537" name="Freeform 535"/>
              <p:cNvSpPr>
                <a:spLocks/>
              </p:cNvSpPr>
              <p:nvPr/>
            </p:nvSpPr>
            <p:spPr bwMode="auto">
              <a:xfrm>
                <a:off x="528" y="2400"/>
                <a:ext cx="564" cy="325"/>
              </a:xfrm>
              <a:custGeom>
                <a:avLst/>
                <a:gdLst/>
                <a:ahLst/>
                <a:cxnLst>
                  <a:cxn ang="0">
                    <a:pos x="217" y="325"/>
                  </a:cxn>
                  <a:cxn ang="0">
                    <a:pos x="0" y="201"/>
                  </a:cxn>
                  <a:cxn ang="0">
                    <a:pos x="358" y="0"/>
                  </a:cxn>
                  <a:cxn ang="0">
                    <a:pos x="564" y="118"/>
                  </a:cxn>
                  <a:cxn ang="0">
                    <a:pos x="217" y="325"/>
                  </a:cxn>
                </a:cxnLst>
                <a:rect l="0" t="0" r="r" b="b"/>
                <a:pathLst>
                  <a:path w="564" h="325">
                    <a:moveTo>
                      <a:pt x="217" y="325"/>
                    </a:moveTo>
                    <a:lnTo>
                      <a:pt x="0" y="201"/>
                    </a:lnTo>
                    <a:lnTo>
                      <a:pt x="358" y="0"/>
                    </a:lnTo>
                    <a:lnTo>
                      <a:pt x="564" y="118"/>
                    </a:lnTo>
                    <a:lnTo>
                      <a:pt x="217" y="325"/>
                    </a:lnTo>
                    <a:close/>
                  </a:path>
                </a:pathLst>
              </a:custGeom>
              <a:solidFill>
                <a:srgbClr val="C0C0C0"/>
              </a:solidFill>
              <a:ln w="9525">
                <a:noFill/>
                <a:round/>
                <a:headEnd/>
                <a:tailEnd/>
              </a:ln>
            </p:spPr>
            <p:txBody>
              <a:bodyPr/>
              <a:lstStyle/>
              <a:p>
                <a:endParaRPr lang="en-US"/>
              </a:p>
            </p:txBody>
          </p:sp>
          <p:sp>
            <p:nvSpPr>
              <p:cNvPr id="538" name="Freeform 536"/>
              <p:cNvSpPr>
                <a:spLocks/>
              </p:cNvSpPr>
              <p:nvPr/>
            </p:nvSpPr>
            <p:spPr bwMode="auto">
              <a:xfrm>
                <a:off x="528" y="2400"/>
                <a:ext cx="564" cy="325"/>
              </a:xfrm>
              <a:custGeom>
                <a:avLst/>
                <a:gdLst/>
                <a:ahLst/>
                <a:cxnLst>
                  <a:cxn ang="0">
                    <a:pos x="217" y="325"/>
                  </a:cxn>
                  <a:cxn ang="0">
                    <a:pos x="0" y="201"/>
                  </a:cxn>
                  <a:cxn ang="0">
                    <a:pos x="358" y="0"/>
                  </a:cxn>
                  <a:cxn ang="0">
                    <a:pos x="564" y="118"/>
                  </a:cxn>
                </a:cxnLst>
                <a:rect l="0" t="0" r="r" b="b"/>
                <a:pathLst>
                  <a:path w="564" h="325">
                    <a:moveTo>
                      <a:pt x="217" y="325"/>
                    </a:moveTo>
                    <a:lnTo>
                      <a:pt x="0" y="201"/>
                    </a:lnTo>
                    <a:lnTo>
                      <a:pt x="358" y="0"/>
                    </a:lnTo>
                    <a:lnTo>
                      <a:pt x="564" y="118"/>
                    </a:lnTo>
                  </a:path>
                </a:pathLst>
              </a:custGeom>
              <a:noFill/>
              <a:ln w="0" cap="sq">
                <a:solidFill>
                  <a:srgbClr val="000000"/>
                </a:solidFill>
                <a:prstDash val="solid"/>
                <a:miter lim="800000"/>
                <a:headEnd/>
                <a:tailEnd/>
              </a:ln>
            </p:spPr>
            <p:txBody>
              <a:bodyPr/>
              <a:lstStyle/>
              <a:p>
                <a:endParaRPr lang="en-US"/>
              </a:p>
            </p:txBody>
          </p:sp>
          <p:sp>
            <p:nvSpPr>
              <p:cNvPr id="539" name="Freeform 537"/>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close/>
                  </a:path>
                </a:pathLst>
              </a:custGeom>
              <a:solidFill>
                <a:srgbClr val="999999"/>
              </a:solidFill>
              <a:ln w="9525">
                <a:noFill/>
                <a:round/>
                <a:headEnd/>
                <a:tailEnd/>
              </a:ln>
            </p:spPr>
            <p:txBody>
              <a:bodyPr/>
              <a:lstStyle/>
              <a:p>
                <a:endParaRPr lang="en-US"/>
              </a:p>
            </p:txBody>
          </p:sp>
          <p:sp>
            <p:nvSpPr>
              <p:cNvPr id="540" name="Freeform 538"/>
              <p:cNvSpPr>
                <a:spLocks/>
              </p:cNvSpPr>
              <p:nvPr/>
            </p:nvSpPr>
            <p:spPr bwMode="auto">
              <a:xfrm>
                <a:off x="528" y="2601"/>
                <a:ext cx="217" cy="602"/>
              </a:xfrm>
              <a:custGeom>
                <a:avLst/>
                <a:gdLst/>
                <a:ahLst/>
                <a:cxnLst>
                  <a:cxn ang="0">
                    <a:pos x="217" y="602"/>
                  </a:cxn>
                  <a:cxn ang="0">
                    <a:pos x="0" y="478"/>
                  </a:cxn>
                  <a:cxn ang="0">
                    <a:pos x="0" y="0"/>
                  </a:cxn>
                  <a:cxn ang="0">
                    <a:pos x="217" y="124"/>
                  </a:cxn>
                  <a:cxn ang="0">
                    <a:pos x="217" y="602"/>
                  </a:cxn>
                </a:cxnLst>
                <a:rect l="0" t="0" r="r" b="b"/>
                <a:pathLst>
                  <a:path w="217" h="602">
                    <a:moveTo>
                      <a:pt x="217" y="602"/>
                    </a:moveTo>
                    <a:lnTo>
                      <a:pt x="0" y="478"/>
                    </a:lnTo>
                    <a:lnTo>
                      <a:pt x="0" y="0"/>
                    </a:lnTo>
                    <a:lnTo>
                      <a:pt x="217" y="124"/>
                    </a:lnTo>
                    <a:lnTo>
                      <a:pt x="217" y="602"/>
                    </a:lnTo>
                  </a:path>
                </a:pathLst>
              </a:custGeom>
              <a:noFill/>
              <a:ln w="0" cap="sq">
                <a:solidFill>
                  <a:srgbClr val="000000"/>
                </a:solidFill>
                <a:prstDash val="solid"/>
                <a:miter lim="800000"/>
                <a:headEnd/>
                <a:tailEnd/>
              </a:ln>
            </p:spPr>
            <p:txBody>
              <a:bodyPr/>
              <a:lstStyle/>
              <a:p>
                <a:endParaRPr lang="en-US"/>
              </a:p>
            </p:txBody>
          </p:sp>
          <p:sp>
            <p:nvSpPr>
              <p:cNvPr id="541" name="Freeform 539"/>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close/>
                  </a:path>
                </a:pathLst>
              </a:custGeom>
              <a:gradFill rotWithShape="0">
                <a:gsLst>
                  <a:gs pos="0">
                    <a:srgbClr val="E6E6E6">
                      <a:gamma/>
                      <a:shade val="46275"/>
                      <a:invGamma/>
                    </a:srgbClr>
                  </a:gs>
                  <a:gs pos="50000">
                    <a:srgbClr val="E6E6E6"/>
                  </a:gs>
                  <a:gs pos="100000">
                    <a:srgbClr val="E6E6E6">
                      <a:gamma/>
                      <a:shade val="46275"/>
                      <a:invGamma/>
                    </a:srgbClr>
                  </a:gs>
                </a:gsLst>
                <a:lin ang="2700000" scaled="1"/>
              </a:gradFill>
              <a:ln w="9525">
                <a:noFill/>
                <a:round/>
                <a:headEnd/>
                <a:tailEnd/>
              </a:ln>
            </p:spPr>
            <p:txBody>
              <a:bodyPr/>
              <a:lstStyle/>
              <a:p>
                <a:endParaRPr lang="en-US"/>
              </a:p>
            </p:txBody>
          </p:sp>
          <p:sp>
            <p:nvSpPr>
              <p:cNvPr id="542" name="Freeform 540"/>
              <p:cNvSpPr>
                <a:spLocks/>
              </p:cNvSpPr>
              <p:nvPr/>
            </p:nvSpPr>
            <p:spPr bwMode="auto">
              <a:xfrm>
                <a:off x="745" y="2524"/>
                <a:ext cx="347" cy="679"/>
              </a:xfrm>
              <a:custGeom>
                <a:avLst/>
                <a:gdLst/>
                <a:ahLst/>
                <a:cxnLst>
                  <a:cxn ang="0">
                    <a:pos x="347" y="478"/>
                  </a:cxn>
                  <a:cxn ang="0">
                    <a:pos x="0" y="679"/>
                  </a:cxn>
                  <a:cxn ang="0">
                    <a:pos x="0" y="201"/>
                  </a:cxn>
                  <a:cxn ang="0">
                    <a:pos x="347" y="0"/>
                  </a:cxn>
                  <a:cxn ang="0">
                    <a:pos x="347" y="478"/>
                  </a:cxn>
                </a:cxnLst>
                <a:rect l="0" t="0" r="r" b="b"/>
                <a:pathLst>
                  <a:path w="347" h="679">
                    <a:moveTo>
                      <a:pt x="347" y="478"/>
                    </a:moveTo>
                    <a:lnTo>
                      <a:pt x="0" y="679"/>
                    </a:lnTo>
                    <a:lnTo>
                      <a:pt x="0" y="201"/>
                    </a:lnTo>
                    <a:lnTo>
                      <a:pt x="347" y="0"/>
                    </a:lnTo>
                    <a:lnTo>
                      <a:pt x="347" y="478"/>
                    </a:lnTo>
                  </a:path>
                </a:pathLst>
              </a:custGeom>
              <a:noFill/>
              <a:ln w="0" cap="sq">
                <a:solidFill>
                  <a:srgbClr val="000000"/>
                </a:solidFill>
                <a:prstDash val="solid"/>
                <a:miter lim="800000"/>
                <a:headEnd/>
                <a:tailEnd/>
              </a:ln>
            </p:spPr>
            <p:txBody>
              <a:bodyPr/>
              <a:lstStyle/>
              <a:p>
                <a:endParaRPr lang="en-US"/>
              </a:p>
            </p:txBody>
          </p:sp>
          <p:sp>
            <p:nvSpPr>
              <p:cNvPr id="543" name="Freeform 541"/>
              <p:cNvSpPr>
                <a:spLocks/>
              </p:cNvSpPr>
              <p:nvPr/>
            </p:nvSpPr>
            <p:spPr bwMode="auto">
              <a:xfrm>
                <a:off x="745" y="2931"/>
                <a:ext cx="136" cy="77"/>
              </a:xfrm>
              <a:custGeom>
                <a:avLst/>
                <a:gdLst/>
                <a:ahLst/>
                <a:cxnLst>
                  <a:cxn ang="0">
                    <a:pos x="0" y="77"/>
                  </a:cxn>
                  <a:cxn ang="0">
                    <a:pos x="136" y="0"/>
                  </a:cxn>
                  <a:cxn ang="0">
                    <a:pos x="0" y="77"/>
                  </a:cxn>
                </a:cxnLst>
                <a:rect l="0" t="0" r="r" b="b"/>
                <a:pathLst>
                  <a:path w="136" h="77">
                    <a:moveTo>
                      <a:pt x="0" y="77"/>
                    </a:moveTo>
                    <a:lnTo>
                      <a:pt x="136" y="0"/>
                    </a:lnTo>
                    <a:lnTo>
                      <a:pt x="0" y="77"/>
                    </a:lnTo>
                    <a:close/>
                  </a:path>
                </a:pathLst>
              </a:custGeom>
              <a:solidFill>
                <a:srgbClr val="FFFFFF"/>
              </a:solidFill>
              <a:ln w="9525">
                <a:noFill/>
                <a:round/>
                <a:headEnd/>
                <a:tailEnd/>
              </a:ln>
            </p:spPr>
            <p:txBody>
              <a:bodyPr/>
              <a:lstStyle/>
              <a:p>
                <a:endParaRPr lang="en-US"/>
              </a:p>
            </p:txBody>
          </p:sp>
          <p:sp>
            <p:nvSpPr>
              <p:cNvPr id="544" name="Line 542"/>
              <p:cNvSpPr>
                <a:spLocks noChangeShapeType="1"/>
              </p:cNvSpPr>
              <p:nvPr/>
            </p:nvSpPr>
            <p:spPr bwMode="auto">
              <a:xfrm flipV="1">
                <a:off x="745" y="2931"/>
                <a:ext cx="136" cy="77"/>
              </a:xfrm>
              <a:prstGeom prst="line">
                <a:avLst/>
              </a:prstGeom>
              <a:noFill/>
              <a:ln w="0" cap="sq">
                <a:solidFill>
                  <a:srgbClr val="000000"/>
                </a:solidFill>
                <a:miter lim="800000"/>
                <a:headEnd/>
                <a:tailEnd/>
              </a:ln>
            </p:spPr>
            <p:txBody>
              <a:bodyPr/>
              <a:lstStyle/>
              <a:p>
                <a:endParaRPr lang="en-US"/>
              </a:p>
            </p:txBody>
          </p:sp>
          <p:sp>
            <p:nvSpPr>
              <p:cNvPr id="545" name="Freeform 543"/>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close/>
                  </a:path>
                </a:pathLst>
              </a:custGeom>
              <a:solidFill>
                <a:srgbClr val="7F5430"/>
              </a:solidFill>
              <a:ln w="9525">
                <a:noFill/>
                <a:round/>
                <a:headEnd/>
                <a:tailEnd/>
              </a:ln>
            </p:spPr>
            <p:txBody>
              <a:bodyPr/>
              <a:lstStyle/>
              <a:p>
                <a:endParaRPr lang="en-US"/>
              </a:p>
            </p:txBody>
          </p:sp>
          <p:sp>
            <p:nvSpPr>
              <p:cNvPr id="546" name="Freeform 544"/>
              <p:cNvSpPr>
                <a:spLocks/>
              </p:cNvSpPr>
              <p:nvPr/>
            </p:nvSpPr>
            <p:spPr bwMode="auto">
              <a:xfrm>
                <a:off x="781" y="2731"/>
                <a:ext cx="76" cy="230"/>
              </a:xfrm>
              <a:custGeom>
                <a:avLst/>
                <a:gdLst/>
                <a:ahLst/>
                <a:cxnLst>
                  <a:cxn ang="0">
                    <a:pos x="76" y="183"/>
                  </a:cxn>
                  <a:cxn ang="0">
                    <a:pos x="76" y="0"/>
                  </a:cxn>
                  <a:cxn ang="0">
                    <a:pos x="0" y="47"/>
                  </a:cxn>
                  <a:cxn ang="0">
                    <a:pos x="0" y="230"/>
                  </a:cxn>
                  <a:cxn ang="0">
                    <a:pos x="76" y="183"/>
                  </a:cxn>
                </a:cxnLst>
                <a:rect l="0" t="0" r="r" b="b"/>
                <a:pathLst>
                  <a:path w="76" h="230">
                    <a:moveTo>
                      <a:pt x="76" y="183"/>
                    </a:moveTo>
                    <a:lnTo>
                      <a:pt x="76" y="0"/>
                    </a:lnTo>
                    <a:lnTo>
                      <a:pt x="0" y="47"/>
                    </a:lnTo>
                    <a:lnTo>
                      <a:pt x="0" y="230"/>
                    </a:lnTo>
                    <a:lnTo>
                      <a:pt x="76" y="183"/>
                    </a:lnTo>
                  </a:path>
                </a:pathLst>
              </a:custGeom>
              <a:noFill/>
              <a:ln w="0" cap="sq">
                <a:solidFill>
                  <a:srgbClr val="000000"/>
                </a:solidFill>
                <a:prstDash val="solid"/>
                <a:miter lim="800000"/>
                <a:headEnd/>
                <a:tailEnd/>
              </a:ln>
            </p:spPr>
            <p:txBody>
              <a:bodyPr/>
              <a:lstStyle/>
              <a:p>
                <a:endParaRPr lang="en-US"/>
              </a:p>
            </p:txBody>
          </p:sp>
          <p:sp>
            <p:nvSpPr>
              <p:cNvPr id="547" name="Freeform 545"/>
              <p:cNvSpPr>
                <a:spLocks/>
              </p:cNvSpPr>
              <p:nvPr/>
            </p:nvSpPr>
            <p:spPr bwMode="auto">
              <a:xfrm>
                <a:off x="910" y="2613"/>
                <a:ext cx="147" cy="165"/>
              </a:xfrm>
              <a:custGeom>
                <a:avLst/>
                <a:gdLst/>
                <a:ahLst/>
                <a:cxnLst>
                  <a:cxn ang="0">
                    <a:pos x="147" y="76"/>
                  </a:cxn>
                  <a:cxn ang="0">
                    <a:pos x="147" y="0"/>
                  </a:cxn>
                  <a:cxn ang="0">
                    <a:pos x="0" y="88"/>
                  </a:cxn>
                  <a:cxn ang="0">
                    <a:pos x="0" y="165"/>
                  </a:cxn>
                  <a:cxn ang="0">
                    <a:pos x="147" y="76"/>
                  </a:cxn>
                </a:cxnLst>
                <a:rect l="0" t="0" r="r" b="b"/>
                <a:pathLst>
                  <a:path w="147" h="165">
                    <a:moveTo>
                      <a:pt x="147" y="76"/>
                    </a:moveTo>
                    <a:lnTo>
                      <a:pt x="147" y="0"/>
                    </a:lnTo>
                    <a:lnTo>
                      <a:pt x="0" y="88"/>
                    </a:lnTo>
                    <a:lnTo>
                      <a:pt x="0" y="165"/>
                    </a:lnTo>
                    <a:lnTo>
                      <a:pt x="147" y="76"/>
                    </a:lnTo>
                    <a:close/>
                  </a:path>
                </a:pathLst>
              </a:custGeom>
              <a:solidFill>
                <a:srgbClr val="996600"/>
              </a:solidFill>
              <a:ln w="9525">
                <a:noFill/>
                <a:round/>
                <a:headEnd/>
                <a:tailEnd/>
              </a:ln>
            </p:spPr>
            <p:txBody>
              <a:bodyPr/>
              <a:lstStyle/>
              <a:p>
                <a:endParaRPr lang="en-US"/>
              </a:p>
            </p:txBody>
          </p:sp>
          <p:sp>
            <p:nvSpPr>
              <p:cNvPr id="548" name="Freeform 546"/>
              <p:cNvSpPr>
                <a:spLocks/>
              </p:cNvSpPr>
              <p:nvPr/>
            </p:nvSpPr>
            <p:spPr bwMode="auto">
              <a:xfrm>
                <a:off x="910" y="2772"/>
                <a:ext cx="147" cy="142"/>
              </a:xfrm>
              <a:custGeom>
                <a:avLst/>
                <a:gdLst/>
                <a:ahLst/>
                <a:cxnLst>
                  <a:cxn ang="0">
                    <a:pos x="147" y="59"/>
                  </a:cxn>
                  <a:cxn ang="0">
                    <a:pos x="147" y="0"/>
                  </a:cxn>
                  <a:cxn ang="0">
                    <a:pos x="0" y="83"/>
                  </a:cxn>
                  <a:cxn ang="0">
                    <a:pos x="0" y="142"/>
                  </a:cxn>
                  <a:cxn ang="0">
                    <a:pos x="147" y="59"/>
                  </a:cxn>
                </a:cxnLst>
                <a:rect l="0" t="0" r="r" b="b"/>
                <a:pathLst>
                  <a:path w="147" h="142">
                    <a:moveTo>
                      <a:pt x="147" y="59"/>
                    </a:moveTo>
                    <a:lnTo>
                      <a:pt x="147" y="0"/>
                    </a:lnTo>
                    <a:lnTo>
                      <a:pt x="0" y="83"/>
                    </a:lnTo>
                    <a:lnTo>
                      <a:pt x="0" y="142"/>
                    </a:lnTo>
                    <a:lnTo>
                      <a:pt x="147" y="59"/>
                    </a:lnTo>
                  </a:path>
                </a:pathLst>
              </a:custGeom>
              <a:solidFill>
                <a:schemeClr val="accent1"/>
              </a:solidFill>
              <a:ln w="0" cap="sq">
                <a:solidFill>
                  <a:srgbClr val="000000"/>
                </a:solidFill>
                <a:prstDash val="solid"/>
                <a:miter lim="800000"/>
                <a:headEnd/>
                <a:tailEnd/>
              </a:ln>
            </p:spPr>
            <p:txBody>
              <a:bodyPr/>
              <a:lstStyle/>
              <a:p>
                <a:endParaRPr lang="en-US"/>
              </a:p>
            </p:txBody>
          </p:sp>
          <p:sp>
            <p:nvSpPr>
              <p:cNvPr id="549" name="Freeform 547"/>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close/>
                  </a:path>
                </a:pathLst>
              </a:custGeom>
              <a:solidFill>
                <a:srgbClr val="FF0000"/>
              </a:solidFill>
              <a:ln w="9525">
                <a:noFill/>
                <a:round/>
                <a:headEnd/>
                <a:tailEnd/>
              </a:ln>
            </p:spPr>
            <p:txBody>
              <a:bodyPr/>
              <a:lstStyle/>
              <a:p>
                <a:endParaRPr lang="en-US"/>
              </a:p>
            </p:txBody>
          </p:sp>
          <p:sp>
            <p:nvSpPr>
              <p:cNvPr id="550" name="Freeform 548"/>
              <p:cNvSpPr>
                <a:spLocks/>
              </p:cNvSpPr>
              <p:nvPr/>
            </p:nvSpPr>
            <p:spPr bwMode="auto">
              <a:xfrm>
                <a:off x="845" y="2973"/>
                <a:ext cx="18" cy="29"/>
              </a:xfrm>
              <a:custGeom>
                <a:avLst/>
                <a:gdLst/>
                <a:ahLst/>
                <a:cxnLst>
                  <a:cxn ang="0">
                    <a:pos x="18" y="18"/>
                  </a:cxn>
                  <a:cxn ang="0">
                    <a:pos x="18" y="0"/>
                  </a:cxn>
                  <a:cxn ang="0">
                    <a:pos x="0" y="12"/>
                  </a:cxn>
                  <a:cxn ang="0">
                    <a:pos x="0" y="29"/>
                  </a:cxn>
                  <a:cxn ang="0">
                    <a:pos x="18" y="18"/>
                  </a:cxn>
                </a:cxnLst>
                <a:rect l="0" t="0" r="r" b="b"/>
                <a:pathLst>
                  <a:path w="18" h="29">
                    <a:moveTo>
                      <a:pt x="18" y="18"/>
                    </a:moveTo>
                    <a:lnTo>
                      <a:pt x="18" y="0"/>
                    </a:lnTo>
                    <a:lnTo>
                      <a:pt x="0" y="12"/>
                    </a:lnTo>
                    <a:lnTo>
                      <a:pt x="0" y="29"/>
                    </a:lnTo>
                    <a:lnTo>
                      <a:pt x="18" y="18"/>
                    </a:lnTo>
                  </a:path>
                </a:pathLst>
              </a:custGeom>
              <a:noFill/>
              <a:ln w="0" cap="sq">
                <a:solidFill>
                  <a:srgbClr val="000000"/>
                </a:solidFill>
                <a:prstDash val="solid"/>
                <a:miter lim="800000"/>
                <a:headEnd/>
                <a:tailEnd/>
              </a:ln>
            </p:spPr>
            <p:txBody>
              <a:bodyPr/>
              <a:lstStyle/>
              <a:p>
                <a:endParaRPr lang="en-US"/>
              </a:p>
            </p:txBody>
          </p:sp>
          <p:sp>
            <p:nvSpPr>
              <p:cNvPr id="551" name="Freeform 549"/>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close/>
                  </a:path>
                </a:pathLst>
              </a:custGeom>
              <a:solidFill>
                <a:srgbClr val="FF0000"/>
              </a:solidFill>
              <a:ln w="9525">
                <a:noFill/>
                <a:round/>
                <a:headEnd/>
                <a:tailEnd/>
              </a:ln>
            </p:spPr>
            <p:txBody>
              <a:bodyPr/>
              <a:lstStyle/>
              <a:p>
                <a:endParaRPr lang="en-US"/>
              </a:p>
            </p:txBody>
          </p:sp>
          <p:sp>
            <p:nvSpPr>
              <p:cNvPr id="552" name="Freeform 550"/>
              <p:cNvSpPr>
                <a:spLocks/>
              </p:cNvSpPr>
              <p:nvPr/>
            </p:nvSpPr>
            <p:spPr bwMode="auto">
              <a:xfrm>
                <a:off x="845" y="3014"/>
                <a:ext cx="18" cy="30"/>
              </a:xfrm>
              <a:custGeom>
                <a:avLst/>
                <a:gdLst/>
                <a:ahLst/>
                <a:cxnLst>
                  <a:cxn ang="0">
                    <a:pos x="18" y="18"/>
                  </a:cxn>
                  <a:cxn ang="0">
                    <a:pos x="18" y="0"/>
                  </a:cxn>
                  <a:cxn ang="0">
                    <a:pos x="0" y="12"/>
                  </a:cxn>
                  <a:cxn ang="0">
                    <a:pos x="0" y="30"/>
                  </a:cxn>
                  <a:cxn ang="0">
                    <a:pos x="18" y="18"/>
                  </a:cxn>
                </a:cxnLst>
                <a:rect l="0" t="0" r="r" b="b"/>
                <a:pathLst>
                  <a:path w="18" h="30">
                    <a:moveTo>
                      <a:pt x="18" y="18"/>
                    </a:moveTo>
                    <a:lnTo>
                      <a:pt x="18" y="0"/>
                    </a:lnTo>
                    <a:lnTo>
                      <a:pt x="0" y="12"/>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553" name="Freeform 551"/>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close/>
                  </a:path>
                </a:pathLst>
              </a:custGeom>
              <a:solidFill>
                <a:srgbClr val="669966"/>
              </a:solidFill>
              <a:ln w="9525">
                <a:noFill/>
                <a:round/>
                <a:headEnd/>
                <a:tailEnd/>
              </a:ln>
            </p:spPr>
            <p:txBody>
              <a:bodyPr/>
              <a:lstStyle/>
              <a:p>
                <a:endParaRPr lang="en-US"/>
              </a:p>
            </p:txBody>
          </p:sp>
          <p:sp>
            <p:nvSpPr>
              <p:cNvPr id="554" name="Freeform 552"/>
              <p:cNvSpPr>
                <a:spLocks/>
              </p:cNvSpPr>
              <p:nvPr/>
            </p:nvSpPr>
            <p:spPr bwMode="auto">
              <a:xfrm>
                <a:off x="845" y="3055"/>
                <a:ext cx="18" cy="30"/>
              </a:xfrm>
              <a:custGeom>
                <a:avLst/>
                <a:gdLst/>
                <a:ahLst/>
                <a:cxnLst>
                  <a:cxn ang="0">
                    <a:pos x="18" y="18"/>
                  </a:cxn>
                  <a:cxn ang="0">
                    <a:pos x="18" y="0"/>
                  </a:cxn>
                  <a:cxn ang="0">
                    <a:pos x="0" y="6"/>
                  </a:cxn>
                  <a:cxn ang="0">
                    <a:pos x="0" y="30"/>
                  </a:cxn>
                  <a:cxn ang="0">
                    <a:pos x="18" y="18"/>
                  </a:cxn>
                </a:cxnLst>
                <a:rect l="0" t="0" r="r" b="b"/>
                <a:pathLst>
                  <a:path w="18" h="30">
                    <a:moveTo>
                      <a:pt x="18" y="18"/>
                    </a:moveTo>
                    <a:lnTo>
                      <a:pt x="18" y="0"/>
                    </a:lnTo>
                    <a:lnTo>
                      <a:pt x="0" y="6"/>
                    </a:lnTo>
                    <a:lnTo>
                      <a:pt x="0" y="30"/>
                    </a:lnTo>
                    <a:lnTo>
                      <a:pt x="18" y="18"/>
                    </a:lnTo>
                  </a:path>
                </a:pathLst>
              </a:custGeom>
              <a:noFill/>
              <a:ln w="0" cap="sq">
                <a:solidFill>
                  <a:srgbClr val="000000"/>
                </a:solidFill>
                <a:prstDash val="solid"/>
                <a:miter lim="800000"/>
                <a:headEnd/>
                <a:tailEnd/>
              </a:ln>
            </p:spPr>
            <p:txBody>
              <a:bodyPr/>
              <a:lstStyle/>
              <a:p>
                <a:endParaRPr lang="en-US"/>
              </a:p>
            </p:txBody>
          </p:sp>
          <p:sp>
            <p:nvSpPr>
              <p:cNvPr id="555" name="Freeform 553"/>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close/>
                  </a:path>
                </a:pathLst>
              </a:custGeom>
              <a:solidFill>
                <a:srgbClr val="FF0000"/>
              </a:solidFill>
              <a:ln w="9525">
                <a:noFill/>
                <a:round/>
                <a:headEnd/>
                <a:tailEnd/>
              </a:ln>
            </p:spPr>
            <p:txBody>
              <a:bodyPr/>
              <a:lstStyle/>
              <a:p>
                <a:endParaRPr lang="en-US"/>
              </a:p>
            </p:txBody>
          </p:sp>
          <p:sp>
            <p:nvSpPr>
              <p:cNvPr id="556" name="Freeform 554"/>
              <p:cNvSpPr>
                <a:spLocks/>
              </p:cNvSpPr>
              <p:nvPr/>
            </p:nvSpPr>
            <p:spPr bwMode="auto">
              <a:xfrm>
                <a:off x="845" y="3091"/>
                <a:ext cx="18" cy="35"/>
              </a:xfrm>
              <a:custGeom>
                <a:avLst/>
                <a:gdLst/>
                <a:ahLst/>
                <a:cxnLst>
                  <a:cxn ang="0">
                    <a:pos x="18" y="24"/>
                  </a:cxn>
                  <a:cxn ang="0">
                    <a:pos x="18" y="0"/>
                  </a:cxn>
                  <a:cxn ang="0">
                    <a:pos x="0" y="12"/>
                  </a:cxn>
                  <a:cxn ang="0">
                    <a:pos x="0" y="35"/>
                  </a:cxn>
                  <a:cxn ang="0">
                    <a:pos x="18" y="24"/>
                  </a:cxn>
                </a:cxnLst>
                <a:rect l="0" t="0" r="r" b="b"/>
                <a:pathLst>
                  <a:path w="18" h="35">
                    <a:moveTo>
                      <a:pt x="18" y="24"/>
                    </a:moveTo>
                    <a:lnTo>
                      <a:pt x="18" y="0"/>
                    </a:lnTo>
                    <a:lnTo>
                      <a:pt x="0" y="12"/>
                    </a:lnTo>
                    <a:lnTo>
                      <a:pt x="0" y="35"/>
                    </a:lnTo>
                    <a:lnTo>
                      <a:pt x="18" y="24"/>
                    </a:lnTo>
                  </a:path>
                </a:pathLst>
              </a:custGeom>
              <a:noFill/>
              <a:ln w="0" cap="sq">
                <a:solidFill>
                  <a:srgbClr val="000000"/>
                </a:solidFill>
                <a:prstDash val="solid"/>
                <a:miter lim="800000"/>
                <a:headEnd/>
                <a:tailEnd/>
              </a:ln>
            </p:spPr>
            <p:txBody>
              <a:bodyPr/>
              <a:lstStyle/>
              <a:p>
                <a:endParaRPr lang="en-US"/>
              </a:p>
            </p:txBody>
          </p:sp>
          <p:sp>
            <p:nvSpPr>
              <p:cNvPr id="557" name="Freeform 555"/>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close/>
                  </a:path>
                </a:pathLst>
              </a:custGeom>
              <a:solidFill>
                <a:srgbClr val="9D663C"/>
              </a:solidFill>
              <a:ln w="9525">
                <a:noFill/>
                <a:round/>
                <a:headEnd/>
                <a:tailEnd/>
              </a:ln>
            </p:spPr>
            <p:txBody>
              <a:bodyPr/>
              <a:lstStyle/>
              <a:p>
                <a:endParaRPr lang="en-US"/>
              </a:p>
            </p:txBody>
          </p:sp>
          <p:sp>
            <p:nvSpPr>
              <p:cNvPr id="558" name="Freeform 556"/>
              <p:cNvSpPr>
                <a:spLocks/>
              </p:cNvSpPr>
              <p:nvPr/>
            </p:nvSpPr>
            <p:spPr bwMode="auto">
              <a:xfrm>
                <a:off x="781" y="2991"/>
                <a:ext cx="41" cy="100"/>
              </a:xfrm>
              <a:custGeom>
                <a:avLst/>
                <a:gdLst/>
                <a:ahLst/>
                <a:cxnLst>
                  <a:cxn ang="0">
                    <a:pos x="41" y="70"/>
                  </a:cxn>
                  <a:cxn ang="0">
                    <a:pos x="41" y="0"/>
                  </a:cxn>
                  <a:cxn ang="0">
                    <a:pos x="0" y="29"/>
                  </a:cxn>
                  <a:cxn ang="0">
                    <a:pos x="0" y="100"/>
                  </a:cxn>
                  <a:cxn ang="0">
                    <a:pos x="41" y="70"/>
                  </a:cxn>
                </a:cxnLst>
                <a:rect l="0" t="0" r="r" b="b"/>
                <a:pathLst>
                  <a:path w="41" h="100">
                    <a:moveTo>
                      <a:pt x="41" y="70"/>
                    </a:moveTo>
                    <a:lnTo>
                      <a:pt x="41" y="0"/>
                    </a:lnTo>
                    <a:lnTo>
                      <a:pt x="0" y="29"/>
                    </a:lnTo>
                    <a:lnTo>
                      <a:pt x="0" y="100"/>
                    </a:lnTo>
                    <a:lnTo>
                      <a:pt x="41" y="70"/>
                    </a:lnTo>
                  </a:path>
                </a:pathLst>
              </a:custGeom>
              <a:noFill/>
              <a:ln w="0" cap="sq">
                <a:solidFill>
                  <a:srgbClr val="000000"/>
                </a:solidFill>
                <a:prstDash val="solid"/>
                <a:miter lim="800000"/>
                <a:headEnd/>
                <a:tailEnd/>
              </a:ln>
            </p:spPr>
            <p:txBody>
              <a:bodyPr/>
              <a:lstStyle/>
              <a:p>
                <a:endParaRPr lang="en-US"/>
              </a:p>
            </p:txBody>
          </p:sp>
          <p:sp>
            <p:nvSpPr>
              <p:cNvPr id="559" name="Freeform 557"/>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560" name="Freeform 558"/>
              <p:cNvSpPr>
                <a:spLocks/>
              </p:cNvSpPr>
              <p:nvPr/>
            </p:nvSpPr>
            <p:spPr bwMode="auto">
              <a:xfrm>
                <a:off x="1022" y="280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path>
                </a:pathLst>
              </a:custGeom>
              <a:noFill/>
              <a:ln w="0" cap="sq">
                <a:solidFill>
                  <a:srgbClr val="000000"/>
                </a:solidFill>
                <a:prstDash val="solid"/>
                <a:miter lim="800000"/>
                <a:headEnd/>
                <a:tailEnd/>
              </a:ln>
            </p:spPr>
            <p:txBody>
              <a:bodyPr/>
              <a:lstStyle/>
              <a:p>
                <a:endParaRPr lang="en-US"/>
              </a:p>
            </p:txBody>
          </p:sp>
          <p:sp>
            <p:nvSpPr>
              <p:cNvPr id="561" name="Freeform 559"/>
              <p:cNvSpPr>
                <a:spLocks/>
              </p:cNvSpPr>
              <p:nvPr/>
            </p:nvSpPr>
            <p:spPr bwMode="auto">
              <a:xfrm>
                <a:off x="528" y="2548"/>
                <a:ext cx="564" cy="206"/>
              </a:xfrm>
              <a:custGeom>
                <a:avLst/>
                <a:gdLst/>
                <a:ahLst/>
                <a:cxnLst>
                  <a:cxn ang="0">
                    <a:pos x="564" y="0"/>
                  </a:cxn>
                  <a:cxn ang="0">
                    <a:pos x="217" y="206"/>
                  </a:cxn>
                  <a:cxn ang="0">
                    <a:pos x="0" y="76"/>
                  </a:cxn>
                </a:cxnLst>
                <a:rect l="0" t="0" r="r" b="b"/>
                <a:pathLst>
                  <a:path w="564" h="206">
                    <a:moveTo>
                      <a:pt x="564" y="0"/>
                    </a:moveTo>
                    <a:lnTo>
                      <a:pt x="217" y="206"/>
                    </a:lnTo>
                    <a:lnTo>
                      <a:pt x="0" y="76"/>
                    </a:lnTo>
                  </a:path>
                </a:pathLst>
              </a:custGeom>
              <a:noFill/>
              <a:ln w="0" cap="sq">
                <a:solidFill>
                  <a:srgbClr val="000000"/>
                </a:solidFill>
                <a:prstDash val="solid"/>
                <a:miter lim="800000"/>
                <a:headEnd/>
                <a:tailEnd/>
              </a:ln>
            </p:spPr>
            <p:txBody>
              <a:bodyPr/>
              <a:lstStyle/>
              <a:p>
                <a:endParaRPr lang="en-US"/>
              </a:p>
            </p:txBody>
          </p:sp>
          <p:sp>
            <p:nvSpPr>
              <p:cNvPr id="562" name="Line 560"/>
              <p:cNvSpPr>
                <a:spLocks noChangeShapeType="1"/>
              </p:cNvSpPr>
              <p:nvPr/>
            </p:nvSpPr>
            <p:spPr bwMode="auto">
              <a:xfrm>
                <a:off x="563" y="2736"/>
                <a:ext cx="65" cy="42"/>
              </a:xfrm>
              <a:prstGeom prst="line">
                <a:avLst/>
              </a:prstGeom>
              <a:noFill/>
              <a:ln w="0" cap="sq">
                <a:solidFill>
                  <a:srgbClr val="FFFFFF"/>
                </a:solidFill>
                <a:miter lim="800000"/>
                <a:headEnd/>
                <a:tailEnd/>
              </a:ln>
            </p:spPr>
            <p:txBody>
              <a:bodyPr/>
              <a:lstStyle/>
              <a:p>
                <a:endParaRPr lang="en-US"/>
              </a:p>
            </p:txBody>
          </p:sp>
          <p:sp>
            <p:nvSpPr>
              <p:cNvPr id="563" name="Line 561"/>
              <p:cNvSpPr>
                <a:spLocks noChangeShapeType="1"/>
              </p:cNvSpPr>
              <p:nvPr/>
            </p:nvSpPr>
            <p:spPr bwMode="auto">
              <a:xfrm flipV="1">
                <a:off x="828" y="2435"/>
                <a:ext cx="58" cy="36"/>
              </a:xfrm>
              <a:prstGeom prst="line">
                <a:avLst/>
              </a:prstGeom>
              <a:noFill/>
              <a:ln w="0" cap="sq">
                <a:solidFill>
                  <a:srgbClr val="FFFFFF"/>
                </a:solidFill>
                <a:miter lim="800000"/>
                <a:headEnd/>
                <a:tailEnd/>
              </a:ln>
            </p:spPr>
            <p:txBody>
              <a:bodyPr/>
              <a:lstStyle/>
              <a:p>
                <a:endParaRPr lang="en-US"/>
              </a:p>
            </p:txBody>
          </p:sp>
          <p:sp>
            <p:nvSpPr>
              <p:cNvPr id="564" name="Line 562"/>
              <p:cNvSpPr>
                <a:spLocks noChangeShapeType="1"/>
              </p:cNvSpPr>
              <p:nvPr/>
            </p:nvSpPr>
            <p:spPr bwMode="auto">
              <a:xfrm flipV="1">
                <a:off x="857" y="2453"/>
                <a:ext cx="59" cy="36"/>
              </a:xfrm>
              <a:prstGeom prst="line">
                <a:avLst/>
              </a:prstGeom>
              <a:noFill/>
              <a:ln w="0" cap="sq">
                <a:solidFill>
                  <a:srgbClr val="FFFFFF"/>
                </a:solidFill>
                <a:miter lim="800000"/>
                <a:headEnd/>
                <a:tailEnd/>
              </a:ln>
            </p:spPr>
            <p:txBody>
              <a:bodyPr/>
              <a:lstStyle/>
              <a:p>
                <a:endParaRPr lang="en-US"/>
              </a:p>
            </p:txBody>
          </p:sp>
          <p:sp>
            <p:nvSpPr>
              <p:cNvPr id="565" name="Line 563"/>
              <p:cNvSpPr>
                <a:spLocks noChangeShapeType="1"/>
              </p:cNvSpPr>
              <p:nvPr/>
            </p:nvSpPr>
            <p:spPr bwMode="auto">
              <a:xfrm flipV="1">
                <a:off x="881" y="2471"/>
                <a:ext cx="64" cy="35"/>
              </a:xfrm>
              <a:prstGeom prst="line">
                <a:avLst/>
              </a:prstGeom>
              <a:noFill/>
              <a:ln w="0" cap="sq">
                <a:solidFill>
                  <a:srgbClr val="FFFFFF"/>
                </a:solidFill>
                <a:miter lim="800000"/>
                <a:headEnd/>
                <a:tailEnd/>
              </a:ln>
            </p:spPr>
            <p:txBody>
              <a:bodyPr/>
              <a:lstStyle/>
              <a:p>
                <a:endParaRPr lang="en-US"/>
              </a:p>
            </p:txBody>
          </p:sp>
          <p:sp>
            <p:nvSpPr>
              <p:cNvPr id="566" name="Freeform 564"/>
              <p:cNvSpPr>
                <a:spLocks/>
              </p:cNvSpPr>
              <p:nvPr/>
            </p:nvSpPr>
            <p:spPr bwMode="auto">
              <a:xfrm>
                <a:off x="881" y="2666"/>
                <a:ext cx="1" cy="454"/>
              </a:xfrm>
              <a:custGeom>
                <a:avLst/>
                <a:gdLst/>
                <a:ahLst/>
                <a:cxnLst>
                  <a:cxn ang="0">
                    <a:pos x="0" y="0"/>
                  </a:cxn>
                  <a:cxn ang="0">
                    <a:pos x="0" y="454"/>
                  </a:cxn>
                  <a:cxn ang="0">
                    <a:pos x="0" y="0"/>
                  </a:cxn>
                </a:cxnLst>
                <a:rect l="0" t="0" r="r" b="b"/>
                <a:pathLst>
                  <a:path h="454">
                    <a:moveTo>
                      <a:pt x="0" y="0"/>
                    </a:moveTo>
                    <a:lnTo>
                      <a:pt x="0" y="454"/>
                    </a:lnTo>
                    <a:lnTo>
                      <a:pt x="0" y="0"/>
                    </a:lnTo>
                    <a:close/>
                  </a:path>
                </a:pathLst>
              </a:custGeom>
              <a:solidFill>
                <a:srgbClr val="FFFFFF"/>
              </a:solidFill>
              <a:ln w="9525">
                <a:noFill/>
                <a:round/>
                <a:headEnd/>
                <a:tailEnd/>
              </a:ln>
            </p:spPr>
            <p:txBody>
              <a:bodyPr/>
              <a:lstStyle/>
              <a:p>
                <a:endParaRPr lang="en-US"/>
              </a:p>
            </p:txBody>
          </p:sp>
          <p:sp>
            <p:nvSpPr>
              <p:cNvPr id="567" name="Line 565"/>
              <p:cNvSpPr>
                <a:spLocks noChangeShapeType="1"/>
              </p:cNvSpPr>
              <p:nvPr/>
            </p:nvSpPr>
            <p:spPr bwMode="auto">
              <a:xfrm>
                <a:off x="881" y="2666"/>
                <a:ext cx="1" cy="454"/>
              </a:xfrm>
              <a:prstGeom prst="line">
                <a:avLst/>
              </a:prstGeom>
              <a:noFill/>
              <a:ln w="0" cap="sq">
                <a:solidFill>
                  <a:srgbClr val="000000"/>
                </a:solidFill>
                <a:miter lim="800000"/>
                <a:headEnd/>
                <a:tailEnd/>
              </a:ln>
            </p:spPr>
            <p:txBody>
              <a:bodyPr/>
              <a:lstStyle/>
              <a:p>
                <a:endParaRPr lang="en-US"/>
              </a:p>
            </p:txBody>
          </p:sp>
          <p:sp>
            <p:nvSpPr>
              <p:cNvPr id="568" name="Freeform 566"/>
              <p:cNvSpPr>
                <a:spLocks/>
              </p:cNvSpPr>
              <p:nvPr/>
            </p:nvSpPr>
            <p:spPr bwMode="auto">
              <a:xfrm>
                <a:off x="528" y="3044"/>
                <a:ext cx="253" cy="118"/>
              </a:xfrm>
              <a:custGeom>
                <a:avLst/>
                <a:gdLst/>
                <a:ahLst/>
                <a:cxnLst>
                  <a:cxn ang="0">
                    <a:pos x="253" y="100"/>
                  </a:cxn>
                  <a:cxn ang="0">
                    <a:pos x="217" y="118"/>
                  </a:cxn>
                  <a:cxn ang="0">
                    <a:pos x="0" y="0"/>
                  </a:cxn>
                </a:cxnLst>
                <a:rect l="0" t="0" r="r" b="b"/>
                <a:pathLst>
                  <a:path w="253" h="118">
                    <a:moveTo>
                      <a:pt x="253" y="100"/>
                    </a:moveTo>
                    <a:lnTo>
                      <a:pt x="217" y="118"/>
                    </a:lnTo>
                    <a:lnTo>
                      <a:pt x="0" y="0"/>
                    </a:lnTo>
                  </a:path>
                </a:pathLst>
              </a:custGeom>
              <a:noFill/>
              <a:ln w="0" cap="sq">
                <a:solidFill>
                  <a:srgbClr val="000000"/>
                </a:solidFill>
                <a:prstDash val="solid"/>
                <a:miter lim="800000"/>
                <a:headEnd/>
                <a:tailEnd/>
              </a:ln>
            </p:spPr>
            <p:txBody>
              <a:bodyPr/>
              <a:lstStyle/>
              <a:p>
                <a:endParaRPr lang="en-US"/>
              </a:p>
            </p:txBody>
          </p:sp>
          <p:sp>
            <p:nvSpPr>
              <p:cNvPr id="569" name="Freeform 567"/>
              <p:cNvSpPr>
                <a:spLocks/>
              </p:cNvSpPr>
              <p:nvPr/>
            </p:nvSpPr>
            <p:spPr bwMode="auto">
              <a:xfrm>
                <a:off x="775" y="3126"/>
                <a:ext cx="23" cy="30"/>
              </a:xfrm>
              <a:custGeom>
                <a:avLst/>
                <a:gdLst/>
                <a:ahLst/>
                <a:cxnLst>
                  <a:cxn ang="0">
                    <a:pos x="17" y="30"/>
                  </a:cxn>
                  <a:cxn ang="0">
                    <a:pos x="17" y="24"/>
                  </a:cxn>
                  <a:cxn ang="0">
                    <a:pos x="23" y="24"/>
                  </a:cxn>
                  <a:cxn ang="0">
                    <a:pos x="23" y="18"/>
                  </a:cxn>
                  <a:cxn ang="0">
                    <a:pos x="23" y="12"/>
                  </a:cxn>
                  <a:cxn ang="0">
                    <a:pos x="23" y="6"/>
                  </a:cxn>
                  <a:cxn ang="0">
                    <a:pos x="23" y="0"/>
                  </a:cxn>
                  <a:cxn ang="0">
                    <a:pos x="17" y="0"/>
                  </a:cxn>
                  <a:cxn ang="0">
                    <a:pos x="12" y="0"/>
                  </a:cxn>
                  <a:cxn ang="0">
                    <a:pos x="12" y="6"/>
                  </a:cxn>
                  <a:cxn ang="0">
                    <a:pos x="6" y="6"/>
                  </a:cxn>
                  <a:cxn ang="0">
                    <a:pos x="6" y="12"/>
                  </a:cxn>
                  <a:cxn ang="0">
                    <a:pos x="0" y="18"/>
                  </a:cxn>
                  <a:cxn ang="0">
                    <a:pos x="6" y="24"/>
                  </a:cxn>
                  <a:cxn ang="0">
                    <a:pos x="6" y="30"/>
                  </a:cxn>
                  <a:cxn ang="0">
                    <a:pos x="12" y="30"/>
                  </a:cxn>
                  <a:cxn ang="0">
                    <a:pos x="17" y="30"/>
                  </a:cxn>
                </a:cxnLst>
                <a:rect l="0" t="0" r="r" b="b"/>
                <a:pathLst>
                  <a:path w="23" h="30">
                    <a:moveTo>
                      <a:pt x="17" y="30"/>
                    </a:moveTo>
                    <a:lnTo>
                      <a:pt x="17" y="24"/>
                    </a:lnTo>
                    <a:lnTo>
                      <a:pt x="23" y="24"/>
                    </a:lnTo>
                    <a:lnTo>
                      <a:pt x="23" y="18"/>
                    </a:lnTo>
                    <a:lnTo>
                      <a:pt x="23" y="12"/>
                    </a:lnTo>
                    <a:lnTo>
                      <a:pt x="23" y="6"/>
                    </a:lnTo>
                    <a:lnTo>
                      <a:pt x="23" y="0"/>
                    </a:lnTo>
                    <a:lnTo>
                      <a:pt x="17" y="0"/>
                    </a:lnTo>
                    <a:lnTo>
                      <a:pt x="12" y="0"/>
                    </a:lnTo>
                    <a:lnTo>
                      <a:pt x="12" y="6"/>
                    </a:lnTo>
                    <a:lnTo>
                      <a:pt x="6" y="6"/>
                    </a:lnTo>
                    <a:lnTo>
                      <a:pt x="6" y="12"/>
                    </a:lnTo>
                    <a:lnTo>
                      <a:pt x="0" y="18"/>
                    </a:lnTo>
                    <a:lnTo>
                      <a:pt x="6" y="24"/>
                    </a:lnTo>
                    <a:lnTo>
                      <a:pt x="6" y="30"/>
                    </a:lnTo>
                    <a:lnTo>
                      <a:pt x="12" y="30"/>
                    </a:lnTo>
                    <a:lnTo>
                      <a:pt x="17" y="30"/>
                    </a:lnTo>
                    <a:close/>
                  </a:path>
                </a:pathLst>
              </a:custGeom>
              <a:solidFill>
                <a:srgbClr val="E5E500"/>
              </a:solidFill>
              <a:ln w="9525">
                <a:noFill/>
                <a:round/>
                <a:headEnd/>
                <a:tailEnd/>
              </a:ln>
            </p:spPr>
            <p:txBody>
              <a:bodyPr/>
              <a:lstStyle/>
              <a:p>
                <a:endParaRPr lang="en-US"/>
              </a:p>
            </p:txBody>
          </p:sp>
          <p:sp>
            <p:nvSpPr>
              <p:cNvPr id="570" name="Freeform 568"/>
              <p:cNvSpPr>
                <a:spLocks/>
              </p:cNvSpPr>
              <p:nvPr/>
            </p:nvSpPr>
            <p:spPr bwMode="auto">
              <a:xfrm>
                <a:off x="775" y="3126"/>
                <a:ext cx="17" cy="30"/>
              </a:xfrm>
              <a:custGeom>
                <a:avLst/>
                <a:gdLst/>
                <a:ahLst/>
                <a:cxnLst>
                  <a:cxn ang="0">
                    <a:pos x="12" y="30"/>
                  </a:cxn>
                  <a:cxn ang="0">
                    <a:pos x="12" y="24"/>
                  </a:cxn>
                  <a:cxn ang="0">
                    <a:pos x="17" y="24"/>
                  </a:cxn>
                  <a:cxn ang="0">
                    <a:pos x="17" y="18"/>
                  </a:cxn>
                  <a:cxn ang="0">
                    <a:pos x="17" y="12"/>
                  </a:cxn>
                  <a:cxn ang="0">
                    <a:pos x="17" y="6"/>
                  </a:cxn>
                  <a:cxn ang="0">
                    <a:pos x="17" y="0"/>
                  </a:cxn>
                  <a:cxn ang="0">
                    <a:pos x="12" y="0"/>
                  </a:cxn>
                  <a:cxn ang="0">
                    <a:pos x="12" y="0"/>
                  </a:cxn>
                  <a:cxn ang="0">
                    <a:pos x="6" y="6"/>
                  </a:cxn>
                  <a:cxn ang="0">
                    <a:pos x="0" y="6"/>
                  </a:cxn>
                  <a:cxn ang="0">
                    <a:pos x="0" y="12"/>
                  </a:cxn>
                  <a:cxn ang="0">
                    <a:pos x="0" y="18"/>
                  </a:cxn>
                  <a:cxn ang="0">
                    <a:pos x="0" y="24"/>
                  </a:cxn>
                  <a:cxn ang="0">
                    <a:pos x="0" y="30"/>
                  </a:cxn>
                  <a:cxn ang="0">
                    <a:pos x="6" y="30"/>
                  </a:cxn>
                  <a:cxn ang="0">
                    <a:pos x="12" y="30"/>
                  </a:cxn>
                </a:cxnLst>
                <a:rect l="0" t="0" r="r" b="b"/>
                <a:pathLst>
                  <a:path w="17" h="30">
                    <a:moveTo>
                      <a:pt x="12" y="30"/>
                    </a:moveTo>
                    <a:lnTo>
                      <a:pt x="12" y="24"/>
                    </a:lnTo>
                    <a:lnTo>
                      <a:pt x="17" y="24"/>
                    </a:lnTo>
                    <a:lnTo>
                      <a:pt x="17" y="18"/>
                    </a:lnTo>
                    <a:lnTo>
                      <a:pt x="17" y="12"/>
                    </a:lnTo>
                    <a:lnTo>
                      <a:pt x="17" y="6"/>
                    </a:lnTo>
                    <a:lnTo>
                      <a:pt x="17" y="0"/>
                    </a:lnTo>
                    <a:lnTo>
                      <a:pt x="12" y="0"/>
                    </a:lnTo>
                    <a:lnTo>
                      <a:pt x="12" y="0"/>
                    </a:lnTo>
                    <a:lnTo>
                      <a:pt x="6" y="6"/>
                    </a:lnTo>
                    <a:lnTo>
                      <a:pt x="0" y="6"/>
                    </a:lnTo>
                    <a:lnTo>
                      <a:pt x="0" y="12"/>
                    </a:lnTo>
                    <a:lnTo>
                      <a:pt x="0" y="18"/>
                    </a:lnTo>
                    <a:lnTo>
                      <a:pt x="0" y="24"/>
                    </a:lnTo>
                    <a:lnTo>
                      <a:pt x="0" y="30"/>
                    </a:lnTo>
                    <a:lnTo>
                      <a:pt x="6" y="30"/>
                    </a:lnTo>
                    <a:lnTo>
                      <a:pt x="12" y="30"/>
                    </a:lnTo>
                  </a:path>
                </a:pathLst>
              </a:custGeom>
              <a:noFill/>
              <a:ln w="0" cap="sq">
                <a:solidFill>
                  <a:srgbClr val="000000"/>
                </a:solidFill>
                <a:prstDash val="solid"/>
                <a:miter lim="800000"/>
                <a:headEnd/>
                <a:tailEnd/>
              </a:ln>
            </p:spPr>
            <p:txBody>
              <a:bodyPr/>
              <a:lstStyle/>
              <a:p>
                <a:endParaRPr lang="en-US"/>
              </a:p>
            </p:txBody>
          </p:sp>
          <p:sp>
            <p:nvSpPr>
              <p:cNvPr id="571" name="Freeform 569"/>
              <p:cNvSpPr>
                <a:spLocks/>
              </p:cNvSpPr>
              <p:nvPr/>
            </p:nvSpPr>
            <p:spPr bwMode="auto">
              <a:xfrm>
                <a:off x="792" y="2766"/>
                <a:ext cx="47" cy="24"/>
              </a:xfrm>
              <a:custGeom>
                <a:avLst/>
                <a:gdLst/>
                <a:ahLst/>
                <a:cxnLst>
                  <a:cxn ang="0">
                    <a:pos x="0" y="24"/>
                  </a:cxn>
                  <a:cxn ang="0">
                    <a:pos x="47" y="0"/>
                  </a:cxn>
                  <a:cxn ang="0">
                    <a:pos x="0" y="24"/>
                  </a:cxn>
                </a:cxnLst>
                <a:rect l="0" t="0" r="r" b="b"/>
                <a:pathLst>
                  <a:path w="47" h="24">
                    <a:moveTo>
                      <a:pt x="0" y="24"/>
                    </a:moveTo>
                    <a:lnTo>
                      <a:pt x="47" y="0"/>
                    </a:lnTo>
                    <a:lnTo>
                      <a:pt x="0" y="24"/>
                    </a:lnTo>
                    <a:close/>
                  </a:path>
                </a:pathLst>
              </a:custGeom>
              <a:solidFill>
                <a:srgbClr val="FFFFFF"/>
              </a:solidFill>
              <a:ln w="9525">
                <a:noFill/>
                <a:round/>
                <a:headEnd/>
                <a:tailEnd/>
              </a:ln>
            </p:spPr>
            <p:txBody>
              <a:bodyPr/>
              <a:lstStyle/>
              <a:p>
                <a:endParaRPr lang="en-US"/>
              </a:p>
            </p:txBody>
          </p:sp>
          <p:sp>
            <p:nvSpPr>
              <p:cNvPr id="572" name="Line 570"/>
              <p:cNvSpPr>
                <a:spLocks noChangeShapeType="1"/>
              </p:cNvSpPr>
              <p:nvPr/>
            </p:nvSpPr>
            <p:spPr bwMode="auto">
              <a:xfrm flipV="1">
                <a:off x="792" y="2766"/>
                <a:ext cx="47" cy="24"/>
              </a:xfrm>
              <a:prstGeom prst="line">
                <a:avLst/>
              </a:prstGeom>
              <a:noFill/>
              <a:ln w="0" cap="sq">
                <a:solidFill>
                  <a:srgbClr val="000000"/>
                </a:solidFill>
                <a:miter lim="800000"/>
                <a:headEnd/>
                <a:tailEnd/>
              </a:ln>
            </p:spPr>
            <p:txBody>
              <a:bodyPr/>
              <a:lstStyle/>
              <a:p>
                <a:endParaRPr lang="en-US"/>
              </a:p>
            </p:txBody>
          </p:sp>
          <p:sp>
            <p:nvSpPr>
              <p:cNvPr id="573" name="Freeform 571"/>
              <p:cNvSpPr>
                <a:spLocks/>
              </p:cNvSpPr>
              <p:nvPr/>
            </p:nvSpPr>
            <p:spPr bwMode="auto">
              <a:xfrm>
                <a:off x="792" y="2790"/>
                <a:ext cx="47" cy="23"/>
              </a:xfrm>
              <a:custGeom>
                <a:avLst/>
                <a:gdLst/>
                <a:ahLst/>
                <a:cxnLst>
                  <a:cxn ang="0">
                    <a:pos x="0" y="23"/>
                  </a:cxn>
                  <a:cxn ang="0">
                    <a:pos x="47" y="0"/>
                  </a:cxn>
                  <a:cxn ang="0">
                    <a:pos x="0" y="23"/>
                  </a:cxn>
                </a:cxnLst>
                <a:rect l="0" t="0" r="r" b="b"/>
                <a:pathLst>
                  <a:path w="47" h="23">
                    <a:moveTo>
                      <a:pt x="0" y="23"/>
                    </a:moveTo>
                    <a:lnTo>
                      <a:pt x="47" y="0"/>
                    </a:lnTo>
                    <a:lnTo>
                      <a:pt x="0" y="23"/>
                    </a:lnTo>
                    <a:close/>
                  </a:path>
                </a:pathLst>
              </a:custGeom>
              <a:solidFill>
                <a:srgbClr val="FFFFFF"/>
              </a:solidFill>
              <a:ln w="9525">
                <a:noFill/>
                <a:round/>
                <a:headEnd/>
                <a:tailEnd/>
              </a:ln>
            </p:spPr>
            <p:txBody>
              <a:bodyPr/>
              <a:lstStyle/>
              <a:p>
                <a:endParaRPr lang="en-US"/>
              </a:p>
            </p:txBody>
          </p:sp>
          <p:sp>
            <p:nvSpPr>
              <p:cNvPr id="574" name="Line 572"/>
              <p:cNvSpPr>
                <a:spLocks noChangeShapeType="1"/>
              </p:cNvSpPr>
              <p:nvPr/>
            </p:nvSpPr>
            <p:spPr bwMode="auto">
              <a:xfrm flipV="1">
                <a:off x="792" y="2790"/>
                <a:ext cx="47" cy="23"/>
              </a:xfrm>
              <a:prstGeom prst="line">
                <a:avLst/>
              </a:prstGeom>
              <a:noFill/>
              <a:ln w="0" cap="sq">
                <a:solidFill>
                  <a:srgbClr val="000000"/>
                </a:solidFill>
                <a:miter lim="800000"/>
                <a:headEnd/>
                <a:tailEnd/>
              </a:ln>
            </p:spPr>
            <p:txBody>
              <a:bodyPr/>
              <a:lstStyle/>
              <a:p>
                <a:endParaRPr lang="en-US"/>
              </a:p>
            </p:txBody>
          </p:sp>
          <p:sp>
            <p:nvSpPr>
              <p:cNvPr id="575" name="Freeform 573"/>
              <p:cNvSpPr>
                <a:spLocks/>
              </p:cNvSpPr>
              <p:nvPr/>
            </p:nvSpPr>
            <p:spPr bwMode="auto">
              <a:xfrm>
                <a:off x="792" y="2807"/>
                <a:ext cx="47" cy="30"/>
              </a:xfrm>
              <a:custGeom>
                <a:avLst/>
                <a:gdLst/>
                <a:ahLst/>
                <a:cxnLst>
                  <a:cxn ang="0">
                    <a:pos x="0" y="30"/>
                  </a:cxn>
                  <a:cxn ang="0">
                    <a:pos x="47" y="0"/>
                  </a:cxn>
                  <a:cxn ang="0">
                    <a:pos x="0" y="30"/>
                  </a:cxn>
                </a:cxnLst>
                <a:rect l="0" t="0" r="r" b="b"/>
                <a:pathLst>
                  <a:path w="47" h="30">
                    <a:moveTo>
                      <a:pt x="0" y="30"/>
                    </a:moveTo>
                    <a:lnTo>
                      <a:pt x="47" y="0"/>
                    </a:lnTo>
                    <a:lnTo>
                      <a:pt x="0" y="30"/>
                    </a:lnTo>
                    <a:close/>
                  </a:path>
                </a:pathLst>
              </a:custGeom>
              <a:solidFill>
                <a:srgbClr val="FFFFFF"/>
              </a:solidFill>
              <a:ln w="9525">
                <a:noFill/>
                <a:round/>
                <a:headEnd/>
                <a:tailEnd/>
              </a:ln>
            </p:spPr>
            <p:txBody>
              <a:bodyPr/>
              <a:lstStyle/>
              <a:p>
                <a:endParaRPr lang="en-US"/>
              </a:p>
            </p:txBody>
          </p:sp>
          <p:sp>
            <p:nvSpPr>
              <p:cNvPr id="576" name="Line 574"/>
              <p:cNvSpPr>
                <a:spLocks noChangeShapeType="1"/>
              </p:cNvSpPr>
              <p:nvPr/>
            </p:nvSpPr>
            <p:spPr bwMode="auto">
              <a:xfrm flipV="1">
                <a:off x="792" y="2807"/>
                <a:ext cx="47" cy="30"/>
              </a:xfrm>
              <a:prstGeom prst="line">
                <a:avLst/>
              </a:prstGeom>
              <a:noFill/>
              <a:ln w="0" cap="sq">
                <a:solidFill>
                  <a:srgbClr val="000000"/>
                </a:solidFill>
                <a:miter lim="800000"/>
                <a:headEnd/>
                <a:tailEnd/>
              </a:ln>
            </p:spPr>
            <p:txBody>
              <a:bodyPr/>
              <a:lstStyle/>
              <a:p>
                <a:endParaRPr lang="en-US"/>
              </a:p>
            </p:txBody>
          </p:sp>
          <p:sp>
            <p:nvSpPr>
              <p:cNvPr id="577" name="Freeform 575"/>
              <p:cNvSpPr>
                <a:spLocks/>
              </p:cNvSpPr>
              <p:nvPr/>
            </p:nvSpPr>
            <p:spPr bwMode="auto">
              <a:xfrm>
                <a:off x="781" y="2825"/>
                <a:ext cx="70" cy="42"/>
              </a:xfrm>
              <a:custGeom>
                <a:avLst/>
                <a:gdLst/>
                <a:ahLst/>
                <a:cxnLst>
                  <a:cxn ang="0">
                    <a:pos x="0" y="42"/>
                  </a:cxn>
                  <a:cxn ang="0">
                    <a:pos x="70" y="0"/>
                  </a:cxn>
                  <a:cxn ang="0">
                    <a:pos x="0" y="42"/>
                  </a:cxn>
                </a:cxnLst>
                <a:rect l="0" t="0" r="r" b="b"/>
                <a:pathLst>
                  <a:path w="70" h="42">
                    <a:moveTo>
                      <a:pt x="0" y="42"/>
                    </a:moveTo>
                    <a:lnTo>
                      <a:pt x="70" y="0"/>
                    </a:lnTo>
                    <a:lnTo>
                      <a:pt x="0" y="42"/>
                    </a:lnTo>
                    <a:close/>
                  </a:path>
                </a:pathLst>
              </a:custGeom>
              <a:solidFill>
                <a:srgbClr val="FFFFFF"/>
              </a:solidFill>
              <a:ln w="9525">
                <a:noFill/>
                <a:round/>
                <a:headEnd/>
                <a:tailEnd/>
              </a:ln>
            </p:spPr>
            <p:txBody>
              <a:bodyPr/>
              <a:lstStyle/>
              <a:p>
                <a:endParaRPr lang="en-US"/>
              </a:p>
            </p:txBody>
          </p:sp>
          <p:sp>
            <p:nvSpPr>
              <p:cNvPr id="578" name="Line 576"/>
              <p:cNvSpPr>
                <a:spLocks noChangeShapeType="1"/>
              </p:cNvSpPr>
              <p:nvPr/>
            </p:nvSpPr>
            <p:spPr bwMode="auto">
              <a:xfrm flipV="1">
                <a:off x="781" y="2825"/>
                <a:ext cx="70" cy="42"/>
              </a:xfrm>
              <a:prstGeom prst="line">
                <a:avLst/>
              </a:prstGeom>
              <a:noFill/>
              <a:ln w="0" cap="sq">
                <a:solidFill>
                  <a:srgbClr val="000000"/>
                </a:solidFill>
                <a:miter lim="800000"/>
                <a:headEnd/>
                <a:tailEnd/>
              </a:ln>
            </p:spPr>
            <p:txBody>
              <a:bodyPr/>
              <a:lstStyle/>
              <a:p>
                <a:endParaRPr lang="en-US"/>
              </a:p>
            </p:txBody>
          </p:sp>
          <p:sp>
            <p:nvSpPr>
              <p:cNvPr id="579" name="Line 577"/>
              <p:cNvSpPr>
                <a:spLocks noChangeShapeType="1"/>
              </p:cNvSpPr>
              <p:nvPr/>
            </p:nvSpPr>
            <p:spPr bwMode="auto">
              <a:xfrm>
                <a:off x="563" y="2712"/>
                <a:ext cx="65" cy="42"/>
              </a:xfrm>
              <a:prstGeom prst="line">
                <a:avLst/>
              </a:prstGeom>
              <a:noFill/>
              <a:ln w="0" cap="sq">
                <a:solidFill>
                  <a:srgbClr val="FFFFFF"/>
                </a:solidFill>
                <a:miter lim="800000"/>
                <a:headEnd/>
                <a:tailEnd/>
              </a:ln>
            </p:spPr>
            <p:txBody>
              <a:bodyPr/>
              <a:lstStyle/>
              <a:p>
                <a:endParaRPr lang="en-US"/>
              </a:p>
            </p:txBody>
          </p:sp>
          <p:sp>
            <p:nvSpPr>
              <p:cNvPr id="580" name="Line 578"/>
              <p:cNvSpPr>
                <a:spLocks noChangeShapeType="1"/>
              </p:cNvSpPr>
              <p:nvPr/>
            </p:nvSpPr>
            <p:spPr bwMode="auto">
              <a:xfrm>
                <a:off x="563" y="2688"/>
                <a:ext cx="65" cy="42"/>
              </a:xfrm>
              <a:prstGeom prst="line">
                <a:avLst/>
              </a:prstGeom>
              <a:noFill/>
              <a:ln w="0" cap="sq">
                <a:solidFill>
                  <a:srgbClr val="FFFFFF"/>
                </a:solidFill>
                <a:miter lim="800000"/>
                <a:headEnd/>
                <a:tailEnd/>
              </a:ln>
            </p:spPr>
            <p:txBody>
              <a:bodyPr/>
              <a:lstStyle/>
              <a:p>
                <a:endParaRPr lang="en-US"/>
              </a:p>
            </p:txBody>
          </p:sp>
          <p:sp>
            <p:nvSpPr>
              <p:cNvPr id="581" name="Line 579"/>
              <p:cNvSpPr>
                <a:spLocks noChangeShapeType="1"/>
              </p:cNvSpPr>
              <p:nvPr/>
            </p:nvSpPr>
            <p:spPr bwMode="auto">
              <a:xfrm>
                <a:off x="563" y="2760"/>
                <a:ext cx="65" cy="42"/>
              </a:xfrm>
              <a:prstGeom prst="line">
                <a:avLst/>
              </a:prstGeom>
              <a:noFill/>
              <a:ln w="0" cap="sq">
                <a:solidFill>
                  <a:srgbClr val="FFFFFF"/>
                </a:solidFill>
                <a:miter lim="800000"/>
                <a:headEnd/>
                <a:tailEnd/>
              </a:ln>
            </p:spPr>
            <p:txBody>
              <a:bodyPr/>
              <a:lstStyle/>
              <a:p>
                <a:endParaRPr lang="en-US"/>
              </a:p>
            </p:txBody>
          </p:sp>
          <p:sp>
            <p:nvSpPr>
              <p:cNvPr id="582" name="Line 580"/>
              <p:cNvSpPr>
                <a:spLocks noChangeShapeType="1"/>
              </p:cNvSpPr>
              <p:nvPr/>
            </p:nvSpPr>
            <p:spPr bwMode="auto">
              <a:xfrm>
                <a:off x="563" y="2784"/>
                <a:ext cx="65" cy="42"/>
              </a:xfrm>
              <a:prstGeom prst="line">
                <a:avLst/>
              </a:prstGeom>
              <a:noFill/>
              <a:ln w="0" cap="sq">
                <a:solidFill>
                  <a:srgbClr val="FFFFFF"/>
                </a:solidFill>
                <a:miter lim="800000"/>
                <a:headEnd/>
                <a:tailEnd/>
              </a:ln>
            </p:spPr>
            <p:txBody>
              <a:bodyPr/>
              <a:lstStyle/>
              <a:p>
                <a:endParaRPr lang="en-US"/>
              </a:p>
            </p:txBody>
          </p:sp>
          <p:sp>
            <p:nvSpPr>
              <p:cNvPr id="583" name="Freeform 581"/>
              <p:cNvSpPr>
                <a:spLocks/>
              </p:cNvSpPr>
              <p:nvPr/>
            </p:nvSpPr>
            <p:spPr bwMode="auto">
              <a:xfrm>
                <a:off x="968" y="2832"/>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sp>
            <p:nvSpPr>
              <p:cNvPr id="584" name="Freeform 582"/>
              <p:cNvSpPr>
                <a:spLocks/>
              </p:cNvSpPr>
              <p:nvPr/>
            </p:nvSpPr>
            <p:spPr bwMode="auto">
              <a:xfrm>
                <a:off x="920" y="2860"/>
                <a:ext cx="23" cy="29"/>
              </a:xfrm>
              <a:custGeom>
                <a:avLst/>
                <a:gdLst/>
                <a:ahLst/>
                <a:cxnLst>
                  <a:cxn ang="0">
                    <a:pos x="11" y="29"/>
                  </a:cxn>
                  <a:cxn ang="0">
                    <a:pos x="17" y="23"/>
                  </a:cxn>
                  <a:cxn ang="0">
                    <a:pos x="17" y="23"/>
                  </a:cxn>
                  <a:cxn ang="0">
                    <a:pos x="23" y="17"/>
                  </a:cxn>
                  <a:cxn ang="0">
                    <a:pos x="23" y="11"/>
                  </a:cxn>
                  <a:cxn ang="0">
                    <a:pos x="23" y="5"/>
                  </a:cxn>
                  <a:cxn ang="0">
                    <a:pos x="17" y="0"/>
                  </a:cxn>
                  <a:cxn ang="0">
                    <a:pos x="17" y="0"/>
                  </a:cxn>
                  <a:cxn ang="0">
                    <a:pos x="11" y="0"/>
                  </a:cxn>
                  <a:cxn ang="0">
                    <a:pos x="5" y="5"/>
                  </a:cxn>
                  <a:cxn ang="0">
                    <a:pos x="0" y="5"/>
                  </a:cxn>
                  <a:cxn ang="0">
                    <a:pos x="0" y="11"/>
                  </a:cxn>
                  <a:cxn ang="0">
                    <a:pos x="0" y="17"/>
                  </a:cxn>
                  <a:cxn ang="0">
                    <a:pos x="0" y="23"/>
                  </a:cxn>
                  <a:cxn ang="0">
                    <a:pos x="0" y="23"/>
                  </a:cxn>
                  <a:cxn ang="0">
                    <a:pos x="5" y="29"/>
                  </a:cxn>
                  <a:cxn ang="0">
                    <a:pos x="11" y="29"/>
                  </a:cxn>
                </a:cxnLst>
                <a:rect l="0" t="0" r="r" b="b"/>
                <a:pathLst>
                  <a:path w="23" h="29">
                    <a:moveTo>
                      <a:pt x="11" y="29"/>
                    </a:moveTo>
                    <a:lnTo>
                      <a:pt x="17" y="23"/>
                    </a:lnTo>
                    <a:lnTo>
                      <a:pt x="17" y="23"/>
                    </a:lnTo>
                    <a:lnTo>
                      <a:pt x="23" y="17"/>
                    </a:lnTo>
                    <a:lnTo>
                      <a:pt x="23" y="11"/>
                    </a:lnTo>
                    <a:lnTo>
                      <a:pt x="23" y="5"/>
                    </a:lnTo>
                    <a:lnTo>
                      <a:pt x="17" y="0"/>
                    </a:lnTo>
                    <a:lnTo>
                      <a:pt x="17" y="0"/>
                    </a:lnTo>
                    <a:lnTo>
                      <a:pt x="11" y="0"/>
                    </a:lnTo>
                    <a:lnTo>
                      <a:pt x="5" y="5"/>
                    </a:lnTo>
                    <a:lnTo>
                      <a:pt x="0" y="5"/>
                    </a:lnTo>
                    <a:lnTo>
                      <a:pt x="0" y="11"/>
                    </a:lnTo>
                    <a:lnTo>
                      <a:pt x="0" y="17"/>
                    </a:lnTo>
                    <a:lnTo>
                      <a:pt x="0" y="23"/>
                    </a:lnTo>
                    <a:lnTo>
                      <a:pt x="0" y="23"/>
                    </a:lnTo>
                    <a:lnTo>
                      <a:pt x="5" y="29"/>
                    </a:lnTo>
                    <a:lnTo>
                      <a:pt x="11" y="29"/>
                    </a:lnTo>
                    <a:close/>
                  </a:path>
                </a:pathLst>
              </a:custGeom>
              <a:solidFill>
                <a:srgbClr val="CC0000"/>
              </a:solidFill>
              <a:ln w="9525">
                <a:noFill/>
                <a:round/>
                <a:headEnd/>
                <a:tailEnd/>
              </a:ln>
            </p:spPr>
            <p:txBody>
              <a:bodyPr/>
              <a:lstStyle/>
              <a:p>
                <a:endParaRPr lang="en-US"/>
              </a:p>
            </p:txBody>
          </p:sp>
        </p:grpSp>
        <p:sp>
          <p:nvSpPr>
            <p:cNvPr id="585" name="Line 586"/>
            <p:cNvSpPr>
              <a:spLocks noChangeShapeType="1"/>
            </p:cNvSpPr>
            <p:nvPr/>
          </p:nvSpPr>
          <p:spPr bwMode="auto">
            <a:xfrm flipH="1">
              <a:off x="2752692" y="4421210"/>
              <a:ext cx="457200" cy="114300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586" name="Line 587"/>
            <p:cNvSpPr>
              <a:spLocks noChangeShapeType="1"/>
            </p:cNvSpPr>
            <p:nvPr/>
          </p:nvSpPr>
          <p:spPr bwMode="auto">
            <a:xfrm>
              <a:off x="1533492" y="2287610"/>
              <a:ext cx="1143000" cy="838200"/>
            </a:xfrm>
            <a:prstGeom prst="line">
              <a:avLst/>
            </a:prstGeom>
            <a:noFill/>
            <a:ln w="28575">
              <a:solidFill>
                <a:schemeClr val="tx1"/>
              </a:solidFill>
              <a:round/>
              <a:headEnd type="triangle" w="med" len="med"/>
              <a:tailEnd type="triangle" w="med" len="med"/>
            </a:ln>
            <a:effectLst/>
          </p:spPr>
          <p:txBody>
            <a:bodyPr/>
            <a:lstStyle/>
            <a:p>
              <a:endParaRPr lang="en-US"/>
            </a:p>
          </p:txBody>
        </p:sp>
        <p:grpSp>
          <p:nvGrpSpPr>
            <p:cNvPr id="530" name="Group 588"/>
            <p:cNvGrpSpPr>
              <a:grpSpLocks/>
            </p:cNvGrpSpPr>
            <p:nvPr/>
          </p:nvGrpSpPr>
          <p:grpSpPr bwMode="auto">
            <a:xfrm>
              <a:off x="1152492" y="5564210"/>
              <a:ext cx="1223963" cy="644525"/>
              <a:chOff x="2280" y="3614"/>
              <a:chExt cx="771" cy="406"/>
            </a:xfrm>
          </p:grpSpPr>
          <p:sp>
            <p:nvSpPr>
              <p:cNvPr id="588" name="Oval 589"/>
              <p:cNvSpPr>
                <a:spLocks noChangeArrowheads="1"/>
              </p:cNvSpPr>
              <p:nvPr/>
            </p:nvSpPr>
            <p:spPr bwMode="auto">
              <a:xfrm>
                <a:off x="2280" y="3614"/>
                <a:ext cx="771" cy="406"/>
              </a:xfrm>
              <a:prstGeom prst="ellipse">
                <a:avLst/>
              </a:prstGeom>
              <a:gradFill rotWithShape="0">
                <a:gsLst>
                  <a:gs pos="0">
                    <a:srgbClr val="CC0000"/>
                  </a:gs>
                  <a:gs pos="50000">
                    <a:srgbClr val="FFFFFF"/>
                  </a:gs>
                  <a:gs pos="100000">
                    <a:srgbClr val="CC0000"/>
                  </a:gs>
                </a:gsLst>
                <a:lin ang="5400000" scaled="1"/>
              </a:gradFill>
              <a:ln w="9525">
                <a:noFill/>
                <a:round/>
                <a:headEnd/>
                <a:tailEnd/>
              </a:ln>
              <a:effectLst/>
            </p:spPr>
            <p:txBody>
              <a:bodyPr wrap="none" anchor="ctr"/>
              <a:lstStyle/>
              <a:p>
                <a:endParaRPr lang="en-US"/>
              </a:p>
            </p:txBody>
          </p:sp>
          <p:grpSp>
            <p:nvGrpSpPr>
              <p:cNvPr id="587" name="Group 590"/>
              <p:cNvGrpSpPr>
                <a:grpSpLocks/>
              </p:cNvGrpSpPr>
              <p:nvPr/>
            </p:nvGrpSpPr>
            <p:grpSpPr bwMode="auto">
              <a:xfrm>
                <a:off x="2832" y="3567"/>
                <a:ext cx="235" cy="207"/>
                <a:chOff x="3285" y="2231"/>
                <a:chExt cx="312" cy="311"/>
              </a:xfrm>
            </p:grpSpPr>
            <p:sp>
              <p:nvSpPr>
                <p:cNvPr id="672" name="Freeform 591"/>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673" name="Freeform 592"/>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674" name="Freeform 593"/>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675" name="Freeform 594"/>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676" name="Freeform 595"/>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677" name="Freeform 596"/>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678" name="Freeform 597"/>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679" name="Freeform 598"/>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680" name="Freeform 599"/>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681" name="Freeform 600"/>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682" name="Freeform 601"/>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683" name="Freeform 602"/>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684" name="Freeform 603"/>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685" name="Freeform 604"/>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686" name="Freeform 605"/>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687" name="Freeform 606"/>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688" name="Freeform 607"/>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689" name="Freeform 608"/>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690" name="Freeform 609"/>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691" name="Freeform 610"/>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692" name="Freeform 611"/>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693" name="Line 612"/>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694" name="Freeform 613"/>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695" name="Line 614"/>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696" name="Freeform 615"/>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697" name="Freeform 616"/>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698" name="Freeform 617"/>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699" name="Freeform 618"/>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700" name="Freeform 619"/>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701" name="Freeform 620"/>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702" name="Freeform 621"/>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703" name="Freeform 622"/>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704" name="Freeform 623"/>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705" name="Freeform 624"/>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706" name="Freeform 625"/>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707" name="Freeform 626"/>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708" name="Freeform 627"/>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709" name="Freeform 628"/>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710" name="Freeform 629"/>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711" name="Freeform 630"/>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589" name="Group 631"/>
              <p:cNvGrpSpPr>
                <a:grpSpLocks/>
              </p:cNvGrpSpPr>
              <p:nvPr/>
            </p:nvGrpSpPr>
            <p:grpSpPr bwMode="auto">
              <a:xfrm>
                <a:off x="2639" y="3567"/>
                <a:ext cx="235" cy="207"/>
                <a:chOff x="3285" y="2231"/>
                <a:chExt cx="312" cy="311"/>
              </a:xfrm>
            </p:grpSpPr>
            <p:sp>
              <p:nvSpPr>
                <p:cNvPr id="632" name="Freeform 632"/>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633" name="Freeform 633"/>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634" name="Freeform 634"/>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635" name="Freeform 635"/>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636" name="Freeform 636"/>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637" name="Freeform 637"/>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638" name="Freeform 638"/>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639" name="Freeform 639"/>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640" name="Freeform 640"/>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641" name="Freeform 641"/>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642" name="Freeform 642"/>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643" name="Freeform 643"/>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644" name="Freeform 644"/>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645" name="Freeform 645"/>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646" name="Freeform 646"/>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647" name="Freeform 647"/>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648" name="Freeform 648"/>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649" name="Freeform 649"/>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650" name="Freeform 650"/>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651" name="Freeform 651"/>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652" name="Freeform 652"/>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653" name="Line 653"/>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654" name="Freeform 654"/>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655" name="Line 655"/>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656" name="Freeform 656"/>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657" name="Freeform 657"/>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658" name="Freeform 658"/>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659" name="Freeform 659"/>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660" name="Freeform 660"/>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661" name="Freeform 661"/>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662" name="Freeform 662"/>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663" name="Freeform 663"/>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664" name="Freeform 664"/>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665" name="Freeform 665"/>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666" name="Freeform 666"/>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667" name="Freeform 667"/>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668" name="Freeform 668"/>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669" name="Freeform 669"/>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670" name="Freeform 670"/>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671" name="Freeform 671"/>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590" name="Group 672"/>
              <p:cNvGrpSpPr>
                <a:grpSpLocks/>
              </p:cNvGrpSpPr>
              <p:nvPr/>
            </p:nvGrpSpPr>
            <p:grpSpPr bwMode="auto">
              <a:xfrm>
                <a:off x="2456" y="3567"/>
                <a:ext cx="235" cy="207"/>
                <a:chOff x="3285" y="2231"/>
                <a:chExt cx="312" cy="311"/>
              </a:xfrm>
            </p:grpSpPr>
            <p:sp>
              <p:nvSpPr>
                <p:cNvPr id="592" name="Freeform 673"/>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593" name="Freeform 674"/>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594" name="Freeform 675"/>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595" name="Freeform 676"/>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596" name="Freeform 677"/>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597" name="Freeform 678"/>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598" name="Freeform 679"/>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599" name="Freeform 680"/>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600" name="Freeform 681"/>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601" name="Freeform 682"/>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602" name="Freeform 683"/>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603" name="Freeform 684"/>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604" name="Freeform 685"/>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605" name="Freeform 686"/>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606" name="Freeform 687"/>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607" name="Freeform 688"/>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608" name="Freeform 689"/>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609" name="Freeform 690"/>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610" name="Freeform 691"/>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611" name="Freeform 692"/>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612" name="Freeform 693"/>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613" name="Line 694"/>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614" name="Freeform 695"/>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615" name="Line 696"/>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616" name="Freeform 697"/>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617" name="Freeform 698"/>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618" name="Freeform 699"/>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619" name="Freeform 700"/>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620" name="Freeform 701"/>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621" name="Freeform 702"/>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622" name="Freeform 703"/>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623" name="Freeform 704"/>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624" name="Freeform 705"/>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625" name="Freeform 706"/>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626" name="Freeform 707"/>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627" name="Freeform 708"/>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628" name="Freeform 709"/>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629" name="Freeform 710"/>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630" name="Freeform 711"/>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631" name="Freeform 712"/>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grpSp>
          <p:nvGrpSpPr>
            <p:cNvPr id="591" name="Group 713"/>
            <p:cNvGrpSpPr>
              <a:grpSpLocks/>
            </p:cNvGrpSpPr>
            <p:nvPr/>
          </p:nvGrpSpPr>
          <p:grpSpPr bwMode="auto">
            <a:xfrm>
              <a:off x="1609692" y="1220810"/>
              <a:ext cx="1223963" cy="644525"/>
              <a:chOff x="2280" y="3614"/>
              <a:chExt cx="771" cy="406"/>
            </a:xfrm>
          </p:grpSpPr>
          <p:sp>
            <p:nvSpPr>
              <p:cNvPr id="713" name="Oval 714"/>
              <p:cNvSpPr>
                <a:spLocks noChangeArrowheads="1"/>
              </p:cNvSpPr>
              <p:nvPr/>
            </p:nvSpPr>
            <p:spPr bwMode="auto">
              <a:xfrm>
                <a:off x="2280" y="3614"/>
                <a:ext cx="771" cy="406"/>
              </a:xfrm>
              <a:prstGeom prst="ellipse">
                <a:avLst/>
              </a:prstGeom>
              <a:gradFill rotWithShape="0">
                <a:gsLst>
                  <a:gs pos="0">
                    <a:srgbClr val="CC0000"/>
                  </a:gs>
                  <a:gs pos="50000">
                    <a:srgbClr val="FFFFFF"/>
                  </a:gs>
                  <a:gs pos="100000">
                    <a:srgbClr val="CC0000"/>
                  </a:gs>
                </a:gsLst>
                <a:lin ang="5400000" scaled="1"/>
              </a:gradFill>
              <a:ln w="9525">
                <a:noFill/>
                <a:round/>
                <a:headEnd/>
                <a:tailEnd/>
              </a:ln>
              <a:effectLst/>
            </p:spPr>
            <p:txBody>
              <a:bodyPr wrap="none" anchor="ctr"/>
              <a:lstStyle/>
              <a:p>
                <a:endParaRPr lang="en-US"/>
              </a:p>
            </p:txBody>
          </p:sp>
          <p:grpSp>
            <p:nvGrpSpPr>
              <p:cNvPr id="712" name="Group 715"/>
              <p:cNvGrpSpPr>
                <a:grpSpLocks/>
              </p:cNvGrpSpPr>
              <p:nvPr/>
            </p:nvGrpSpPr>
            <p:grpSpPr bwMode="auto">
              <a:xfrm>
                <a:off x="2832" y="3567"/>
                <a:ext cx="235" cy="207"/>
                <a:chOff x="3285" y="2231"/>
                <a:chExt cx="312" cy="311"/>
              </a:xfrm>
            </p:grpSpPr>
            <p:sp>
              <p:nvSpPr>
                <p:cNvPr id="797" name="Freeform 716"/>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798" name="Freeform 717"/>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799" name="Freeform 718"/>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800" name="Freeform 719"/>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801" name="Freeform 720"/>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802" name="Freeform 721"/>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803" name="Freeform 722"/>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804" name="Freeform 723"/>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805" name="Freeform 724"/>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806" name="Freeform 725"/>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807" name="Freeform 726"/>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808" name="Freeform 727"/>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809" name="Freeform 728"/>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810" name="Freeform 729"/>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811" name="Freeform 730"/>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812" name="Freeform 731"/>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813" name="Freeform 732"/>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814" name="Freeform 733"/>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815" name="Freeform 734"/>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816" name="Freeform 735"/>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817" name="Freeform 736"/>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818" name="Line 737"/>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819" name="Freeform 738"/>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820" name="Line 739"/>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821" name="Freeform 740"/>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822" name="Freeform 741"/>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823" name="Freeform 742"/>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824" name="Freeform 743"/>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825" name="Freeform 744"/>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826" name="Freeform 745"/>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827" name="Freeform 746"/>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828" name="Freeform 747"/>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829" name="Freeform 748"/>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830" name="Freeform 749"/>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831" name="Freeform 750"/>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832" name="Freeform 751"/>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833" name="Freeform 752"/>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834" name="Freeform 753"/>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835" name="Freeform 754"/>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836" name="Freeform 755"/>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714" name="Group 756"/>
              <p:cNvGrpSpPr>
                <a:grpSpLocks/>
              </p:cNvGrpSpPr>
              <p:nvPr/>
            </p:nvGrpSpPr>
            <p:grpSpPr bwMode="auto">
              <a:xfrm>
                <a:off x="2639" y="3567"/>
                <a:ext cx="235" cy="207"/>
                <a:chOff x="3285" y="2231"/>
                <a:chExt cx="312" cy="311"/>
              </a:xfrm>
            </p:grpSpPr>
            <p:sp>
              <p:nvSpPr>
                <p:cNvPr id="757" name="Freeform 757"/>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758" name="Freeform 758"/>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759" name="Freeform 759"/>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760" name="Freeform 760"/>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761" name="Freeform 761"/>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762" name="Freeform 762"/>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763" name="Freeform 763"/>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764" name="Freeform 764"/>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765" name="Freeform 765"/>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766" name="Freeform 766"/>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767" name="Freeform 767"/>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768" name="Freeform 768"/>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769" name="Freeform 769"/>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770" name="Freeform 770"/>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771" name="Freeform 771"/>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772" name="Freeform 772"/>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773" name="Freeform 773"/>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774" name="Freeform 774"/>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775" name="Freeform 775"/>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776" name="Freeform 776"/>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777" name="Freeform 777"/>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778" name="Line 778"/>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779" name="Freeform 779"/>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780" name="Line 780"/>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781" name="Freeform 781"/>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782" name="Freeform 782"/>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783" name="Freeform 783"/>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784" name="Freeform 784"/>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785" name="Freeform 785"/>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786" name="Freeform 786"/>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787" name="Freeform 787"/>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788" name="Freeform 788"/>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789" name="Freeform 789"/>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790" name="Freeform 790"/>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791" name="Freeform 791"/>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792" name="Freeform 792"/>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793" name="Freeform 793"/>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794" name="Freeform 794"/>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795" name="Freeform 795"/>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796" name="Freeform 796"/>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715" name="Group 797"/>
              <p:cNvGrpSpPr>
                <a:grpSpLocks/>
              </p:cNvGrpSpPr>
              <p:nvPr/>
            </p:nvGrpSpPr>
            <p:grpSpPr bwMode="auto">
              <a:xfrm>
                <a:off x="2456" y="3567"/>
                <a:ext cx="235" cy="207"/>
                <a:chOff x="3285" y="2231"/>
                <a:chExt cx="312" cy="311"/>
              </a:xfrm>
            </p:grpSpPr>
            <p:sp>
              <p:nvSpPr>
                <p:cNvPr id="717" name="Freeform 798"/>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718" name="Freeform 799"/>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719" name="Freeform 800"/>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720" name="Freeform 801"/>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721" name="Freeform 802"/>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722" name="Freeform 803"/>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723" name="Freeform 804"/>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724" name="Freeform 805"/>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725" name="Freeform 806"/>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726" name="Freeform 807"/>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727" name="Freeform 808"/>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728" name="Freeform 809"/>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729" name="Freeform 810"/>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730" name="Freeform 811"/>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731" name="Freeform 812"/>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732" name="Freeform 813"/>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733" name="Freeform 814"/>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734" name="Freeform 815"/>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735" name="Freeform 816"/>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736" name="Freeform 817"/>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737" name="Freeform 818"/>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738" name="Line 819"/>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739" name="Freeform 820"/>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740" name="Line 821"/>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741" name="Freeform 822"/>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742" name="Freeform 823"/>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743" name="Freeform 824"/>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744" name="Freeform 825"/>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745" name="Freeform 826"/>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746" name="Freeform 827"/>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747" name="Freeform 828"/>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748" name="Freeform 829"/>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749" name="Freeform 830"/>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750" name="Freeform 831"/>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751" name="Freeform 832"/>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752" name="Freeform 833"/>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753" name="Freeform 834"/>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754" name="Freeform 835"/>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755" name="Freeform 836"/>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756" name="Freeform 837"/>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sp>
          <p:nvSpPr>
            <p:cNvPr id="837" name="Text Box 838"/>
            <p:cNvSpPr txBox="1">
              <a:spLocks noChangeArrowheads="1"/>
            </p:cNvSpPr>
            <p:nvPr/>
          </p:nvSpPr>
          <p:spPr bwMode="auto">
            <a:xfrm>
              <a:off x="1533492" y="6248423"/>
              <a:ext cx="1119217" cy="338554"/>
            </a:xfrm>
            <a:prstGeom prst="rect">
              <a:avLst/>
            </a:prstGeom>
            <a:noFill/>
            <a:ln w="9525">
              <a:noFill/>
              <a:miter lim="800000"/>
              <a:headEnd/>
              <a:tailEnd/>
            </a:ln>
            <a:effectLst/>
          </p:spPr>
          <p:txBody>
            <a:bodyPr wrap="none">
              <a:spAutoFit/>
            </a:bodyPr>
            <a:lstStyle/>
            <a:p>
              <a:r>
                <a:rPr lang="en-US" sz="1600" b="1" dirty="0">
                  <a:solidFill>
                    <a:schemeClr val="bg1"/>
                  </a:solidFill>
                  <a:latin typeface="Arial" charset="0"/>
                </a:rPr>
                <a:t>Suppliers</a:t>
              </a:r>
            </a:p>
          </p:txBody>
        </p:sp>
        <p:sp>
          <p:nvSpPr>
            <p:cNvPr id="838" name="Text Box 839"/>
            <p:cNvSpPr txBox="1">
              <a:spLocks noChangeArrowheads="1"/>
            </p:cNvSpPr>
            <p:nvPr/>
          </p:nvSpPr>
          <p:spPr bwMode="auto">
            <a:xfrm>
              <a:off x="8024568" y="5953934"/>
              <a:ext cx="1255472" cy="338554"/>
            </a:xfrm>
            <a:prstGeom prst="rect">
              <a:avLst/>
            </a:prstGeom>
            <a:noFill/>
            <a:ln w="9525">
              <a:noFill/>
              <a:miter lim="800000"/>
              <a:headEnd/>
              <a:tailEnd/>
            </a:ln>
            <a:effectLst/>
          </p:spPr>
          <p:txBody>
            <a:bodyPr wrap="none">
              <a:spAutoFit/>
            </a:bodyPr>
            <a:lstStyle/>
            <a:p>
              <a:r>
                <a:rPr lang="en-US" sz="1600" b="1" dirty="0">
                  <a:solidFill>
                    <a:schemeClr val="bg1"/>
                  </a:solidFill>
                  <a:latin typeface="Arial" charset="0"/>
                </a:rPr>
                <a:t>Customers</a:t>
              </a:r>
            </a:p>
          </p:txBody>
        </p:sp>
        <p:sp>
          <p:nvSpPr>
            <p:cNvPr id="839" name="Text Box 840"/>
            <p:cNvSpPr txBox="1">
              <a:spLocks noChangeArrowheads="1"/>
            </p:cNvSpPr>
            <p:nvPr/>
          </p:nvSpPr>
          <p:spPr bwMode="auto">
            <a:xfrm>
              <a:off x="-1075830" y="1827706"/>
              <a:ext cx="1378904" cy="307777"/>
            </a:xfrm>
            <a:prstGeom prst="rect">
              <a:avLst/>
            </a:prstGeom>
            <a:noFill/>
            <a:ln w="9525">
              <a:noFill/>
              <a:miter lim="800000"/>
              <a:headEnd/>
              <a:tailEnd/>
            </a:ln>
            <a:effectLst/>
          </p:spPr>
          <p:txBody>
            <a:bodyPr wrap="none">
              <a:spAutoFit/>
            </a:bodyPr>
            <a:lstStyle/>
            <a:p>
              <a:r>
                <a:rPr lang="en-US" sz="1400" b="1" dirty="0">
                  <a:solidFill>
                    <a:schemeClr val="bg1"/>
                  </a:solidFill>
                  <a:latin typeface="Arial" charset="0"/>
                </a:rPr>
                <a:t>Stake Holders</a:t>
              </a:r>
            </a:p>
          </p:txBody>
        </p:sp>
        <p:sp>
          <p:nvSpPr>
            <p:cNvPr id="840" name="Text Box 841"/>
            <p:cNvSpPr txBox="1">
              <a:spLocks noChangeArrowheads="1"/>
            </p:cNvSpPr>
            <p:nvPr/>
          </p:nvSpPr>
          <p:spPr bwMode="auto">
            <a:xfrm>
              <a:off x="8116201" y="2610424"/>
              <a:ext cx="1266693" cy="338554"/>
            </a:xfrm>
            <a:prstGeom prst="rect">
              <a:avLst/>
            </a:prstGeom>
            <a:noFill/>
            <a:ln w="9525">
              <a:noFill/>
              <a:miter lim="800000"/>
              <a:headEnd/>
              <a:tailEnd/>
            </a:ln>
            <a:effectLst/>
          </p:spPr>
          <p:txBody>
            <a:bodyPr wrap="none">
              <a:spAutoFit/>
            </a:bodyPr>
            <a:lstStyle/>
            <a:p>
              <a:r>
                <a:rPr lang="en-US" sz="1600" b="1" dirty="0">
                  <a:solidFill>
                    <a:schemeClr val="bg1"/>
                  </a:solidFill>
                  <a:latin typeface="Arial" charset="0"/>
                </a:rPr>
                <a:t>Employees</a:t>
              </a:r>
            </a:p>
          </p:txBody>
        </p:sp>
        <p:grpSp>
          <p:nvGrpSpPr>
            <p:cNvPr id="716" name="Group 842"/>
            <p:cNvGrpSpPr>
              <a:grpSpLocks/>
            </p:cNvGrpSpPr>
            <p:nvPr/>
          </p:nvGrpSpPr>
          <p:grpSpPr bwMode="auto">
            <a:xfrm>
              <a:off x="6791292" y="2516210"/>
              <a:ext cx="1223963" cy="644525"/>
              <a:chOff x="2280" y="3614"/>
              <a:chExt cx="771" cy="406"/>
            </a:xfrm>
          </p:grpSpPr>
          <p:sp>
            <p:nvSpPr>
              <p:cNvPr id="842" name="Oval 843"/>
              <p:cNvSpPr>
                <a:spLocks noChangeArrowheads="1"/>
              </p:cNvSpPr>
              <p:nvPr/>
            </p:nvSpPr>
            <p:spPr bwMode="auto">
              <a:xfrm>
                <a:off x="2280" y="3614"/>
                <a:ext cx="771" cy="406"/>
              </a:xfrm>
              <a:prstGeom prst="ellipse">
                <a:avLst/>
              </a:prstGeom>
              <a:gradFill rotWithShape="0">
                <a:gsLst>
                  <a:gs pos="0">
                    <a:srgbClr val="CC0000"/>
                  </a:gs>
                  <a:gs pos="50000">
                    <a:srgbClr val="FFFFFF"/>
                  </a:gs>
                  <a:gs pos="100000">
                    <a:srgbClr val="CC0000"/>
                  </a:gs>
                </a:gsLst>
                <a:lin ang="5400000" scaled="1"/>
              </a:gradFill>
              <a:ln w="9525">
                <a:noFill/>
                <a:round/>
                <a:headEnd/>
                <a:tailEnd/>
              </a:ln>
              <a:effectLst/>
            </p:spPr>
            <p:txBody>
              <a:bodyPr wrap="none" anchor="ctr"/>
              <a:lstStyle/>
              <a:p>
                <a:endParaRPr lang="en-US"/>
              </a:p>
            </p:txBody>
          </p:sp>
          <p:grpSp>
            <p:nvGrpSpPr>
              <p:cNvPr id="841" name="Group 844"/>
              <p:cNvGrpSpPr>
                <a:grpSpLocks/>
              </p:cNvGrpSpPr>
              <p:nvPr/>
            </p:nvGrpSpPr>
            <p:grpSpPr bwMode="auto">
              <a:xfrm>
                <a:off x="2832" y="3567"/>
                <a:ext cx="235" cy="207"/>
                <a:chOff x="3285" y="2231"/>
                <a:chExt cx="312" cy="311"/>
              </a:xfrm>
            </p:grpSpPr>
            <p:sp>
              <p:nvSpPr>
                <p:cNvPr id="926" name="Freeform 845"/>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927" name="Freeform 846"/>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928" name="Freeform 847"/>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929" name="Freeform 848"/>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930" name="Freeform 849"/>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931" name="Freeform 850"/>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932" name="Freeform 851"/>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933" name="Freeform 852"/>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934" name="Freeform 853"/>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935" name="Freeform 854"/>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936" name="Freeform 855"/>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937" name="Freeform 856"/>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938" name="Freeform 857"/>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939" name="Freeform 858"/>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940" name="Freeform 859"/>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941" name="Freeform 860"/>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942" name="Freeform 861"/>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943" name="Freeform 862"/>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944" name="Freeform 863"/>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945" name="Freeform 864"/>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946" name="Freeform 865"/>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947" name="Line 866"/>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948" name="Freeform 867"/>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949" name="Line 868"/>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950" name="Freeform 869"/>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951" name="Freeform 870"/>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952" name="Freeform 871"/>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953" name="Freeform 872"/>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954" name="Freeform 873"/>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955" name="Freeform 874"/>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956" name="Freeform 875"/>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957" name="Freeform 876"/>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958" name="Freeform 877"/>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959" name="Freeform 878"/>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960" name="Freeform 879"/>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961" name="Freeform 880"/>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962" name="Freeform 881"/>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963" name="Freeform 882"/>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964" name="Freeform 883"/>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965" name="Freeform 884"/>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843" name="Group 885"/>
              <p:cNvGrpSpPr>
                <a:grpSpLocks/>
              </p:cNvGrpSpPr>
              <p:nvPr/>
            </p:nvGrpSpPr>
            <p:grpSpPr bwMode="auto">
              <a:xfrm>
                <a:off x="2639" y="3567"/>
                <a:ext cx="235" cy="207"/>
                <a:chOff x="3285" y="2231"/>
                <a:chExt cx="312" cy="311"/>
              </a:xfrm>
            </p:grpSpPr>
            <p:sp>
              <p:nvSpPr>
                <p:cNvPr id="886" name="Freeform 886"/>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887" name="Freeform 887"/>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888" name="Freeform 888"/>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889" name="Freeform 889"/>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890" name="Freeform 890"/>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891" name="Freeform 891"/>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892" name="Freeform 892"/>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893" name="Freeform 893"/>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894" name="Freeform 894"/>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895" name="Freeform 895"/>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896" name="Freeform 896"/>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897" name="Freeform 897"/>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898" name="Freeform 898"/>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899" name="Freeform 899"/>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900" name="Freeform 900"/>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901" name="Freeform 901"/>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902" name="Freeform 902"/>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903" name="Freeform 903"/>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904" name="Freeform 904"/>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905" name="Freeform 905"/>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906" name="Freeform 906"/>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907" name="Line 907"/>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908" name="Freeform 908"/>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909" name="Line 909"/>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910" name="Freeform 910"/>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911" name="Freeform 911"/>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912" name="Freeform 912"/>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913" name="Freeform 913"/>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914" name="Freeform 914"/>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915" name="Freeform 915"/>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916" name="Freeform 916"/>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917" name="Freeform 917"/>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918" name="Freeform 918"/>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919" name="Freeform 919"/>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920" name="Freeform 920"/>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921" name="Freeform 921"/>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922" name="Freeform 922"/>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923" name="Freeform 923"/>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924" name="Freeform 924"/>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925" name="Freeform 925"/>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844" name="Group 926"/>
              <p:cNvGrpSpPr>
                <a:grpSpLocks/>
              </p:cNvGrpSpPr>
              <p:nvPr/>
            </p:nvGrpSpPr>
            <p:grpSpPr bwMode="auto">
              <a:xfrm>
                <a:off x="2456" y="3567"/>
                <a:ext cx="235" cy="207"/>
                <a:chOff x="3285" y="2231"/>
                <a:chExt cx="312" cy="311"/>
              </a:xfrm>
            </p:grpSpPr>
            <p:sp>
              <p:nvSpPr>
                <p:cNvPr id="846" name="Freeform 927"/>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847" name="Freeform 928"/>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848" name="Freeform 929"/>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849" name="Freeform 930"/>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850" name="Freeform 931"/>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851" name="Freeform 932"/>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852" name="Freeform 933"/>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853" name="Freeform 934"/>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854" name="Freeform 935"/>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855" name="Freeform 936"/>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856" name="Freeform 937"/>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857" name="Freeform 938"/>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858" name="Freeform 939"/>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859" name="Freeform 940"/>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860" name="Freeform 941"/>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861" name="Freeform 942"/>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862" name="Freeform 943"/>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863" name="Freeform 944"/>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864" name="Freeform 945"/>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865" name="Freeform 946"/>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866" name="Freeform 947"/>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867" name="Line 948"/>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868" name="Freeform 949"/>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869" name="Line 950"/>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870" name="Freeform 951"/>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871" name="Freeform 952"/>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872" name="Freeform 953"/>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873" name="Freeform 954"/>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874" name="Freeform 955"/>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875" name="Freeform 956"/>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876" name="Freeform 957"/>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877" name="Freeform 958"/>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878" name="Freeform 959"/>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879" name="Freeform 960"/>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880" name="Freeform 961"/>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881" name="Freeform 962"/>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882" name="Freeform 963"/>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883" name="Freeform 964"/>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884" name="Freeform 965"/>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885" name="Freeform 966"/>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pic>
          <p:nvPicPr>
            <p:cNvPr id="966" name="Picture 967"/>
            <p:cNvPicPr>
              <a:picLocks noChangeAspect="1" noChangeArrowheads="1"/>
            </p:cNvPicPr>
            <p:nvPr/>
          </p:nvPicPr>
          <p:blipFill>
            <a:blip r:embed="rId15">
              <a:clrChange>
                <a:clrFrom>
                  <a:srgbClr val="FFFFFF"/>
                </a:clrFrom>
                <a:clrTo>
                  <a:srgbClr val="FFFFFF">
                    <a:alpha val="0"/>
                  </a:srgbClr>
                </a:clrTo>
              </a:clrChange>
            </a:blip>
            <a:srcRect b="28206"/>
            <a:stretch>
              <a:fillRect/>
            </a:stretch>
          </p:blipFill>
          <p:spPr bwMode="auto">
            <a:xfrm>
              <a:off x="6486492" y="4345010"/>
              <a:ext cx="838200" cy="587375"/>
            </a:xfrm>
            <a:prstGeom prst="rect">
              <a:avLst/>
            </a:prstGeom>
            <a:noFill/>
            <a:ln w="9525">
              <a:noFill/>
              <a:miter lim="800000"/>
              <a:headEnd/>
              <a:tailEnd/>
            </a:ln>
            <a:effectLst/>
          </p:spPr>
        </p:pic>
        <p:grpSp>
          <p:nvGrpSpPr>
            <p:cNvPr id="845" name="Group 968"/>
            <p:cNvGrpSpPr>
              <a:grpSpLocks/>
            </p:cNvGrpSpPr>
            <p:nvPr/>
          </p:nvGrpSpPr>
          <p:grpSpPr bwMode="auto">
            <a:xfrm>
              <a:off x="4505292" y="4802210"/>
              <a:ext cx="493713" cy="866775"/>
              <a:chOff x="2772" y="2430"/>
              <a:chExt cx="726" cy="1274"/>
            </a:xfrm>
          </p:grpSpPr>
          <p:grpSp>
            <p:nvGrpSpPr>
              <p:cNvPr id="967" name="Group 969"/>
              <p:cNvGrpSpPr>
                <a:grpSpLocks/>
              </p:cNvGrpSpPr>
              <p:nvPr/>
            </p:nvGrpSpPr>
            <p:grpSpPr bwMode="auto">
              <a:xfrm>
                <a:off x="2772" y="2430"/>
                <a:ext cx="726" cy="1274"/>
                <a:chOff x="2772" y="2430"/>
                <a:chExt cx="726" cy="1274"/>
              </a:xfrm>
            </p:grpSpPr>
            <p:sp>
              <p:nvSpPr>
                <p:cNvPr id="974" name="Freeform 970"/>
                <p:cNvSpPr>
                  <a:spLocks/>
                </p:cNvSpPr>
                <p:nvPr/>
              </p:nvSpPr>
              <p:spPr bwMode="auto">
                <a:xfrm>
                  <a:off x="2772" y="2450"/>
                  <a:ext cx="726" cy="346"/>
                </a:xfrm>
                <a:custGeom>
                  <a:avLst/>
                  <a:gdLst/>
                  <a:ahLst/>
                  <a:cxnLst>
                    <a:cxn ang="0">
                      <a:pos x="0" y="253"/>
                    </a:cxn>
                    <a:cxn ang="0">
                      <a:pos x="351" y="345"/>
                    </a:cxn>
                    <a:cxn ang="0">
                      <a:pos x="725" y="63"/>
                    </a:cxn>
                    <a:cxn ang="0">
                      <a:pos x="423" y="0"/>
                    </a:cxn>
                    <a:cxn ang="0">
                      <a:pos x="0" y="253"/>
                    </a:cxn>
                  </a:cxnLst>
                  <a:rect l="0" t="0" r="r" b="b"/>
                  <a:pathLst>
                    <a:path w="726" h="346">
                      <a:moveTo>
                        <a:pt x="0" y="253"/>
                      </a:moveTo>
                      <a:lnTo>
                        <a:pt x="351" y="345"/>
                      </a:lnTo>
                      <a:lnTo>
                        <a:pt x="725" y="63"/>
                      </a:lnTo>
                      <a:lnTo>
                        <a:pt x="423" y="0"/>
                      </a:lnTo>
                      <a:lnTo>
                        <a:pt x="0" y="253"/>
                      </a:lnTo>
                    </a:path>
                  </a:pathLst>
                </a:custGeom>
                <a:solidFill>
                  <a:srgbClr val="DF9FFF"/>
                </a:solidFill>
                <a:ln w="9525" cap="rnd">
                  <a:noFill/>
                  <a:round/>
                  <a:headEnd/>
                  <a:tailEnd/>
                </a:ln>
                <a:effectLst/>
              </p:spPr>
              <p:txBody>
                <a:bodyPr/>
                <a:lstStyle/>
                <a:p>
                  <a:endParaRPr lang="en-US"/>
                </a:p>
              </p:txBody>
            </p:sp>
            <p:sp>
              <p:nvSpPr>
                <p:cNvPr id="975" name="Freeform 971"/>
                <p:cNvSpPr>
                  <a:spLocks/>
                </p:cNvSpPr>
                <p:nvPr/>
              </p:nvSpPr>
              <p:spPr bwMode="auto">
                <a:xfrm>
                  <a:off x="2772" y="2703"/>
                  <a:ext cx="352" cy="1001"/>
                </a:xfrm>
                <a:custGeom>
                  <a:avLst/>
                  <a:gdLst/>
                  <a:ahLst/>
                  <a:cxnLst>
                    <a:cxn ang="0">
                      <a:pos x="0" y="0"/>
                    </a:cxn>
                    <a:cxn ang="0">
                      <a:pos x="351" y="91"/>
                    </a:cxn>
                    <a:cxn ang="0">
                      <a:pos x="351" y="1000"/>
                    </a:cxn>
                    <a:cxn ang="0">
                      <a:pos x="0" y="851"/>
                    </a:cxn>
                    <a:cxn ang="0">
                      <a:pos x="0" y="0"/>
                    </a:cxn>
                  </a:cxnLst>
                  <a:rect l="0" t="0" r="r" b="b"/>
                  <a:pathLst>
                    <a:path w="352" h="1001">
                      <a:moveTo>
                        <a:pt x="0" y="0"/>
                      </a:moveTo>
                      <a:lnTo>
                        <a:pt x="351" y="91"/>
                      </a:lnTo>
                      <a:lnTo>
                        <a:pt x="351" y="1000"/>
                      </a:lnTo>
                      <a:lnTo>
                        <a:pt x="0" y="851"/>
                      </a:lnTo>
                      <a:lnTo>
                        <a:pt x="0" y="0"/>
                      </a:lnTo>
                    </a:path>
                  </a:pathLst>
                </a:custGeom>
                <a:solidFill>
                  <a:srgbClr val="BF5FFF"/>
                </a:solidFill>
                <a:ln w="9525" cap="rnd">
                  <a:noFill/>
                  <a:round/>
                  <a:headEnd/>
                  <a:tailEnd/>
                </a:ln>
                <a:effectLst/>
              </p:spPr>
              <p:txBody>
                <a:bodyPr/>
                <a:lstStyle/>
                <a:p>
                  <a:endParaRPr lang="en-US"/>
                </a:p>
              </p:txBody>
            </p:sp>
            <p:sp>
              <p:nvSpPr>
                <p:cNvPr id="976" name="Freeform 972"/>
                <p:cNvSpPr>
                  <a:spLocks/>
                </p:cNvSpPr>
                <p:nvPr/>
              </p:nvSpPr>
              <p:spPr bwMode="auto">
                <a:xfrm>
                  <a:off x="3121" y="2513"/>
                  <a:ext cx="376" cy="1191"/>
                </a:xfrm>
                <a:custGeom>
                  <a:avLst/>
                  <a:gdLst/>
                  <a:ahLst/>
                  <a:cxnLst>
                    <a:cxn ang="0">
                      <a:pos x="0" y="282"/>
                    </a:cxn>
                    <a:cxn ang="0">
                      <a:pos x="0" y="1190"/>
                    </a:cxn>
                    <a:cxn ang="0">
                      <a:pos x="375" y="759"/>
                    </a:cxn>
                    <a:cxn ang="0">
                      <a:pos x="375" y="0"/>
                    </a:cxn>
                    <a:cxn ang="0">
                      <a:pos x="0" y="282"/>
                    </a:cxn>
                  </a:cxnLst>
                  <a:rect l="0" t="0" r="r" b="b"/>
                  <a:pathLst>
                    <a:path w="376" h="1191">
                      <a:moveTo>
                        <a:pt x="0" y="282"/>
                      </a:moveTo>
                      <a:lnTo>
                        <a:pt x="0" y="1190"/>
                      </a:lnTo>
                      <a:lnTo>
                        <a:pt x="375" y="759"/>
                      </a:lnTo>
                      <a:lnTo>
                        <a:pt x="375" y="0"/>
                      </a:lnTo>
                      <a:lnTo>
                        <a:pt x="0" y="282"/>
                      </a:lnTo>
                    </a:path>
                  </a:pathLst>
                </a:custGeom>
                <a:solidFill>
                  <a:srgbClr val="9F3FDF"/>
                </a:solidFill>
                <a:ln w="9525" cap="rnd">
                  <a:noFill/>
                  <a:round/>
                  <a:headEnd/>
                  <a:tailEnd/>
                </a:ln>
                <a:effectLst/>
              </p:spPr>
              <p:txBody>
                <a:bodyPr/>
                <a:lstStyle/>
                <a:p>
                  <a:endParaRPr lang="en-US"/>
                </a:p>
              </p:txBody>
            </p:sp>
            <p:grpSp>
              <p:nvGrpSpPr>
                <p:cNvPr id="968" name="Group 973"/>
                <p:cNvGrpSpPr>
                  <a:grpSpLocks/>
                </p:cNvGrpSpPr>
                <p:nvPr/>
              </p:nvGrpSpPr>
              <p:grpSpPr bwMode="auto">
                <a:xfrm>
                  <a:off x="2863" y="2430"/>
                  <a:ext cx="553" cy="316"/>
                  <a:chOff x="2863" y="2430"/>
                  <a:chExt cx="553" cy="316"/>
                </a:xfrm>
              </p:grpSpPr>
              <p:sp>
                <p:nvSpPr>
                  <p:cNvPr id="978" name="Freeform 974"/>
                  <p:cNvSpPr>
                    <a:spLocks/>
                  </p:cNvSpPr>
                  <p:nvPr/>
                </p:nvSpPr>
                <p:spPr bwMode="auto">
                  <a:xfrm>
                    <a:off x="2863" y="2430"/>
                    <a:ext cx="553" cy="260"/>
                  </a:xfrm>
                  <a:custGeom>
                    <a:avLst/>
                    <a:gdLst/>
                    <a:ahLst/>
                    <a:cxnLst>
                      <a:cxn ang="0">
                        <a:pos x="0" y="194"/>
                      </a:cxn>
                      <a:cxn ang="0">
                        <a:pos x="251" y="259"/>
                      </a:cxn>
                      <a:cxn ang="0">
                        <a:pos x="552" y="43"/>
                      </a:cxn>
                      <a:cxn ang="0">
                        <a:pos x="329" y="0"/>
                      </a:cxn>
                      <a:cxn ang="0">
                        <a:pos x="0" y="194"/>
                      </a:cxn>
                    </a:cxnLst>
                    <a:rect l="0" t="0" r="r" b="b"/>
                    <a:pathLst>
                      <a:path w="553" h="260">
                        <a:moveTo>
                          <a:pt x="0" y="194"/>
                        </a:moveTo>
                        <a:lnTo>
                          <a:pt x="251" y="259"/>
                        </a:lnTo>
                        <a:lnTo>
                          <a:pt x="552" y="43"/>
                        </a:lnTo>
                        <a:lnTo>
                          <a:pt x="329" y="0"/>
                        </a:lnTo>
                        <a:lnTo>
                          <a:pt x="0" y="194"/>
                        </a:lnTo>
                      </a:path>
                    </a:pathLst>
                  </a:custGeom>
                  <a:solidFill>
                    <a:srgbClr val="DF9FFF"/>
                  </a:solidFill>
                  <a:ln w="9525" cap="rnd">
                    <a:noFill/>
                    <a:round/>
                    <a:headEnd/>
                    <a:tailEnd/>
                  </a:ln>
                  <a:effectLst/>
                </p:spPr>
                <p:txBody>
                  <a:bodyPr/>
                  <a:lstStyle/>
                  <a:p>
                    <a:endParaRPr lang="en-US"/>
                  </a:p>
                </p:txBody>
              </p:sp>
              <p:sp>
                <p:nvSpPr>
                  <p:cNvPr id="979" name="Freeform 975"/>
                  <p:cNvSpPr>
                    <a:spLocks/>
                  </p:cNvSpPr>
                  <p:nvPr/>
                </p:nvSpPr>
                <p:spPr bwMode="auto">
                  <a:xfrm>
                    <a:off x="3113" y="2474"/>
                    <a:ext cx="303" cy="272"/>
                  </a:xfrm>
                  <a:custGeom>
                    <a:avLst/>
                    <a:gdLst/>
                    <a:ahLst/>
                    <a:cxnLst>
                      <a:cxn ang="0">
                        <a:pos x="0" y="215"/>
                      </a:cxn>
                      <a:cxn ang="0">
                        <a:pos x="302" y="0"/>
                      </a:cxn>
                      <a:cxn ang="0">
                        <a:pos x="302" y="51"/>
                      </a:cxn>
                      <a:cxn ang="0">
                        <a:pos x="0" y="271"/>
                      </a:cxn>
                      <a:cxn ang="0">
                        <a:pos x="0" y="215"/>
                      </a:cxn>
                    </a:cxnLst>
                    <a:rect l="0" t="0" r="r" b="b"/>
                    <a:pathLst>
                      <a:path w="303" h="272">
                        <a:moveTo>
                          <a:pt x="0" y="215"/>
                        </a:moveTo>
                        <a:lnTo>
                          <a:pt x="302" y="0"/>
                        </a:lnTo>
                        <a:lnTo>
                          <a:pt x="302" y="51"/>
                        </a:lnTo>
                        <a:lnTo>
                          <a:pt x="0" y="271"/>
                        </a:lnTo>
                        <a:lnTo>
                          <a:pt x="0" y="215"/>
                        </a:lnTo>
                      </a:path>
                    </a:pathLst>
                  </a:custGeom>
                  <a:solidFill>
                    <a:srgbClr val="9F3FDF"/>
                  </a:solidFill>
                  <a:ln w="9525" cap="rnd">
                    <a:noFill/>
                    <a:round/>
                    <a:headEnd/>
                    <a:tailEnd/>
                  </a:ln>
                  <a:effectLst/>
                </p:spPr>
                <p:txBody>
                  <a:bodyPr/>
                  <a:lstStyle/>
                  <a:p>
                    <a:endParaRPr lang="en-US"/>
                  </a:p>
                </p:txBody>
              </p:sp>
              <p:sp>
                <p:nvSpPr>
                  <p:cNvPr id="980" name="Freeform 976"/>
                  <p:cNvSpPr>
                    <a:spLocks/>
                  </p:cNvSpPr>
                  <p:nvPr/>
                </p:nvSpPr>
                <p:spPr bwMode="auto">
                  <a:xfrm>
                    <a:off x="2863" y="2624"/>
                    <a:ext cx="251" cy="121"/>
                  </a:xfrm>
                  <a:custGeom>
                    <a:avLst/>
                    <a:gdLst/>
                    <a:ahLst/>
                    <a:cxnLst>
                      <a:cxn ang="0">
                        <a:pos x="250" y="64"/>
                      </a:cxn>
                      <a:cxn ang="0">
                        <a:pos x="250" y="120"/>
                      </a:cxn>
                      <a:cxn ang="0">
                        <a:pos x="0" y="53"/>
                      </a:cxn>
                      <a:cxn ang="0">
                        <a:pos x="0" y="0"/>
                      </a:cxn>
                      <a:cxn ang="0">
                        <a:pos x="250" y="64"/>
                      </a:cxn>
                    </a:cxnLst>
                    <a:rect l="0" t="0" r="r" b="b"/>
                    <a:pathLst>
                      <a:path w="251" h="121">
                        <a:moveTo>
                          <a:pt x="250" y="64"/>
                        </a:moveTo>
                        <a:lnTo>
                          <a:pt x="250" y="120"/>
                        </a:lnTo>
                        <a:lnTo>
                          <a:pt x="0" y="53"/>
                        </a:lnTo>
                        <a:lnTo>
                          <a:pt x="0" y="0"/>
                        </a:lnTo>
                        <a:lnTo>
                          <a:pt x="250" y="64"/>
                        </a:lnTo>
                      </a:path>
                    </a:pathLst>
                  </a:custGeom>
                  <a:solidFill>
                    <a:srgbClr val="BF5FFF"/>
                  </a:solidFill>
                  <a:ln w="9525" cap="rnd">
                    <a:noFill/>
                    <a:round/>
                    <a:headEnd/>
                    <a:tailEnd/>
                  </a:ln>
                  <a:effectLst/>
                </p:spPr>
                <p:txBody>
                  <a:bodyPr/>
                  <a:lstStyle/>
                  <a:p>
                    <a:endParaRPr lang="en-US"/>
                  </a:p>
                </p:txBody>
              </p:sp>
            </p:grpSp>
          </p:grpSp>
          <p:grpSp>
            <p:nvGrpSpPr>
              <p:cNvPr id="969" name="Group 977"/>
              <p:cNvGrpSpPr>
                <a:grpSpLocks/>
              </p:cNvGrpSpPr>
              <p:nvPr/>
            </p:nvGrpSpPr>
            <p:grpSpPr bwMode="auto">
              <a:xfrm>
                <a:off x="2790" y="2736"/>
                <a:ext cx="314" cy="926"/>
                <a:chOff x="2790" y="2736"/>
                <a:chExt cx="314" cy="926"/>
              </a:xfrm>
            </p:grpSpPr>
            <p:sp>
              <p:nvSpPr>
                <p:cNvPr id="970" name="Freeform 978"/>
                <p:cNvSpPr>
                  <a:spLocks/>
                </p:cNvSpPr>
                <p:nvPr/>
              </p:nvSpPr>
              <p:spPr bwMode="auto">
                <a:xfrm>
                  <a:off x="2790" y="2736"/>
                  <a:ext cx="314" cy="926"/>
                </a:xfrm>
                <a:custGeom>
                  <a:avLst/>
                  <a:gdLst/>
                  <a:ahLst/>
                  <a:cxnLst>
                    <a:cxn ang="0">
                      <a:pos x="0" y="0"/>
                    </a:cxn>
                    <a:cxn ang="0">
                      <a:pos x="313" y="82"/>
                    </a:cxn>
                    <a:cxn ang="0">
                      <a:pos x="313" y="925"/>
                    </a:cxn>
                    <a:cxn ang="0">
                      <a:pos x="0" y="788"/>
                    </a:cxn>
                    <a:cxn ang="0">
                      <a:pos x="0" y="0"/>
                    </a:cxn>
                  </a:cxnLst>
                  <a:rect l="0" t="0" r="r" b="b"/>
                  <a:pathLst>
                    <a:path w="314" h="926">
                      <a:moveTo>
                        <a:pt x="0" y="0"/>
                      </a:moveTo>
                      <a:lnTo>
                        <a:pt x="313" y="82"/>
                      </a:lnTo>
                      <a:lnTo>
                        <a:pt x="313" y="925"/>
                      </a:lnTo>
                      <a:lnTo>
                        <a:pt x="0" y="788"/>
                      </a:lnTo>
                      <a:lnTo>
                        <a:pt x="0" y="0"/>
                      </a:lnTo>
                    </a:path>
                  </a:pathLst>
                </a:custGeom>
                <a:solidFill>
                  <a:srgbClr val="000000"/>
                </a:solidFill>
                <a:ln w="9525" cap="rnd">
                  <a:noFill/>
                  <a:round/>
                  <a:headEnd/>
                  <a:tailEnd/>
                </a:ln>
                <a:effectLst/>
              </p:spPr>
              <p:txBody>
                <a:bodyPr/>
                <a:lstStyle/>
                <a:p>
                  <a:endParaRPr lang="en-US"/>
                </a:p>
              </p:txBody>
            </p:sp>
            <p:sp>
              <p:nvSpPr>
                <p:cNvPr id="971" name="Freeform 979"/>
                <p:cNvSpPr>
                  <a:spLocks/>
                </p:cNvSpPr>
                <p:nvPr/>
              </p:nvSpPr>
              <p:spPr bwMode="auto">
                <a:xfrm>
                  <a:off x="2834" y="2746"/>
                  <a:ext cx="35" cy="820"/>
                </a:xfrm>
                <a:custGeom>
                  <a:avLst/>
                  <a:gdLst/>
                  <a:ahLst/>
                  <a:cxnLst>
                    <a:cxn ang="0">
                      <a:pos x="1" y="0"/>
                    </a:cxn>
                    <a:cxn ang="0">
                      <a:pos x="0" y="807"/>
                    </a:cxn>
                    <a:cxn ang="0">
                      <a:pos x="33" y="819"/>
                    </a:cxn>
                    <a:cxn ang="0">
                      <a:pos x="34" y="9"/>
                    </a:cxn>
                    <a:cxn ang="0">
                      <a:pos x="1" y="0"/>
                    </a:cxn>
                  </a:cxnLst>
                  <a:rect l="0" t="0" r="r" b="b"/>
                  <a:pathLst>
                    <a:path w="35" h="820">
                      <a:moveTo>
                        <a:pt x="1" y="0"/>
                      </a:moveTo>
                      <a:lnTo>
                        <a:pt x="0" y="807"/>
                      </a:lnTo>
                      <a:lnTo>
                        <a:pt x="33" y="819"/>
                      </a:lnTo>
                      <a:lnTo>
                        <a:pt x="34" y="9"/>
                      </a:lnTo>
                      <a:lnTo>
                        <a:pt x="1" y="0"/>
                      </a:lnTo>
                    </a:path>
                  </a:pathLst>
                </a:custGeom>
                <a:solidFill>
                  <a:srgbClr val="BF5FFF"/>
                </a:solidFill>
                <a:ln w="9525" cap="rnd">
                  <a:noFill/>
                  <a:round/>
                  <a:headEnd/>
                  <a:tailEnd/>
                </a:ln>
                <a:effectLst/>
              </p:spPr>
              <p:txBody>
                <a:bodyPr/>
                <a:lstStyle/>
                <a:p>
                  <a:endParaRPr lang="en-US"/>
                </a:p>
              </p:txBody>
            </p:sp>
            <p:sp>
              <p:nvSpPr>
                <p:cNvPr id="972" name="Freeform 980"/>
                <p:cNvSpPr>
                  <a:spLocks/>
                </p:cNvSpPr>
                <p:nvPr/>
              </p:nvSpPr>
              <p:spPr bwMode="auto">
                <a:xfrm>
                  <a:off x="2920" y="2764"/>
                  <a:ext cx="37" cy="838"/>
                </a:xfrm>
                <a:custGeom>
                  <a:avLst/>
                  <a:gdLst/>
                  <a:ahLst/>
                  <a:cxnLst>
                    <a:cxn ang="0">
                      <a:pos x="0" y="0"/>
                    </a:cxn>
                    <a:cxn ang="0">
                      <a:pos x="0" y="821"/>
                    </a:cxn>
                    <a:cxn ang="0">
                      <a:pos x="33" y="837"/>
                    </a:cxn>
                    <a:cxn ang="0">
                      <a:pos x="36" y="13"/>
                    </a:cxn>
                    <a:cxn ang="0">
                      <a:pos x="0" y="0"/>
                    </a:cxn>
                  </a:cxnLst>
                  <a:rect l="0" t="0" r="r" b="b"/>
                  <a:pathLst>
                    <a:path w="37" h="838">
                      <a:moveTo>
                        <a:pt x="0" y="0"/>
                      </a:moveTo>
                      <a:lnTo>
                        <a:pt x="0" y="821"/>
                      </a:lnTo>
                      <a:lnTo>
                        <a:pt x="33" y="837"/>
                      </a:lnTo>
                      <a:lnTo>
                        <a:pt x="36" y="13"/>
                      </a:lnTo>
                      <a:lnTo>
                        <a:pt x="0" y="0"/>
                      </a:lnTo>
                    </a:path>
                  </a:pathLst>
                </a:custGeom>
                <a:solidFill>
                  <a:srgbClr val="BF5FFF"/>
                </a:solidFill>
                <a:ln w="9525" cap="rnd">
                  <a:noFill/>
                  <a:round/>
                  <a:headEnd/>
                  <a:tailEnd/>
                </a:ln>
                <a:effectLst/>
              </p:spPr>
              <p:txBody>
                <a:bodyPr/>
                <a:lstStyle/>
                <a:p>
                  <a:endParaRPr lang="en-US"/>
                </a:p>
              </p:txBody>
            </p:sp>
            <p:sp>
              <p:nvSpPr>
                <p:cNvPr id="973" name="Freeform 981"/>
                <p:cNvSpPr>
                  <a:spLocks/>
                </p:cNvSpPr>
                <p:nvPr/>
              </p:nvSpPr>
              <p:spPr bwMode="auto">
                <a:xfrm>
                  <a:off x="3012" y="2793"/>
                  <a:ext cx="37" cy="844"/>
                </a:xfrm>
                <a:custGeom>
                  <a:avLst/>
                  <a:gdLst/>
                  <a:ahLst/>
                  <a:cxnLst>
                    <a:cxn ang="0">
                      <a:pos x="1" y="0"/>
                    </a:cxn>
                    <a:cxn ang="0">
                      <a:pos x="0" y="824"/>
                    </a:cxn>
                    <a:cxn ang="0">
                      <a:pos x="36" y="843"/>
                    </a:cxn>
                    <a:cxn ang="0">
                      <a:pos x="34" y="8"/>
                    </a:cxn>
                    <a:cxn ang="0">
                      <a:pos x="1" y="0"/>
                    </a:cxn>
                  </a:cxnLst>
                  <a:rect l="0" t="0" r="r" b="b"/>
                  <a:pathLst>
                    <a:path w="37" h="844">
                      <a:moveTo>
                        <a:pt x="1" y="0"/>
                      </a:moveTo>
                      <a:lnTo>
                        <a:pt x="0" y="824"/>
                      </a:lnTo>
                      <a:lnTo>
                        <a:pt x="36" y="843"/>
                      </a:lnTo>
                      <a:lnTo>
                        <a:pt x="34" y="8"/>
                      </a:lnTo>
                      <a:lnTo>
                        <a:pt x="1" y="0"/>
                      </a:lnTo>
                    </a:path>
                  </a:pathLst>
                </a:custGeom>
                <a:solidFill>
                  <a:srgbClr val="BF5FFF"/>
                </a:solidFill>
                <a:ln w="9525" cap="rnd">
                  <a:noFill/>
                  <a:round/>
                  <a:headEnd/>
                  <a:tailEnd/>
                </a:ln>
                <a:effectLst/>
              </p:spPr>
              <p:txBody>
                <a:bodyPr/>
                <a:lstStyle/>
                <a:p>
                  <a:endParaRPr lang="en-US"/>
                </a:p>
              </p:txBody>
            </p:sp>
          </p:grpSp>
        </p:grpSp>
        <p:sp>
          <p:nvSpPr>
            <p:cNvPr id="981" name="Line 982"/>
            <p:cNvSpPr>
              <a:spLocks noChangeShapeType="1"/>
            </p:cNvSpPr>
            <p:nvPr/>
          </p:nvSpPr>
          <p:spPr bwMode="auto">
            <a:xfrm>
              <a:off x="5114892" y="5183210"/>
              <a:ext cx="685800" cy="0"/>
            </a:xfrm>
            <a:prstGeom prst="line">
              <a:avLst/>
            </a:prstGeom>
            <a:noFill/>
            <a:ln w="38100">
              <a:solidFill>
                <a:schemeClr val="tx1"/>
              </a:solidFill>
              <a:prstDash val="sysDot"/>
              <a:miter lim="800000"/>
              <a:headEnd/>
              <a:tailEnd/>
            </a:ln>
            <a:effectLst/>
          </p:spPr>
          <p:txBody>
            <a:bodyPr wrap="none"/>
            <a:lstStyle/>
            <a:p>
              <a:endParaRPr lang="en-US"/>
            </a:p>
          </p:txBody>
        </p:sp>
        <p:sp>
          <p:nvSpPr>
            <p:cNvPr id="982" name="Text Box 984"/>
            <p:cNvSpPr txBox="1">
              <a:spLocks noChangeArrowheads="1"/>
            </p:cNvSpPr>
            <p:nvPr/>
          </p:nvSpPr>
          <p:spPr bwMode="auto">
            <a:xfrm>
              <a:off x="-233116" y="5706730"/>
              <a:ext cx="1524032" cy="584775"/>
            </a:xfrm>
            <a:prstGeom prst="rect">
              <a:avLst/>
            </a:prstGeom>
            <a:noFill/>
            <a:ln w="9525">
              <a:noFill/>
              <a:miter lim="800000"/>
              <a:headEnd/>
              <a:tailEnd/>
            </a:ln>
            <a:effectLst/>
          </p:spPr>
          <p:txBody>
            <a:bodyPr wrap="square">
              <a:spAutoFit/>
            </a:bodyPr>
            <a:lstStyle/>
            <a:p>
              <a:pPr algn="ctr"/>
              <a:r>
                <a:rPr lang="en-US" sz="1600" b="1" dirty="0">
                  <a:solidFill>
                    <a:schemeClr val="bg1"/>
                  </a:solidFill>
                  <a:latin typeface="Arial" charset="0"/>
                </a:rPr>
                <a:t>Business to Suppliers</a:t>
              </a:r>
            </a:p>
          </p:txBody>
        </p:sp>
        <p:sp>
          <p:nvSpPr>
            <p:cNvPr id="983" name="Text Box 985"/>
            <p:cNvSpPr txBox="1">
              <a:spLocks noChangeArrowheads="1"/>
            </p:cNvSpPr>
            <p:nvPr/>
          </p:nvSpPr>
          <p:spPr bwMode="auto">
            <a:xfrm>
              <a:off x="7672043" y="1601810"/>
              <a:ext cx="1414506" cy="584775"/>
            </a:xfrm>
            <a:prstGeom prst="rect">
              <a:avLst/>
            </a:prstGeom>
            <a:noFill/>
            <a:ln w="9525">
              <a:noFill/>
              <a:miter lim="800000"/>
              <a:headEnd/>
              <a:tailEnd/>
            </a:ln>
            <a:effectLst/>
          </p:spPr>
          <p:txBody>
            <a:bodyPr wrap="square">
              <a:spAutoFit/>
            </a:bodyPr>
            <a:lstStyle/>
            <a:p>
              <a:r>
                <a:rPr lang="en-US" sz="1600" b="1" dirty="0">
                  <a:solidFill>
                    <a:schemeClr val="bg1"/>
                  </a:solidFill>
                  <a:latin typeface="Arial" charset="0"/>
                </a:rPr>
                <a:t>Business to Employees</a:t>
              </a:r>
            </a:p>
          </p:txBody>
        </p:sp>
        <p:sp>
          <p:nvSpPr>
            <p:cNvPr id="984" name="Text Box 986"/>
            <p:cNvSpPr txBox="1">
              <a:spLocks noChangeArrowheads="1"/>
            </p:cNvSpPr>
            <p:nvPr/>
          </p:nvSpPr>
          <p:spPr bwMode="auto">
            <a:xfrm>
              <a:off x="-23541" y="781997"/>
              <a:ext cx="1600200" cy="584775"/>
            </a:xfrm>
            <a:prstGeom prst="rect">
              <a:avLst/>
            </a:prstGeom>
            <a:noFill/>
            <a:ln w="9525">
              <a:noFill/>
              <a:miter lim="800000"/>
              <a:headEnd/>
              <a:tailEnd/>
            </a:ln>
            <a:effectLst/>
          </p:spPr>
          <p:txBody>
            <a:bodyPr>
              <a:spAutoFit/>
            </a:bodyPr>
            <a:lstStyle/>
            <a:p>
              <a:pPr algn="ctr"/>
              <a:r>
                <a:rPr lang="en-US" sz="1600" b="1" dirty="0">
                  <a:solidFill>
                    <a:schemeClr val="bg1"/>
                  </a:solidFill>
                  <a:latin typeface="Arial" charset="0"/>
                </a:rPr>
                <a:t>Business to Stake Holders</a:t>
              </a:r>
            </a:p>
          </p:txBody>
        </p:sp>
        <p:sp>
          <p:nvSpPr>
            <p:cNvPr id="985" name="Text Box 987"/>
            <p:cNvSpPr txBox="1">
              <a:spLocks noChangeArrowheads="1"/>
            </p:cNvSpPr>
            <p:nvPr/>
          </p:nvSpPr>
          <p:spPr bwMode="auto">
            <a:xfrm>
              <a:off x="7777129" y="5053887"/>
              <a:ext cx="1585962" cy="584775"/>
            </a:xfrm>
            <a:prstGeom prst="rect">
              <a:avLst/>
            </a:prstGeom>
            <a:noFill/>
            <a:ln w="9525">
              <a:noFill/>
              <a:miter lim="800000"/>
              <a:headEnd/>
              <a:tailEnd/>
            </a:ln>
            <a:effectLst/>
          </p:spPr>
          <p:txBody>
            <a:bodyPr wrap="square">
              <a:spAutoFit/>
            </a:bodyPr>
            <a:lstStyle/>
            <a:p>
              <a:r>
                <a:rPr lang="en-US" sz="1600" b="1" dirty="0">
                  <a:solidFill>
                    <a:schemeClr val="bg1"/>
                  </a:solidFill>
                  <a:latin typeface="Arial" charset="0"/>
                </a:rPr>
                <a:t>Business to Customers</a:t>
              </a:r>
            </a:p>
          </p:txBody>
        </p:sp>
        <p:sp>
          <p:nvSpPr>
            <p:cNvPr id="986" name="Text Box 984"/>
            <p:cNvSpPr txBox="1">
              <a:spLocks noChangeArrowheads="1"/>
            </p:cNvSpPr>
            <p:nvPr/>
          </p:nvSpPr>
          <p:spPr bwMode="auto">
            <a:xfrm>
              <a:off x="-1395441" y="4290146"/>
              <a:ext cx="1524032" cy="584775"/>
            </a:xfrm>
            <a:prstGeom prst="rect">
              <a:avLst/>
            </a:prstGeom>
            <a:noFill/>
            <a:ln w="9525">
              <a:noFill/>
              <a:miter lim="800000"/>
              <a:headEnd/>
              <a:tailEnd/>
            </a:ln>
            <a:effectLst/>
          </p:spPr>
          <p:txBody>
            <a:bodyPr wrap="square">
              <a:spAutoFit/>
            </a:bodyPr>
            <a:lstStyle/>
            <a:p>
              <a:pPr algn="ctr"/>
              <a:r>
                <a:rPr lang="en-US" sz="1600" b="1" dirty="0">
                  <a:solidFill>
                    <a:schemeClr val="bg1"/>
                  </a:solidFill>
                  <a:latin typeface="Arial" charset="0"/>
                </a:rPr>
                <a:t>Business to </a:t>
              </a:r>
              <a:r>
                <a:rPr lang="en-US" sz="1600" b="1" dirty="0">
                  <a:solidFill>
                    <a:schemeClr val="bg1"/>
                  </a:solidFill>
                </a:rPr>
                <a:t>Distributors</a:t>
              </a:r>
              <a:endParaRPr lang="en-US" sz="1600" b="1" dirty="0">
                <a:solidFill>
                  <a:schemeClr val="bg1"/>
                </a:solidFill>
                <a:latin typeface="Arial" charset="0"/>
              </a:endParaRPr>
            </a:p>
          </p:txBody>
        </p:sp>
        <p:sp>
          <p:nvSpPr>
            <p:cNvPr id="987" name="Text Box 838"/>
            <p:cNvSpPr txBox="1">
              <a:spLocks noChangeArrowheads="1"/>
            </p:cNvSpPr>
            <p:nvPr/>
          </p:nvSpPr>
          <p:spPr bwMode="auto">
            <a:xfrm>
              <a:off x="-1152407" y="3405764"/>
              <a:ext cx="1190967" cy="338554"/>
            </a:xfrm>
            <a:prstGeom prst="rect">
              <a:avLst/>
            </a:prstGeom>
            <a:noFill/>
            <a:ln w="9525">
              <a:noFill/>
              <a:miter lim="800000"/>
              <a:headEnd/>
              <a:tailEnd/>
            </a:ln>
            <a:effectLst/>
          </p:spPr>
          <p:txBody>
            <a:bodyPr wrap="none">
              <a:spAutoFit/>
            </a:bodyPr>
            <a:lstStyle/>
            <a:p>
              <a:r>
                <a:rPr lang="en-US" sz="1600" b="1" dirty="0">
                  <a:solidFill>
                    <a:schemeClr val="bg1"/>
                  </a:solidFill>
                </a:rPr>
                <a:t>Distributors</a:t>
              </a:r>
              <a:endParaRPr lang="en-US" sz="1600" b="1" dirty="0">
                <a:solidFill>
                  <a:schemeClr val="bg1"/>
                </a:solidFill>
                <a:latin typeface="Arial" charset="0"/>
              </a:endParaRPr>
            </a:p>
          </p:txBody>
        </p:sp>
        <p:grpSp>
          <p:nvGrpSpPr>
            <p:cNvPr id="977" name="Group 588"/>
            <p:cNvGrpSpPr>
              <a:grpSpLocks/>
            </p:cNvGrpSpPr>
            <p:nvPr/>
          </p:nvGrpSpPr>
          <p:grpSpPr bwMode="auto">
            <a:xfrm>
              <a:off x="0" y="4214818"/>
              <a:ext cx="1009617" cy="644525"/>
              <a:chOff x="2280" y="3614"/>
              <a:chExt cx="771" cy="406"/>
            </a:xfrm>
          </p:grpSpPr>
          <p:sp>
            <p:nvSpPr>
              <p:cNvPr id="989" name="Oval 589"/>
              <p:cNvSpPr>
                <a:spLocks noChangeArrowheads="1"/>
              </p:cNvSpPr>
              <p:nvPr/>
            </p:nvSpPr>
            <p:spPr bwMode="auto">
              <a:xfrm>
                <a:off x="2280" y="3614"/>
                <a:ext cx="771" cy="406"/>
              </a:xfrm>
              <a:prstGeom prst="ellipse">
                <a:avLst/>
              </a:prstGeom>
              <a:gradFill rotWithShape="0">
                <a:gsLst>
                  <a:gs pos="0">
                    <a:srgbClr val="CC0000"/>
                  </a:gs>
                  <a:gs pos="50000">
                    <a:srgbClr val="FFFFFF"/>
                  </a:gs>
                  <a:gs pos="100000">
                    <a:srgbClr val="CC0000"/>
                  </a:gs>
                </a:gsLst>
                <a:lin ang="5400000" scaled="1"/>
              </a:gradFill>
              <a:ln w="9525">
                <a:noFill/>
                <a:round/>
                <a:headEnd/>
                <a:tailEnd/>
              </a:ln>
              <a:effectLst/>
            </p:spPr>
            <p:txBody>
              <a:bodyPr wrap="none" anchor="ctr"/>
              <a:lstStyle/>
              <a:p>
                <a:endParaRPr lang="en-US"/>
              </a:p>
            </p:txBody>
          </p:sp>
          <p:grpSp>
            <p:nvGrpSpPr>
              <p:cNvPr id="988" name="Group 590"/>
              <p:cNvGrpSpPr>
                <a:grpSpLocks/>
              </p:cNvGrpSpPr>
              <p:nvPr/>
            </p:nvGrpSpPr>
            <p:grpSpPr bwMode="auto">
              <a:xfrm>
                <a:off x="2832" y="3567"/>
                <a:ext cx="235" cy="207"/>
                <a:chOff x="3285" y="2231"/>
                <a:chExt cx="312" cy="311"/>
              </a:xfrm>
            </p:grpSpPr>
            <p:sp>
              <p:nvSpPr>
                <p:cNvPr id="1073" name="Freeform 591"/>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1074" name="Freeform 592"/>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1075" name="Freeform 593"/>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1076" name="Freeform 594"/>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1077" name="Freeform 595"/>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1078" name="Freeform 596"/>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1079" name="Freeform 597"/>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1080" name="Freeform 598"/>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1081" name="Freeform 599"/>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1082" name="Freeform 600"/>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1083" name="Freeform 601"/>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1084" name="Freeform 602"/>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1085" name="Freeform 603"/>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1086" name="Freeform 604"/>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1087" name="Freeform 605"/>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1088" name="Freeform 606"/>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1089" name="Freeform 607"/>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1090" name="Freeform 608"/>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1091" name="Freeform 609"/>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1092" name="Freeform 610"/>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1093" name="Freeform 611"/>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1094" name="Line 612"/>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1095" name="Freeform 613"/>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1096" name="Line 614"/>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1097" name="Freeform 615"/>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1098" name="Freeform 616"/>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1099" name="Freeform 617"/>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1100" name="Freeform 618"/>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1101" name="Freeform 619"/>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1102" name="Freeform 620"/>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1103" name="Freeform 621"/>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1104" name="Freeform 622"/>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1105" name="Freeform 623"/>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1106" name="Freeform 624"/>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1107" name="Freeform 625"/>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1108" name="Freeform 626"/>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1109" name="Freeform 627"/>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1110" name="Freeform 628"/>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1111" name="Freeform 629"/>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1112" name="Freeform 630"/>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990" name="Group 631"/>
              <p:cNvGrpSpPr>
                <a:grpSpLocks/>
              </p:cNvGrpSpPr>
              <p:nvPr/>
            </p:nvGrpSpPr>
            <p:grpSpPr bwMode="auto">
              <a:xfrm>
                <a:off x="2639" y="3567"/>
                <a:ext cx="235" cy="207"/>
                <a:chOff x="3285" y="2231"/>
                <a:chExt cx="312" cy="311"/>
              </a:xfrm>
            </p:grpSpPr>
            <p:sp>
              <p:nvSpPr>
                <p:cNvPr id="1033" name="Freeform 632"/>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1034" name="Freeform 633"/>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1035" name="Freeform 634"/>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1036" name="Freeform 635"/>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1037" name="Freeform 636"/>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1038" name="Freeform 637"/>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1039" name="Freeform 638"/>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1040" name="Freeform 639"/>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1041" name="Freeform 640"/>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1042" name="Freeform 641"/>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1043" name="Freeform 642"/>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1044" name="Freeform 643"/>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1045" name="Freeform 644"/>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1046" name="Freeform 645"/>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1047" name="Freeform 646"/>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1048" name="Freeform 647"/>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1049" name="Freeform 648"/>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1050" name="Freeform 649"/>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1051" name="Freeform 650"/>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1052" name="Freeform 651"/>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1053" name="Freeform 652"/>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1054" name="Line 653"/>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1055" name="Freeform 654"/>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1056" name="Line 655"/>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1057" name="Freeform 656"/>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1058" name="Freeform 657"/>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1059" name="Freeform 658"/>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1060" name="Freeform 659"/>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1061" name="Freeform 660"/>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1062" name="Freeform 661"/>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1063" name="Freeform 662"/>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1064" name="Freeform 663"/>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1065" name="Freeform 664"/>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1066" name="Freeform 665"/>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1067" name="Freeform 666"/>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1068" name="Freeform 667"/>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1069" name="Freeform 668"/>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1070" name="Freeform 669"/>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1071" name="Freeform 670"/>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1072" name="Freeform 671"/>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nvGrpSpPr>
              <p:cNvPr id="991" name="Group 672"/>
              <p:cNvGrpSpPr>
                <a:grpSpLocks/>
              </p:cNvGrpSpPr>
              <p:nvPr/>
            </p:nvGrpSpPr>
            <p:grpSpPr bwMode="auto">
              <a:xfrm>
                <a:off x="2456" y="3567"/>
                <a:ext cx="235" cy="207"/>
                <a:chOff x="3285" y="2231"/>
                <a:chExt cx="312" cy="311"/>
              </a:xfrm>
            </p:grpSpPr>
            <p:sp>
              <p:nvSpPr>
                <p:cNvPr id="993" name="Freeform 673"/>
                <p:cNvSpPr>
                  <a:spLocks/>
                </p:cNvSpPr>
                <p:nvPr/>
              </p:nvSpPr>
              <p:spPr bwMode="auto">
                <a:xfrm>
                  <a:off x="3495" y="2297"/>
                  <a:ext cx="12" cy="6"/>
                </a:xfrm>
                <a:custGeom>
                  <a:avLst/>
                  <a:gdLst/>
                  <a:ahLst/>
                  <a:cxnLst>
                    <a:cxn ang="0">
                      <a:pos x="12" y="0"/>
                    </a:cxn>
                    <a:cxn ang="0">
                      <a:pos x="6" y="0"/>
                    </a:cxn>
                    <a:cxn ang="0">
                      <a:pos x="0" y="6"/>
                    </a:cxn>
                    <a:cxn ang="0">
                      <a:pos x="12" y="0"/>
                    </a:cxn>
                  </a:cxnLst>
                  <a:rect l="0" t="0" r="r" b="b"/>
                  <a:pathLst>
                    <a:path w="12" h="6">
                      <a:moveTo>
                        <a:pt x="12" y="0"/>
                      </a:moveTo>
                      <a:lnTo>
                        <a:pt x="6" y="0"/>
                      </a:lnTo>
                      <a:lnTo>
                        <a:pt x="0" y="6"/>
                      </a:lnTo>
                      <a:lnTo>
                        <a:pt x="12" y="0"/>
                      </a:lnTo>
                      <a:close/>
                    </a:path>
                  </a:pathLst>
                </a:custGeom>
                <a:solidFill>
                  <a:srgbClr val="FFE6CC"/>
                </a:solidFill>
                <a:ln w="9525">
                  <a:noFill/>
                  <a:round/>
                  <a:headEnd/>
                  <a:tailEnd/>
                </a:ln>
              </p:spPr>
              <p:txBody>
                <a:bodyPr/>
                <a:lstStyle/>
                <a:p>
                  <a:endParaRPr lang="en-US"/>
                </a:p>
              </p:txBody>
            </p:sp>
            <p:sp>
              <p:nvSpPr>
                <p:cNvPr id="994" name="Freeform 674"/>
                <p:cNvSpPr>
                  <a:spLocks/>
                </p:cNvSpPr>
                <p:nvPr/>
              </p:nvSpPr>
              <p:spPr bwMode="auto">
                <a:xfrm>
                  <a:off x="3285" y="2309"/>
                  <a:ext cx="204" cy="233"/>
                </a:xfrm>
                <a:custGeom>
                  <a:avLst/>
                  <a:gdLst/>
                  <a:ahLst/>
                  <a:cxnLst>
                    <a:cxn ang="0">
                      <a:pos x="204" y="137"/>
                    </a:cxn>
                    <a:cxn ang="0">
                      <a:pos x="204" y="18"/>
                    </a:cxn>
                    <a:cxn ang="0">
                      <a:pos x="198" y="18"/>
                    </a:cxn>
                    <a:cxn ang="0">
                      <a:pos x="198" y="12"/>
                    </a:cxn>
                    <a:cxn ang="0">
                      <a:pos x="192" y="6"/>
                    </a:cxn>
                    <a:cxn ang="0">
                      <a:pos x="180" y="6"/>
                    </a:cxn>
                    <a:cxn ang="0">
                      <a:pos x="180" y="0"/>
                    </a:cxn>
                    <a:cxn ang="0">
                      <a:pos x="174" y="0"/>
                    </a:cxn>
                    <a:cxn ang="0">
                      <a:pos x="174" y="6"/>
                    </a:cxn>
                    <a:cxn ang="0">
                      <a:pos x="156" y="6"/>
                    </a:cxn>
                    <a:cxn ang="0">
                      <a:pos x="150" y="12"/>
                    </a:cxn>
                    <a:cxn ang="0">
                      <a:pos x="138" y="12"/>
                    </a:cxn>
                    <a:cxn ang="0">
                      <a:pos x="132" y="18"/>
                    </a:cxn>
                    <a:cxn ang="0">
                      <a:pos x="114" y="18"/>
                    </a:cxn>
                    <a:cxn ang="0">
                      <a:pos x="108" y="24"/>
                    </a:cxn>
                    <a:cxn ang="0">
                      <a:pos x="102" y="24"/>
                    </a:cxn>
                    <a:cxn ang="0">
                      <a:pos x="96" y="30"/>
                    </a:cxn>
                    <a:cxn ang="0">
                      <a:pos x="84" y="30"/>
                    </a:cxn>
                    <a:cxn ang="0">
                      <a:pos x="78" y="36"/>
                    </a:cxn>
                    <a:cxn ang="0">
                      <a:pos x="72" y="36"/>
                    </a:cxn>
                    <a:cxn ang="0">
                      <a:pos x="60" y="48"/>
                    </a:cxn>
                    <a:cxn ang="0">
                      <a:pos x="54" y="48"/>
                    </a:cxn>
                    <a:cxn ang="0">
                      <a:pos x="54" y="54"/>
                    </a:cxn>
                    <a:cxn ang="0">
                      <a:pos x="42" y="66"/>
                    </a:cxn>
                    <a:cxn ang="0">
                      <a:pos x="36" y="66"/>
                    </a:cxn>
                    <a:cxn ang="0">
                      <a:pos x="6" y="96"/>
                    </a:cxn>
                    <a:cxn ang="0">
                      <a:pos x="6" y="102"/>
                    </a:cxn>
                    <a:cxn ang="0">
                      <a:pos x="0" y="102"/>
                    </a:cxn>
                    <a:cxn ang="0">
                      <a:pos x="0" y="167"/>
                    </a:cxn>
                    <a:cxn ang="0">
                      <a:pos x="6" y="197"/>
                    </a:cxn>
                    <a:cxn ang="0">
                      <a:pos x="6" y="227"/>
                    </a:cxn>
                    <a:cxn ang="0">
                      <a:pos x="12" y="233"/>
                    </a:cxn>
                    <a:cxn ang="0">
                      <a:pos x="42" y="233"/>
                    </a:cxn>
                    <a:cxn ang="0">
                      <a:pos x="204" y="137"/>
                    </a:cxn>
                  </a:cxnLst>
                  <a:rect l="0" t="0" r="r" b="b"/>
                  <a:pathLst>
                    <a:path w="204" h="233">
                      <a:moveTo>
                        <a:pt x="204" y="137"/>
                      </a:moveTo>
                      <a:lnTo>
                        <a:pt x="204" y="18"/>
                      </a:lnTo>
                      <a:lnTo>
                        <a:pt x="198" y="18"/>
                      </a:lnTo>
                      <a:lnTo>
                        <a:pt x="198" y="12"/>
                      </a:lnTo>
                      <a:lnTo>
                        <a:pt x="192" y="6"/>
                      </a:lnTo>
                      <a:lnTo>
                        <a:pt x="180" y="6"/>
                      </a:lnTo>
                      <a:lnTo>
                        <a:pt x="180" y="0"/>
                      </a:lnTo>
                      <a:lnTo>
                        <a:pt x="174" y="0"/>
                      </a:lnTo>
                      <a:lnTo>
                        <a:pt x="174" y="6"/>
                      </a:lnTo>
                      <a:lnTo>
                        <a:pt x="156" y="6"/>
                      </a:lnTo>
                      <a:lnTo>
                        <a:pt x="150" y="12"/>
                      </a:lnTo>
                      <a:lnTo>
                        <a:pt x="138" y="12"/>
                      </a:lnTo>
                      <a:lnTo>
                        <a:pt x="132" y="18"/>
                      </a:lnTo>
                      <a:lnTo>
                        <a:pt x="114" y="18"/>
                      </a:lnTo>
                      <a:lnTo>
                        <a:pt x="108" y="24"/>
                      </a:lnTo>
                      <a:lnTo>
                        <a:pt x="102" y="24"/>
                      </a:lnTo>
                      <a:lnTo>
                        <a:pt x="96" y="30"/>
                      </a:lnTo>
                      <a:lnTo>
                        <a:pt x="84" y="30"/>
                      </a:lnTo>
                      <a:lnTo>
                        <a:pt x="78" y="36"/>
                      </a:lnTo>
                      <a:lnTo>
                        <a:pt x="72" y="36"/>
                      </a:lnTo>
                      <a:lnTo>
                        <a:pt x="60" y="48"/>
                      </a:lnTo>
                      <a:lnTo>
                        <a:pt x="54" y="48"/>
                      </a:lnTo>
                      <a:lnTo>
                        <a:pt x="54" y="54"/>
                      </a:lnTo>
                      <a:lnTo>
                        <a:pt x="42" y="66"/>
                      </a:lnTo>
                      <a:lnTo>
                        <a:pt x="36" y="66"/>
                      </a:lnTo>
                      <a:lnTo>
                        <a:pt x="6" y="96"/>
                      </a:lnTo>
                      <a:lnTo>
                        <a:pt x="6" y="102"/>
                      </a:lnTo>
                      <a:lnTo>
                        <a:pt x="0" y="102"/>
                      </a:lnTo>
                      <a:lnTo>
                        <a:pt x="0" y="167"/>
                      </a:lnTo>
                      <a:lnTo>
                        <a:pt x="6" y="197"/>
                      </a:lnTo>
                      <a:lnTo>
                        <a:pt x="6" y="227"/>
                      </a:lnTo>
                      <a:lnTo>
                        <a:pt x="12" y="233"/>
                      </a:lnTo>
                      <a:lnTo>
                        <a:pt x="42" y="233"/>
                      </a:lnTo>
                      <a:lnTo>
                        <a:pt x="204" y="137"/>
                      </a:lnTo>
                      <a:close/>
                    </a:path>
                  </a:pathLst>
                </a:custGeom>
                <a:solidFill>
                  <a:srgbClr val="003366"/>
                </a:solidFill>
                <a:ln w="0">
                  <a:solidFill>
                    <a:srgbClr val="000000"/>
                  </a:solidFill>
                  <a:prstDash val="solid"/>
                  <a:round/>
                  <a:headEnd/>
                  <a:tailEnd/>
                </a:ln>
              </p:spPr>
              <p:txBody>
                <a:bodyPr/>
                <a:lstStyle/>
                <a:p>
                  <a:endParaRPr lang="en-US"/>
                </a:p>
              </p:txBody>
            </p:sp>
            <p:sp>
              <p:nvSpPr>
                <p:cNvPr id="995" name="Freeform 675"/>
                <p:cNvSpPr>
                  <a:spLocks/>
                </p:cNvSpPr>
                <p:nvPr/>
              </p:nvSpPr>
              <p:spPr bwMode="auto">
                <a:xfrm>
                  <a:off x="3363" y="2345"/>
                  <a:ext cx="84" cy="113"/>
                </a:xfrm>
                <a:custGeom>
                  <a:avLst/>
                  <a:gdLst/>
                  <a:ahLst/>
                  <a:cxnLst>
                    <a:cxn ang="0">
                      <a:pos x="0" y="42"/>
                    </a:cxn>
                    <a:cxn ang="0">
                      <a:pos x="42" y="30"/>
                    </a:cxn>
                    <a:cxn ang="0">
                      <a:pos x="78" y="0"/>
                    </a:cxn>
                    <a:cxn ang="0">
                      <a:pos x="84" y="95"/>
                    </a:cxn>
                    <a:cxn ang="0">
                      <a:pos x="72" y="113"/>
                    </a:cxn>
                    <a:cxn ang="0">
                      <a:pos x="54" y="113"/>
                    </a:cxn>
                    <a:cxn ang="0">
                      <a:pos x="54" y="107"/>
                    </a:cxn>
                    <a:cxn ang="0">
                      <a:pos x="24" y="78"/>
                    </a:cxn>
                    <a:cxn ang="0">
                      <a:pos x="18" y="66"/>
                    </a:cxn>
                    <a:cxn ang="0">
                      <a:pos x="12" y="60"/>
                    </a:cxn>
                    <a:cxn ang="0">
                      <a:pos x="12" y="54"/>
                    </a:cxn>
                    <a:cxn ang="0">
                      <a:pos x="6" y="48"/>
                    </a:cxn>
                    <a:cxn ang="0">
                      <a:pos x="0" y="48"/>
                    </a:cxn>
                    <a:cxn ang="0">
                      <a:pos x="0" y="42"/>
                    </a:cxn>
                  </a:cxnLst>
                  <a:rect l="0" t="0" r="r" b="b"/>
                  <a:pathLst>
                    <a:path w="84" h="113">
                      <a:moveTo>
                        <a:pt x="0" y="42"/>
                      </a:moveTo>
                      <a:lnTo>
                        <a:pt x="42" y="30"/>
                      </a:lnTo>
                      <a:lnTo>
                        <a:pt x="78" y="0"/>
                      </a:lnTo>
                      <a:lnTo>
                        <a:pt x="84" y="95"/>
                      </a:lnTo>
                      <a:lnTo>
                        <a:pt x="72" y="113"/>
                      </a:lnTo>
                      <a:lnTo>
                        <a:pt x="54" y="113"/>
                      </a:lnTo>
                      <a:lnTo>
                        <a:pt x="54" y="107"/>
                      </a:lnTo>
                      <a:lnTo>
                        <a:pt x="24" y="78"/>
                      </a:lnTo>
                      <a:lnTo>
                        <a:pt x="18" y="66"/>
                      </a:lnTo>
                      <a:lnTo>
                        <a:pt x="12" y="60"/>
                      </a:lnTo>
                      <a:lnTo>
                        <a:pt x="12" y="54"/>
                      </a:lnTo>
                      <a:lnTo>
                        <a:pt x="6" y="48"/>
                      </a:lnTo>
                      <a:lnTo>
                        <a:pt x="0" y="48"/>
                      </a:lnTo>
                      <a:lnTo>
                        <a:pt x="0" y="42"/>
                      </a:lnTo>
                      <a:close/>
                    </a:path>
                  </a:pathLst>
                </a:custGeom>
                <a:solidFill>
                  <a:srgbClr val="FFFFFF"/>
                </a:solidFill>
                <a:ln w="9525">
                  <a:noFill/>
                  <a:round/>
                  <a:headEnd/>
                  <a:tailEnd/>
                </a:ln>
              </p:spPr>
              <p:txBody>
                <a:bodyPr/>
                <a:lstStyle/>
                <a:p>
                  <a:endParaRPr lang="en-US"/>
                </a:p>
              </p:txBody>
            </p:sp>
            <p:sp>
              <p:nvSpPr>
                <p:cNvPr id="996" name="Freeform 676"/>
                <p:cNvSpPr>
                  <a:spLocks/>
                </p:cNvSpPr>
                <p:nvPr/>
              </p:nvSpPr>
              <p:spPr bwMode="auto">
                <a:xfrm>
                  <a:off x="3417" y="2243"/>
                  <a:ext cx="18" cy="42"/>
                </a:xfrm>
                <a:custGeom>
                  <a:avLst/>
                  <a:gdLst/>
                  <a:ahLst/>
                  <a:cxnLst>
                    <a:cxn ang="0">
                      <a:pos x="0" y="0"/>
                    </a:cxn>
                    <a:cxn ang="0">
                      <a:pos x="6" y="0"/>
                    </a:cxn>
                    <a:cxn ang="0">
                      <a:pos x="18" y="12"/>
                    </a:cxn>
                    <a:cxn ang="0">
                      <a:pos x="18" y="42"/>
                    </a:cxn>
                    <a:cxn ang="0">
                      <a:pos x="12" y="42"/>
                    </a:cxn>
                    <a:cxn ang="0">
                      <a:pos x="12" y="36"/>
                    </a:cxn>
                    <a:cxn ang="0">
                      <a:pos x="0" y="24"/>
                    </a:cxn>
                    <a:cxn ang="0">
                      <a:pos x="0" y="0"/>
                    </a:cxn>
                  </a:cxnLst>
                  <a:rect l="0" t="0" r="r" b="b"/>
                  <a:pathLst>
                    <a:path w="18" h="42">
                      <a:moveTo>
                        <a:pt x="0" y="0"/>
                      </a:moveTo>
                      <a:lnTo>
                        <a:pt x="6" y="0"/>
                      </a:lnTo>
                      <a:lnTo>
                        <a:pt x="18" y="12"/>
                      </a:lnTo>
                      <a:lnTo>
                        <a:pt x="18" y="42"/>
                      </a:lnTo>
                      <a:lnTo>
                        <a:pt x="12" y="42"/>
                      </a:lnTo>
                      <a:lnTo>
                        <a:pt x="12" y="36"/>
                      </a:lnTo>
                      <a:lnTo>
                        <a:pt x="0" y="24"/>
                      </a:lnTo>
                      <a:lnTo>
                        <a:pt x="0" y="0"/>
                      </a:lnTo>
                      <a:close/>
                    </a:path>
                  </a:pathLst>
                </a:custGeom>
                <a:solidFill>
                  <a:srgbClr val="7F3F00"/>
                </a:solidFill>
                <a:ln w="0">
                  <a:solidFill>
                    <a:srgbClr val="000000"/>
                  </a:solidFill>
                  <a:prstDash val="solid"/>
                  <a:round/>
                  <a:headEnd/>
                  <a:tailEnd/>
                </a:ln>
              </p:spPr>
              <p:txBody>
                <a:bodyPr/>
                <a:lstStyle/>
                <a:p>
                  <a:endParaRPr lang="en-US"/>
                </a:p>
              </p:txBody>
            </p:sp>
            <p:sp>
              <p:nvSpPr>
                <p:cNvPr id="997" name="Freeform 677"/>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 ang="0">
                      <a:pos x="0" y="18"/>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lnTo>
                        <a:pt x="0" y="18"/>
                      </a:lnTo>
                      <a:close/>
                    </a:path>
                  </a:pathLst>
                </a:custGeom>
                <a:solidFill>
                  <a:srgbClr val="FFE6CC"/>
                </a:solidFill>
                <a:ln w="9525">
                  <a:noFill/>
                  <a:round/>
                  <a:headEnd/>
                  <a:tailEnd/>
                </a:ln>
              </p:spPr>
              <p:txBody>
                <a:bodyPr/>
                <a:lstStyle/>
                <a:p>
                  <a:endParaRPr lang="en-US"/>
                </a:p>
              </p:txBody>
            </p:sp>
            <p:sp>
              <p:nvSpPr>
                <p:cNvPr id="998" name="Freeform 678"/>
                <p:cNvSpPr>
                  <a:spLocks/>
                </p:cNvSpPr>
                <p:nvPr/>
              </p:nvSpPr>
              <p:spPr bwMode="auto">
                <a:xfrm>
                  <a:off x="3363" y="2309"/>
                  <a:ext cx="54" cy="66"/>
                </a:xfrm>
                <a:custGeom>
                  <a:avLst/>
                  <a:gdLst/>
                  <a:ahLst/>
                  <a:cxnLst>
                    <a:cxn ang="0">
                      <a:pos x="0" y="18"/>
                    </a:cxn>
                    <a:cxn ang="0">
                      <a:pos x="0" y="66"/>
                    </a:cxn>
                    <a:cxn ang="0">
                      <a:pos x="30" y="66"/>
                    </a:cxn>
                    <a:cxn ang="0">
                      <a:pos x="36" y="60"/>
                    </a:cxn>
                    <a:cxn ang="0">
                      <a:pos x="42" y="60"/>
                    </a:cxn>
                    <a:cxn ang="0">
                      <a:pos x="42" y="54"/>
                    </a:cxn>
                    <a:cxn ang="0">
                      <a:pos x="48" y="54"/>
                    </a:cxn>
                    <a:cxn ang="0">
                      <a:pos x="48" y="48"/>
                    </a:cxn>
                    <a:cxn ang="0">
                      <a:pos x="54" y="48"/>
                    </a:cxn>
                    <a:cxn ang="0">
                      <a:pos x="54" y="0"/>
                    </a:cxn>
                  </a:cxnLst>
                  <a:rect l="0" t="0" r="r" b="b"/>
                  <a:pathLst>
                    <a:path w="54" h="66">
                      <a:moveTo>
                        <a:pt x="0" y="18"/>
                      </a:moveTo>
                      <a:lnTo>
                        <a:pt x="0" y="66"/>
                      </a:lnTo>
                      <a:lnTo>
                        <a:pt x="30" y="66"/>
                      </a:lnTo>
                      <a:lnTo>
                        <a:pt x="36" y="60"/>
                      </a:lnTo>
                      <a:lnTo>
                        <a:pt x="42" y="60"/>
                      </a:lnTo>
                      <a:lnTo>
                        <a:pt x="42" y="54"/>
                      </a:lnTo>
                      <a:lnTo>
                        <a:pt x="48" y="54"/>
                      </a:lnTo>
                      <a:lnTo>
                        <a:pt x="48" y="48"/>
                      </a:lnTo>
                      <a:lnTo>
                        <a:pt x="54" y="48"/>
                      </a:lnTo>
                      <a:lnTo>
                        <a:pt x="54" y="0"/>
                      </a:lnTo>
                    </a:path>
                  </a:pathLst>
                </a:custGeom>
                <a:noFill/>
                <a:ln w="0">
                  <a:solidFill>
                    <a:srgbClr val="000000"/>
                  </a:solidFill>
                  <a:prstDash val="solid"/>
                  <a:round/>
                  <a:headEnd/>
                  <a:tailEnd/>
                </a:ln>
              </p:spPr>
              <p:txBody>
                <a:bodyPr/>
                <a:lstStyle/>
                <a:p>
                  <a:endParaRPr lang="en-US"/>
                </a:p>
              </p:txBody>
            </p:sp>
            <p:sp>
              <p:nvSpPr>
                <p:cNvPr id="999" name="Freeform 679"/>
                <p:cNvSpPr>
                  <a:spLocks/>
                </p:cNvSpPr>
                <p:nvPr/>
              </p:nvSpPr>
              <p:spPr bwMode="auto">
                <a:xfrm>
                  <a:off x="3357" y="2345"/>
                  <a:ext cx="48" cy="48"/>
                </a:xfrm>
                <a:custGeom>
                  <a:avLst/>
                  <a:gdLst/>
                  <a:ahLst/>
                  <a:cxnLst>
                    <a:cxn ang="0">
                      <a:pos x="6" y="0"/>
                    </a:cxn>
                    <a:cxn ang="0">
                      <a:pos x="0" y="6"/>
                    </a:cxn>
                    <a:cxn ang="0">
                      <a:pos x="0" y="30"/>
                    </a:cxn>
                    <a:cxn ang="0">
                      <a:pos x="36" y="48"/>
                    </a:cxn>
                    <a:cxn ang="0">
                      <a:pos x="42" y="42"/>
                    </a:cxn>
                    <a:cxn ang="0">
                      <a:pos x="42" y="24"/>
                    </a:cxn>
                    <a:cxn ang="0">
                      <a:pos x="48" y="24"/>
                    </a:cxn>
                    <a:cxn ang="0">
                      <a:pos x="42" y="24"/>
                    </a:cxn>
                    <a:cxn ang="0">
                      <a:pos x="36" y="18"/>
                    </a:cxn>
                    <a:cxn ang="0">
                      <a:pos x="24" y="18"/>
                    </a:cxn>
                    <a:cxn ang="0">
                      <a:pos x="12" y="12"/>
                    </a:cxn>
                    <a:cxn ang="0">
                      <a:pos x="6" y="12"/>
                    </a:cxn>
                    <a:cxn ang="0">
                      <a:pos x="6" y="6"/>
                    </a:cxn>
                    <a:cxn ang="0">
                      <a:pos x="6" y="0"/>
                    </a:cxn>
                  </a:cxnLst>
                  <a:rect l="0" t="0" r="r" b="b"/>
                  <a:pathLst>
                    <a:path w="48" h="48">
                      <a:moveTo>
                        <a:pt x="6" y="0"/>
                      </a:moveTo>
                      <a:lnTo>
                        <a:pt x="0" y="6"/>
                      </a:lnTo>
                      <a:lnTo>
                        <a:pt x="0" y="30"/>
                      </a:lnTo>
                      <a:lnTo>
                        <a:pt x="36" y="48"/>
                      </a:lnTo>
                      <a:lnTo>
                        <a:pt x="42" y="42"/>
                      </a:lnTo>
                      <a:lnTo>
                        <a:pt x="42" y="24"/>
                      </a:lnTo>
                      <a:lnTo>
                        <a:pt x="48" y="24"/>
                      </a:lnTo>
                      <a:lnTo>
                        <a:pt x="42" y="24"/>
                      </a:lnTo>
                      <a:lnTo>
                        <a:pt x="36" y="18"/>
                      </a:lnTo>
                      <a:lnTo>
                        <a:pt x="24" y="18"/>
                      </a:lnTo>
                      <a:lnTo>
                        <a:pt x="12" y="12"/>
                      </a:lnTo>
                      <a:lnTo>
                        <a:pt x="6" y="12"/>
                      </a:lnTo>
                      <a:lnTo>
                        <a:pt x="6" y="6"/>
                      </a:lnTo>
                      <a:lnTo>
                        <a:pt x="6" y="0"/>
                      </a:lnTo>
                      <a:close/>
                    </a:path>
                  </a:pathLst>
                </a:custGeom>
                <a:solidFill>
                  <a:srgbClr val="FFFFFF"/>
                </a:solidFill>
                <a:ln w="0">
                  <a:solidFill>
                    <a:srgbClr val="000000"/>
                  </a:solidFill>
                  <a:prstDash val="solid"/>
                  <a:round/>
                  <a:headEnd/>
                  <a:tailEnd/>
                </a:ln>
              </p:spPr>
              <p:txBody>
                <a:bodyPr/>
                <a:lstStyle/>
                <a:p>
                  <a:endParaRPr lang="en-US"/>
                </a:p>
              </p:txBody>
            </p:sp>
            <p:sp>
              <p:nvSpPr>
                <p:cNvPr id="1000" name="Freeform 680"/>
                <p:cNvSpPr>
                  <a:spLocks/>
                </p:cNvSpPr>
                <p:nvPr/>
              </p:nvSpPr>
              <p:spPr bwMode="auto">
                <a:xfrm>
                  <a:off x="3399" y="2327"/>
                  <a:ext cx="30" cy="54"/>
                </a:xfrm>
                <a:custGeom>
                  <a:avLst/>
                  <a:gdLst/>
                  <a:ahLst/>
                  <a:cxnLst>
                    <a:cxn ang="0">
                      <a:pos x="0" y="36"/>
                    </a:cxn>
                    <a:cxn ang="0">
                      <a:pos x="24" y="54"/>
                    </a:cxn>
                    <a:cxn ang="0">
                      <a:pos x="30" y="42"/>
                    </a:cxn>
                    <a:cxn ang="0">
                      <a:pos x="30" y="12"/>
                    </a:cxn>
                    <a:cxn ang="0">
                      <a:pos x="18" y="0"/>
                    </a:cxn>
                    <a:cxn ang="0">
                      <a:pos x="18" y="24"/>
                    </a:cxn>
                    <a:cxn ang="0">
                      <a:pos x="6" y="36"/>
                    </a:cxn>
                    <a:cxn ang="0">
                      <a:pos x="0" y="36"/>
                    </a:cxn>
                  </a:cxnLst>
                  <a:rect l="0" t="0" r="r" b="b"/>
                  <a:pathLst>
                    <a:path w="30" h="54">
                      <a:moveTo>
                        <a:pt x="0" y="36"/>
                      </a:moveTo>
                      <a:lnTo>
                        <a:pt x="24" y="54"/>
                      </a:lnTo>
                      <a:lnTo>
                        <a:pt x="30" y="42"/>
                      </a:lnTo>
                      <a:lnTo>
                        <a:pt x="30" y="12"/>
                      </a:lnTo>
                      <a:lnTo>
                        <a:pt x="18" y="0"/>
                      </a:lnTo>
                      <a:lnTo>
                        <a:pt x="18" y="24"/>
                      </a:lnTo>
                      <a:lnTo>
                        <a:pt x="6" y="36"/>
                      </a:lnTo>
                      <a:lnTo>
                        <a:pt x="0" y="36"/>
                      </a:lnTo>
                      <a:close/>
                    </a:path>
                  </a:pathLst>
                </a:custGeom>
                <a:solidFill>
                  <a:srgbClr val="FFFFFF"/>
                </a:solidFill>
                <a:ln w="0">
                  <a:solidFill>
                    <a:srgbClr val="000000"/>
                  </a:solidFill>
                  <a:prstDash val="solid"/>
                  <a:round/>
                  <a:headEnd/>
                  <a:tailEnd/>
                </a:ln>
              </p:spPr>
              <p:txBody>
                <a:bodyPr/>
                <a:lstStyle/>
                <a:p>
                  <a:endParaRPr lang="en-US"/>
                </a:p>
              </p:txBody>
            </p:sp>
            <p:sp>
              <p:nvSpPr>
                <p:cNvPr id="1001" name="Freeform 681"/>
                <p:cNvSpPr>
                  <a:spLocks/>
                </p:cNvSpPr>
                <p:nvPr/>
              </p:nvSpPr>
              <p:spPr bwMode="auto">
                <a:xfrm>
                  <a:off x="3399" y="2363"/>
                  <a:ext cx="18" cy="30"/>
                </a:xfrm>
                <a:custGeom>
                  <a:avLst/>
                  <a:gdLst/>
                  <a:ahLst/>
                  <a:cxnLst>
                    <a:cxn ang="0">
                      <a:pos x="0" y="18"/>
                    </a:cxn>
                    <a:cxn ang="0">
                      <a:pos x="6" y="30"/>
                    </a:cxn>
                    <a:cxn ang="0">
                      <a:pos x="6" y="24"/>
                    </a:cxn>
                    <a:cxn ang="0">
                      <a:pos x="18" y="24"/>
                    </a:cxn>
                    <a:cxn ang="0">
                      <a:pos x="18" y="12"/>
                    </a:cxn>
                    <a:cxn ang="0">
                      <a:pos x="0" y="0"/>
                    </a:cxn>
                    <a:cxn ang="0">
                      <a:pos x="0" y="18"/>
                    </a:cxn>
                  </a:cxnLst>
                  <a:rect l="0" t="0" r="r" b="b"/>
                  <a:pathLst>
                    <a:path w="18" h="30">
                      <a:moveTo>
                        <a:pt x="0" y="18"/>
                      </a:moveTo>
                      <a:lnTo>
                        <a:pt x="6" y="30"/>
                      </a:lnTo>
                      <a:lnTo>
                        <a:pt x="6" y="24"/>
                      </a:lnTo>
                      <a:lnTo>
                        <a:pt x="18" y="24"/>
                      </a:lnTo>
                      <a:lnTo>
                        <a:pt x="18" y="12"/>
                      </a:lnTo>
                      <a:lnTo>
                        <a:pt x="0" y="0"/>
                      </a:lnTo>
                      <a:lnTo>
                        <a:pt x="0" y="18"/>
                      </a:lnTo>
                      <a:close/>
                    </a:path>
                  </a:pathLst>
                </a:custGeom>
                <a:solidFill>
                  <a:srgbClr val="7F0000"/>
                </a:solidFill>
                <a:ln w="9525">
                  <a:noFill/>
                  <a:round/>
                  <a:headEnd/>
                  <a:tailEnd/>
                </a:ln>
              </p:spPr>
              <p:txBody>
                <a:bodyPr/>
                <a:lstStyle/>
                <a:p>
                  <a:endParaRPr lang="en-US"/>
                </a:p>
              </p:txBody>
            </p:sp>
            <p:sp>
              <p:nvSpPr>
                <p:cNvPr id="1002" name="Freeform 682"/>
                <p:cNvSpPr>
                  <a:spLocks/>
                </p:cNvSpPr>
                <p:nvPr/>
              </p:nvSpPr>
              <p:spPr bwMode="auto">
                <a:xfrm>
                  <a:off x="3405" y="2381"/>
                  <a:ext cx="36" cy="107"/>
                </a:xfrm>
                <a:custGeom>
                  <a:avLst/>
                  <a:gdLst/>
                  <a:ahLst/>
                  <a:cxnLst>
                    <a:cxn ang="0">
                      <a:pos x="0" y="12"/>
                    </a:cxn>
                    <a:cxn ang="0">
                      <a:pos x="6" y="18"/>
                    </a:cxn>
                    <a:cxn ang="0">
                      <a:pos x="6" y="24"/>
                    </a:cxn>
                    <a:cxn ang="0">
                      <a:pos x="12" y="36"/>
                    </a:cxn>
                    <a:cxn ang="0">
                      <a:pos x="12" y="47"/>
                    </a:cxn>
                    <a:cxn ang="0">
                      <a:pos x="18" y="65"/>
                    </a:cxn>
                    <a:cxn ang="0">
                      <a:pos x="18" y="95"/>
                    </a:cxn>
                    <a:cxn ang="0">
                      <a:pos x="12" y="107"/>
                    </a:cxn>
                    <a:cxn ang="0">
                      <a:pos x="36" y="95"/>
                    </a:cxn>
                    <a:cxn ang="0">
                      <a:pos x="36" y="65"/>
                    </a:cxn>
                    <a:cxn ang="0">
                      <a:pos x="30" y="53"/>
                    </a:cxn>
                    <a:cxn ang="0">
                      <a:pos x="30" y="42"/>
                    </a:cxn>
                    <a:cxn ang="0">
                      <a:pos x="18" y="18"/>
                    </a:cxn>
                    <a:cxn ang="0">
                      <a:pos x="12" y="12"/>
                    </a:cxn>
                    <a:cxn ang="0">
                      <a:pos x="12" y="6"/>
                    </a:cxn>
                    <a:cxn ang="0">
                      <a:pos x="6" y="0"/>
                    </a:cxn>
                    <a:cxn ang="0">
                      <a:pos x="0" y="0"/>
                    </a:cxn>
                    <a:cxn ang="0">
                      <a:pos x="0" y="6"/>
                    </a:cxn>
                    <a:cxn ang="0">
                      <a:pos x="0" y="12"/>
                    </a:cxn>
                  </a:cxnLst>
                  <a:rect l="0" t="0" r="r" b="b"/>
                  <a:pathLst>
                    <a:path w="36" h="107">
                      <a:moveTo>
                        <a:pt x="0" y="12"/>
                      </a:moveTo>
                      <a:lnTo>
                        <a:pt x="6" y="18"/>
                      </a:lnTo>
                      <a:lnTo>
                        <a:pt x="6" y="24"/>
                      </a:lnTo>
                      <a:lnTo>
                        <a:pt x="12" y="36"/>
                      </a:lnTo>
                      <a:lnTo>
                        <a:pt x="12" y="47"/>
                      </a:lnTo>
                      <a:lnTo>
                        <a:pt x="18" y="65"/>
                      </a:lnTo>
                      <a:lnTo>
                        <a:pt x="18" y="95"/>
                      </a:lnTo>
                      <a:lnTo>
                        <a:pt x="12" y="107"/>
                      </a:lnTo>
                      <a:lnTo>
                        <a:pt x="36" y="95"/>
                      </a:lnTo>
                      <a:lnTo>
                        <a:pt x="36" y="65"/>
                      </a:lnTo>
                      <a:lnTo>
                        <a:pt x="30" y="53"/>
                      </a:lnTo>
                      <a:lnTo>
                        <a:pt x="30" y="42"/>
                      </a:lnTo>
                      <a:lnTo>
                        <a:pt x="18" y="18"/>
                      </a:lnTo>
                      <a:lnTo>
                        <a:pt x="12" y="12"/>
                      </a:lnTo>
                      <a:lnTo>
                        <a:pt x="12" y="6"/>
                      </a:lnTo>
                      <a:lnTo>
                        <a:pt x="6" y="0"/>
                      </a:lnTo>
                      <a:lnTo>
                        <a:pt x="0" y="0"/>
                      </a:lnTo>
                      <a:lnTo>
                        <a:pt x="0" y="6"/>
                      </a:lnTo>
                      <a:lnTo>
                        <a:pt x="0" y="12"/>
                      </a:lnTo>
                      <a:close/>
                    </a:path>
                  </a:pathLst>
                </a:custGeom>
                <a:solidFill>
                  <a:srgbClr val="7F0000"/>
                </a:solidFill>
                <a:ln w="9525">
                  <a:noFill/>
                  <a:round/>
                  <a:headEnd/>
                  <a:tailEnd/>
                </a:ln>
              </p:spPr>
              <p:txBody>
                <a:bodyPr/>
                <a:lstStyle/>
                <a:p>
                  <a:endParaRPr lang="en-US"/>
                </a:p>
              </p:txBody>
            </p:sp>
            <p:sp>
              <p:nvSpPr>
                <p:cNvPr id="1003" name="Freeform 683"/>
                <p:cNvSpPr>
                  <a:spLocks/>
                </p:cNvSpPr>
                <p:nvPr/>
              </p:nvSpPr>
              <p:spPr bwMode="auto">
                <a:xfrm>
                  <a:off x="3351" y="2243"/>
                  <a:ext cx="78" cy="108"/>
                </a:xfrm>
                <a:custGeom>
                  <a:avLst/>
                  <a:gdLst/>
                  <a:ahLst/>
                  <a:cxnLst>
                    <a:cxn ang="0">
                      <a:pos x="12" y="90"/>
                    </a:cxn>
                    <a:cxn ang="0">
                      <a:pos x="18" y="90"/>
                    </a:cxn>
                    <a:cxn ang="0">
                      <a:pos x="18" y="96"/>
                    </a:cxn>
                    <a:cxn ang="0">
                      <a:pos x="24" y="96"/>
                    </a:cxn>
                    <a:cxn ang="0">
                      <a:pos x="30" y="102"/>
                    </a:cxn>
                    <a:cxn ang="0">
                      <a:pos x="48" y="102"/>
                    </a:cxn>
                    <a:cxn ang="0">
                      <a:pos x="48" y="108"/>
                    </a:cxn>
                    <a:cxn ang="0">
                      <a:pos x="54" y="108"/>
                    </a:cxn>
                    <a:cxn ang="0">
                      <a:pos x="60" y="102"/>
                    </a:cxn>
                    <a:cxn ang="0">
                      <a:pos x="66" y="102"/>
                    </a:cxn>
                    <a:cxn ang="0">
                      <a:pos x="72" y="96"/>
                    </a:cxn>
                    <a:cxn ang="0">
                      <a:pos x="72" y="90"/>
                    </a:cxn>
                    <a:cxn ang="0">
                      <a:pos x="78" y="90"/>
                    </a:cxn>
                    <a:cxn ang="0">
                      <a:pos x="78" y="30"/>
                    </a:cxn>
                    <a:cxn ang="0">
                      <a:pos x="72" y="18"/>
                    </a:cxn>
                    <a:cxn ang="0">
                      <a:pos x="72" y="12"/>
                    </a:cxn>
                    <a:cxn ang="0">
                      <a:pos x="66" y="6"/>
                    </a:cxn>
                    <a:cxn ang="0">
                      <a:pos x="60" y="6"/>
                    </a:cxn>
                    <a:cxn ang="0">
                      <a:pos x="54" y="0"/>
                    </a:cxn>
                    <a:cxn ang="0">
                      <a:pos x="18" y="0"/>
                    </a:cxn>
                    <a:cxn ang="0">
                      <a:pos x="18" y="6"/>
                    </a:cxn>
                    <a:cxn ang="0">
                      <a:pos x="12" y="6"/>
                    </a:cxn>
                    <a:cxn ang="0">
                      <a:pos x="12" y="12"/>
                    </a:cxn>
                    <a:cxn ang="0">
                      <a:pos x="6" y="12"/>
                    </a:cxn>
                    <a:cxn ang="0">
                      <a:pos x="6" y="24"/>
                    </a:cxn>
                    <a:cxn ang="0">
                      <a:pos x="0" y="30"/>
                    </a:cxn>
                    <a:cxn ang="0">
                      <a:pos x="0" y="54"/>
                    </a:cxn>
                    <a:cxn ang="0">
                      <a:pos x="6" y="60"/>
                    </a:cxn>
                    <a:cxn ang="0">
                      <a:pos x="6" y="72"/>
                    </a:cxn>
                    <a:cxn ang="0">
                      <a:pos x="12" y="84"/>
                    </a:cxn>
                    <a:cxn ang="0">
                      <a:pos x="12" y="90"/>
                    </a:cxn>
                  </a:cxnLst>
                  <a:rect l="0" t="0" r="r" b="b"/>
                  <a:pathLst>
                    <a:path w="78" h="108">
                      <a:moveTo>
                        <a:pt x="12" y="90"/>
                      </a:moveTo>
                      <a:lnTo>
                        <a:pt x="18" y="90"/>
                      </a:lnTo>
                      <a:lnTo>
                        <a:pt x="18" y="96"/>
                      </a:lnTo>
                      <a:lnTo>
                        <a:pt x="24" y="96"/>
                      </a:lnTo>
                      <a:lnTo>
                        <a:pt x="30" y="102"/>
                      </a:lnTo>
                      <a:lnTo>
                        <a:pt x="48" y="102"/>
                      </a:lnTo>
                      <a:lnTo>
                        <a:pt x="48" y="108"/>
                      </a:lnTo>
                      <a:lnTo>
                        <a:pt x="54" y="108"/>
                      </a:lnTo>
                      <a:lnTo>
                        <a:pt x="60" y="102"/>
                      </a:lnTo>
                      <a:lnTo>
                        <a:pt x="66" y="102"/>
                      </a:lnTo>
                      <a:lnTo>
                        <a:pt x="72" y="96"/>
                      </a:lnTo>
                      <a:lnTo>
                        <a:pt x="72" y="90"/>
                      </a:lnTo>
                      <a:lnTo>
                        <a:pt x="78" y="90"/>
                      </a:lnTo>
                      <a:lnTo>
                        <a:pt x="78" y="30"/>
                      </a:lnTo>
                      <a:lnTo>
                        <a:pt x="72" y="18"/>
                      </a:lnTo>
                      <a:lnTo>
                        <a:pt x="72" y="12"/>
                      </a:lnTo>
                      <a:lnTo>
                        <a:pt x="66" y="6"/>
                      </a:lnTo>
                      <a:lnTo>
                        <a:pt x="60" y="6"/>
                      </a:lnTo>
                      <a:lnTo>
                        <a:pt x="54" y="0"/>
                      </a:lnTo>
                      <a:lnTo>
                        <a:pt x="18" y="0"/>
                      </a:lnTo>
                      <a:lnTo>
                        <a:pt x="18" y="6"/>
                      </a:lnTo>
                      <a:lnTo>
                        <a:pt x="12" y="6"/>
                      </a:lnTo>
                      <a:lnTo>
                        <a:pt x="12" y="12"/>
                      </a:lnTo>
                      <a:lnTo>
                        <a:pt x="6" y="12"/>
                      </a:lnTo>
                      <a:lnTo>
                        <a:pt x="6" y="24"/>
                      </a:lnTo>
                      <a:lnTo>
                        <a:pt x="0" y="30"/>
                      </a:lnTo>
                      <a:lnTo>
                        <a:pt x="0" y="54"/>
                      </a:lnTo>
                      <a:lnTo>
                        <a:pt x="6" y="60"/>
                      </a:lnTo>
                      <a:lnTo>
                        <a:pt x="6" y="72"/>
                      </a:lnTo>
                      <a:lnTo>
                        <a:pt x="12" y="84"/>
                      </a:lnTo>
                      <a:lnTo>
                        <a:pt x="12" y="90"/>
                      </a:lnTo>
                      <a:close/>
                    </a:path>
                  </a:pathLst>
                </a:custGeom>
                <a:solidFill>
                  <a:srgbClr val="FFE6CC"/>
                </a:solidFill>
                <a:ln w="0">
                  <a:solidFill>
                    <a:srgbClr val="000000"/>
                  </a:solidFill>
                  <a:prstDash val="solid"/>
                  <a:round/>
                  <a:headEnd/>
                  <a:tailEnd/>
                </a:ln>
              </p:spPr>
              <p:txBody>
                <a:bodyPr/>
                <a:lstStyle/>
                <a:p>
                  <a:endParaRPr lang="en-US"/>
                </a:p>
              </p:txBody>
            </p:sp>
            <p:sp>
              <p:nvSpPr>
                <p:cNvPr id="1004" name="Freeform 684"/>
                <p:cNvSpPr>
                  <a:spLocks/>
                </p:cNvSpPr>
                <p:nvPr/>
              </p:nvSpPr>
              <p:spPr bwMode="auto">
                <a:xfrm>
                  <a:off x="3333" y="2231"/>
                  <a:ext cx="84" cy="72"/>
                </a:xfrm>
                <a:custGeom>
                  <a:avLst/>
                  <a:gdLst/>
                  <a:ahLst/>
                  <a:cxnLst>
                    <a:cxn ang="0">
                      <a:pos x="84" y="24"/>
                    </a:cxn>
                    <a:cxn ang="0">
                      <a:pos x="78" y="30"/>
                    </a:cxn>
                    <a:cxn ang="0">
                      <a:pos x="72" y="30"/>
                    </a:cxn>
                    <a:cxn ang="0">
                      <a:pos x="72" y="36"/>
                    </a:cxn>
                    <a:cxn ang="0">
                      <a:pos x="66" y="36"/>
                    </a:cxn>
                    <a:cxn ang="0">
                      <a:pos x="66" y="42"/>
                    </a:cxn>
                    <a:cxn ang="0">
                      <a:pos x="54" y="54"/>
                    </a:cxn>
                    <a:cxn ang="0">
                      <a:pos x="42" y="54"/>
                    </a:cxn>
                    <a:cxn ang="0">
                      <a:pos x="36" y="48"/>
                    </a:cxn>
                    <a:cxn ang="0">
                      <a:pos x="30" y="48"/>
                    </a:cxn>
                    <a:cxn ang="0">
                      <a:pos x="30" y="54"/>
                    </a:cxn>
                    <a:cxn ang="0">
                      <a:pos x="24" y="54"/>
                    </a:cxn>
                    <a:cxn ang="0">
                      <a:pos x="24" y="60"/>
                    </a:cxn>
                    <a:cxn ang="0">
                      <a:pos x="18" y="66"/>
                    </a:cxn>
                    <a:cxn ang="0">
                      <a:pos x="18" y="72"/>
                    </a:cxn>
                    <a:cxn ang="0">
                      <a:pos x="6" y="60"/>
                    </a:cxn>
                    <a:cxn ang="0">
                      <a:pos x="6" y="54"/>
                    </a:cxn>
                    <a:cxn ang="0">
                      <a:pos x="0" y="48"/>
                    </a:cxn>
                    <a:cxn ang="0">
                      <a:pos x="0" y="42"/>
                    </a:cxn>
                    <a:cxn ang="0">
                      <a:pos x="6" y="30"/>
                    </a:cxn>
                    <a:cxn ang="0">
                      <a:pos x="6" y="24"/>
                    </a:cxn>
                    <a:cxn ang="0">
                      <a:pos x="24" y="6"/>
                    </a:cxn>
                    <a:cxn ang="0">
                      <a:pos x="30" y="6"/>
                    </a:cxn>
                    <a:cxn ang="0">
                      <a:pos x="36" y="0"/>
                    </a:cxn>
                    <a:cxn ang="0">
                      <a:pos x="66" y="0"/>
                    </a:cxn>
                    <a:cxn ang="0">
                      <a:pos x="72" y="6"/>
                    </a:cxn>
                    <a:cxn ang="0">
                      <a:pos x="78" y="6"/>
                    </a:cxn>
                    <a:cxn ang="0">
                      <a:pos x="84" y="12"/>
                    </a:cxn>
                    <a:cxn ang="0">
                      <a:pos x="84" y="18"/>
                    </a:cxn>
                    <a:cxn ang="0">
                      <a:pos x="84" y="24"/>
                    </a:cxn>
                  </a:cxnLst>
                  <a:rect l="0" t="0" r="r" b="b"/>
                  <a:pathLst>
                    <a:path w="84" h="72">
                      <a:moveTo>
                        <a:pt x="84" y="24"/>
                      </a:moveTo>
                      <a:lnTo>
                        <a:pt x="78" y="30"/>
                      </a:lnTo>
                      <a:lnTo>
                        <a:pt x="72" y="30"/>
                      </a:lnTo>
                      <a:lnTo>
                        <a:pt x="72" y="36"/>
                      </a:lnTo>
                      <a:lnTo>
                        <a:pt x="66" y="36"/>
                      </a:lnTo>
                      <a:lnTo>
                        <a:pt x="66" y="42"/>
                      </a:lnTo>
                      <a:lnTo>
                        <a:pt x="54" y="54"/>
                      </a:lnTo>
                      <a:lnTo>
                        <a:pt x="42" y="54"/>
                      </a:lnTo>
                      <a:lnTo>
                        <a:pt x="36" y="48"/>
                      </a:lnTo>
                      <a:lnTo>
                        <a:pt x="30" y="48"/>
                      </a:lnTo>
                      <a:lnTo>
                        <a:pt x="30" y="54"/>
                      </a:lnTo>
                      <a:lnTo>
                        <a:pt x="24" y="54"/>
                      </a:lnTo>
                      <a:lnTo>
                        <a:pt x="24" y="60"/>
                      </a:lnTo>
                      <a:lnTo>
                        <a:pt x="18" y="66"/>
                      </a:lnTo>
                      <a:lnTo>
                        <a:pt x="18" y="72"/>
                      </a:lnTo>
                      <a:lnTo>
                        <a:pt x="6" y="60"/>
                      </a:lnTo>
                      <a:lnTo>
                        <a:pt x="6" y="54"/>
                      </a:lnTo>
                      <a:lnTo>
                        <a:pt x="0" y="48"/>
                      </a:lnTo>
                      <a:lnTo>
                        <a:pt x="0" y="42"/>
                      </a:lnTo>
                      <a:lnTo>
                        <a:pt x="6" y="30"/>
                      </a:lnTo>
                      <a:lnTo>
                        <a:pt x="6" y="24"/>
                      </a:lnTo>
                      <a:lnTo>
                        <a:pt x="24" y="6"/>
                      </a:lnTo>
                      <a:lnTo>
                        <a:pt x="30" y="6"/>
                      </a:lnTo>
                      <a:lnTo>
                        <a:pt x="36" y="0"/>
                      </a:lnTo>
                      <a:lnTo>
                        <a:pt x="66" y="0"/>
                      </a:lnTo>
                      <a:lnTo>
                        <a:pt x="72" y="6"/>
                      </a:lnTo>
                      <a:lnTo>
                        <a:pt x="78" y="6"/>
                      </a:lnTo>
                      <a:lnTo>
                        <a:pt x="84" y="12"/>
                      </a:lnTo>
                      <a:lnTo>
                        <a:pt x="84" y="18"/>
                      </a:lnTo>
                      <a:lnTo>
                        <a:pt x="84" y="24"/>
                      </a:lnTo>
                      <a:close/>
                    </a:path>
                  </a:pathLst>
                </a:custGeom>
                <a:solidFill>
                  <a:srgbClr val="7F3F00"/>
                </a:solidFill>
                <a:ln w="0">
                  <a:solidFill>
                    <a:srgbClr val="000000"/>
                  </a:solidFill>
                  <a:prstDash val="solid"/>
                  <a:round/>
                  <a:headEnd/>
                  <a:tailEnd/>
                </a:ln>
              </p:spPr>
              <p:txBody>
                <a:bodyPr/>
                <a:lstStyle/>
                <a:p>
                  <a:endParaRPr lang="en-US"/>
                </a:p>
              </p:txBody>
            </p:sp>
            <p:sp>
              <p:nvSpPr>
                <p:cNvPr id="1005" name="Freeform 685"/>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 ang="0">
                      <a:pos x="18" y="0"/>
                    </a:cxn>
                  </a:cxnLst>
                  <a:rect l="0" t="0" r="r" b="b"/>
                  <a:pathLst>
                    <a:path w="18" h="24">
                      <a:moveTo>
                        <a:pt x="18" y="0"/>
                      </a:moveTo>
                      <a:lnTo>
                        <a:pt x="6" y="0"/>
                      </a:lnTo>
                      <a:lnTo>
                        <a:pt x="6" y="6"/>
                      </a:lnTo>
                      <a:lnTo>
                        <a:pt x="0" y="6"/>
                      </a:lnTo>
                      <a:lnTo>
                        <a:pt x="0" y="12"/>
                      </a:lnTo>
                      <a:lnTo>
                        <a:pt x="12" y="24"/>
                      </a:lnTo>
                      <a:lnTo>
                        <a:pt x="18" y="0"/>
                      </a:lnTo>
                      <a:close/>
                    </a:path>
                  </a:pathLst>
                </a:custGeom>
                <a:solidFill>
                  <a:srgbClr val="FFE6CC"/>
                </a:solidFill>
                <a:ln w="9525">
                  <a:noFill/>
                  <a:round/>
                  <a:headEnd/>
                  <a:tailEnd/>
                </a:ln>
              </p:spPr>
              <p:txBody>
                <a:bodyPr/>
                <a:lstStyle/>
                <a:p>
                  <a:endParaRPr lang="en-US"/>
                </a:p>
              </p:txBody>
            </p:sp>
            <p:sp>
              <p:nvSpPr>
                <p:cNvPr id="1006" name="Freeform 686"/>
                <p:cNvSpPr>
                  <a:spLocks/>
                </p:cNvSpPr>
                <p:nvPr/>
              </p:nvSpPr>
              <p:spPr bwMode="auto">
                <a:xfrm>
                  <a:off x="3345" y="2291"/>
                  <a:ext cx="18" cy="24"/>
                </a:xfrm>
                <a:custGeom>
                  <a:avLst/>
                  <a:gdLst/>
                  <a:ahLst/>
                  <a:cxnLst>
                    <a:cxn ang="0">
                      <a:pos x="18" y="0"/>
                    </a:cxn>
                    <a:cxn ang="0">
                      <a:pos x="6" y="0"/>
                    </a:cxn>
                    <a:cxn ang="0">
                      <a:pos x="6" y="6"/>
                    </a:cxn>
                    <a:cxn ang="0">
                      <a:pos x="0" y="6"/>
                    </a:cxn>
                    <a:cxn ang="0">
                      <a:pos x="0" y="12"/>
                    </a:cxn>
                    <a:cxn ang="0">
                      <a:pos x="12" y="24"/>
                    </a:cxn>
                  </a:cxnLst>
                  <a:rect l="0" t="0" r="r" b="b"/>
                  <a:pathLst>
                    <a:path w="18" h="24">
                      <a:moveTo>
                        <a:pt x="18" y="0"/>
                      </a:moveTo>
                      <a:lnTo>
                        <a:pt x="6" y="0"/>
                      </a:lnTo>
                      <a:lnTo>
                        <a:pt x="6" y="6"/>
                      </a:lnTo>
                      <a:lnTo>
                        <a:pt x="0" y="6"/>
                      </a:lnTo>
                      <a:lnTo>
                        <a:pt x="0" y="12"/>
                      </a:lnTo>
                      <a:lnTo>
                        <a:pt x="12" y="24"/>
                      </a:lnTo>
                    </a:path>
                  </a:pathLst>
                </a:custGeom>
                <a:noFill/>
                <a:ln w="0">
                  <a:solidFill>
                    <a:srgbClr val="000000"/>
                  </a:solidFill>
                  <a:prstDash val="solid"/>
                  <a:round/>
                  <a:headEnd/>
                  <a:tailEnd/>
                </a:ln>
              </p:spPr>
              <p:txBody>
                <a:bodyPr/>
                <a:lstStyle/>
                <a:p>
                  <a:endParaRPr lang="en-US"/>
                </a:p>
              </p:txBody>
            </p:sp>
            <p:sp>
              <p:nvSpPr>
                <p:cNvPr id="1007" name="Freeform 687"/>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 ang="0">
                      <a:pos x="12" y="0"/>
                    </a:cxn>
                  </a:cxnLst>
                  <a:rect l="0" t="0" r="r" b="b"/>
                  <a:pathLst>
                    <a:path w="12" h="36">
                      <a:moveTo>
                        <a:pt x="12" y="0"/>
                      </a:moveTo>
                      <a:lnTo>
                        <a:pt x="0" y="0"/>
                      </a:lnTo>
                      <a:lnTo>
                        <a:pt x="0" y="18"/>
                      </a:lnTo>
                      <a:lnTo>
                        <a:pt x="6" y="18"/>
                      </a:lnTo>
                      <a:lnTo>
                        <a:pt x="6" y="30"/>
                      </a:lnTo>
                      <a:lnTo>
                        <a:pt x="12" y="30"/>
                      </a:lnTo>
                      <a:lnTo>
                        <a:pt x="12" y="36"/>
                      </a:lnTo>
                      <a:lnTo>
                        <a:pt x="0" y="36"/>
                      </a:lnTo>
                      <a:lnTo>
                        <a:pt x="12" y="0"/>
                      </a:lnTo>
                      <a:close/>
                    </a:path>
                  </a:pathLst>
                </a:custGeom>
                <a:solidFill>
                  <a:srgbClr val="FFE6CC"/>
                </a:solidFill>
                <a:ln w="9525">
                  <a:noFill/>
                  <a:round/>
                  <a:headEnd/>
                  <a:tailEnd/>
                </a:ln>
              </p:spPr>
              <p:txBody>
                <a:bodyPr/>
                <a:lstStyle/>
                <a:p>
                  <a:endParaRPr lang="en-US"/>
                </a:p>
              </p:txBody>
            </p:sp>
            <p:sp>
              <p:nvSpPr>
                <p:cNvPr id="1008" name="Freeform 688"/>
                <p:cNvSpPr>
                  <a:spLocks/>
                </p:cNvSpPr>
                <p:nvPr/>
              </p:nvSpPr>
              <p:spPr bwMode="auto">
                <a:xfrm>
                  <a:off x="3411" y="2285"/>
                  <a:ext cx="12" cy="36"/>
                </a:xfrm>
                <a:custGeom>
                  <a:avLst/>
                  <a:gdLst/>
                  <a:ahLst/>
                  <a:cxnLst>
                    <a:cxn ang="0">
                      <a:pos x="12" y="0"/>
                    </a:cxn>
                    <a:cxn ang="0">
                      <a:pos x="0" y="0"/>
                    </a:cxn>
                    <a:cxn ang="0">
                      <a:pos x="0" y="18"/>
                    </a:cxn>
                    <a:cxn ang="0">
                      <a:pos x="6" y="18"/>
                    </a:cxn>
                    <a:cxn ang="0">
                      <a:pos x="6" y="30"/>
                    </a:cxn>
                    <a:cxn ang="0">
                      <a:pos x="12" y="30"/>
                    </a:cxn>
                    <a:cxn ang="0">
                      <a:pos x="12" y="36"/>
                    </a:cxn>
                    <a:cxn ang="0">
                      <a:pos x="0" y="36"/>
                    </a:cxn>
                  </a:cxnLst>
                  <a:rect l="0" t="0" r="r" b="b"/>
                  <a:pathLst>
                    <a:path w="12" h="36">
                      <a:moveTo>
                        <a:pt x="12" y="0"/>
                      </a:moveTo>
                      <a:lnTo>
                        <a:pt x="0" y="0"/>
                      </a:lnTo>
                      <a:lnTo>
                        <a:pt x="0" y="18"/>
                      </a:lnTo>
                      <a:lnTo>
                        <a:pt x="6" y="18"/>
                      </a:lnTo>
                      <a:lnTo>
                        <a:pt x="6" y="30"/>
                      </a:lnTo>
                      <a:lnTo>
                        <a:pt x="12" y="30"/>
                      </a:lnTo>
                      <a:lnTo>
                        <a:pt x="12" y="36"/>
                      </a:lnTo>
                      <a:lnTo>
                        <a:pt x="0" y="36"/>
                      </a:lnTo>
                    </a:path>
                  </a:pathLst>
                </a:custGeom>
                <a:noFill/>
                <a:ln w="0">
                  <a:solidFill>
                    <a:srgbClr val="000000"/>
                  </a:solidFill>
                  <a:prstDash val="solid"/>
                  <a:round/>
                  <a:headEnd/>
                  <a:tailEnd/>
                </a:ln>
              </p:spPr>
              <p:txBody>
                <a:bodyPr/>
                <a:lstStyle/>
                <a:p>
                  <a:endParaRPr lang="en-US"/>
                </a:p>
              </p:txBody>
            </p:sp>
            <p:sp>
              <p:nvSpPr>
                <p:cNvPr id="1009" name="Freeform 689"/>
                <p:cNvSpPr>
                  <a:spLocks/>
                </p:cNvSpPr>
                <p:nvPr/>
              </p:nvSpPr>
              <p:spPr bwMode="auto">
                <a:xfrm>
                  <a:off x="3381" y="2297"/>
                  <a:ext cx="18" cy="6"/>
                </a:xfrm>
                <a:custGeom>
                  <a:avLst/>
                  <a:gdLst/>
                  <a:ahLst/>
                  <a:cxnLst>
                    <a:cxn ang="0">
                      <a:pos x="18" y="0"/>
                    </a:cxn>
                    <a:cxn ang="0">
                      <a:pos x="6" y="0"/>
                    </a:cxn>
                    <a:cxn ang="0">
                      <a:pos x="0" y="6"/>
                    </a:cxn>
                    <a:cxn ang="0">
                      <a:pos x="18" y="0"/>
                    </a:cxn>
                  </a:cxnLst>
                  <a:rect l="0" t="0" r="r" b="b"/>
                  <a:pathLst>
                    <a:path w="18" h="6">
                      <a:moveTo>
                        <a:pt x="18" y="0"/>
                      </a:moveTo>
                      <a:lnTo>
                        <a:pt x="6" y="0"/>
                      </a:lnTo>
                      <a:lnTo>
                        <a:pt x="0" y="6"/>
                      </a:lnTo>
                      <a:lnTo>
                        <a:pt x="18" y="0"/>
                      </a:lnTo>
                      <a:close/>
                    </a:path>
                  </a:pathLst>
                </a:custGeom>
                <a:solidFill>
                  <a:srgbClr val="FFE6CC"/>
                </a:solidFill>
                <a:ln w="9525">
                  <a:noFill/>
                  <a:round/>
                  <a:headEnd/>
                  <a:tailEnd/>
                </a:ln>
              </p:spPr>
              <p:txBody>
                <a:bodyPr/>
                <a:lstStyle/>
                <a:p>
                  <a:endParaRPr lang="en-US"/>
                </a:p>
              </p:txBody>
            </p:sp>
            <p:sp>
              <p:nvSpPr>
                <p:cNvPr id="1010" name="Freeform 690"/>
                <p:cNvSpPr>
                  <a:spLocks/>
                </p:cNvSpPr>
                <p:nvPr/>
              </p:nvSpPr>
              <p:spPr bwMode="auto">
                <a:xfrm>
                  <a:off x="3381" y="2297"/>
                  <a:ext cx="18" cy="6"/>
                </a:xfrm>
                <a:custGeom>
                  <a:avLst/>
                  <a:gdLst/>
                  <a:ahLst/>
                  <a:cxnLst>
                    <a:cxn ang="0">
                      <a:pos x="18" y="0"/>
                    </a:cxn>
                    <a:cxn ang="0">
                      <a:pos x="6" y="0"/>
                    </a:cxn>
                    <a:cxn ang="0">
                      <a:pos x="0" y="6"/>
                    </a:cxn>
                  </a:cxnLst>
                  <a:rect l="0" t="0" r="r" b="b"/>
                  <a:pathLst>
                    <a:path w="18" h="6">
                      <a:moveTo>
                        <a:pt x="18" y="0"/>
                      </a:moveTo>
                      <a:lnTo>
                        <a:pt x="6" y="0"/>
                      </a:lnTo>
                      <a:lnTo>
                        <a:pt x="0" y="6"/>
                      </a:lnTo>
                    </a:path>
                  </a:pathLst>
                </a:custGeom>
                <a:noFill/>
                <a:ln w="0">
                  <a:solidFill>
                    <a:srgbClr val="000000"/>
                  </a:solidFill>
                  <a:prstDash val="solid"/>
                  <a:round/>
                  <a:headEnd/>
                  <a:tailEnd/>
                </a:ln>
              </p:spPr>
              <p:txBody>
                <a:bodyPr/>
                <a:lstStyle/>
                <a:p>
                  <a:endParaRPr lang="en-US"/>
                </a:p>
              </p:txBody>
            </p:sp>
            <p:sp>
              <p:nvSpPr>
                <p:cNvPr id="1011" name="Freeform 691"/>
                <p:cNvSpPr>
                  <a:spLocks/>
                </p:cNvSpPr>
                <p:nvPr/>
              </p:nvSpPr>
              <p:spPr bwMode="auto">
                <a:xfrm>
                  <a:off x="3333" y="2351"/>
                  <a:ext cx="90" cy="131"/>
                </a:xfrm>
                <a:custGeom>
                  <a:avLst/>
                  <a:gdLst/>
                  <a:ahLst/>
                  <a:cxnLst>
                    <a:cxn ang="0">
                      <a:pos x="24" y="0"/>
                    </a:cxn>
                    <a:cxn ang="0">
                      <a:pos x="24" y="12"/>
                    </a:cxn>
                    <a:cxn ang="0">
                      <a:pos x="36" y="24"/>
                    </a:cxn>
                    <a:cxn ang="0">
                      <a:pos x="36" y="30"/>
                    </a:cxn>
                    <a:cxn ang="0">
                      <a:pos x="48" y="36"/>
                    </a:cxn>
                    <a:cxn ang="0">
                      <a:pos x="54" y="42"/>
                    </a:cxn>
                    <a:cxn ang="0">
                      <a:pos x="60" y="54"/>
                    </a:cxn>
                    <a:cxn ang="0">
                      <a:pos x="66" y="60"/>
                    </a:cxn>
                    <a:cxn ang="0">
                      <a:pos x="84" y="95"/>
                    </a:cxn>
                    <a:cxn ang="0">
                      <a:pos x="84" y="107"/>
                    </a:cxn>
                    <a:cxn ang="0">
                      <a:pos x="90" y="119"/>
                    </a:cxn>
                    <a:cxn ang="0">
                      <a:pos x="90" y="131"/>
                    </a:cxn>
                    <a:cxn ang="0">
                      <a:pos x="90" y="125"/>
                    </a:cxn>
                    <a:cxn ang="0">
                      <a:pos x="84" y="119"/>
                    </a:cxn>
                    <a:cxn ang="0">
                      <a:pos x="66" y="83"/>
                    </a:cxn>
                    <a:cxn ang="0">
                      <a:pos x="54" y="72"/>
                    </a:cxn>
                    <a:cxn ang="0">
                      <a:pos x="36" y="60"/>
                    </a:cxn>
                    <a:cxn ang="0">
                      <a:pos x="36" y="48"/>
                    </a:cxn>
                    <a:cxn ang="0">
                      <a:pos x="30" y="54"/>
                    </a:cxn>
                    <a:cxn ang="0">
                      <a:pos x="24" y="48"/>
                    </a:cxn>
                    <a:cxn ang="0">
                      <a:pos x="18" y="48"/>
                    </a:cxn>
                    <a:cxn ang="0">
                      <a:pos x="12" y="42"/>
                    </a:cxn>
                    <a:cxn ang="0">
                      <a:pos x="6" y="42"/>
                    </a:cxn>
                    <a:cxn ang="0">
                      <a:pos x="0" y="36"/>
                    </a:cxn>
                    <a:cxn ang="0">
                      <a:pos x="0" y="12"/>
                    </a:cxn>
                    <a:cxn ang="0">
                      <a:pos x="24" y="0"/>
                    </a:cxn>
                  </a:cxnLst>
                  <a:rect l="0" t="0" r="r" b="b"/>
                  <a:pathLst>
                    <a:path w="90" h="131">
                      <a:moveTo>
                        <a:pt x="24" y="0"/>
                      </a:moveTo>
                      <a:lnTo>
                        <a:pt x="24" y="12"/>
                      </a:lnTo>
                      <a:lnTo>
                        <a:pt x="36" y="24"/>
                      </a:lnTo>
                      <a:lnTo>
                        <a:pt x="36" y="30"/>
                      </a:lnTo>
                      <a:lnTo>
                        <a:pt x="48" y="36"/>
                      </a:lnTo>
                      <a:lnTo>
                        <a:pt x="54" y="42"/>
                      </a:lnTo>
                      <a:lnTo>
                        <a:pt x="60" y="54"/>
                      </a:lnTo>
                      <a:lnTo>
                        <a:pt x="66" y="60"/>
                      </a:lnTo>
                      <a:lnTo>
                        <a:pt x="84" y="95"/>
                      </a:lnTo>
                      <a:lnTo>
                        <a:pt x="84" y="107"/>
                      </a:lnTo>
                      <a:lnTo>
                        <a:pt x="90" y="119"/>
                      </a:lnTo>
                      <a:lnTo>
                        <a:pt x="90" y="131"/>
                      </a:lnTo>
                      <a:lnTo>
                        <a:pt x="90" y="125"/>
                      </a:lnTo>
                      <a:lnTo>
                        <a:pt x="84" y="119"/>
                      </a:lnTo>
                      <a:lnTo>
                        <a:pt x="66" y="83"/>
                      </a:lnTo>
                      <a:lnTo>
                        <a:pt x="54" y="72"/>
                      </a:lnTo>
                      <a:lnTo>
                        <a:pt x="36" y="60"/>
                      </a:lnTo>
                      <a:lnTo>
                        <a:pt x="36" y="48"/>
                      </a:lnTo>
                      <a:lnTo>
                        <a:pt x="30" y="54"/>
                      </a:lnTo>
                      <a:lnTo>
                        <a:pt x="24" y="48"/>
                      </a:lnTo>
                      <a:lnTo>
                        <a:pt x="18" y="48"/>
                      </a:lnTo>
                      <a:lnTo>
                        <a:pt x="12" y="42"/>
                      </a:lnTo>
                      <a:lnTo>
                        <a:pt x="6" y="42"/>
                      </a:lnTo>
                      <a:lnTo>
                        <a:pt x="0" y="36"/>
                      </a:lnTo>
                      <a:lnTo>
                        <a:pt x="0" y="12"/>
                      </a:lnTo>
                      <a:lnTo>
                        <a:pt x="24" y="0"/>
                      </a:lnTo>
                      <a:close/>
                    </a:path>
                  </a:pathLst>
                </a:custGeom>
                <a:solidFill>
                  <a:srgbClr val="003366"/>
                </a:solidFill>
                <a:ln w="0">
                  <a:solidFill>
                    <a:srgbClr val="000000"/>
                  </a:solidFill>
                  <a:prstDash val="solid"/>
                  <a:round/>
                  <a:headEnd/>
                  <a:tailEnd/>
                </a:ln>
              </p:spPr>
              <p:txBody>
                <a:bodyPr/>
                <a:lstStyle/>
                <a:p>
                  <a:endParaRPr lang="en-US"/>
                </a:p>
              </p:txBody>
            </p:sp>
            <p:sp>
              <p:nvSpPr>
                <p:cNvPr id="1012" name="Freeform 692"/>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 ang="0">
                      <a:pos x="0" y="12"/>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lnTo>
                        <a:pt x="0" y="12"/>
                      </a:lnTo>
                      <a:close/>
                    </a:path>
                  </a:pathLst>
                </a:custGeom>
                <a:solidFill>
                  <a:srgbClr val="003366"/>
                </a:solidFill>
                <a:ln w="9525">
                  <a:noFill/>
                  <a:round/>
                  <a:headEnd/>
                  <a:tailEnd/>
                </a:ln>
              </p:spPr>
              <p:txBody>
                <a:bodyPr/>
                <a:lstStyle/>
                <a:p>
                  <a:endParaRPr lang="en-US"/>
                </a:p>
              </p:txBody>
            </p:sp>
            <p:sp>
              <p:nvSpPr>
                <p:cNvPr id="1013" name="Freeform 693"/>
                <p:cNvSpPr>
                  <a:spLocks/>
                </p:cNvSpPr>
                <p:nvPr/>
              </p:nvSpPr>
              <p:spPr bwMode="auto">
                <a:xfrm>
                  <a:off x="3429" y="2321"/>
                  <a:ext cx="24" cy="149"/>
                </a:xfrm>
                <a:custGeom>
                  <a:avLst/>
                  <a:gdLst/>
                  <a:ahLst/>
                  <a:cxnLst>
                    <a:cxn ang="0">
                      <a:pos x="0" y="12"/>
                    </a:cxn>
                    <a:cxn ang="0">
                      <a:pos x="0" y="24"/>
                    </a:cxn>
                    <a:cxn ang="0">
                      <a:pos x="6" y="36"/>
                    </a:cxn>
                    <a:cxn ang="0">
                      <a:pos x="6" y="78"/>
                    </a:cxn>
                    <a:cxn ang="0">
                      <a:pos x="12" y="102"/>
                    </a:cxn>
                    <a:cxn ang="0">
                      <a:pos x="12" y="149"/>
                    </a:cxn>
                    <a:cxn ang="0">
                      <a:pos x="18" y="125"/>
                    </a:cxn>
                    <a:cxn ang="0">
                      <a:pos x="24" y="96"/>
                    </a:cxn>
                    <a:cxn ang="0">
                      <a:pos x="24" y="42"/>
                    </a:cxn>
                    <a:cxn ang="0">
                      <a:pos x="18" y="36"/>
                    </a:cxn>
                    <a:cxn ang="0">
                      <a:pos x="24" y="30"/>
                    </a:cxn>
                    <a:cxn ang="0">
                      <a:pos x="24" y="18"/>
                    </a:cxn>
                    <a:cxn ang="0">
                      <a:pos x="18" y="18"/>
                    </a:cxn>
                    <a:cxn ang="0">
                      <a:pos x="18" y="12"/>
                    </a:cxn>
                    <a:cxn ang="0">
                      <a:pos x="12" y="12"/>
                    </a:cxn>
                    <a:cxn ang="0">
                      <a:pos x="0" y="0"/>
                    </a:cxn>
                  </a:cxnLst>
                  <a:rect l="0" t="0" r="r" b="b"/>
                  <a:pathLst>
                    <a:path w="24" h="149">
                      <a:moveTo>
                        <a:pt x="0" y="12"/>
                      </a:moveTo>
                      <a:lnTo>
                        <a:pt x="0" y="24"/>
                      </a:lnTo>
                      <a:lnTo>
                        <a:pt x="6" y="36"/>
                      </a:lnTo>
                      <a:lnTo>
                        <a:pt x="6" y="78"/>
                      </a:lnTo>
                      <a:lnTo>
                        <a:pt x="12" y="102"/>
                      </a:lnTo>
                      <a:lnTo>
                        <a:pt x="12" y="149"/>
                      </a:lnTo>
                      <a:lnTo>
                        <a:pt x="18" y="125"/>
                      </a:lnTo>
                      <a:lnTo>
                        <a:pt x="24" y="96"/>
                      </a:lnTo>
                      <a:lnTo>
                        <a:pt x="24" y="42"/>
                      </a:lnTo>
                      <a:lnTo>
                        <a:pt x="18" y="36"/>
                      </a:lnTo>
                      <a:lnTo>
                        <a:pt x="24" y="30"/>
                      </a:lnTo>
                      <a:lnTo>
                        <a:pt x="24" y="18"/>
                      </a:lnTo>
                      <a:lnTo>
                        <a:pt x="18" y="18"/>
                      </a:lnTo>
                      <a:lnTo>
                        <a:pt x="18" y="12"/>
                      </a:lnTo>
                      <a:lnTo>
                        <a:pt x="12" y="12"/>
                      </a:lnTo>
                      <a:lnTo>
                        <a:pt x="0" y="0"/>
                      </a:lnTo>
                    </a:path>
                  </a:pathLst>
                </a:custGeom>
                <a:noFill/>
                <a:ln w="0">
                  <a:solidFill>
                    <a:srgbClr val="000000"/>
                  </a:solidFill>
                  <a:prstDash val="solid"/>
                  <a:round/>
                  <a:headEnd/>
                  <a:tailEnd/>
                </a:ln>
              </p:spPr>
              <p:txBody>
                <a:bodyPr/>
                <a:lstStyle/>
                <a:p>
                  <a:endParaRPr lang="en-US"/>
                </a:p>
              </p:txBody>
            </p:sp>
            <p:sp>
              <p:nvSpPr>
                <p:cNvPr id="1014" name="Line 694"/>
                <p:cNvSpPr>
                  <a:spLocks noChangeShapeType="1"/>
                </p:cNvSpPr>
                <p:nvPr/>
              </p:nvSpPr>
              <p:spPr bwMode="auto">
                <a:xfrm flipV="1">
                  <a:off x="3339" y="2446"/>
                  <a:ext cx="1" cy="84"/>
                </a:xfrm>
                <a:prstGeom prst="line">
                  <a:avLst/>
                </a:prstGeom>
                <a:noFill/>
                <a:ln w="0">
                  <a:solidFill>
                    <a:srgbClr val="000000"/>
                  </a:solidFill>
                  <a:round/>
                  <a:headEnd/>
                  <a:tailEnd/>
                </a:ln>
              </p:spPr>
              <p:txBody>
                <a:bodyPr/>
                <a:lstStyle/>
                <a:p>
                  <a:endParaRPr lang="en-US"/>
                </a:p>
              </p:txBody>
            </p:sp>
            <p:sp>
              <p:nvSpPr>
                <p:cNvPr id="1015" name="Freeform 695"/>
                <p:cNvSpPr>
                  <a:spLocks/>
                </p:cNvSpPr>
                <p:nvPr/>
              </p:nvSpPr>
              <p:spPr bwMode="auto">
                <a:xfrm>
                  <a:off x="3417" y="2327"/>
                  <a:ext cx="180" cy="203"/>
                </a:xfrm>
                <a:custGeom>
                  <a:avLst/>
                  <a:gdLst/>
                  <a:ahLst/>
                  <a:cxnLst>
                    <a:cxn ang="0">
                      <a:pos x="168" y="24"/>
                    </a:cxn>
                    <a:cxn ang="0">
                      <a:pos x="162" y="18"/>
                    </a:cxn>
                    <a:cxn ang="0">
                      <a:pos x="162" y="12"/>
                    </a:cxn>
                    <a:cxn ang="0">
                      <a:pos x="156" y="6"/>
                    </a:cxn>
                    <a:cxn ang="0">
                      <a:pos x="150" y="6"/>
                    </a:cxn>
                    <a:cxn ang="0">
                      <a:pos x="150" y="0"/>
                    </a:cxn>
                    <a:cxn ang="0">
                      <a:pos x="102" y="0"/>
                    </a:cxn>
                    <a:cxn ang="0">
                      <a:pos x="96" y="6"/>
                    </a:cxn>
                    <a:cxn ang="0">
                      <a:pos x="84" y="6"/>
                    </a:cxn>
                    <a:cxn ang="0">
                      <a:pos x="78" y="12"/>
                    </a:cxn>
                    <a:cxn ang="0">
                      <a:pos x="72" y="12"/>
                    </a:cxn>
                    <a:cxn ang="0">
                      <a:pos x="66" y="18"/>
                    </a:cxn>
                    <a:cxn ang="0">
                      <a:pos x="60" y="18"/>
                    </a:cxn>
                    <a:cxn ang="0">
                      <a:pos x="54" y="24"/>
                    </a:cxn>
                    <a:cxn ang="0">
                      <a:pos x="48" y="24"/>
                    </a:cxn>
                    <a:cxn ang="0">
                      <a:pos x="48" y="30"/>
                    </a:cxn>
                    <a:cxn ang="0">
                      <a:pos x="42" y="30"/>
                    </a:cxn>
                    <a:cxn ang="0">
                      <a:pos x="36" y="36"/>
                    </a:cxn>
                    <a:cxn ang="0">
                      <a:pos x="36" y="42"/>
                    </a:cxn>
                    <a:cxn ang="0">
                      <a:pos x="30" y="42"/>
                    </a:cxn>
                    <a:cxn ang="0">
                      <a:pos x="30" y="48"/>
                    </a:cxn>
                    <a:cxn ang="0">
                      <a:pos x="24" y="48"/>
                    </a:cxn>
                    <a:cxn ang="0">
                      <a:pos x="24" y="54"/>
                    </a:cxn>
                    <a:cxn ang="0">
                      <a:pos x="18" y="54"/>
                    </a:cxn>
                    <a:cxn ang="0">
                      <a:pos x="18" y="60"/>
                    </a:cxn>
                    <a:cxn ang="0">
                      <a:pos x="12" y="60"/>
                    </a:cxn>
                    <a:cxn ang="0">
                      <a:pos x="12" y="66"/>
                    </a:cxn>
                    <a:cxn ang="0">
                      <a:pos x="6" y="66"/>
                    </a:cxn>
                    <a:cxn ang="0">
                      <a:pos x="6" y="72"/>
                    </a:cxn>
                    <a:cxn ang="0">
                      <a:pos x="0" y="78"/>
                    </a:cxn>
                    <a:cxn ang="0">
                      <a:pos x="0" y="101"/>
                    </a:cxn>
                    <a:cxn ang="0">
                      <a:pos x="6" y="137"/>
                    </a:cxn>
                    <a:cxn ang="0">
                      <a:pos x="6" y="185"/>
                    </a:cxn>
                    <a:cxn ang="0">
                      <a:pos x="12" y="191"/>
                    </a:cxn>
                    <a:cxn ang="0">
                      <a:pos x="12" y="197"/>
                    </a:cxn>
                    <a:cxn ang="0">
                      <a:pos x="18" y="197"/>
                    </a:cxn>
                    <a:cxn ang="0">
                      <a:pos x="24" y="203"/>
                    </a:cxn>
                    <a:cxn ang="0">
                      <a:pos x="30" y="203"/>
                    </a:cxn>
                    <a:cxn ang="0">
                      <a:pos x="36" y="197"/>
                    </a:cxn>
                    <a:cxn ang="0">
                      <a:pos x="42" y="197"/>
                    </a:cxn>
                    <a:cxn ang="0">
                      <a:pos x="180" y="119"/>
                    </a:cxn>
                    <a:cxn ang="0">
                      <a:pos x="174" y="96"/>
                    </a:cxn>
                    <a:cxn ang="0">
                      <a:pos x="174" y="78"/>
                    </a:cxn>
                    <a:cxn ang="0">
                      <a:pos x="168" y="60"/>
                    </a:cxn>
                    <a:cxn ang="0">
                      <a:pos x="168" y="30"/>
                    </a:cxn>
                    <a:cxn ang="0">
                      <a:pos x="168" y="24"/>
                    </a:cxn>
                  </a:cxnLst>
                  <a:rect l="0" t="0" r="r" b="b"/>
                  <a:pathLst>
                    <a:path w="180" h="203">
                      <a:moveTo>
                        <a:pt x="168" y="24"/>
                      </a:moveTo>
                      <a:lnTo>
                        <a:pt x="162" y="18"/>
                      </a:lnTo>
                      <a:lnTo>
                        <a:pt x="162" y="12"/>
                      </a:lnTo>
                      <a:lnTo>
                        <a:pt x="156" y="6"/>
                      </a:lnTo>
                      <a:lnTo>
                        <a:pt x="150" y="6"/>
                      </a:lnTo>
                      <a:lnTo>
                        <a:pt x="150" y="0"/>
                      </a:lnTo>
                      <a:lnTo>
                        <a:pt x="102" y="0"/>
                      </a:lnTo>
                      <a:lnTo>
                        <a:pt x="96" y="6"/>
                      </a:lnTo>
                      <a:lnTo>
                        <a:pt x="84" y="6"/>
                      </a:lnTo>
                      <a:lnTo>
                        <a:pt x="78" y="12"/>
                      </a:lnTo>
                      <a:lnTo>
                        <a:pt x="72" y="12"/>
                      </a:lnTo>
                      <a:lnTo>
                        <a:pt x="66" y="18"/>
                      </a:lnTo>
                      <a:lnTo>
                        <a:pt x="60" y="18"/>
                      </a:lnTo>
                      <a:lnTo>
                        <a:pt x="54" y="24"/>
                      </a:lnTo>
                      <a:lnTo>
                        <a:pt x="48" y="24"/>
                      </a:lnTo>
                      <a:lnTo>
                        <a:pt x="48" y="30"/>
                      </a:lnTo>
                      <a:lnTo>
                        <a:pt x="42" y="30"/>
                      </a:lnTo>
                      <a:lnTo>
                        <a:pt x="36" y="36"/>
                      </a:lnTo>
                      <a:lnTo>
                        <a:pt x="36" y="42"/>
                      </a:lnTo>
                      <a:lnTo>
                        <a:pt x="30" y="42"/>
                      </a:lnTo>
                      <a:lnTo>
                        <a:pt x="30" y="48"/>
                      </a:lnTo>
                      <a:lnTo>
                        <a:pt x="24" y="48"/>
                      </a:lnTo>
                      <a:lnTo>
                        <a:pt x="24" y="54"/>
                      </a:lnTo>
                      <a:lnTo>
                        <a:pt x="18" y="54"/>
                      </a:lnTo>
                      <a:lnTo>
                        <a:pt x="18" y="60"/>
                      </a:lnTo>
                      <a:lnTo>
                        <a:pt x="12" y="60"/>
                      </a:lnTo>
                      <a:lnTo>
                        <a:pt x="12" y="66"/>
                      </a:lnTo>
                      <a:lnTo>
                        <a:pt x="6" y="66"/>
                      </a:lnTo>
                      <a:lnTo>
                        <a:pt x="6" y="72"/>
                      </a:lnTo>
                      <a:lnTo>
                        <a:pt x="0" y="78"/>
                      </a:lnTo>
                      <a:lnTo>
                        <a:pt x="0" y="101"/>
                      </a:lnTo>
                      <a:lnTo>
                        <a:pt x="6" y="137"/>
                      </a:lnTo>
                      <a:lnTo>
                        <a:pt x="6" y="185"/>
                      </a:lnTo>
                      <a:lnTo>
                        <a:pt x="12" y="191"/>
                      </a:lnTo>
                      <a:lnTo>
                        <a:pt x="12" y="197"/>
                      </a:lnTo>
                      <a:lnTo>
                        <a:pt x="18" y="197"/>
                      </a:lnTo>
                      <a:lnTo>
                        <a:pt x="24" y="203"/>
                      </a:lnTo>
                      <a:lnTo>
                        <a:pt x="30" y="203"/>
                      </a:lnTo>
                      <a:lnTo>
                        <a:pt x="36" y="197"/>
                      </a:lnTo>
                      <a:lnTo>
                        <a:pt x="42" y="197"/>
                      </a:lnTo>
                      <a:lnTo>
                        <a:pt x="180" y="119"/>
                      </a:lnTo>
                      <a:lnTo>
                        <a:pt x="174" y="96"/>
                      </a:lnTo>
                      <a:lnTo>
                        <a:pt x="174" y="78"/>
                      </a:lnTo>
                      <a:lnTo>
                        <a:pt x="168" y="60"/>
                      </a:lnTo>
                      <a:lnTo>
                        <a:pt x="168" y="30"/>
                      </a:lnTo>
                      <a:lnTo>
                        <a:pt x="168" y="24"/>
                      </a:lnTo>
                      <a:close/>
                    </a:path>
                  </a:pathLst>
                </a:custGeom>
                <a:solidFill>
                  <a:srgbClr val="00994D"/>
                </a:solidFill>
                <a:ln w="0">
                  <a:solidFill>
                    <a:srgbClr val="000000"/>
                  </a:solidFill>
                  <a:prstDash val="solid"/>
                  <a:round/>
                  <a:headEnd/>
                  <a:tailEnd/>
                </a:ln>
              </p:spPr>
              <p:txBody>
                <a:bodyPr/>
                <a:lstStyle/>
                <a:p>
                  <a:endParaRPr lang="en-US"/>
                </a:p>
              </p:txBody>
            </p:sp>
            <p:sp>
              <p:nvSpPr>
                <p:cNvPr id="1016" name="Line 696"/>
                <p:cNvSpPr>
                  <a:spLocks noChangeShapeType="1"/>
                </p:cNvSpPr>
                <p:nvPr/>
              </p:nvSpPr>
              <p:spPr bwMode="auto">
                <a:xfrm flipV="1">
                  <a:off x="3465" y="2434"/>
                  <a:ext cx="1" cy="84"/>
                </a:xfrm>
                <a:prstGeom prst="line">
                  <a:avLst/>
                </a:prstGeom>
                <a:noFill/>
                <a:ln w="0">
                  <a:solidFill>
                    <a:srgbClr val="000000"/>
                  </a:solidFill>
                  <a:round/>
                  <a:headEnd/>
                  <a:tailEnd/>
                </a:ln>
              </p:spPr>
              <p:txBody>
                <a:bodyPr/>
                <a:lstStyle/>
                <a:p>
                  <a:endParaRPr lang="en-US"/>
                </a:p>
              </p:txBody>
            </p:sp>
            <p:sp>
              <p:nvSpPr>
                <p:cNvPr id="1017" name="Freeform 697"/>
                <p:cNvSpPr>
                  <a:spLocks/>
                </p:cNvSpPr>
                <p:nvPr/>
              </p:nvSpPr>
              <p:spPr bwMode="auto">
                <a:xfrm>
                  <a:off x="3459" y="2345"/>
                  <a:ext cx="96" cy="131"/>
                </a:xfrm>
                <a:custGeom>
                  <a:avLst/>
                  <a:gdLst/>
                  <a:ahLst/>
                  <a:cxnLst>
                    <a:cxn ang="0">
                      <a:pos x="0" y="24"/>
                    </a:cxn>
                    <a:cxn ang="0">
                      <a:pos x="18" y="0"/>
                    </a:cxn>
                    <a:cxn ang="0">
                      <a:pos x="72" y="0"/>
                    </a:cxn>
                    <a:cxn ang="0">
                      <a:pos x="96" y="89"/>
                    </a:cxn>
                    <a:cxn ang="0">
                      <a:pos x="84" y="131"/>
                    </a:cxn>
                    <a:cxn ang="0">
                      <a:pos x="72" y="107"/>
                    </a:cxn>
                    <a:cxn ang="0">
                      <a:pos x="66" y="107"/>
                    </a:cxn>
                    <a:cxn ang="0">
                      <a:pos x="60" y="101"/>
                    </a:cxn>
                    <a:cxn ang="0">
                      <a:pos x="60" y="95"/>
                    </a:cxn>
                    <a:cxn ang="0">
                      <a:pos x="48" y="83"/>
                    </a:cxn>
                    <a:cxn ang="0">
                      <a:pos x="42" y="72"/>
                    </a:cxn>
                    <a:cxn ang="0">
                      <a:pos x="30" y="60"/>
                    </a:cxn>
                    <a:cxn ang="0">
                      <a:pos x="24" y="48"/>
                    </a:cxn>
                    <a:cxn ang="0">
                      <a:pos x="0" y="24"/>
                    </a:cxn>
                  </a:cxnLst>
                  <a:rect l="0" t="0" r="r" b="b"/>
                  <a:pathLst>
                    <a:path w="96" h="131">
                      <a:moveTo>
                        <a:pt x="0" y="24"/>
                      </a:moveTo>
                      <a:lnTo>
                        <a:pt x="18" y="0"/>
                      </a:lnTo>
                      <a:lnTo>
                        <a:pt x="72" y="0"/>
                      </a:lnTo>
                      <a:lnTo>
                        <a:pt x="96" y="89"/>
                      </a:lnTo>
                      <a:lnTo>
                        <a:pt x="84" y="131"/>
                      </a:lnTo>
                      <a:lnTo>
                        <a:pt x="72" y="107"/>
                      </a:lnTo>
                      <a:lnTo>
                        <a:pt x="66" y="107"/>
                      </a:lnTo>
                      <a:lnTo>
                        <a:pt x="60" y="101"/>
                      </a:lnTo>
                      <a:lnTo>
                        <a:pt x="60" y="95"/>
                      </a:lnTo>
                      <a:lnTo>
                        <a:pt x="48" y="83"/>
                      </a:lnTo>
                      <a:lnTo>
                        <a:pt x="42" y="72"/>
                      </a:lnTo>
                      <a:lnTo>
                        <a:pt x="30" y="60"/>
                      </a:lnTo>
                      <a:lnTo>
                        <a:pt x="24" y="48"/>
                      </a:lnTo>
                      <a:lnTo>
                        <a:pt x="0" y="24"/>
                      </a:lnTo>
                      <a:close/>
                    </a:path>
                  </a:pathLst>
                </a:custGeom>
                <a:solidFill>
                  <a:srgbClr val="FFFFFF"/>
                </a:solidFill>
                <a:ln w="9525">
                  <a:noFill/>
                  <a:round/>
                  <a:headEnd/>
                  <a:tailEnd/>
                </a:ln>
              </p:spPr>
              <p:txBody>
                <a:bodyPr/>
                <a:lstStyle/>
                <a:p>
                  <a:endParaRPr lang="en-US"/>
                </a:p>
              </p:txBody>
            </p:sp>
            <p:sp>
              <p:nvSpPr>
                <p:cNvPr id="1018" name="Freeform 698"/>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close/>
                    </a:path>
                  </a:pathLst>
                </a:custGeom>
                <a:solidFill>
                  <a:srgbClr val="00994D"/>
                </a:solidFill>
                <a:ln w="9525">
                  <a:noFill/>
                  <a:round/>
                  <a:headEnd/>
                  <a:tailEnd/>
                </a:ln>
              </p:spPr>
              <p:txBody>
                <a:bodyPr/>
                <a:lstStyle/>
                <a:p>
                  <a:endParaRPr lang="en-US"/>
                </a:p>
              </p:txBody>
            </p:sp>
            <p:sp>
              <p:nvSpPr>
                <p:cNvPr id="1019" name="Freeform 699"/>
                <p:cNvSpPr>
                  <a:spLocks/>
                </p:cNvSpPr>
                <p:nvPr/>
              </p:nvSpPr>
              <p:spPr bwMode="auto">
                <a:xfrm>
                  <a:off x="3453" y="2351"/>
                  <a:ext cx="90" cy="119"/>
                </a:xfrm>
                <a:custGeom>
                  <a:avLst/>
                  <a:gdLst/>
                  <a:ahLst/>
                  <a:cxnLst>
                    <a:cxn ang="0">
                      <a:pos x="24" y="6"/>
                    </a:cxn>
                    <a:cxn ang="0">
                      <a:pos x="24" y="0"/>
                    </a:cxn>
                    <a:cxn ang="0">
                      <a:pos x="18" y="0"/>
                    </a:cxn>
                    <a:cxn ang="0">
                      <a:pos x="6" y="6"/>
                    </a:cxn>
                    <a:cxn ang="0">
                      <a:pos x="6" y="18"/>
                    </a:cxn>
                    <a:cxn ang="0">
                      <a:pos x="0" y="24"/>
                    </a:cxn>
                    <a:cxn ang="0">
                      <a:pos x="6" y="36"/>
                    </a:cxn>
                    <a:cxn ang="0">
                      <a:pos x="6" y="48"/>
                    </a:cxn>
                    <a:cxn ang="0">
                      <a:pos x="18" y="54"/>
                    </a:cxn>
                    <a:cxn ang="0">
                      <a:pos x="30" y="77"/>
                    </a:cxn>
                    <a:cxn ang="0">
                      <a:pos x="42" y="83"/>
                    </a:cxn>
                    <a:cxn ang="0">
                      <a:pos x="48" y="95"/>
                    </a:cxn>
                    <a:cxn ang="0">
                      <a:pos x="72" y="107"/>
                    </a:cxn>
                    <a:cxn ang="0">
                      <a:pos x="84" y="119"/>
                    </a:cxn>
                    <a:cxn ang="0">
                      <a:pos x="90" y="119"/>
                    </a:cxn>
                    <a:cxn ang="0">
                      <a:pos x="72" y="83"/>
                    </a:cxn>
                    <a:cxn ang="0">
                      <a:pos x="54" y="66"/>
                    </a:cxn>
                    <a:cxn ang="0">
                      <a:pos x="48" y="54"/>
                    </a:cxn>
                    <a:cxn ang="0">
                      <a:pos x="18" y="24"/>
                    </a:cxn>
                    <a:cxn ang="0">
                      <a:pos x="18" y="12"/>
                    </a:cxn>
                    <a:cxn ang="0">
                      <a:pos x="24" y="6"/>
                    </a:cxn>
                  </a:cxnLst>
                  <a:rect l="0" t="0" r="r" b="b"/>
                  <a:pathLst>
                    <a:path w="90" h="119">
                      <a:moveTo>
                        <a:pt x="24" y="6"/>
                      </a:moveTo>
                      <a:lnTo>
                        <a:pt x="24" y="0"/>
                      </a:lnTo>
                      <a:lnTo>
                        <a:pt x="18" y="0"/>
                      </a:lnTo>
                      <a:lnTo>
                        <a:pt x="6" y="6"/>
                      </a:lnTo>
                      <a:lnTo>
                        <a:pt x="6" y="18"/>
                      </a:lnTo>
                      <a:lnTo>
                        <a:pt x="0" y="24"/>
                      </a:lnTo>
                      <a:lnTo>
                        <a:pt x="6" y="36"/>
                      </a:lnTo>
                      <a:lnTo>
                        <a:pt x="6" y="48"/>
                      </a:lnTo>
                      <a:lnTo>
                        <a:pt x="18" y="54"/>
                      </a:lnTo>
                      <a:lnTo>
                        <a:pt x="30" y="77"/>
                      </a:lnTo>
                      <a:lnTo>
                        <a:pt x="42" y="83"/>
                      </a:lnTo>
                      <a:lnTo>
                        <a:pt x="48" y="95"/>
                      </a:lnTo>
                      <a:lnTo>
                        <a:pt x="72" y="107"/>
                      </a:lnTo>
                      <a:lnTo>
                        <a:pt x="84" y="119"/>
                      </a:lnTo>
                      <a:lnTo>
                        <a:pt x="90" y="119"/>
                      </a:lnTo>
                      <a:lnTo>
                        <a:pt x="72" y="83"/>
                      </a:lnTo>
                      <a:lnTo>
                        <a:pt x="54" y="66"/>
                      </a:lnTo>
                      <a:lnTo>
                        <a:pt x="48" y="54"/>
                      </a:lnTo>
                      <a:lnTo>
                        <a:pt x="18" y="24"/>
                      </a:lnTo>
                      <a:lnTo>
                        <a:pt x="18" y="12"/>
                      </a:lnTo>
                      <a:lnTo>
                        <a:pt x="24" y="6"/>
                      </a:lnTo>
                    </a:path>
                  </a:pathLst>
                </a:custGeom>
                <a:noFill/>
                <a:ln w="0">
                  <a:solidFill>
                    <a:srgbClr val="000000"/>
                  </a:solidFill>
                  <a:prstDash val="solid"/>
                  <a:round/>
                  <a:headEnd/>
                  <a:tailEnd/>
                </a:ln>
              </p:spPr>
              <p:txBody>
                <a:bodyPr/>
                <a:lstStyle/>
                <a:p>
                  <a:endParaRPr lang="en-US"/>
                </a:p>
              </p:txBody>
            </p:sp>
            <p:sp>
              <p:nvSpPr>
                <p:cNvPr id="1020" name="Freeform 700"/>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 ang="0">
                      <a:pos x="0" y="12"/>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lnTo>
                        <a:pt x="0" y="12"/>
                      </a:lnTo>
                      <a:close/>
                    </a:path>
                  </a:pathLst>
                </a:custGeom>
                <a:solidFill>
                  <a:srgbClr val="00994D"/>
                </a:solidFill>
                <a:ln w="9525">
                  <a:noFill/>
                  <a:round/>
                  <a:headEnd/>
                  <a:tailEnd/>
                </a:ln>
              </p:spPr>
              <p:txBody>
                <a:bodyPr/>
                <a:lstStyle/>
                <a:p>
                  <a:endParaRPr lang="en-US"/>
                </a:p>
              </p:txBody>
            </p:sp>
            <p:sp>
              <p:nvSpPr>
                <p:cNvPr id="1021" name="Freeform 701"/>
                <p:cNvSpPr>
                  <a:spLocks/>
                </p:cNvSpPr>
                <p:nvPr/>
              </p:nvSpPr>
              <p:spPr bwMode="auto">
                <a:xfrm>
                  <a:off x="3525" y="2339"/>
                  <a:ext cx="36" cy="131"/>
                </a:xfrm>
                <a:custGeom>
                  <a:avLst/>
                  <a:gdLst/>
                  <a:ahLst/>
                  <a:cxnLst>
                    <a:cxn ang="0">
                      <a:pos x="0" y="12"/>
                    </a:cxn>
                    <a:cxn ang="0">
                      <a:pos x="6" y="18"/>
                    </a:cxn>
                    <a:cxn ang="0">
                      <a:pos x="12" y="30"/>
                    </a:cxn>
                    <a:cxn ang="0">
                      <a:pos x="12" y="48"/>
                    </a:cxn>
                    <a:cxn ang="0">
                      <a:pos x="18" y="66"/>
                    </a:cxn>
                    <a:cxn ang="0">
                      <a:pos x="18" y="131"/>
                    </a:cxn>
                    <a:cxn ang="0">
                      <a:pos x="24" y="119"/>
                    </a:cxn>
                    <a:cxn ang="0">
                      <a:pos x="30" y="101"/>
                    </a:cxn>
                    <a:cxn ang="0">
                      <a:pos x="30" y="84"/>
                    </a:cxn>
                    <a:cxn ang="0">
                      <a:pos x="36" y="60"/>
                    </a:cxn>
                    <a:cxn ang="0">
                      <a:pos x="36" y="42"/>
                    </a:cxn>
                    <a:cxn ang="0">
                      <a:pos x="24" y="6"/>
                    </a:cxn>
                    <a:cxn ang="0">
                      <a:pos x="12" y="0"/>
                    </a:cxn>
                  </a:cxnLst>
                  <a:rect l="0" t="0" r="r" b="b"/>
                  <a:pathLst>
                    <a:path w="36" h="131">
                      <a:moveTo>
                        <a:pt x="0" y="12"/>
                      </a:moveTo>
                      <a:lnTo>
                        <a:pt x="6" y="18"/>
                      </a:lnTo>
                      <a:lnTo>
                        <a:pt x="12" y="30"/>
                      </a:lnTo>
                      <a:lnTo>
                        <a:pt x="12" y="48"/>
                      </a:lnTo>
                      <a:lnTo>
                        <a:pt x="18" y="66"/>
                      </a:lnTo>
                      <a:lnTo>
                        <a:pt x="18" y="131"/>
                      </a:lnTo>
                      <a:lnTo>
                        <a:pt x="24" y="119"/>
                      </a:lnTo>
                      <a:lnTo>
                        <a:pt x="30" y="101"/>
                      </a:lnTo>
                      <a:lnTo>
                        <a:pt x="30" y="84"/>
                      </a:lnTo>
                      <a:lnTo>
                        <a:pt x="36" y="60"/>
                      </a:lnTo>
                      <a:lnTo>
                        <a:pt x="36" y="42"/>
                      </a:lnTo>
                      <a:lnTo>
                        <a:pt x="24" y="6"/>
                      </a:lnTo>
                      <a:lnTo>
                        <a:pt x="12" y="0"/>
                      </a:lnTo>
                    </a:path>
                  </a:pathLst>
                </a:custGeom>
                <a:noFill/>
                <a:ln w="0">
                  <a:solidFill>
                    <a:srgbClr val="000000"/>
                  </a:solidFill>
                  <a:prstDash val="solid"/>
                  <a:round/>
                  <a:headEnd/>
                  <a:tailEnd/>
                </a:ln>
              </p:spPr>
              <p:txBody>
                <a:bodyPr/>
                <a:lstStyle/>
                <a:p>
                  <a:endParaRPr lang="en-US"/>
                </a:p>
              </p:txBody>
            </p:sp>
            <p:sp>
              <p:nvSpPr>
                <p:cNvPr id="1022" name="Freeform 702"/>
                <p:cNvSpPr>
                  <a:spLocks/>
                </p:cNvSpPr>
                <p:nvPr/>
              </p:nvSpPr>
              <p:spPr bwMode="auto">
                <a:xfrm>
                  <a:off x="3441" y="2273"/>
                  <a:ext cx="42" cy="78"/>
                </a:xfrm>
                <a:custGeom>
                  <a:avLst/>
                  <a:gdLst/>
                  <a:ahLst/>
                  <a:cxnLst>
                    <a:cxn ang="0">
                      <a:pos x="6" y="0"/>
                    </a:cxn>
                    <a:cxn ang="0">
                      <a:pos x="6" y="30"/>
                    </a:cxn>
                    <a:cxn ang="0">
                      <a:pos x="12" y="36"/>
                    </a:cxn>
                    <a:cxn ang="0">
                      <a:pos x="12" y="60"/>
                    </a:cxn>
                    <a:cxn ang="0">
                      <a:pos x="6" y="72"/>
                    </a:cxn>
                    <a:cxn ang="0">
                      <a:pos x="0" y="78"/>
                    </a:cxn>
                    <a:cxn ang="0">
                      <a:pos x="42" y="78"/>
                    </a:cxn>
                    <a:cxn ang="0">
                      <a:pos x="42" y="72"/>
                    </a:cxn>
                    <a:cxn ang="0">
                      <a:pos x="36" y="6"/>
                    </a:cxn>
                    <a:cxn ang="0">
                      <a:pos x="6" y="0"/>
                    </a:cxn>
                  </a:cxnLst>
                  <a:rect l="0" t="0" r="r" b="b"/>
                  <a:pathLst>
                    <a:path w="42" h="78">
                      <a:moveTo>
                        <a:pt x="6" y="0"/>
                      </a:moveTo>
                      <a:lnTo>
                        <a:pt x="6" y="30"/>
                      </a:lnTo>
                      <a:lnTo>
                        <a:pt x="12" y="36"/>
                      </a:lnTo>
                      <a:lnTo>
                        <a:pt x="12" y="60"/>
                      </a:lnTo>
                      <a:lnTo>
                        <a:pt x="6" y="72"/>
                      </a:lnTo>
                      <a:lnTo>
                        <a:pt x="0" y="78"/>
                      </a:lnTo>
                      <a:lnTo>
                        <a:pt x="42" y="78"/>
                      </a:lnTo>
                      <a:lnTo>
                        <a:pt x="42" y="72"/>
                      </a:lnTo>
                      <a:lnTo>
                        <a:pt x="36" y="6"/>
                      </a:lnTo>
                      <a:lnTo>
                        <a:pt x="6" y="0"/>
                      </a:lnTo>
                      <a:close/>
                    </a:path>
                  </a:pathLst>
                </a:custGeom>
                <a:solidFill>
                  <a:srgbClr val="7F3F00"/>
                </a:solidFill>
                <a:ln w="9525">
                  <a:solidFill>
                    <a:srgbClr val="7F3F00"/>
                  </a:solidFill>
                  <a:prstDash val="solid"/>
                  <a:round/>
                  <a:headEnd/>
                  <a:tailEnd/>
                </a:ln>
              </p:spPr>
              <p:txBody>
                <a:bodyPr/>
                <a:lstStyle/>
                <a:p>
                  <a:endParaRPr lang="en-US"/>
                </a:p>
              </p:txBody>
            </p:sp>
            <p:sp>
              <p:nvSpPr>
                <p:cNvPr id="1023" name="Freeform 703"/>
                <p:cNvSpPr>
                  <a:spLocks/>
                </p:cNvSpPr>
                <p:nvPr/>
              </p:nvSpPr>
              <p:spPr bwMode="auto">
                <a:xfrm>
                  <a:off x="3525" y="2279"/>
                  <a:ext cx="30" cy="60"/>
                </a:xfrm>
                <a:custGeom>
                  <a:avLst/>
                  <a:gdLst/>
                  <a:ahLst/>
                  <a:cxnLst>
                    <a:cxn ang="0">
                      <a:pos x="18" y="0"/>
                    </a:cxn>
                    <a:cxn ang="0">
                      <a:pos x="18" y="12"/>
                    </a:cxn>
                    <a:cxn ang="0">
                      <a:pos x="24" y="24"/>
                    </a:cxn>
                    <a:cxn ang="0">
                      <a:pos x="24" y="42"/>
                    </a:cxn>
                    <a:cxn ang="0">
                      <a:pos x="30" y="48"/>
                    </a:cxn>
                    <a:cxn ang="0">
                      <a:pos x="30" y="60"/>
                    </a:cxn>
                    <a:cxn ang="0">
                      <a:pos x="0" y="60"/>
                    </a:cxn>
                    <a:cxn ang="0">
                      <a:pos x="18" y="0"/>
                    </a:cxn>
                  </a:cxnLst>
                  <a:rect l="0" t="0" r="r" b="b"/>
                  <a:pathLst>
                    <a:path w="30" h="60">
                      <a:moveTo>
                        <a:pt x="18" y="0"/>
                      </a:moveTo>
                      <a:lnTo>
                        <a:pt x="18" y="12"/>
                      </a:lnTo>
                      <a:lnTo>
                        <a:pt x="24" y="24"/>
                      </a:lnTo>
                      <a:lnTo>
                        <a:pt x="24" y="42"/>
                      </a:lnTo>
                      <a:lnTo>
                        <a:pt x="30" y="48"/>
                      </a:lnTo>
                      <a:lnTo>
                        <a:pt x="30" y="60"/>
                      </a:lnTo>
                      <a:lnTo>
                        <a:pt x="0" y="60"/>
                      </a:lnTo>
                      <a:lnTo>
                        <a:pt x="18" y="0"/>
                      </a:lnTo>
                      <a:close/>
                    </a:path>
                  </a:pathLst>
                </a:custGeom>
                <a:solidFill>
                  <a:srgbClr val="7F3F00"/>
                </a:solidFill>
                <a:ln w="9525">
                  <a:solidFill>
                    <a:srgbClr val="7F3F00"/>
                  </a:solidFill>
                  <a:prstDash val="solid"/>
                  <a:round/>
                  <a:headEnd/>
                  <a:tailEnd/>
                </a:ln>
              </p:spPr>
              <p:txBody>
                <a:bodyPr/>
                <a:lstStyle/>
                <a:p>
                  <a:endParaRPr lang="en-US"/>
                </a:p>
              </p:txBody>
            </p:sp>
            <p:sp>
              <p:nvSpPr>
                <p:cNvPr id="1024" name="Freeform 704"/>
                <p:cNvSpPr>
                  <a:spLocks/>
                </p:cNvSpPr>
                <p:nvPr/>
              </p:nvSpPr>
              <p:spPr bwMode="auto">
                <a:xfrm>
                  <a:off x="3525" y="2249"/>
                  <a:ext cx="18" cy="42"/>
                </a:xfrm>
                <a:custGeom>
                  <a:avLst/>
                  <a:gdLst/>
                  <a:ahLst/>
                  <a:cxnLst>
                    <a:cxn ang="0">
                      <a:pos x="0" y="0"/>
                    </a:cxn>
                    <a:cxn ang="0">
                      <a:pos x="12" y="0"/>
                    </a:cxn>
                    <a:cxn ang="0">
                      <a:pos x="18" y="6"/>
                    </a:cxn>
                    <a:cxn ang="0">
                      <a:pos x="18" y="42"/>
                    </a:cxn>
                    <a:cxn ang="0">
                      <a:pos x="6" y="30"/>
                    </a:cxn>
                    <a:cxn ang="0">
                      <a:pos x="6" y="24"/>
                    </a:cxn>
                    <a:cxn ang="0">
                      <a:pos x="0" y="24"/>
                    </a:cxn>
                    <a:cxn ang="0">
                      <a:pos x="0" y="0"/>
                    </a:cxn>
                  </a:cxnLst>
                  <a:rect l="0" t="0" r="r" b="b"/>
                  <a:pathLst>
                    <a:path w="18" h="42">
                      <a:moveTo>
                        <a:pt x="0" y="0"/>
                      </a:moveTo>
                      <a:lnTo>
                        <a:pt x="12" y="0"/>
                      </a:lnTo>
                      <a:lnTo>
                        <a:pt x="18" y="6"/>
                      </a:lnTo>
                      <a:lnTo>
                        <a:pt x="18" y="42"/>
                      </a:lnTo>
                      <a:lnTo>
                        <a:pt x="6" y="30"/>
                      </a:lnTo>
                      <a:lnTo>
                        <a:pt x="6" y="24"/>
                      </a:lnTo>
                      <a:lnTo>
                        <a:pt x="0" y="24"/>
                      </a:lnTo>
                      <a:lnTo>
                        <a:pt x="0" y="0"/>
                      </a:lnTo>
                      <a:close/>
                    </a:path>
                  </a:pathLst>
                </a:custGeom>
                <a:solidFill>
                  <a:srgbClr val="7F3F00"/>
                </a:solidFill>
                <a:ln w="9525">
                  <a:solidFill>
                    <a:srgbClr val="7F3F00"/>
                  </a:solidFill>
                  <a:prstDash val="solid"/>
                  <a:round/>
                  <a:headEnd/>
                  <a:tailEnd/>
                </a:ln>
              </p:spPr>
              <p:txBody>
                <a:bodyPr/>
                <a:lstStyle/>
                <a:p>
                  <a:endParaRPr lang="en-US"/>
                </a:p>
              </p:txBody>
            </p:sp>
            <p:sp>
              <p:nvSpPr>
                <p:cNvPr id="1025" name="Freeform 705"/>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 ang="0">
                      <a:pos x="0" y="24"/>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lnTo>
                        <a:pt x="0" y="24"/>
                      </a:lnTo>
                      <a:close/>
                    </a:path>
                  </a:pathLst>
                </a:custGeom>
                <a:solidFill>
                  <a:srgbClr val="FFE6CC"/>
                </a:solidFill>
                <a:ln w="9525">
                  <a:noFill/>
                  <a:round/>
                  <a:headEnd/>
                  <a:tailEnd/>
                </a:ln>
              </p:spPr>
              <p:txBody>
                <a:bodyPr/>
                <a:lstStyle/>
                <a:p>
                  <a:endParaRPr lang="en-US"/>
                </a:p>
              </p:txBody>
            </p:sp>
            <p:sp>
              <p:nvSpPr>
                <p:cNvPr id="1026" name="Freeform 706"/>
                <p:cNvSpPr>
                  <a:spLocks/>
                </p:cNvSpPr>
                <p:nvPr/>
              </p:nvSpPr>
              <p:spPr bwMode="auto">
                <a:xfrm>
                  <a:off x="3477" y="2309"/>
                  <a:ext cx="60" cy="108"/>
                </a:xfrm>
                <a:custGeom>
                  <a:avLst/>
                  <a:gdLst/>
                  <a:ahLst/>
                  <a:cxnLst>
                    <a:cxn ang="0">
                      <a:pos x="0" y="24"/>
                    </a:cxn>
                    <a:cxn ang="0">
                      <a:pos x="0" y="54"/>
                    </a:cxn>
                    <a:cxn ang="0">
                      <a:pos x="6" y="60"/>
                    </a:cxn>
                    <a:cxn ang="0">
                      <a:pos x="6" y="66"/>
                    </a:cxn>
                    <a:cxn ang="0">
                      <a:pos x="18" y="72"/>
                    </a:cxn>
                    <a:cxn ang="0">
                      <a:pos x="24" y="84"/>
                    </a:cxn>
                    <a:cxn ang="0">
                      <a:pos x="48" y="108"/>
                    </a:cxn>
                    <a:cxn ang="0">
                      <a:pos x="54" y="108"/>
                    </a:cxn>
                    <a:cxn ang="0">
                      <a:pos x="54" y="102"/>
                    </a:cxn>
                    <a:cxn ang="0">
                      <a:pos x="60" y="96"/>
                    </a:cxn>
                    <a:cxn ang="0">
                      <a:pos x="60" y="90"/>
                    </a:cxn>
                    <a:cxn ang="0">
                      <a:pos x="54" y="84"/>
                    </a:cxn>
                    <a:cxn ang="0">
                      <a:pos x="54" y="66"/>
                    </a:cxn>
                    <a:cxn ang="0">
                      <a:pos x="48" y="54"/>
                    </a:cxn>
                    <a:cxn ang="0">
                      <a:pos x="42" y="48"/>
                    </a:cxn>
                    <a:cxn ang="0">
                      <a:pos x="42" y="0"/>
                    </a:cxn>
                  </a:cxnLst>
                  <a:rect l="0" t="0" r="r" b="b"/>
                  <a:pathLst>
                    <a:path w="60" h="108">
                      <a:moveTo>
                        <a:pt x="0" y="24"/>
                      </a:moveTo>
                      <a:lnTo>
                        <a:pt x="0" y="54"/>
                      </a:lnTo>
                      <a:lnTo>
                        <a:pt x="6" y="60"/>
                      </a:lnTo>
                      <a:lnTo>
                        <a:pt x="6" y="66"/>
                      </a:lnTo>
                      <a:lnTo>
                        <a:pt x="18" y="72"/>
                      </a:lnTo>
                      <a:lnTo>
                        <a:pt x="24" y="84"/>
                      </a:lnTo>
                      <a:lnTo>
                        <a:pt x="48" y="108"/>
                      </a:lnTo>
                      <a:lnTo>
                        <a:pt x="54" y="108"/>
                      </a:lnTo>
                      <a:lnTo>
                        <a:pt x="54" y="102"/>
                      </a:lnTo>
                      <a:lnTo>
                        <a:pt x="60" y="96"/>
                      </a:lnTo>
                      <a:lnTo>
                        <a:pt x="60" y="90"/>
                      </a:lnTo>
                      <a:lnTo>
                        <a:pt x="54" y="84"/>
                      </a:lnTo>
                      <a:lnTo>
                        <a:pt x="54" y="66"/>
                      </a:lnTo>
                      <a:lnTo>
                        <a:pt x="48" y="54"/>
                      </a:lnTo>
                      <a:lnTo>
                        <a:pt x="42" y="48"/>
                      </a:lnTo>
                      <a:lnTo>
                        <a:pt x="42" y="0"/>
                      </a:lnTo>
                    </a:path>
                  </a:pathLst>
                </a:custGeom>
                <a:noFill/>
                <a:ln w="0">
                  <a:solidFill>
                    <a:srgbClr val="000000"/>
                  </a:solidFill>
                  <a:prstDash val="solid"/>
                  <a:round/>
                  <a:headEnd/>
                  <a:tailEnd/>
                </a:ln>
              </p:spPr>
              <p:txBody>
                <a:bodyPr/>
                <a:lstStyle/>
                <a:p>
                  <a:endParaRPr lang="en-US"/>
                </a:p>
              </p:txBody>
            </p:sp>
            <p:sp>
              <p:nvSpPr>
                <p:cNvPr id="1027" name="Freeform 707"/>
                <p:cNvSpPr>
                  <a:spLocks/>
                </p:cNvSpPr>
                <p:nvPr/>
              </p:nvSpPr>
              <p:spPr bwMode="auto">
                <a:xfrm>
                  <a:off x="3465" y="2249"/>
                  <a:ext cx="72" cy="102"/>
                </a:xfrm>
                <a:custGeom>
                  <a:avLst/>
                  <a:gdLst/>
                  <a:ahLst/>
                  <a:cxnLst>
                    <a:cxn ang="0">
                      <a:pos x="12" y="84"/>
                    </a:cxn>
                    <a:cxn ang="0">
                      <a:pos x="12" y="90"/>
                    </a:cxn>
                    <a:cxn ang="0">
                      <a:pos x="18" y="90"/>
                    </a:cxn>
                    <a:cxn ang="0">
                      <a:pos x="18" y="96"/>
                    </a:cxn>
                    <a:cxn ang="0">
                      <a:pos x="30" y="96"/>
                    </a:cxn>
                    <a:cxn ang="0">
                      <a:pos x="36" y="102"/>
                    </a:cxn>
                    <a:cxn ang="0">
                      <a:pos x="60" y="102"/>
                    </a:cxn>
                    <a:cxn ang="0">
                      <a:pos x="60" y="96"/>
                    </a:cxn>
                    <a:cxn ang="0">
                      <a:pos x="66" y="96"/>
                    </a:cxn>
                    <a:cxn ang="0">
                      <a:pos x="66" y="90"/>
                    </a:cxn>
                    <a:cxn ang="0">
                      <a:pos x="72" y="84"/>
                    </a:cxn>
                    <a:cxn ang="0">
                      <a:pos x="72" y="24"/>
                    </a:cxn>
                    <a:cxn ang="0">
                      <a:pos x="66" y="18"/>
                    </a:cxn>
                    <a:cxn ang="0">
                      <a:pos x="66" y="12"/>
                    </a:cxn>
                    <a:cxn ang="0">
                      <a:pos x="60" y="6"/>
                    </a:cxn>
                    <a:cxn ang="0">
                      <a:pos x="54" y="6"/>
                    </a:cxn>
                    <a:cxn ang="0">
                      <a:pos x="54" y="0"/>
                    </a:cxn>
                    <a:cxn ang="0">
                      <a:pos x="18" y="0"/>
                    </a:cxn>
                    <a:cxn ang="0">
                      <a:pos x="12" y="6"/>
                    </a:cxn>
                    <a:cxn ang="0">
                      <a:pos x="6" y="6"/>
                    </a:cxn>
                    <a:cxn ang="0">
                      <a:pos x="6" y="12"/>
                    </a:cxn>
                    <a:cxn ang="0">
                      <a:pos x="0" y="12"/>
                    </a:cxn>
                    <a:cxn ang="0">
                      <a:pos x="0" y="72"/>
                    </a:cxn>
                    <a:cxn ang="0">
                      <a:pos x="6" y="78"/>
                    </a:cxn>
                    <a:cxn ang="0">
                      <a:pos x="12" y="84"/>
                    </a:cxn>
                  </a:cxnLst>
                  <a:rect l="0" t="0" r="r" b="b"/>
                  <a:pathLst>
                    <a:path w="72" h="102">
                      <a:moveTo>
                        <a:pt x="12" y="84"/>
                      </a:moveTo>
                      <a:lnTo>
                        <a:pt x="12" y="90"/>
                      </a:lnTo>
                      <a:lnTo>
                        <a:pt x="18" y="90"/>
                      </a:lnTo>
                      <a:lnTo>
                        <a:pt x="18" y="96"/>
                      </a:lnTo>
                      <a:lnTo>
                        <a:pt x="30" y="96"/>
                      </a:lnTo>
                      <a:lnTo>
                        <a:pt x="36" y="102"/>
                      </a:lnTo>
                      <a:lnTo>
                        <a:pt x="60" y="102"/>
                      </a:lnTo>
                      <a:lnTo>
                        <a:pt x="60" y="96"/>
                      </a:lnTo>
                      <a:lnTo>
                        <a:pt x="66" y="96"/>
                      </a:lnTo>
                      <a:lnTo>
                        <a:pt x="66" y="90"/>
                      </a:lnTo>
                      <a:lnTo>
                        <a:pt x="72" y="84"/>
                      </a:lnTo>
                      <a:lnTo>
                        <a:pt x="72" y="24"/>
                      </a:lnTo>
                      <a:lnTo>
                        <a:pt x="66" y="18"/>
                      </a:lnTo>
                      <a:lnTo>
                        <a:pt x="66" y="12"/>
                      </a:lnTo>
                      <a:lnTo>
                        <a:pt x="60" y="6"/>
                      </a:lnTo>
                      <a:lnTo>
                        <a:pt x="54" y="6"/>
                      </a:lnTo>
                      <a:lnTo>
                        <a:pt x="54" y="0"/>
                      </a:lnTo>
                      <a:lnTo>
                        <a:pt x="18" y="0"/>
                      </a:lnTo>
                      <a:lnTo>
                        <a:pt x="12" y="6"/>
                      </a:lnTo>
                      <a:lnTo>
                        <a:pt x="6" y="6"/>
                      </a:lnTo>
                      <a:lnTo>
                        <a:pt x="6" y="12"/>
                      </a:lnTo>
                      <a:lnTo>
                        <a:pt x="0" y="12"/>
                      </a:lnTo>
                      <a:lnTo>
                        <a:pt x="0" y="72"/>
                      </a:lnTo>
                      <a:lnTo>
                        <a:pt x="6" y="78"/>
                      </a:lnTo>
                      <a:lnTo>
                        <a:pt x="12" y="84"/>
                      </a:lnTo>
                      <a:close/>
                    </a:path>
                  </a:pathLst>
                </a:custGeom>
                <a:solidFill>
                  <a:srgbClr val="FFE6CC"/>
                </a:solidFill>
                <a:ln w="0">
                  <a:solidFill>
                    <a:srgbClr val="000000"/>
                  </a:solidFill>
                  <a:prstDash val="solid"/>
                  <a:round/>
                  <a:headEnd/>
                  <a:tailEnd/>
                </a:ln>
              </p:spPr>
              <p:txBody>
                <a:bodyPr/>
                <a:lstStyle/>
                <a:p>
                  <a:endParaRPr lang="en-US"/>
                </a:p>
              </p:txBody>
            </p:sp>
            <p:sp>
              <p:nvSpPr>
                <p:cNvPr id="1028" name="Freeform 708"/>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 ang="0">
                      <a:pos x="12" y="0"/>
                    </a:cxn>
                  </a:cxnLst>
                  <a:rect l="0" t="0" r="r" b="b"/>
                  <a:pathLst>
                    <a:path w="12" h="42">
                      <a:moveTo>
                        <a:pt x="12" y="0"/>
                      </a:moveTo>
                      <a:lnTo>
                        <a:pt x="6" y="0"/>
                      </a:lnTo>
                      <a:lnTo>
                        <a:pt x="6" y="6"/>
                      </a:lnTo>
                      <a:lnTo>
                        <a:pt x="0" y="6"/>
                      </a:lnTo>
                      <a:lnTo>
                        <a:pt x="0" y="18"/>
                      </a:lnTo>
                      <a:lnTo>
                        <a:pt x="6" y="24"/>
                      </a:lnTo>
                      <a:lnTo>
                        <a:pt x="6" y="36"/>
                      </a:lnTo>
                      <a:lnTo>
                        <a:pt x="0" y="36"/>
                      </a:lnTo>
                      <a:lnTo>
                        <a:pt x="0" y="42"/>
                      </a:lnTo>
                      <a:lnTo>
                        <a:pt x="12" y="0"/>
                      </a:lnTo>
                      <a:close/>
                    </a:path>
                  </a:pathLst>
                </a:custGeom>
                <a:solidFill>
                  <a:srgbClr val="FFE6CC"/>
                </a:solidFill>
                <a:ln w="9525">
                  <a:noFill/>
                  <a:round/>
                  <a:headEnd/>
                  <a:tailEnd/>
                </a:ln>
              </p:spPr>
              <p:txBody>
                <a:bodyPr/>
                <a:lstStyle/>
                <a:p>
                  <a:endParaRPr lang="en-US"/>
                </a:p>
              </p:txBody>
            </p:sp>
            <p:sp>
              <p:nvSpPr>
                <p:cNvPr id="1029" name="Freeform 709"/>
                <p:cNvSpPr>
                  <a:spLocks/>
                </p:cNvSpPr>
                <p:nvPr/>
              </p:nvSpPr>
              <p:spPr bwMode="auto">
                <a:xfrm>
                  <a:off x="3519" y="2285"/>
                  <a:ext cx="12" cy="42"/>
                </a:xfrm>
                <a:custGeom>
                  <a:avLst/>
                  <a:gdLst/>
                  <a:ahLst/>
                  <a:cxnLst>
                    <a:cxn ang="0">
                      <a:pos x="12" y="0"/>
                    </a:cxn>
                    <a:cxn ang="0">
                      <a:pos x="6" y="0"/>
                    </a:cxn>
                    <a:cxn ang="0">
                      <a:pos x="6" y="6"/>
                    </a:cxn>
                    <a:cxn ang="0">
                      <a:pos x="0" y="6"/>
                    </a:cxn>
                    <a:cxn ang="0">
                      <a:pos x="0" y="18"/>
                    </a:cxn>
                    <a:cxn ang="0">
                      <a:pos x="6" y="24"/>
                    </a:cxn>
                    <a:cxn ang="0">
                      <a:pos x="6" y="36"/>
                    </a:cxn>
                    <a:cxn ang="0">
                      <a:pos x="0" y="36"/>
                    </a:cxn>
                    <a:cxn ang="0">
                      <a:pos x="0" y="42"/>
                    </a:cxn>
                  </a:cxnLst>
                  <a:rect l="0" t="0" r="r" b="b"/>
                  <a:pathLst>
                    <a:path w="12" h="42">
                      <a:moveTo>
                        <a:pt x="12" y="0"/>
                      </a:moveTo>
                      <a:lnTo>
                        <a:pt x="6" y="0"/>
                      </a:lnTo>
                      <a:lnTo>
                        <a:pt x="6" y="6"/>
                      </a:lnTo>
                      <a:lnTo>
                        <a:pt x="0" y="6"/>
                      </a:lnTo>
                      <a:lnTo>
                        <a:pt x="0" y="18"/>
                      </a:lnTo>
                      <a:lnTo>
                        <a:pt x="6" y="24"/>
                      </a:lnTo>
                      <a:lnTo>
                        <a:pt x="6" y="36"/>
                      </a:lnTo>
                      <a:lnTo>
                        <a:pt x="0" y="36"/>
                      </a:lnTo>
                      <a:lnTo>
                        <a:pt x="0" y="42"/>
                      </a:lnTo>
                    </a:path>
                  </a:pathLst>
                </a:custGeom>
                <a:noFill/>
                <a:ln w="0">
                  <a:solidFill>
                    <a:srgbClr val="000000"/>
                  </a:solidFill>
                  <a:prstDash val="solid"/>
                  <a:round/>
                  <a:headEnd/>
                  <a:tailEnd/>
                </a:ln>
              </p:spPr>
              <p:txBody>
                <a:bodyPr/>
                <a:lstStyle/>
                <a:p>
                  <a:endParaRPr lang="en-US"/>
                </a:p>
              </p:txBody>
            </p:sp>
            <p:sp>
              <p:nvSpPr>
                <p:cNvPr id="1030" name="Freeform 710"/>
                <p:cNvSpPr>
                  <a:spLocks/>
                </p:cNvSpPr>
                <p:nvPr/>
              </p:nvSpPr>
              <p:spPr bwMode="auto">
                <a:xfrm>
                  <a:off x="3495" y="2297"/>
                  <a:ext cx="12" cy="6"/>
                </a:xfrm>
                <a:custGeom>
                  <a:avLst/>
                  <a:gdLst/>
                  <a:ahLst/>
                  <a:cxnLst>
                    <a:cxn ang="0">
                      <a:pos x="12" y="0"/>
                    </a:cxn>
                    <a:cxn ang="0">
                      <a:pos x="6" y="0"/>
                    </a:cxn>
                    <a:cxn ang="0">
                      <a:pos x="0" y="6"/>
                    </a:cxn>
                  </a:cxnLst>
                  <a:rect l="0" t="0" r="r" b="b"/>
                  <a:pathLst>
                    <a:path w="12" h="6">
                      <a:moveTo>
                        <a:pt x="12" y="0"/>
                      </a:moveTo>
                      <a:lnTo>
                        <a:pt x="6" y="0"/>
                      </a:lnTo>
                      <a:lnTo>
                        <a:pt x="0" y="6"/>
                      </a:lnTo>
                    </a:path>
                  </a:pathLst>
                </a:custGeom>
                <a:noFill/>
                <a:ln w="0">
                  <a:solidFill>
                    <a:srgbClr val="000000"/>
                  </a:solidFill>
                  <a:prstDash val="solid"/>
                  <a:round/>
                  <a:headEnd/>
                  <a:tailEnd/>
                </a:ln>
              </p:spPr>
              <p:txBody>
                <a:bodyPr/>
                <a:lstStyle/>
                <a:p>
                  <a:endParaRPr lang="en-US"/>
                </a:p>
              </p:txBody>
            </p:sp>
            <p:sp>
              <p:nvSpPr>
                <p:cNvPr id="1031" name="Freeform 711"/>
                <p:cNvSpPr>
                  <a:spLocks/>
                </p:cNvSpPr>
                <p:nvPr/>
              </p:nvSpPr>
              <p:spPr bwMode="auto">
                <a:xfrm>
                  <a:off x="3447" y="2237"/>
                  <a:ext cx="84" cy="78"/>
                </a:xfrm>
                <a:custGeom>
                  <a:avLst/>
                  <a:gdLst/>
                  <a:ahLst/>
                  <a:cxnLst>
                    <a:cxn ang="0">
                      <a:pos x="78" y="24"/>
                    </a:cxn>
                    <a:cxn ang="0">
                      <a:pos x="72" y="24"/>
                    </a:cxn>
                    <a:cxn ang="0">
                      <a:pos x="72" y="30"/>
                    </a:cxn>
                    <a:cxn ang="0">
                      <a:pos x="60" y="42"/>
                    </a:cxn>
                    <a:cxn ang="0">
                      <a:pos x="60" y="48"/>
                    </a:cxn>
                    <a:cxn ang="0">
                      <a:pos x="54" y="48"/>
                    </a:cxn>
                    <a:cxn ang="0">
                      <a:pos x="48" y="54"/>
                    </a:cxn>
                    <a:cxn ang="0">
                      <a:pos x="24" y="54"/>
                    </a:cxn>
                    <a:cxn ang="0">
                      <a:pos x="18" y="60"/>
                    </a:cxn>
                    <a:cxn ang="0">
                      <a:pos x="18" y="78"/>
                    </a:cxn>
                    <a:cxn ang="0">
                      <a:pos x="12" y="78"/>
                    </a:cxn>
                    <a:cxn ang="0">
                      <a:pos x="6" y="72"/>
                    </a:cxn>
                    <a:cxn ang="0">
                      <a:pos x="6" y="66"/>
                    </a:cxn>
                    <a:cxn ang="0">
                      <a:pos x="0" y="60"/>
                    </a:cxn>
                    <a:cxn ang="0">
                      <a:pos x="0" y="36"/>
                    </a:cxn>
                    <a:cxn ang="0">
                      <a:pos x="6" y="30"/>
                    </a:cxn>
                    <a:cxn ang="0">
                      <a:pos x="6" y="24"/>
                    </a:cxn>
                    <a:cxn ang="0">
                      <a:pos x="12" y="18"/>
                    </a:cxn>
                    <a:cxn ang="0">
                      <a:pos x="12" y="12"/>
                    </a:cxn>
                    <a:cxn ang="0">
                      <a:pos x="18" y="6"/>
                    </a:cxn>
                    <a:cxn ang="0">
                      <a:pos x="24" y="6"/>
                    </a:cxn>
                    <a:cxn ang="0">
                      <a:pos x="36" y="0"/>
                    </a:cxn>
                    <a:cxn ang="0">
                      <a:pos x="66" y="0"/>
                    </a:cxn>
                    <a:cxn ang="0">
                      <a:pos x="66" y="6"/>
                    </a:cxn>
                    <a:cxn ang="0">
                      <a:pos x="72" y="6"/>
                    </a:cxn>
                    <a:cxn ang="0">
                      <a:pos x="84" y="18"/>
                    </a:cxn>
                    <a:cxn ang="0">
                      <a:pos x="78" y="24"/>
                    </a:cxn>
                  </a:cxnLst>
                  <a:rect l="0" t="0" r="r" b="b"/>
                  <a:pathLst>
                    <a:path w="84" h="78">
                      <a:moveTo>
                        <a:pt x="78" y="24"/>
                      </a:moveTo>
                      <a:lnTo>
                        <a:pt x="72" y="24"/>
                      </a:lnTo>
                      <a:lnTo>
                        <a:pt x="72" y="30"/>
                      </a:lnTo>
                      <a:lnTo>
                        <a:pt x="60" y="42"/>
                      </a:lnTo>
                      <a:lnTo>
                        <a:pt x="60" y="48"/>
                      </a:lnTo>
                      <a:lnTo>
                        <a:pt x="54" y="48"/>
                      </a:lnTo>
                      <a:lnTo>
                        <a:pt x="48" y="54"/>
                      </a:lnTo>
                      <a:lnTo>
                        <a:pt x="24" y="54"/>
                      </a:lnTo>
                      <a:lnTo>
                        <a:pt x="18" y="60"/>
                      </a:lnTo>
                      <a:lnTo>
                        <a:pt x="18" y="78"/>
                      </a:lnTo>
                      <a:lnTo>
                        <a:pt x="12" y="78"/>
                      </a:lnTo>
                      <a:lnTo>
                        <a:pt x="6" y="72"/>
                      </a:lnTo>
                      <a:lnTo>
                        <a:pt x="6" y="66"/>
                      </a:lnTo>
                      <a:lnTo>
                        <a:pt x="0" y="60"/>
                      </a:lnTo>
                      <a:lnTo>
                        <a:pt x="0" y="36"/>
                      </a:lnTo>
                      <a:lnTo>
                        <a:pt x="6" y="30"/>
                      </a:lnTo>
                      <a:lnTo>
                        <a:pt x="6" y="24"/>
                      </a:lnTo>
                      <a:lnTo>
                        <a:pt x="12" y="18"/>
                      </a:lnTo>
                      <a:lnTo>
                        <a:pt x="12" y="12"/>
                      </a:lnTo>
                      <a:lnTo>
                        <a:pt x="18" y="6"/>
                      </a:lnTo>
                      <a:lnTo>
                        <a:pt x="24" y="6"/>
                      </a:lnTo>
                      <a:lnTo>
                        <a:pt x="36" y="0"/>
                      </a:lnTo>
                      <a:lnTo>
                        <a:pt x="66" y="0"/>
                      </a:lnTo>
                      <a:lnTo>
                        <a:pt x="66" y="6"/>
                      </a:lnTo>
                      <a:lnTo>
                        <a:pt x="72" y="6"/>
                      </a:lnTo>
                      <a:lnTo>
                        <a:pt x="84" y="18"/>
                      </a:lnTo>
                      <a:lnTo>
                        <a:pt x="78" y="24"/>
                      </a:lnTo>
                      <a:close/>
                    </a:path>
                  </a:pathLst>
                </a:custGeom>
                <a:solidFill>
                  <a:srgbClr val="7F3F00"/>
                </a:solidFill>
                <a:ln w="9525">
                  <a:solidFill>
                    <a:srgbClr val="7F3F00"/>
                  </a:solidFill>
                  <a:prstDash val="solid"/>
                  <a:round/>
                  <a:headEnd/>
                  <a:tailEnd/>
                </a:ln>
              </p:spPr>
              <p:txBody>
                <a:bodyPr/>
                <a:lstStyle/>
                <a:p>
                  <a:endParaRPr lang="en-US"/>
                </a:p>
              </p:txBody>
            </p:sp>
            <p:sp>
              <p:nvSpPr>
                <p:cNvPr id="1032" name="Freeform 712"/>
                <p:cNvSpPr>
                  <a:spLocks/>
                </p:cNvSpPr>
                <p:nvPr/>
              </p:nvSpPr>
              <p:spPr bwMode="auto">
                <a:xfrm>
                  <a:off x="3453" y="2273"/>
                  <a:ext cx="36" cy="72"/>
                </a:xfrm>
                <a:custGeom>
                  <a:avLst/>
                  <a:gdLst/>
                  <a:ahLst/>
                  <a:cxnLst>
                    <a:cxn ang="0">
                      <a:pos x="36" y="18"/>
                    </a:cxn>
                    <a:cxn ang="0">
                      <a:pos x="30" y="18"/>
                    </a:cxn>
                    <a:cxn ang="0">
                      <a:pos x="18" y="30"/>
                    </a:cxn>
                    <a:cxn ang="0">
                      <a:pos x="18" y="72"/>
                    </a:cxn>
                    <a:cxn ang="0">
                      <a:pos x="12" y="72"/>
                    </a:cxn>
                    <a:cxn ang="0">
                      <a:pos x="0" y="18"/>
                    </a:cxn>
                    <a:cxn ang="0">
                      <a:pos x="18" y="0"/>
                    </a:cxn>
                    <a:cxn ang="0">
                      <a:pos x="36" y="18"/>
                    </a:cxn>
                  </a:cxnLst>
                  <a:rect l="0" t="0" r="r" b="b"/>
                  <a:pathLst>
                    <a:path w="36" h="72">
                      <a:moveTo>
                        <a:pt x="36" y="18"/>
                      </a:moveTo>
                      <a:lnTo>
                        <a:pt x="30" y="18"/>
                      </a:lnTo>
                      <a:lnTo>
                        <a:pt x="18" y="30"/>
                      </a:lnTo>
                      <a:lnTo>
                        <a:pt x="18" y="72"/>
                      </a:lnTo>
                      <a:lnTo>
                        <a:pt x="12" y="72"/>
                      </a:lnTo>
                      <a:lnTo>
                        <a:pt x="0" y="18"/>
                      </a:lnTo>
                      <a:lnTo>
                        <a:pt x="18" y="0"/>
                      </a:lnTo>
                      <a:lnTo>
                        <a:pt x="36" y="18"/>
                      </a:lnTo>
                      <a:close/>
                    </a:path>
                  </a:pathLst>
                </a:custGeom>
                <a:solidFill>
                  <a:srgbClr val="7F3F00"/>
                </a:solidFill>
                <a:ln w="9525">
                  <a:noFill/>
                  <a:round/>
                  <a:headEnd/>
                  <a:tailEnd/>
                </a:ln>
              </p:spPr>
              <p:txBody>
                <a:bodyPr/>
                <a:lstStyle/>
                <a:p>
                  <a:endParaRPr lang="en-US"/>
                </a:p>
              </p:txBody>
            </p:sp>
          </p:grpSp>
        </p:grpSp>
        <p:sp>
          <p:nvSpPr>
            <p:cNvPr id="1113" name="Line 587"/>
            <p:cNvSpPr>
              <a:spLocks noChangeShapeType="1"/>
            </p:cNvSpPr>
            <p:nvPr/>
          </p:nvSpPr>
          <p:spPr bwMode="auto">
            <a:xfrm>
              <a:off x="857224" y="3786190"/>
              <a:ext cx="1214446" cy="71438"/>
            </a:xfrm>
            <a:prstGeom prst="line">
              <a:avLst/>
            </a:prstGeom>
            <a:noFill/>
            <a:ln w="28575">
              <a:solidFill>
                <a:schemeClr val="tx1"/>
              </a:solidFill>
              <a:round/>
              <a:headEnd type="triangle" w="med" len="med"/>
              <a:tailEnd type="triangle" w="med" len="med"/>
            </a:ln>
            <a:effectLst/>
          </p:spPr>
          <p:txBody>
            <a:bodyPr/>
            <a:lstStyle/>
            <a:p>
              <a:endParaRPr lang="en-US"/>
            </a:p>
          </p:txBody>
        </p:sp>
      </p:grpSp>
    </p:spTree>
    <p:extLst>
      <p:ext uri="{BB962C8B-B14F-4D97-AF65-F5344CB8AC3E}">
        <p14:creationId xmlns:p14="http://schemas.microsoft.com/office/powerpoint/2010/main" val="42720935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bwMode="gray">
          <a:xfrm>
            <a:off x="1524000" y="1809750"/>
            <a:ext cx="9144000" cy="4362450"/>
          </a:xfrm>
          <a:prstGeom prst="rect">
            <a:avLst/>
          </a:prstGeom>
          <a:solidFill>
            <a:srgbClr val="C6D9F1"/>
          </a:solidFill>
          <a:ln w="9525" cap="flat" cmpd="sng" algn="ctr">
            <a:noFill/>
            <a:prstDash val="solid"/>
            <a:miter lim="800000"/>
            <a:headEnd type="none" w="med" len="med"/>
            <a:tailEnd type="none" w="med" len="med"/>
          </a:ln>
          <a:effectLst/>
        </p:spPr>
        <p:txBody>
          <a:bodyPr wrap="none"/>
          <a:lstStyle/>
          <a:p>
            <a:pPr algn="ctr" eaLnBrk="0" hangingPunct="0">
              <a:defRPr/>
            </a:pPr>
            <a:endParaRPr lang="en-US" sz="2400" b="1" dirty="0"/>
          </a:p>
        </p:txBody>
      </p:sp>
      <p:sp>
        <p:nvSpPr>
          <p:cNvPr id="48130" name="Oval 73"/>
          <p:cNvSpPr>
            <a:spLocks noChangeArrowheads="1"/>
          </p:cNvSpPr>
          <p:nvPr/>
        </p:nvSpPr>
        <p:spPr bwMode="gray">
          <a:xfrm>
            <a:off x="4162425" y="2057400"/>
            <a:ext cx="4114800" cy="4114800"/>
          </a:xfrm>
          <a:prstGeom prst="ellipse">
            <a:avLst/>
          </a:prstGeom>
          <a:solidFill>
            <a:srgbClr val="FFFFFF"/>
          </a:solidFill>
          <a:ln w="9525" algn="ctr">
            <a:noFill/>
            <a:miter lim="800000"/>
            <a:headEnd/>
            <a:tailEnd/>
          </a:ln>
        </p:spPr>
        <p:txBody>
          <a:bodyPr wrap="none"/>
          <a:lstStyle/>
          <a:p>
            <a:pPr algn="ctr" eaLnBrk="0" hangingPunct="0"/>
            <a:endParaRPr lang="en-US" sz="2400" b="1"/>
          </a:p>
        </p:txBody>
      </p:sp>
      <p:grpSp>
        <p:nvGrpSpPr>
          <p:cNvPr id="2" name="Group 49"/>
          <p:cNvGrpSpPr>
            <a:grpSpLocks/>
          </p:cNvGrpSpPr>
          <p:nvPr/>
        </p:nvGrpSpPr>
        <p:grpSpPr bwMode="auto">
          <a:xfrm>
            <a:off x="3478212" y="2438401"/>
            <a:ext cx="1931988" cy="3152775"/>
            <a:chOff x="1866910" y="2409732"/>
            <a:chExt cx="1931205" cy="3152868"/>
          </a:xfrm>
        </p:grpSpPr>
        <p:sp>
          <p:nvSpPr>
            <p:cNvPr id="1030" name="Freeform 6"/>
            <p:cNvSpPr>
              <a:spLocks/>
            </p:cNvSpPr>
            <p:nvPr/>
          </p:nvSpPr>
          <p:spPr bwMode="gray">
            <a:xfrm>
              <a:off x="1866910" y="3733746"/>
              <a:ext cx="1410716" cy="506428"/>
            </a:xfrm>
            <a:custGeom>
              <a:avLst/>
              <a:gdLst/>
              <a:ahLst/>
              <a:cxnLst>
                <a:cxn ang="0">
                  <a:pos x="382" y="0"/>
                </a:cxn>
                <a:cxn ang="0">
                  <a:pos x="0" y="307"/>
                </a:cxn>
                <a:cxn ang="0">
                  <a:pos x="382" y="614"/>
                </a:cxn>
                <a:cxn ang="0">
                  <a:pos x="382" y="505"/>
                </a:cxn>
                <a:cxn ang="0">
                  <a:pos x="1708" y="411"/>
                </a:cxn>
                <a:cxn ang="0">
                  <a:pos x="1708" y="203"/>
                </a:cxn>
                <a:cxn ang="0">
                  <a:pos x="382" y="108"/>
                </a:cxn>
                <a:cxn ang="0">
                  <a:pos x="382" y="0"/>
                </a:cxn>
              </a:cxnLst>
              <a:rect l="0" t="0" r="r" b="b"/>
              <a:pathLst>
                <a:path w="1708" h="614">
                  <a:moveTo>
                    <a:pt x="382" y="0"/>
                  </a:moveTo>
                  <a:lnTo>
                    <a:pt x="0" y="307"/>
                  </a:lnTo>
                  <a:lnTo>
                    <a:pt x="382" y="614"/>
                  </a:lnTo>
                  <a:lnTo>
                    <a:pt x="382" y="505"/>
                  </a:lnTo>
                  <a:lnTo>
                    <a:pt x="1708" y="411"/>
                  </a:lnTo>
                  <a:lnTo>
                    <a:pt x="1708" y="203"/>
                  </a:lnTo>
                  <a:lnTo>
                    <a:pt x="382" y="108"/>
                  </a:lnTo>
                  <a:lnTo>
                    <a:pt x="382" y="0"/>
                  </a:lnTo>
                  <a:close/>
                </a:path>
              </a:pathLst>
            </a:custGeom>
            <a:solidFill>
              <a:schemeClr val="accent1">
                <a:lumMod val="20000"/>
                <a:lumOff val="80000"/>
              </a:schemeClr>
            </a:solidFill>
            <a:ln w="9525">
              <a:noFill/>
              <a:round/>
              <a:headEnd/>
              <a:tailEnd/>
            </a:ln>
          </p:spPr>
          <p:txBody>
            <a:bodyPr/>
            <a:lstStyle/>
            <a:p>
              <a:pPr>
                <a:defRPr/>
              </a:pPr>
              <a:endParaRPr lang="en-US" dirty="0"/>
            </a:p>
          </p:txBody>
        </p:sp>
        <p:sp>
          <p:nvSpPr>
            <p:cNvPr id="1033" name="Freeform 9"/>
            <p:cNvSpPr>
              <a:spLocks/>
            </p:cNvSpPr>
            <p:nvPr/>
          </p:nvSpPr>
          <p:spPr bwMode="gray">
            <a:xfrm>
              <a:off x="2520695" y="2409732"/>
              <a:ext cx="1056847" cy="1060481"/>
            </a:xfrm>
            <a:custGeom>
              <a:avLst/>
              <a:gdLst/>
              <a:ahLst/>
              <a:cxnLst>
                <a:cxn ang="0">
                  <a:pos x="487" y="54"/>
                </a:cxn>
                <a:cxn ang="0">
                  <a:pos x="0" y="0"/>
                </a:cxn>
                <a:cxn ang="0">
                  <a:pos x="54" y="489"/>
                </a:cxn>
                <a:cxn ang="0">
                  <a:pos x="130" y="413"/>
                </a:cxn>
                <a:cxn ang="0">
                  <a:pos x="1134" y="1283"/>
                </a:cxn>
                <a:cxn ang="0">
                  <a:pos x="1280" y="1134"/>
                </a:cxn>
                <a:cxn ang="0">
                  <a:pos x="411" y="132"/>
                </a:cxn>
                <a:cxn ang="0">
                  <a:pos x="487" y="54"/>
                </a:cxn>
              </a:cxnLst>
              <a:rect l="0" t="0" r="r" b="b"/>
              <a:pathLst>
                <a:path w="1280" h="1283">
                  <a:moveTo>
                    <a:pt x="487" y="54"/>
                  </a:moveTo>
                  <a:lnTo>
                    <a:pt x="0" y="0"/>
                  </a:lnTo>
                  <a:lnTo>
                    <a:pt x="54" y="489"/>
                  </a:lnTo>
                  <a:lnTo>
                    <a:pt x="130" y="413"/>
                  </a:lnTo>
                  <a:lnTo>
                    <a:pt x="1134" y="1283"/>
                  </a:lnTo>
                  <a:lnTo>
                    <a:pt x="1280" y="1134"/>
                  </a:lnTo>
                  <a:lnTo>
                    <a:pt x="411" y="132"/>
                  </a:lnTo>
                  <a:lnTo>
                    <a:pt x="487" y="54"/>
                  </a:lnTo>
                  <a:close/>
                </a:path>
              </a:pathLst>
            </a:custGeom>
            <a:solidFill>
              <a:schemeClr val="accent1">
                <a:lumMod val="20000"/>
                <a:lumOff val="80000"/>
              </a:schemeClr>
            </a:solidFill>
            <a:ln w="9525">
              <a:noFill/>
              <a:round/>
              <a:headEnd/>
              <a:tailEnd/>
            </a:ln>
          </p:spPr>
          <p:txBody>
            <a:bodyPr/>
            <a:lstStyle/>
            <a:p>
              <a:pPr>
                <a:defRPr/>
              </a:pPr>
              <a:endParaRPr lang="en-US" dirty="0"/>
            </a:p>
          </p:txBody>
        </p:sp>
        <p:sp>
          <p:nvSpPr>
            <p:cNvPr id="1034" name="Freeform 10"/>
            <p:cNvSpPr>
              <a:spLocks/>
            </p:cNvSpPr>
            <p:nvPr/>
          </p:nvSpPr>
          <p:spPr bwMode="gray">
            <a:xfrm>
              <a:off x="2520695" y="4505294"/>
              <a:ext cx="1056847" cy="1057306"/>
            </a:xfrm>
            <a:custGeom>
              <a:avLst/>
              <a:gdLst/>
              <a:ahLst/>
              <a:cxnLst>
                <a:cxn ang="0">
                  <a:pos x="54" y="791"/>
                </a:cxn>
                <a:cxn ang="0">
                  <a:pos x="0" y="1280"/>
                </a:cxn>
                <a:cxn ang="0">
                  <a:pos x="487" y="1226"/>
                </a:cxn>
                <a:cxn ang="0">
                  <a:pos x="411" y="1150"/>
                </a:cxn>
                <a:cxn ang="0">
                  <a:pos x="1280" y="146"/>
                </a:cxn>
                <a:cxn ang="0">
                  <a:pos x="1134" y="0"/>
                </a:cxn>
                <a:cxn ang="0">
                  <a:pos x="130" y="869"/>
                </a:cxn>
                <a:cxn ang="0">
                  <a:pos x="54" y="791"/>
                </a:cxn>
              </a:cxnLst>
              <a:rect l="0" t="0" r="r" b="b"/>
              <a:pathLst>
                <a:path w="1280" h="1280">
                  <a:moveTo>
                    <a:pt x="54" y="791"/>
                  </a:moveTo>
                  <a:lnTo>
                    <a:pt x="0" y="1280"/>
                  </a:lnTo>
                  <a:lnTo>
                    <a:pt x="487" y="1226"/>
                  </a:lnTo>
                  <a:lnTo>
                    <a:pt x="411" y="1150"/>
                  </a:lnTo>
                  <a:lnTo>
                    <a:pt x="1280" y="146"/>
                  </a:lnTo>
                  <a:lnTo>
                    <a:pt x="1134" y="0"/>
                  </a:lnTo>
                  <a:lnTo>
                    <a:pt x="130" y="869"/>
                  </a:lnTo>
                  <a:lnTo>
                    <a:pt x="54" y="791"/>
                  </a:lnTo>
                  <a:close/>
                </a:path>
              </a:pathLst>
            </a:custGeom>
            <a:solidFill>
              <a:schemeClr val="accent1">
                <a:lumMod val="20000"/>
                <a:lumOff val="80000"/>
              </a:schemeClr>
            </a:solidFill>
            <a:ln w="9525">
              <a:noFill/>
              <a:round/>
              <a:headEnd/>
              <a:tailEnd/>
            </a:ln>
          </p:spPr>
          <p:txBody>
            <a:bodyPr/>
            <a:lstStyle/>
            <a:p>
              <a:pPr>
                <a:defRPr/>
              </a:pPr>
              <a:endParaRPr lang="en-US" dirty="0"/>
            </a:p>
          </p:txBody>
        </p:sp>
        <p:sp>
          <p:nvSpPr>
            <p:cNvPr id="1036" name="Freeform 12"/>
            <p:cNvSpPr>
              <a:spLocks/>
            </p:cNvSpPr>
            <p:nvPr/>
          </p:nvSpPr>
          <p:spPr bwMode="gray">
            <a:xfrm>
              <a:off x="3447419" y="3338447"/>
              <a:ext cx="350696" cy="350847"/>
            </a:xfrm>
            <a:custGeom>
              <a:avLst/>
              <a:gdLst/>
              <a:ahLst/>
              <a:cxnLst>
                <a:cxn ang="0">
                  <a:pos x="300" y="0"/>
                </a:cxn>
                <a:cxn ang="0">
                  <a:pos x="12" y="12"/>
                </a:cxn>
                <a:cxn ang="0">
                  <a:pos x="0" y="300"/>
                </a:cxn>
                <a:cxn ang="0">
                  <a:pos x="78" y="225"/>
                </a:cxn>
                <a:cxn ang="0">
                  <a:pos x="279" y="426"/>
                </a:cxn>
                <a:cxn ang="0">
                  <a:pos x="425" y="279"/>
                </a:cxn>
                <a:cxn ang="0">
                  <a:pos x="224" y="76"/>
                </a:cxn>
                <a:cxn ang="0">
                  <a:pos x="300" y="0"/>
                </a:cxn>
              </a:cxnLst>
              <a:rect l="0" t="0" r="r" b="b"/>
              <a:pathLst>
                <a:path w="425" h="426">
                  <a:moveTo>
                    <a:pt x="300" y="0"/>
                  </a:moveTo>
                  <a:lnTo>
                    <a:pt x="12" y="12"/>
                  </a:lnTo>
                  <a:lnTo>
                    <a:pt x="0" y="300"/>
                  </a:lnTo>
                  <a:lnTo>
                    <a:pt x="78" y="225"/>
                  </a:lnTo>
                  <a:lnTo>
                    <a:pt x="279" y="426"/>
                  </a:lnTo>
                  <a:lnTo>
                    <a:pt x="425" y="279"/>
                  </a:lnTo>
                  <a:lnTo>
                    <a:pt x="224" y="76"/>
                  </a:lnTo>
                  <a:lnTo>
                    <a:pt x="300" y="0"/>
                  </a:lnTo>
                  <a:close/>
                </a:path>
              </a:pathLst>
            </a:custGeom>
            <a:solidFill>
              <a:schemeClr val="accent1">
                <a:lumMod val="40000"/>
                <a:lumOff val="60000"/>
              </a:schemeClr>
            </a:solidFill>
            <a:ln w="9525">
              <a:noFill/>
              <a:round/>
              <a:headEnd/>
              <a:tailEnd/>
            </a:ln>
          </p:spPr>
          <p:txBody>
            <a:bodyPr/>
            <a:lstStyle/>
            <a:p>
              <a:pPr>
                <a:defRPr/>
              </a:pPr>
              <a:endParaRPr lang="en-US" dirty="0"/>
            </a:p>
          </p:txBody>
        </p:sp>
        <p:sp>
          <p:nvSpPr>
            <p:cNvPr id="1039" name="Freeform 15"/>
            <p:cNvSpPr>
              <a:spLocks/>
            </p:cNvSpPr>
            <p:nvPr/>
          </p:nvSpPr>
          <p:spPr bwMode="gray">
            <a:xfrm>
              <a:off x="3447419" y="4284625"/>
              <a:ext cx="350696" cy="350847"/>
            </a:xfrm>
            <a:custGeom>
              <a:avLst/>
              <a:gdLst/>
              <a:ahLst/>
              <a:cxnLst>
                <a:cxn ang="0">
                  <a:pos x="0" y="123"/>
                </a:cxn>
                <a:cxn ang="0">
                  <a:pos x="12" y="411"/>
                </a:cxn>
                <a:cxn ang="0">
                  <a:pos x="300" y="425"/>
                </a:cxn>
                <a:cxn ang="0">
                  <a:pos x="224" y="347"/>
                </a:cxn>
                <a:cxn ang="0">
                  <a:pos x="425" y="147"/>
                </a:cxn>
                <a:cxn ang="0">
                  <a:pos x="279" y="0"/>
                </a:cxn>
                <a:cxn ang="0">
                  <a:pos x="78" y="201"/>
                </a:cxn>
                <a:cxn ang="0">
                  <a:pos x="0" y="123"/>
                </a:cxn>
              </a:cxnLst>
              <a:rect l="0" t="0" r="r" b="b"/>
              <a:pathLst>
                <a:path w="425" h="425">
                  <a:moveTo>
                    <a:pt x="0" y="123"/>
                  </a:moveTo>
                  <a:lnTo>
                    <a:pt x="12" y="411"/>
                  </a:lnTo>
                  <a:lnTo>
                    <a:pt x="300" y="425"/>
                  </a:lnTo>
                  <a:lnTo>
                    <a:pt x="224" y="347"/>
                  </a:lnTo>
                  <a:lnTo>
                    <a:pt x="425" y="147"/>
                  </a:lnTo>
                  <a:lnTo>
                    <a:pt x="279" y="0"/>
                  </a:lnTo>
                  <a:lnTo>
                    <a:pt x="78" y="201"/>
                  </a:lnTo>
                  <a:lnTo>
                    <a:pt x="0" y="123"/>
                  </a:lnTo>
                  <a:close/>
                </a:path>
              </a:pathLst>
            </a:custGeom>
            <a:solidFill>
              <a:schemeClr val="accent1">
                <a:lumMod val="40000"/>
                <a:lumOff val="60000"/>
              </a:schemeClr>
            </a:solidFill>
            <a:ln w="9525">
              <a:noFill/>
              <a:round/>
              <a:headEnd/>
              <a:tailEnd/>
            </a:ln>
          </p:spPr>
          <p:txBody>
            <a:bodyPr/>
            <a:lstStyle/>
            <a:p>
              <a:pPr>
                <a:defRPr/>
              </a:pPr>
              <a:endParaRPr lang="en-US" dirty="0"/>
            </a:p>
          </p:txBody>
        </p:sp>
        <p:sp>
          <p:nvSpPr>
            <p:cNvPr id="1040" name="Freeform 16"/>
            <p:cNvSpPr>
              <a:spLocks/>
            </p:cNvSpPr>
            <p:nvPr/>
          </p:nvSpPr>
          <p:spPr bwMode="gray">
            <a:xfrm>
              <a:off x="3193522" y="3809948"/>
              <a:ext cx="395128" cy="352435"/>
            </a:xfrm>
            <a:custGeom>
              <a:avLst/>
              <a:gdLst/>
              <a:ahLst/>
              <a:cxnLst>
                <a:cxn ang="0">
                  <a:pos x="194" y="0"/>
                </a:cxn>
                <a:cxn ang="0">
                  <a:pos x="0" y="213"/>
                </a:cxn>
                <a:cxn ang="0">
                  <a:pos x="194" y="425"/>
                </a:cxn>
                <a:cxn ang="0">
                  <a:pos x="194" y="317"/>
                </a:cxn>
                <a:cxn ang="0">
                  <a:pos x="479" y="317"/>
                </a:cxn>
                <a:cxn ang="0">
                  <a:pos x="479" y="109"/>
                </a:cxn>
                <a:cxn ang="0">
                  <a:pos x="194" y="109"/>
                </a:cxn>
                <a:cxn ang="0">
                  <a:pos x="194" y="0"/>
                </a:cxn>
              </a:cxnLst>
              <a:rect l="0" t="0" r="r" b="b"/>
              <a:pathLst>
                <a:path w="479" h="425">
                  <a:moveTo>
                    <a:pt x="194" y="0"/>
                  </a:moveTo>
                  <a:lnTo>
                    <a:pt x="0" y="213"/>
                  </a:lnTo>
                  <a:lnTo>
                    <a:pt x="194" y="425"/>
                  </a:lnTo>
                  <a:lnTo>
                    <a:pt x="194" y="317"/>
                  </a:lnTo>
                  <a:lnTo>
                    <a:pt x="479" y="317"/>
                  </a:lnTo>
                  <a:lnTo>
                    <a:pt x="479" y="109"/>
                  </a:lnTo>
                  <a:lnTo>
                    <a:pt x="194" y="109"/>
                  </a:lnTo>
                  <a:lnTo>
                    <a:pt x="194" y="0"/>
                  </a:lnTo>
                  <a:close/>
                </a:path>
              </a:pathLst>
            </a:custGeom>
            <a:solidFill>
              <a:schemeClr val="accent1">
                <a:lumMod val="40000"/>
                <a:lumOff val="60000"/>
              </a:schemeClr>
            </a:solidFill>
            <a:ln w="9525">
              <a:noFill/>
              <a:round/>
              <a:headEnd/>
              <a:tailEnd/>
            </a:ln>
          </p:spPr>
          <p:txBody>
            <a:bodyPr/>
            <a:lstStyle/>
            <a:p>
              <a:pPr>
                <a:defRPr/>
              </a:pPr>
              <a:endParaRPr lang="en-US" dirty="0"/>
            </a:p>
          </p:txBody>
        </p:sp>
      </p:grpSp>
      <p:grpSp>
        <p:nvGrpSpPr>
          <p:cNvPr id="3" name="Group 50"/>
          <p:cNvGrpSpPr>
            <a:grpSpLocks/>
          </p:cNvGrpSpPr>
          <p:nvPr/>
        </p:nvGrpSpPr>
        <p:grpSpPr bwMode="auto">
          <a:xfrm>
            <a:off x="7075488" y="2409826"/>
            <a:ext cx="1930400" cy="3152775"/>
            <a:chOff x="5550715" y="2409732"/>
            <a:chExt cx="1931205" cy="3152868"/>
          </a:xfrm>
        </p:grpSpPr>
        <p:sp>
          <p:nvSpPr>
            <p:cNvPr id="1031" name="Freeform 7"/>
            <p:cNvSpPr>
              <a:spLocks/>
            </p:cNvSpPr>
            <p:nvPr/>
          </p:nvSpPr>
          <p:spPr bwMode="gray">
            <a:xfrm>
              <a:off x="6071632" y="3733746"/>
              <a:ext cx="1410288" cy="506428"/>
            </a:xfrm>
            <a:custGeom>
              <a:avLst/>
              <a:gdLst/>
              <a:ahLst/>
              <a:cxnLst>
                <a:cxn ang="0">
                  <a:pos x="1326" y="614"/>
                </a:cxn>
                <a:cxn ang="0">
                  <a:pos x="1708" y="307"/>
                </a:cxn>
                <a:cxn ang="0">
                  <a:pos x="1326" y="0"/>
                </a:cxn>
                <a:cxn ang="0">
                  <a:pos x="1326" y="108"/>
                </a:cxn>
                <a:cxn ang="0">
                  <a:pos x="0" y="203"/>
                </a:cxn>
                <a:cxn ang="0">
                  <a:pos x="0" y="411"/>
                </a:cxn>
                <a:cxn ang="0">
                  <a:pos x="1326" y="505"/>
                </a:cxn>
                <a:cxn ang="0">
                  <a:pos x="1326" y="614"/>
                </a:cxn>
              </a:cxnLst>
              <a:rect l="0" t="0" r="r" b="b"/>
              <a:pathLst>
                <a:path w="1708" h="614">
                  <a:moveTo>
                    <a:pt x="1326" y="614"/>
                  </a:moveTo>
                  <a:lnTo>
                    <a:pt x="1708" y="307"/>
                  </a:lnTo>
                  <a:lnTo>
                    <a:pt x="1326" y="0"/>
                  </a:lnTo>
                  <a:lnTo>
                    <a:pt x="1326" y="108"/>
                  </a:lnTo>
                  <a:lnTo>
                    <a:pt x="0" y="203"/>
                  </a:lnTo>
                  <a:lnTo>
                    <a:pt x="0" y="411"/>
                  </a:lnTo>
                  <a:lnTo>
                    <a:pt x="1326" y="505"/>
                  </a:lnTo>
                  <a:lnTo>
                    <a:pt x="1326" y="614"/>
                  </a:lnTo>
                  <a:close/>
                </a:path>
              </a:pathLst>
            </a:custGeom>
            <a:solidFill>
              <a:schemeClr val="accent1">
                <a:lumMod val="20000"/>
                <a:lumOff val="80000"/>
              </a:schemeClr>
            </a:solidFill>
            <a:ln w="9525">
              <a:noFill/>
              <a:round/>
              <a:headEnd/>
              <a:tailEnd/>
            </a:ln>
          </p:spPr>
          <p:txBody>
            <a:bodyPr/>
            <a:lstStyle/>
            <a:p>
              <a:pPr>
                <a:defRPr/>
              </a:pPr>
              <a:endParaRPr lang="en-US" dirty="0"/>
            </a:p>
          </p:txBody>
        </p:sp>
        <p:sp>
          <p:nvSpPr>
            <p:cNvPr id="1032" name="Freeform 8"/>
            <p:cNvSpPr>
              <a:spLocks/>
            </p:cNvSpPr>
            <p:nvPr/>
          </p:nvSpPr>
          <p:spPr bwMode="gray">
            <a:xfrm>
              <a:off x="5771469" y="4505294"/>
              <a:ext cx="1057716" cy="1057306"/>
            </a:xfrm>
            <a:custGeom>
              <a:avLst/>
              <a:gdLst/>
              <a:ahLst/>
              <a:cxnLst>
                <a:cxn ang="0">
                  <a:pos x="793" y="1226"/>
                </a:cxn>
                <a:cxn ang="0">
                  <a:pos x="1280" y="1280"/>
                </a:cxn>
                <a:cxn ang="0">
                  <a:pos x="1226" y="791"/>
                </a:cxn>
                <a:cxn ang="0">
                  <a:pos x="1150" y="869"/>
                </a:cxn>
                <a:cxn ang="0">
                  <a:pos x="146" y="0"/>
                </a:cxn>
                <a:cxn ang="0">
                  <a:pos x="0" y="146"/>
                </a:cxn>
                <a:cxn ang="0">
                  <a:pos x="869" y="1150"/>
                </a:cxn>
                <a:cxn ang="0">
                  <a:pos x="793" y="1226"/>
                </a:cxn>
              </a:cxnLst>
              <a:rect l="0" t="0" r="r" b="b"/>
              <a:pathLst>
                <a:path w="1280" h="1280">
                  <a:moveTo>
                    <a:pt x="793" y="1226"/>
                  </a:moveTo>
                  <a:lnTo>
                    <a:pt x="1280" y="1280"/>
                  </a:lnTo>
                  <a:lnTo>
                    <a:pt x="1226" y="791"/>
                  </a:lnTo>
                  <a:lnTo>
                    <a:pt x="1150" y="869"/>
                  </a:lnTo>
                  <a:lnTo>
                    <a:pt x="146" y="0"/>
                  </a:lnTo>
                  <a:lnTo>
                    <a:pt x="0" y="146"/>
                  </a:lnTo>
                  <a:lnTo>
                    <a:pt x="869" y="1150"/>
                  </a:lnTo>
                  <a:lnTo>
                    <a:pt x="793" y="1226"/>
                  </a:lnTo>
                  <a:close/>
                </a:path>
              </a:pathLst>
            </a:custGeom>
            <a:solidFill>
              <a:schemeClr val="accent1">
                <a:lumMod val="20000"/>
                <a:lumOff val="80000"/>
              </a:schemeClr>
            </a:solidFill>
            <a:ln w="9525">
              <a:noFill/>
              <a:round/>
              <a:headEnd/>
              <a:tailEnd/>
            </a:ln>
          </p:spPr>
          <p:txBody>
            <a:bodyPr/>
            <a:lstStyle/>
            <a:p>
              <a:pPr>
                <a:defRPr/>
              </a:pPr>
              <a:endParaRPr lang="en-US" dirty="0"/>
            </a:p>
          </p:txBody>
        </p:sp>
        <p:sp>
          <p:nvSpPr>
            <p:cNvPr id="1035" name="Freeform 11"/>
            <p:cNvSpPr>
              <a:spLocks/>
            </p:cNvSpPr>
            <p:nvPr/>
          </p:nvSpPr>
          <p:spPr bwMode="gray">
            <a:xfrm>
              <a:off x="5771469" y="2409732"/>
              <a:ext cx="1057716" cy="1060481"/>
            </a:xfrm>
            <a:custGeom>
              <a:avLst/>
              <a:gdLst/>
              <a:ahLst/>
              <a:cxnLst>
                <a:cxn ang="0">
                  <a:pos x="1226" y="489"/>
                </a:cxn>
                <a:cxn ang="0">
                  <a:pos x="1280" y="0"/>
                </a:cxn>
                <a:cxn ang="0">
                  <a:pos x="793" y="54"/>
                </a:cxn>
                <a:cxn ang="0">
                  <a:pos x="869" y="132"/>
                </a:cxn>
                <a:cxn ang="0">
                  <a:pos x="0" y="1134"/>
                </a:cxn>
                <a:cxn ang="0">
                  <a:pos x="146" y="1283"/>
                </a:cxn>
                <a:cxn ang="0">
                  <a:pos x="1150" y="413"/>
                </a:cxn>
                <a:cxn ang="0">
                  <a:pos x="1226" y="489"/>
                </a:cxn>
              </a:cxnLst>
              <a:rect l="0" t="0" r="r" b="b"/>
              <a:pathLst>
                <a:path w="1280" h="1283">
                  <a:moveTo>
                    <a:pt x="1226" y="489"/>
                  </a:moveTo>
                  <a:lnTo>
                    <a:pt x="1280" y="0"/>
                  </a:lnTo>
                  <a:lnTo>
                    <a:pt x="793" y="54"/>
                  </a:lnTo>
                  <a:lnTo>
                    <a:pt x="869" y="132"/>
                  </a:lnTo>
                  <a:lnTo>
                    <a:pt x="0" y="1134"/>
                  </a:lnTo>
                  <a:lnTo>
                    <a:pt x="146" y="1283"/>
                  </a:lnTo>
                  <a:lnTo>
                    <a:pt x="1150" y="413"/>
                  </a:lnTo>
                  <a:lnTo>
                    <a:pt x="1226" y="489"/>
                  </a:lnTo>
                  <a:close/>
                </a:path>
              </a:pathLst>
            </a:custGeom>
            <a:solidFill>
              <a:schemeClr val="accent1">
                <a:lumMod val="20000"/>
                <a:lumOff val="80000"/>
              </a:schemeClr>
            </a:solidFill>
            <a:ln w="9525">
              <a:noFill/>
              <a:round/>
              <a:headEnd/>
              <a:tailEnd/>
            </a:ln>
          </p:spPr>
          <p:txBody>
            <a:bodyPr/>
            <a:lstStyle/>
            <a:p>
              <a:pPr>
                <a:defRPr/>
              </a:pPr>
              <a:endParaRPr lang="en-US" dirty="0"/>
            </a:p>
          </p:txBody>
        </p:sp>
        <p:sp>
          <p:nvSpPr>
            <p:cNvPr id="1037" name="Freeform 13"/>
            <p:cNvSpPr>
              <a:spLocks/>
            </p:cNvSpPr>
            <p:nvPr/>
          </p:nvSpPr>
          <p:spPr bwMode="gray">
            <a:xfrm>
              <a:off x="5550715" y="4284625"/>
              <a:ext cx="350983" cy="350847"/>
            </a:xfrm>
            <a:custGeom>
              <a:avLst/>
              <a:gdLst/>
              <a:ahLst/>
              <a:cxnLst>
                <a:cxn ang="0">
                  <a:pos x="125" y="425"/>
                </a:cxn>
                <a:cxn ang="0">
                  <a:pos x="411" y="411"/>
                </a:cxn>
                <a:cxn ang="0">
                  <a:pos x="425" y="123"/>
                </a:cxn>
                <a:cxn ang="0">
                  <a:pos x="347" y="201"/>
                </a:cxn>
                <a:cxn ang="0">
                  <a:pos x="146" y="0"/>
                </a:cxn>
                <a:cxn ang="0">
                  <a:pos x="0" y="147"/>
                </a:cxn>
                <a:cxn ang="0">
                  <a:pos x="201" y="347"/>
                </a:cxn>
                <a:cxn ang="0">
                  <a:pos x="125" y="425"/>
                </a:cxn>
              </a:cxnLst>
              <a:rect l="0" t="0" r="r" b="b"/>
              <a:pathLst>
                <a:path w="425" h="425">
                  <a:moveTo>
                    <a:pt x="125" y="425"/>
                  </a:moveTo>
                  <a:lnTo>
                    <a:pt x="411" y="411"/>
                  </a:lnTo>
                  <a:lnTo>
                    <a:pt x="425" y="123"/>
                  </a:lnTo>
                  <a:lnTo>
                    <a:pt x="347" y="201"/>
                  </a:lnTo>
                  <a:lnTo>
                    <a:pt x="146" y="0"/>
                  </a:lnTo>
                  <a:lnTo>
                    <a:pt x="0" y="147"/>
                  </a:lnTo>
                  <a:lnTo>
                    <a:pt x="201" y="347"/>
                  </a:lnTo>
                  <a:lnTo>
                    <a:pt x="125" y="425"/>
                  </a:lnTo>
                  <a:close/>
                </a:path>
              </a:pathLst>
            </a:custGeom>
            <a:solidFill>
              <a:schemeClr val="accent1">
                <a:lumMod val="40000"/>
                <a:lumOff val="60000"/>
              </a:schemeClr>
            </a:solidFill>
            <a:ln w="9525">
              <a:noFill/>
              <a:round/>
              <a:headEnd/>
              <a:tailEnd/>
            </a:ln>
          </p:spPr>
          <p:txBody>
            <a:bodyPr/>
            <a:lstStyle/>
            <a:p>
              <a:pPr>
                <a:defRPr/>
              </a:pPr>
              <a:endParaRPr lang="en-US" dirty="0"/>
            </a:p>
          </p:txBody>
        </p:sp>
        <p:sp>
          <p:nvSpPr>
            <p:cNvPr id="1038" name="Freeform 14"/>
            <p:cNvSpPr>
              <a:spLocks/>
            </p:cNvSpPr>
            <p:nvPr/>
          </p:nvSpPr>
          <p:spPr bwMode="gray">
            <a:xfrm>
              <a:off x="5550715" y="3338447"/>
              <a:ext cx="350983" cy="350847"/>
            </a:xfrm>
            <a:custGeom>
              <a:avLst/>
              <a:gdLst/>
              <a:ahLst/>
              <a:cxnLst>
                <a:cxn ang="0">
                  <a:pos x="425" y="300"/>
                </a:cxn>
                <a:cxn ang="0">
                  <a:pos x="411" y="12"/>
                </a:cxn>
                <a:cxn ang="0">
                  <a:pos x="125" y="0"/>
                </a:cxn>
                <a:cxn ang="0">
                  <a:pos x="201" y="76"/>
                </a:cxn>
                <a:cxn ang="0">
                  <a:pos x="0" y="279"/>
                </a:cxn>
                <a:cxn ang="0">
                  <a:pos x="146" y="426"/>
                </a:cxn>
                <a:cxn ang="0">
                  <a:pos x="347" y="225"/>
                </a:cxn>
                <a:cxn ang="0">
                  <a:pos x="425" y="300"/>
                </a:cxn>
              </a:cxnLst>
              <a:rect l="0" t="0" r="r" b="b"/>
              <a:pathLst>
                <a:path w="425" h="426">
                  <a:moveTo>
                    <a:pt x="425" y="300"/>
                  </a:moveTo>
                  <a:lnTo>
                    <a:pt x="411" y="12"/>
                  </a:lnTo>
                  <a:lnTo>
                    <a:pt x="125" y="0"/>
                  </a:lnTo>
                  <a:lnTo>
                    <a:pt x="201" y="76"/>
                  </a:lnTo>
                  <a:lnTo>
                    <a:pt x="0" y="279"/>
                  </a:lnTo>
                  <a:lnTo>
                    <a:pt x="146" y="426"/>
                  </a:lnTo>
                  <a:lnTo>
                    <a:pt x="347" y="225"/>
                  </a:lnTo>
                  <a:lnTo>
                    <a:pt x="425" y="300"/>
                  </a:lnTo>
                  <a:close/>
                </a:path>
              </a:pathLst>
            </a:custGeom>
            <a:solidFill>
              <a:schemeClr val="accent1">
                <a:lumMod val="40000"/>
                <a:lumOff val="60000"/>
              </a:schemeClr>
            </a:solidFill>
            <a:ln w="9525">
              <a:noFill/>
              <a:round/>
              <a:headEnd/>
              <a:tailEnd/>
            </a:ln>
          </p:spPr>
          <p:txBody>
            <a:bodyPr/>
            <a:lstStyle/>
            <a:p>
              <a:pPr>
                <a:defRPr/>
              </a:pPr>
              <a:endParaRPr lang="en-US" dirty="0"/>
            </a:p>
          </p:txBody>
        </p:sp>
        <p:sp>
          <p:nvSpPr>
            <p:cNvPr id="1041" name="Freeform 17"/>
            <p:cNvSpPr>
              <a:spLocks/>
            </p:cNvSpPr>
            <p:nvPr/>
          </p:nvSpPr>
          <p:spPr bwMode="gray">
            <a:xfrm>
              <a:off x="5760352" y="3809948"/>
              <a:ext cx="395452" cy="352435"/>
            </a:xfrm>
            <a:custGeom>
              <a:avLst/>
              <a:gdLst/>
              <a:ahLst/>
              <a:cxnLst>
                <a:cxn ang="0">
                  <a:pos x="285" y="425"/>
                </a:cxn>
                <a:cxn ang="0">
                  <a:pos x="479" y="213"/>
                </a:cxn>
                <a:cxn ang="0">
                  <a:pos x="285" y="0"/>
                </a:cxn>
                <a:cxn ang="0">
                  <a:pos x="285" y="109"/>
                </a:cxn>
                <a:cxn ang="0">
                  <a:pos x="0" y="109"/>
                </a:cxn>
                <a:cxn ang="0">
                  <a:pos x="0" y="317"/>
                </a:cxn>
                <a:cxn ang="0">
                  <a:pos x="285" y="317"/>
                </a:cxn>
                <a:cxn ang="0">
                  <a:pos x="285" y="425"/>
                </a:cxn>
              </a:cxnLst>
              <a:rect l="0" t="0" r="r" b="b"/>
              <a:pathLst>
                <a:path w="479" h="425">
                  <a:moveTo>
                    <a:pt x="285" y="425"/>
                  </a:moveTo>
                  <a:lnTo>
                    <a:pt x="479" y="213"/>
                  </a:lnTo>
                  <a:lnTo>
                    <a:pt x="285" y="0"/>
                  </a:lnTo>
                  <a:lnTo>
                    <a:pt x="285" y="109"/>
                  </a:lnTo>
                  <a:lnTo>
                    <a:pt x="0" y="109"/>
                  </a:lnTo>
                  <a:lnTo>
                    <a:pt x="0" y="317"/>
                  </a:lnTo>
                  <a:lnTo>
                    <a:pt x="285" y="317"/>
                  </a:lnTo>
                  <a:lnTo>
                    <a:pt x="285" y="425"/>
                  </a:lnTo>
                  <a:close/>
                </a:path>
              </a:pathLst>
            </a:custGeom>
            <a:solidFill>
              <a:schemeClr val="accent1">
                <a:lumMod val="40000"/>
                <a:lumOff val="60000"/>
              </a:schemeClr>
            </a:solidFill>
            <a:ln w="9525">
              <a:noFill/>
              <a:round/>
              <a:headEnd/>
              <a:tailEnd/>
            </a:ln>
          </p:spPr>
          <p:txBody>
            <a:bodyPr/>
            <a:lstStyle/>
            <a:p>
              <a:pPr>
                <a:defRPr/>
              </a:pPr>
              <a:endParaRPr lang="en-US" dirty="0"/>
            </a:p>
          </p:txBody>
        </p:sp>
      </p:grpSp>
      <p:sp>
        <p:nvSpPr>
          <p:cNvPr id="48133" name="Title 1"/>
          <p:cNvSpPr>
            <a:spLocks noGrp="1"/>
          </p:cNvSpPr>
          <p:nvPr>
            <p:ph type="title"/>
          </p:nvPr>
        </p:nvSpPr>
        <p:spPr bwMode="gray">
          <a:xfrm>
            <a:off x="4700589" y="0"/>
            <a:ext cx="7491411" cy="500061"/>
          </a:xfrm>
          <a:noFill/>
          <a:ln>
            <a:miter lim="800000"/>
            <a:headEnd/>
            <a:tailEnd/>
          </a:ln>
        </p:spPr>
        <p:txBody>
          <a:bodyPr vert="horz" wrap="square" numCol="1" compatLnSpc="1">
            <a:prstTxWarp prst="textNoShape">
              <a:avLst/>
            </a:prstTxWarp>
            <a:normAutofit fontScale="90000"/>
          </a:bodyPr>
          <a:lstStyle/>
          <a:p>
            <a:r>
              <a:rPr sz="3500" b="1" dirty="0">
                <a:solidFill>
                  <a:schemeClr val="bg1"/>
                </a:solidFill>
              </a:rPr>
              <a:t>The Age of the Hyperextended Enterprise </a:t>
            </a:r>
          </a:p>
        </p:txBody>
      </p:sp>
      <p:sp>
        <p:nvSpPr>
          <p:cNvPr id="48134" name="Rectangle 39"/>
          <p:cNvSpPr>
            <a:spLocks noChangeArrowheads="1"/>
          </p:cNvSpPr>
          <p:nvPr/>
        </p:nvSpPr>
        <p:spPr bwMode="gray">
          <a:xfrm>
            <a:off x="5067300" y="3629026"/>
            <a:ext cx="2286000" cy="708025"/>
          </a:xfrm>
          <a:prstGeom prst="rect">
            <a:avLst/>
          </a:prstGeom>
          <a:noFill/>
          <a:ln w="9525">
            <a:noFill/>
            <a:miter lim="800000"/>
            <a:headEnd/>
            <a:tailEnd/>
          </a:ln>
        </p:spPr>
        <p:txBody>
          <a:bodyPr>
            <a:spAutoFit/>
          </a:bodyPr>
          <a:lstStyle/>
          <a:p>
            <a:pPr algn="ctr"/>
            <a:r>
              <a:rPr lang="en-US" sz="2000" b="1">
                <a:latin typeface="MetaNormalLF-Roman" pitchFamily="34" charset="0"/>
              </a:rPr>
              <a:t>Hyperextended</a:t>
            </a:r>
          </a:p>
          <a:p>
            <a:pPr algn="ctr"/>
            <a:r>
              <a:rPr lang="en-US" sz="2000" b="1">
                <a:latin typeface="MetaNormalLF-Roman" pitchFamily="34" charset="0"/>
              </a:rPr>
              <a:t>Enterprise</a:t>
            </a:r>
          </a:p>
        </p:txBody>
      </p:sp>
      <p:sp>
        <p:nvSpPr>
          <p:cNvPr id="42" name="Rectangle 41"/>
          <p:cNvSpPr>
            <a:spLocks noChangeArrowheads="1"/>
          </p:cNvSpPr>
          <p:nvPr/>
        </p:nvSpPr>
        <p:spPr bwMode="gray">
          <a:xfrm>
            <a:off x="4762500" y="5273676"/>
            <a:ext cx="2971800" cy="784225"/>
          </a:xfrm>
          <a:prstGeom prst="rect">
            <a:avLst/>
          </a:prstGeom>
          <a:noFill/>
          <a:ln w="9525">
            <a:noFill/>
            <a:miter lim="800000"/>
            <a:headEnd/>
            <a:tailEnd/>
          </a:ln>
        </p:spPr>
        <p:txBody>
          <a:bodyPr>
            <a:spAutoFit/>
          </a:bodyPr>
          <a:lstStyle/>
          <a:p>
            <a:pPr algn="ctr">
              <a:lnSpc>
                <a:spcPts val="1800"/>
              </a:lnSpc>
            </a:pPr>
            <a:r>
              <a:rPr lang="en-US" b="1" dirty="0">
                <a:solidFill>
                  <a:srgbClr val="C00000"/>
                </a:solidFill>
                <a:latin typeface="MetaNormalLF-Roman" pitchFamily="34" charset="0"/>
              </a:rPr>
              <a:t>Complex </a:t>
            </a:r>
            <a:br>
              <a:rPr lang="en-US" b="1" dirty="0">
                <a:solidFill>
                  <a:srgbClr val="C00000"/>
                </a:solidFill>
                <a:latin typeface="MetaNormalLF-Roman" pitchFamily="34" charset="0"/>
              </a:rPr>
            </a:br>
            <a:r>
              <a:rPr lang="en-US" b="1" dirty="0">
                <a:solidFill>
                  <a:srgbClr val="C00000"/>
                </a:solidFill>
                <a:latin typeface="MetaNormalLF-Roman" pitchFamily="34" charset="0"/>
              </a:rPr>
              <a:t>Risk, Security and Compliance Environment</a:t>
            </a:r>
          </a:p>
        </p:txBody>
      </p:sp>
      <p:grpSp>
        <p:nvGrpSpPr>
          <p:cNvPr id="4" name="Group 52"/>
          <p:cNvGrpSpPr>
            <a:grpSpLocks/>
          </p:cNvGrpSpPr>
          <p:nvPr/>
        </p:nvGrpSpPr>
        <p:grpSpPr bwMode="auto">
          <a:xfrm>
            <a:off x="1752601" y="3124200"/>
            <a:ext cx="1704975" cy="381000"/>
            <a:chOff x="228600" y="3124200"/>
            <a:chExt cx="1704975" cy="381000"/>
          </a:xfrm>
        </p:grpSpPr>
        <p:sp>
          <p:nvSpPr>
            <p:cNvPr id="33" name="Rectangle 32"/>
            <p:cNvSpPr/>
            <p:nvPr/>
          </p:nvSpPr>
          <p:spPr bwMode="gray">
            <a:xfrm>
              <a:off x="228600" y="3124200"/>
              <a:ext cx="1676400" cy="338138"/>
            </a:xfrm>
            <a:prstGeom prst="rect">
              <a:avLst/>
            </a:prstGeom>
          </p:spPr>
          <p:txBody>
            <a:bodyPr>
              <a:spAutoFit/>
            </a:bodyPr>
            <a:lstStyle/>
            <a:p>
              <a:pPr algn="r">
                <a:defRPr/>
              </a:pPr>
              <a:r>
                <a:rPr lang="en-US" sz="1600" dirty="0"/>
                <a:t>Supply Chain</a:t>
              </a:r>
            </a:p>
          </p:txBody>
        </p:sp>
        <p:sp>
          <p:nvSpPr>
            <p:cNvPr id="44" name="Right Bracket 43"/>
            <p:cNvSpPr/>
            <p:nvPr/>
          </p:nvSpPr>
          <p:spPr bwMode="gray">
            <a:xfrm>
              <a:off x="1857375" y="3124200"/>
              <a:ext cx="76200" cy="3810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5" name="Group 56"/>
          <p:cNvGrpSpPr>
            <a:grpSpLocks/>
          </p:cNvGrpSpPr>
          <p:nvPr/>
        </p:nvGrpSpPr>
        <p:grpSpPr bwMode="auto">
          <a:xfrm>
            <a:off x="1676401" y="4876800"/>
            <a:ext cx="2054225" cy="338138"/>
            <a:chOff x="152400" y="4876800"/>
            <a:chExt cx="2054351" cy="338554"/>
          </a:xfrm>
        </p:grpSpPr>
        <p:sp>
          <p:nvSpPr>
            <p:cNvPr id="35" name="Rectangle 34"/>
            <p:cNvSpPr/>
            <p:nvPr/>
          </p:nvSpPr>
          <p:spPr bwMode="gray">
            <a:xfrm>
              <a:off x="152400" y="4876800"/>
              <a:ext cx="2041650" cy="338554"/>
            </a:xfrm>
            <a:prstGeom prst="rect">
              <a:avLst/>
            </a:prstGeom>
          </p:spPr>
          <p:txBody>
            <a:bodyPr>
              <a:spAutoFit/>
            </a:bodyPr>
            <a:lstStyle/>
            <a:p>
              <a:pPr algn="r">
                <a:defRPr/>
              </a:pPr>
              <a:r>
                <a:rPr lang="en-US" sz="1600" dirty="0"/>
                <a:t>IT </a:t>
              </a:r>
              <a:r>
                <a:rPr lang="en-US" sz="1600" dirty="0" err="1"/>
                <a:t>Consumerization</a:t>
              </a:r>
              <a:endParaRPr lang="en-US" sz="1600" dirty="0"/>
            </a:p>
          </p:txBody>
        </p:sp>
        <p:sp>
          <p:nvSpPr>
            <p:cNvPr id="49" name="Right Bracket 48"/>
            <p:cNvSpPr/>
            <p:nvPr/>
          </p:nvSpPr>
          <p:spPr bwMode="gray">
            <a:xfrm>
              <a:off x="2160711" y="4934020"/>
              <a:ext cx="46040" cy="281334"/>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6" name="Group 55"/>
          <p:cNvGrpSpPr>
            <a:grpSpLocks/>
          </p:cNvGrpSpPr>
          <p:nvPr/>
        </p:nvGrpSpPr>
        <p:grpSpPr bwMode="auto">
          <a:xfrm>
            <a:off x="1663700" y="4041775"/>
            <a:ext cx="1676400" cy="609600"/>
            <a:chOff x="139486" y="4041870"/>
            <a:chExt cx="1676400" cy="609600"/>
          </a:xfrm>
        </p:grpSpPr>
        <p:sp>
          <p:nvSpPr>
            <p:cNvPr id="34" name="Rectangle 33"/>
            <p:cNvSpPr/>
            <p:nvPr/>
          </p:nvSpPr>
          <p:spPr bwMode="gray">
            <a:xfrm>
              <a:off x="139486" y="4049808"/>
              <a:ext cx="1676400" cy="584200"/>
            </a:xfrm>
            <a:prstGeom prst="rect">
              <a:avLst/>
            </a:prstGeom>
          </p:spPr>
          <p:txBody>
            <a:bodyPr>
              <a:spAutoFit/>
            </a:bodyPr>
            <a:lstStyle/>
            <a:p>
              <a:pPr algn="r">
                <a:defRPr/>
              </a:pPr>
              <a:r>
                <a:rPr lang="en-US" sz="1600" dirty="0"/>
                <a:t>Customer</a:t>
              </a:r>
            </a:p>
            <a:p>
              <a:pPr algn="r">
                <a:defRPr/>
              </a:pPr>
              <a:r>
                <a:rPr lang="en-US" sz="1600" dirty="0"/>
                <a:t>Services</a:t>
              </a:r>
            </a:p>
          </p:txBody>
        </p:sp>
        <p:sp>
          <p:nvSpPr>
            <p:cNvPr id="54" name="Right Bracket 53"/>
            <p:cNvSpPr/>
            <p:nvPr/>
          </p:nvSpPr>
          <p:spPr bwMode="gray">
            <a:xfrm>
              <a:off x="1728574" y="4041870"/>
              <a:ext cx="76200" cy="6096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7" name="Group 51"/>
          <p:cNvGrpSpPr>
            <a:grpSpLocks/>
          </p:cNvGrpSpPr>
          <p:nvPr/>
        </p:nvGrpSpPr>
        <p:grpSpPr bwMode="auto">
          <a:xfrm>
            <a:off x="1828800" y="2209800"/>
            <a:ext cx="1676400" cy="609600"/>
            <a:chOff x="304800" y="2209800"/>
            <a:chExt cx="1676400" cy="609600"/>
          </a:xfrm>
        </p:grpSpPr>
        <p:sp>
          <p:nvSpPr>
            <p:cNvPr id="32" name="Rectangle 31"/>
            <p:cNvSpPr/>
            <p:nvPr/>
          </p:nvSpPr>
          <p:spPr bwMode="gray">
            <a:xfrm>
              <a:off x="304800" y="2209800"/>
              <a:ext cx="1676400" cy="584200"/>
            </a:xfrm>
            <a:prstGeom prst="rect">
              <a:avLst/>
            </a:prstGeom>
          </p:spPr>
          <p:txBody>
            <a:bodyPr>
              <a:spAutoFit/>
            </a:bodyPr>
            <a:lstStyle/>
            <a:p>
              <a:pPr algn="r">
                <a:defRPr/>
              </a:pPr>
              <a:r>
                <a:rPr lang="en-US" sz="1600" dirty="0"/>
                <a:t>Innovation</a:t>
              </a:r>
            </a:p>
            <a:p>
              <a:pPr algn="r">
                <a:defRPr/>
              </a:pPr>
              <a:r>
                <a:rPr lang="en-US" sz="1600" dirty="0"/>
                <a:t>Collaboration</a:t>
              </a:r>
            </a:p>
          </p:txBody>
        </p:sp>
        <p:sp>
          <p:nvSpPr>
            <p:cNvPr id="55" name="Right Bracket 54"/>
            <p:cNvSpPr/>
            <p:nvPr/>
          </p:nvSpPr>
          <p:spPr bwMode="gray">
            <a:xfrm>
              <a:off x="1905000" y="2209800"/>
              <a:ext cx="76200" cy="6096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8" name="Group 62"/>
          <p:cNvGrpSpPr>
            <a:grpSpLocks/>
          </p:cNvGrpSpPr>
          <p:nvPr/>
        </p:nvGrpSpPr>
        <p:grpSpPr bwMode="auto">
          <a:xfrm>
            <a:off x="8982076" y="3070225"/>
            <a:ext cx="1317625" cy="609600"/>
            <a:chOff x="7458075" y="3070320"/>
            <a:chExt cx="1317367" cy="609600"/>
          </a:xfrm>
        </p:grpSpPr>
        <p:sp>
          <p:nvSpPr>
            <p:cNvPr id="37" name="Rectangle 36"/>
            <p:cNvSpPr/>
            <p:nvPr/>
          </p:nvSpPr>
          <p:spPr bwMode="gray">
            <a:xfrm>
              <a:off x="7480296" y="3087783"/>
              <a:ext cx="1295146" cy="584200"/>
            </a:xfrm>
            <a:prstGeom prst="rect">
              <a:avLst/>
            </a:prstGeom>
          </p:spPr>
          <p:txBody>
            <a:bodyPr>
              <a:spAutoFit/>
            </a:bodyPr>
            <a:lstStyle/>
            <a:p>
              <a:pPr>
                <a:defRPr/>
              </a:pPr>
              <a:r>
                <a:rPr lang="en-US" sz="1600" dirty="0"/>
                <a:t>Expanding</a:t>
              </a:r>
            </a:p>
            <a:p>
              <a:pPr>
                <a:defRPr/>
              </a:pPr>
              <a:r>
                <a:rPr lang="en-US" sz="1600" dirty="0"/>
                <a:t>Identities</a:t>
              </a:r>
            </a:p>
          </p:txBody>
        </p:sp>
        <p:sp>
          <p:nvSpPr>
            <p:cNvPr id="58" name="Right Bracket 57"/>
            <p:cNvSpPr/>
            <p:nvPr/>
          </p:nvSpPr>
          <p:spPr bwMode="gray">
            <a:xfrm rot="10800000">
              <a:off x="7458075" y="3070320"/>
              <a:ext cx="76185" cy="6096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9" name="Group 59"/>
          <p:cNvGrpSpPr>
            <a:grpSpLocks/>
          </p:cNvGrpSpPr>
          <p:nvPr/>
        </p:nvGrpSpPr>
        <p:grpSpPr bwMode="auto">
          <a:xfrm>
            <a:off x="8572501" y="2089150"/>
            <a:ext cx="1412875" cy="609600"/>
            <a:chOff x="7048500" y="2089245"/>
            <a:chExt cx="1412617" cy="609600"/>
          </a:xfrm>
        </p:grpSpPr>
        <p:sp>
          <p:nvSpPr>
            <p:cNvPr id="36" name="Rectangle 35"/>
            <p:cNvSpPr/>
            <p:nvPr/>
          </p:nvSpPr>
          <p:spPr bwMode="gray">
            <a:xfrm>
              <a:off x="7089767" y="2106708"/>
              <a:ext cx="1371350" cy="584200"/>
            </a:xfrm>
            <a:prstGeom prst="rect">
              <a:avLst/>
            </a:prstGeom>
          </p:spPr>
          <p:txBody>
            <a:bodyPr>
              <a:spAutoFit/>
            </a:bodyPr>
            <a:lstStyle/>
            <a:p>
              <a:pPr>
                <a:defRPr/>
              </a:pPr>
              <a:r>
                <a:rPr lang="en-US" sz="1600" dirty="0"/>
                <a:t>Exploding</a:t>
              </a:r>
            </a:p>
            <a:p>
              <a:pPr>
                <a:defRPr/>
              </a:pPr>
              <a:r>
                <a:rPr lang="en-US" sz="1600" dirty="0"/>
                <a:t>Information</a:t>
              </a:r>
            </a:p>
          </p:txBody>
        </p:sp>
        <p:sp>
          <p:nvSpPr>
            <p:cNvPr id="59" name="Right Bracket 58"/>
            <p:cNvSpPr/>
            <p:nvPr/>
          </p:nvSpPr>
          <p:spPr bwMode="gray">
            <a:xfrm rot="10800000">
              <a:off x="7048500" y="2089245"/>
              <a:ext cx="76186" cy="6096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10" name="Group 63"/>
          <p:cNvGrpSpPr>
            <a:grpSpLocks/>
          </p:cNvGrpSpPr>
          <p:nvPr/>
        </p:nvGrpSpPr>
        <p:grpSpPr bwMode="auto">
          <a:xfrm>
            <a:off x="8963026" y="4070350"/>
            <a:ext cx="1489075" cy="609600"/>
            <a:chOff x="7439025" y="4070445"/>
            <a:chExt cx="1488817" cy="609600"/>
          </a:xfrm>
        </p:grpSpPr>
        <p:sp>
          <p:nvSpPr>
            <p:cNvPr id="38" name="Rectangle 37"/>
            <p:cNvSpPr/>
            <p:nvPr/>
          </p:nvSpPr>
          <p:spPr bwMode="gray">
            <a:xfrm>
              <a:off x="7480293" y="4078383"/>
              <a:ext cx="1447549" cy="584200"/>
            </a:xfrm>
            <a:prstGeom prst="rect">
              <a:avLst/>
            </a:prstGeom>
          </p:spPr>
          <p:txBody>
            <a:bodyPr>
              <a:spAutoFit/>
            </a:bodyPr>
            <a:lstStyle/>
            <a:p>
              <a:pPr>
                <a:defRPr/>
              </a:pPr>
              <a:r>
                <a:rPr lang="en-US" sz="1600" dirty="0"/>
                <a:t>Evolving</a:t>
              </a:r>
            </a:p>
            <a:p>
              <a:pPr>
                <a:defRPr/>
              </a:pPr>
              <a:r>
                <a:rPr lang="en-US" sz="1600" dirty="0"/>
                <a:t>Infrastructure</a:t>
              </a:r>
            </a:p>
          </p:txBody>
        </p:sp>
        <p:sp>
          <p:nvSpPr>
            <p:cNvPr id="61" name="Right Bracket 60"/>
            <p:cNvSpPr/>
            <p:nvPr/>
          </p:nvSpPr>
          <p:spPr bwMode="gray">
            <a:xfrm rot="10800000">
              <a:off x="7439025" y="4070445"/>
              <a:ext cx="76187" cy="6096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grpSp>
        <p:nvGrpSpPr>
          <p:cNvPr id="11" name="Group 65"/>
          <p:cNvGrpSpPr>
            <a:grpSpLocks/>
          </p:cNvGrpSpPr>
          <p:nvPr/>
        </p:nvGrpSpPr>
        <p:grpSpPr bwMode="auto">
          <a:xfrm>
            <a:off x="8601076" y="5032375"/>
            <a:ext cx="1412875" cy="609600"/>
            <a:chOff x="7077075" y="5032470"/>
            <a:chExt cx="1412617" cy="609600"/>
          </a:xfrm>
        </p:grpSpPr>
        <p:sp>
          <p:nvSpPr>
            <p:cNvPr id="39" name="Rectangle 38"/>
            <p:cNvSpPr/>
            <p:nvPr/>
          </p:nvSpPr>
          <p:spPr bwMode="gray">
            <a:xfrm>
              <a:off x="7118342" y="5035645"/>
              <a:ext cx="1371350" cy="584200"/>
            </a:xfrm>
            <a:prstGeom prst="rect">
              <a:avLst/>
            </a:prstGeom>
          </p:spPr>
          <p:txBody>
            <a:bodyPr>
              <a:spAutoFit/>
            </a:bodyPr>
            <a:lstStyle/>
            <a:p>
              <a:pPr>
                <a:defRPr/>
              </a:pPr>
              <a:r>
                <a:rPr lang="en-US" sz="1600" dirty="0"/>
                <a:t>Increasing</a:t>
              </a:r>
            </a:p>
            <a:p>
              <a:pPr>
                <a:defRPr/>
              </a:pPr>
              <a:r>
                <a:rPr lang="en-US" sz="1600" dirty="0"/>
                <a:t>Regulations</a:t>
              </a:r>
            </a:p>
          </p:txBody>
        </p:sp>
        <p:sp>
          <p:nvSpPr>
            <p:cNvPr id="62" name="Right Bracket 61"/>
            <p:cNvSpPr/>
            <p:nvPr/>
          </p:nvSpPr>
          <p:spPr bwMode="gray">
            <a:xfrm rot="10800000">
              <a:off x="7077075" y="5032470"/>
              <a:ext cx="76186" cy="6096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sp>
        <p:nvSpPr>
          <p:cNvPr id="43" name="Down Arrow 42"/>
          <p:cNvSpPr/>
          <p:nvPr/>
        </p:nvSpPr>
        <p:spPr bwMode="gray">
          <a:xfrm>
            <a:off x="5923606" y="4414290"/>
            <a:ext cx="609600" cy="694853"/>
          </a:xfrm>
          <a:prstGeom prst="downArrow">
            <a:avLst>
              <a:gd name="adj1" fmla="val 55941"/>
              <a:gd name="adj2" fmla="val 50000"/>
            </a:avLst>
          </a:prstGeom>
          <a:gradFill flip="none" rotWithShape="1">
            <a:gsLst>
              <a:gs pos="17000">
                <a:schemeClr val="accent1">
                  <a:lumMod val="60000"/>
                  <a:lumOff val="40000"/>
                </a:schemeClr>
              </a:gs>
              <a:gs pos="91000">
                <a:schemeClr val="accent1">
                  <a:lumMod val="60000"/>
                  <a:lumOff val="40000"/>
                  <a:alpha val="0"/>
                </a:schemeClr>
              </a:gs>
            </a:gsLst>
            <a:lin ang="16200000" scaled="1"/>
            <a:tileRect/>
          </a:gradFill>
          <a:ln w="9525" cap="flat" cmpd="sng" algn="ctr">
            <a:noFill/>
            <a:prstDash val="solid"/>
            <a:miter lim="800000"/>
            <a:headEnd type="none" w="med" len="med"/>
            <a:tailEnd type="none" w="med" len="med"/>
          </a:ln>
          <a:effectLst/>
        </p:spPr>
        <p:txBody>
          <a:bodyPr wrap="none"/>
          <a:lstStyle/>
          <a:p>
            <a:pPr algn="ctr" eaLnBrk="0" hangingPunct="0">
              <a:defRPr/>
            </a:pPr>
            <a:endParaRPr lang="en-US" sz="2400" b="1" dirty="0"/>
          </a:p>
        </p:txBody>
      </p:sp>
      <p:sp>
        <p:nvSpPr>
          <p:cNvPr id="41" name="TextBox 40"/>
          <p:cNvSpPr txBox="1"/>
          <p:nvPr/>
        </p:nvSpPr>
        <p:spPr bwMode="gray">
          <a:xfrm>
            <a:off x="2057869" y="1828800"/>
            <a:ext cx="1816844" cy="369332"/>
          </a:xfrm>
          <a:prstGeom prst="rect">
            <a:avLst/>
          </a:prstGeom>
          <a:noFill/>
        </p:spPr>
        <p:txBody>
          <a:bodyPr wrap="none">
            <a:spAutoFit/>
          </a:bodyPr>
          <a:lstStyle/>
          <a:p>
            <a:pPr algn="ctr">
              <a:defRPr/>
            </a:pPr>
            <a:r>
              <a:rPr lang="en-US" b="1" dirty="0">
                <a:effectLst>
                  <a:reflection blurRad="6350" stA="55000" endA="300" endPos="45500" dir="5400000" sy="-100000" algn="bl" rotWithShape="0"/>
                </a:effectLst>
              </a:rPr>
              <a:t>BUSINESS ISSUES</a:t>
            </a:r>
          </a:p>
        </p:txBody>
      </p:sp>
      <p:sp>
        <p:nvSpPr>
          <p:cNvPr id="45" name="TextBox 44"/>
          <p:cNvSpPr txBox="1"/>
          <p:nvPr/>
        </p:nvSpPr>
        <p:spPr bwMode="gray">
          <a:xfrm>
            <a:off x="8824747" y="1798993"/>
            <a:ext cx="928909" cy="369332"/>
          </a:xfrm>
          <a:prstGeom prst="rect">
            <a:avLst/>
          </a:prstGeom>
          <a:noFill/>
        </p:spPr>
        <p:txBody>
          <a:bodyPr wrap="none">
            <a:spAutoFit/>
          </a:bodyPr>
          <a:lstStyle/>
          <a:p>
            <a:pPr algn="ctr">
              <a:defRPr/>
            </a:pPr>
            <a:r>
              <a:rPr lang="en-US" b="1" dirty="0">
                <a:effectLst>
                  <a:reflection blurRad="6350" stA="55000" endA="300" endPos="45500" dir="5400000" sy="-100000" algn="bl" rotWithShape="0"/>
                </a:effectLst>
              </a:rPr>
              <a:t>IMPACT</a:t>
            </a:r>
          </a:p>
        </p:txBody>
      </p:sp>
      <p:grpSp>
        <p:nvGrpSpPr>
          <p:cNvPr id="12" name="Group 69"/>
          <p:cNvGrpSpPr>
            <a:grpSpLocks/>
          </p:cNvGrpSpPr>
          <p:nvPr/>
        </p:nvGrpSpPr>
        <p:grpSpPr bwMode="auto">
          <a:xfrm>
            <a:off x="1814514" y="5486400"/>
            <a:ext cx="1743075" cy="609600"/>
            <a:chOff x="290570" y="5486400"/>
            <a:chExt cx="1743019" cy="609600"/>
          </a:xfrm>
        </p:grpSpPr>
        <p:sp>
          <p:nvSpPr>
            <p:cNvPr id="67" name="TextBox 66"/>
            <p:cNvSpPr txBox="1"/>
            <p:nvPr/>
          </p:nvSpPr>
          <p:spPr>
            <a:xfrm>
              <a:off x="290570" y="5486400"/>
              <a:ext cx="1652451" cy="584775"/>
            </a:xfrm>
            <a:prstGeom prst="rect">
              <a:avLst/>
            </a:prstGeom>
            <a:noFill/>
          </p:spPr>
          <p:txBody>
            <a:bodyPr wrap="none">
              <a:spAutoFit/>
            </a:bodyPr>
            <a:lstStyle/>
            <a:p>
              <a:pPr>
                <a:defRPr/>
              </a:pPr>
              <a:r>
                <a:rPr lang="en-US" sz="1600" dirty="0"/>
                <a:t>Virtualization and</a:t>
              </a:r>
            </a:p>
            <a:p>
              <a:pPr>
                <a:defRPr/>
              </a:pPr>
              <a:r>
                <a:rPr lang="en-US" sz="1600" dirty="0"/>
                <a:t>Cloud Computing</a:t>
              </a:r>
            </a:p>
          </p:txBody>
        </p:sp>
        <p:sp>
          <p:nvSpPr>
            <p:cNvPr id="69" name="Right Bracket 68"/>
            <p:cNvSpPr/>
            <p:nvPr/>
          </p:nvSpPr>
          <p:spPr bwMode="gray">
            <a:xfrm>
              <a:off x="1957391" y="5486400"/>
              <a:ext cx="76198" cy="609600"/>
            </a:xfrm>
            <a:prstGeom prst="rightBracket">
              <a:avLst>
                <a:gd name="adj" fmla="val 125000"/>
              </a:avLst>
            </a:prstGeom>
            <a:noFill/>
            <a:ln w="28575" cap="flat" cmpd="sng" algn="ctr">
              <a:solidFill>
                <a:schemeClr val="accent1">
                  <a:lumMod val="40000"/>
                  <a:lumOff val="60000"/>
                </a:schemeClr>
              </a:solidFill>
              <a:prstDash val="solid"/>
              <a:miter lim="800000"/>
              <a:headEnd type="none" w="med" len="med"/>
              <a:tailEnd type="none" w="med" len="med"/>
            </a:ln>
            <a:effectLst/>
          </p:spPr>
          <p:txBody>
            <a:bodyPr wrap="none"/>
            <a:lstStyle/>
            <a:p>
              <a:pPr algn="ctr" eaLnBrk="0" hangingPunct="0">
                <a:defRPr/>
              </a:pPr>
              <a:endParaRPr lang="en-US" sz="2400" b="1" dirty="0"/>
            </a:p>
          </p:txBody>
        </p:sp>
      </p:grpSp>
    </p:spTree>
    <p:extLst>
      <p:ext uri="{BB962C8B-B14F-4D97-AF65-F5344CB8AC3E}">
        <p14:creationId xmlns:p14="http://schemas.microsoft.com/office/powerpoint/2010/main" val="2215230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8.33333E-7 1.48148E-6 L -0.31602 1.48148E-6 " pathEditMode="relative" rAng="0" ptsTypes="AA">
                                      <p:cBhvr>
                                        <p:cTn id="8" dur="1000" spd="-100000" fill="hold"/>
                                        <p:tgtEl>
                                          <p:spTgt spid="41"/>
                                        </p:tgtEl>
                                        <p:attrNameLst>
                                          <p:attrName>ppt_x</p:attrName>
                                          <p:attrName>ppt_y</p:attrName>
                                        </p:attrNameLst>
                                      </p:cBhvr>
                                      <p:rCtr x="-15807" y="0"/>
                                    </p:animMotion>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63" presetClass="path" presetSubtype="0" accel="50000" decel="50000" fill="hold" nodeType="withEffect">
                                  <p:stCondLst>
                                    <p:cond delay="0"/>
                                  </p:stCondLst>
                                  <p:childTnLst>
                                    <p:animMotion origin="layout" path="M 1.04167E-6 -3.7037E-7 L 0.25 -3.7037E-7 " pathEditMode="relative" rAng="0" ptsTypes="AA">
                                      <p:cBhvr>
                                        <p:cTn id="33" dur="1000" spd="-100000" fill="hold"/>
                                        <p:tgtEl>
                                          <p:spTgt spid="45"/>
                                        </p:tgtEl>
                                        <p:attrNameLst>
                                          <p:attrName>ppt_x</p:attrName>
                                          <p:attrName>ppt_y</p:attrName>
                                        </p:attrNameLst>
                                      </p:cBhvr>
                                      <p:rCtr x="12500" y="0"/>
                                    </p:animMotion>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1" fill="hold"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slide(fromTop)">
                                      <p:cBhvr>
                                        <p:cTn id="54" dur="500"/>
                                        <p:tgtEl>
                                          <p:spTgt spid="43"/>
                                        </p:tgtEl>
                                      </p:cBhvr>
                                    </p:animEffect>
                                  </p:childTnLst>
                                </p:cTn>
                              </p:par>
                            </p:childTnLst>
                          </p:cTn>
                        </p:par>
                        <p:par>
                          <p:cTn id="55" fill="hold">
                            <p:stCondLst>
                              <p:cond delay="500"/>
                            </p:stCondLst>
                            <p:childTnLst>
                              <p:par>
                                <p:cTn id="56" presetID="12" presetClass="entr" presetSubtype="1"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slide(fromTop)">
                                      <p:cBhvr>
                                        <p:cTn id="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781800" y="0"/>
            <a:ext cx="5410200" cy="581026"/>
          </a:xfrm>
        </p:spPr>
        <p:txBody>
          <a:bodyPr>
            <a:normAutofit fontScale="90000"/>
          </a:bodyPr>
          <a:lstStyle/>
          <a:p>
            <a:pPr eaLnBrk="1" hangingPunct="1">
              <a:defRPr/>
            </a:pPr>
            <a:r>
              <a:rPr lang="en-GB" sz="3500" b="1" dirty="0">
                <a:solidFill>
                  <a:schemeClr val="bg1"/>
                </a:solidFill>
                <a:ea typeface="+mj-ea"/>
                <a:cs typeface="+mj-cs"/>
              </a:rPr>
              <a:t>Companies are Opening Up</a:t>
            </a:r>
          </a:p>
        </p:txBody>
      </p:sp>
      <p:sp>
        <p:nvSpPr>
          <p:cNvPr id="65539" name="Text Box 5"/>
          <p:cNvSpPr txBox="1">
            <a:spLocks noChangeArrowheads="1"/>
          </p:cNvSpPr>
          <p:nvPr/>
        </p:nvSpPr>
        <p:spPr bwMode="auto">
          <a:xfrm>
            <a:off x="10058400" y="6583364"/>
            <a:ext cx="609600" cy="274637"/>
          </a:xfrm>
          <a:prstGeom prst="rect">
            <a:avLst/>
          </a:prstGeom>
          <a:noFill/>
          <a:ln w="9525">
            <a:noFill/>
            <a:miter lim="800000"/>
            <a:headEnd/>
            <a:tailEnd/>
          </a:ln>
        </p:spPr>
        <p:txBody>
          <a:bodyPr>
            <a:spAutoFit/>
          </a:bodyPr>
          <a:lstStyle/>
          <a:p>
            <a:pPr algn="r"/>
            <a:fld id="{52E40F39-2FFF-4F48-A650-A585A00645D6}" type="slidenum">
              <a:rPr lang="ar-SA" sz="1200">
                <a:solidFill>
                  <a:srgbClr val="1D3A75"/>
                </a:solidFill>
                <a:cs typeface="Arial" charset="0"/>
              </a:rPr>
              <a:pPr algn="r"/>
              <a:t>5</a:t>
            </a:fld>
            <a:endParaRPr lang="en-US" sz="1200">
              <a:solidFill>
                <a:srgbClr val="1D3A75"/>
              </a:solidFill>
              <a:cs typeface="Arial" charset="0"/>
            </a:endParaRPr>
          </a:p>
        </p:txBody>
      </p:sp>
      <p:grpSp>
        <p:nvGrpSpPr>
          <p:cNvPr id="8" name="Group 26"/>
          <p:cNvGrpSpPr>
            <a:grpSpLocks/>
          </p:cNvGrpSpPr>
          <p:nvPr/>
        </p:nvGrpSpPr>
        <p:grpSpPr bwMode="auto">
          <a:xfrm>
            <a:off x="381001" y="2679701"/>
            <a:ext cx="2339975" cy="1511300"/>
            <a:chOff x="-720" y="1688"/>
            <a:chExt cx="1474" cy="952"/>
          </a:xfrm>
        </p:grpSpPr>
        <p:pic>
          <p:nvPicPr>
            <p:cNvPr id="65559" name="Picture 27" descr="Hol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0" y="1688"/>
              <a:ext cx="1474" cy="952"/>
            </a:xfrm>
            <a:prstGeom prst="rect">
              <a:avLst/>
            </a:prstGeom>
            <a:noFill/>
            <a:ln w="9525">
              <a:noFill/>
              <a:miter lim="800000"/>
              <a:headEnd/>
              <a:tailEnd/>
            </a:ln>
          </p:spPr>
        </p:pic>
        <p:sp>
          <p:nvSpPr>
            <p:cNvPr id="65560" name="Text Box 28"/>
            <p:cNvSpPr txBox="1">
              <a:spLocks noChangeArrowheads="1"/>
            </p:cNvSpPr>
            <p:nvPr/>
          </p:nvSpPr>
          <p:spPr bwMode="auto">
            <a:xfrm>
              <a:off x="-493" y="2092"/>
              <a:ext cx="976" cy="231"/>
            </a:xfrm>
            <a:prstGeom prst="rect">
              <a:avLst/>
            </a:prstGeom>
            <a:noFill/>
            <a:ln w="9525">
              <a:noFill/>
              <a:miter lim="800000"/>
              <a:headEnd/>
              <a:tailEnd/>
            </a:ln>
          </p:spPr>
          <p:txBody>
            <a:bodyPr>
              <a:spAutoFit/>
            </a:bodyPr>
            <a:lstStyle/>
            <a:p>
              <a:pPr algn="ctr"/>
              <a:r>
                <a:rPr lang="en-GB" b="1" dirty="0">
                  <a:solidFill>
                    <a:srgbClr val="FFFFFF"/>
                  </a:solidFill>
                  <a:cs typeface="Arial" charset="0"/>
                </a:rPr>
                <a:t>Extranets</a:t>
              </a:r>
            </a:p>
          </p:txBody>
        </p:sp>
      </p:grpSp>
      <p:grpSp>
        <p:nvGrpSpPr>
          <p:cNvPr id="13" name="Group 12">
            <a:extLst>
              <a:ext uri="{FF2B5EF4-FFF2-40B4-BE49-F238E27FC236}">
                <a16:creationId xmlns="" xmlns:a16="http://schemas.microsoft.com/office/drawing/2014/main" id="{08335835-EC14-4AD2-93C7-31B82112B904}"/>
              </a:ext>
            </a:extLst>
          </p:cNvPr>
          <p:cNvGrpSpPr/>
          <p:nvPr/>
        </p:nvGrpSpPr>
        <p:grpSpPr>
          <a:xfrm>
            <a:off x="14287" y="220662"/>
            <a:ext cx="12080875" cy="6308725"/>
            <a:chOff x="14287" y="220662"/>
            <a:chExt cx="12080875" cy="6308725"/>
          </a:xfrm>
          <a:noFill/>
        </p:grpSpPr>
        <p:grpSp>
          <p:nvGrpSpPr>
            <p:cNvPr id="4" name="Group 14"/>
            <p:cNvGrpSpPr>
              <a:grpSpLocks/>
            </p:cNvGrpSpPr>
            <p:nvPr/>
          </p:nvGrpSpPr>
          <p:grpSpPr bwMode="auto">
            <a:xfrm>
              <a:off x="14287" y="220662"/>
              <a:ext cx="12080875" cy="6308725"/>
              <a:chOff x="-3199" y="570"/>
              <a:chExt cx="7610" cy="3974"/>
            </a:xfrm>
            <a:grpFill/>
          </p:grpSpPr>
          <p:pic>
            <p:nvPicPr>
              <p:cNvPr id="34" name="Picture 15" descr="Hole">
                <a:extLst>
                  <a:ext uri="{FF2B5EF4-FFF2-40B4-BE49-F238E27FC236}">
                    <a16:creationId xmlns="" xmlns:a16="http://schemas.microsoft.com/office/drawing/2014/main" id="{ED7FEA2A-5C44-4B22-A016-76EFB79C2AA2}"/>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99" y="570"/>
                <a:ext cx="1990" cy="1182"/>
              </a:xfrm>
              <a:prstGeom prst="rect">
                <a:avLst/>
              </a:prstGeom>
              <a:grpFill/>
              <a:ln w="9525">
                <a:noFill/>
                <a:miter lim="800000"/>
                <a:headEnd/>
                <a:tailEnd/>
              </a:ln>
            </p:spPr>
          </p:pic>
          <p:pic>
            <p:nvPicPr>
              <p:cNvPr id="65547" name="Picture 15" descr="Hol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25" y="2136"/>
                <a:ext cx="1990" cy="1182"/>
              </a:xfrm>
              <a:prstGeom prst="rect">
                <a:avLst/>
              </a:prstGeom>
              <a:grpFill/>
              <a:ln w="9525">
                <a:noFill/>
                <a:miter lim="800000"/>
                <a:headEnd/>
                <a:tailEnd/>
              </a:ln>
            </p:spPr>
          </p:pic>
          <p:sp>
            <p:nvSpPr>
              <p:cNvPr id="65548" name="Text Box 16"/>
              <p:cNvSpPr txBox="1">
                <a:spLocks noChangeArrowheads="1"/>
              </p:cNvSpPr>
              <p:nvPr/>
            </p:nvSpPr>
            <p:spPr bwMode="auto">
              <a:xfrm>
                <a:off x="2761" y="2502"/>
                <a:ext cx="976" cy="577"/>
              </a:xfrm>
              <a:prstGeom prst="rect">
                <a:avLst/>
              </a:prstGeom>
              <a:grpFill/>
              <a:ln w="9525">
                <a:noFill/>
                <a:miter lim="800000"/>
                <a:headEnd/>
                <a:tailEnd/>
              </a:ln>
            </p:spPr>
            <p:txBody>
              <a:bodyPr>
                <a:spAutoFit/>
              </a:bodyPr>
              <a:lstStyle/>
              <a:p>
                <a:pPr algn="ctr"/>
                <a:r>
                  <a:rPr lang="en-GB" b="1" dirty="0">
                    <a:solidFill>
                      <a:srgbClr val="FFFFFF"/>
                    </a:solidFill>
                    <a:cs typeface="Arial" charset="0"/>
                  </a:rPr>
                  <a:t>Connecting</a:t>
                </a:r>
                <a:br>
                  <a:rPr lang="en-GB" b="1" dirty="0">
                    <a:solidFill>
                      <a:srgbClr val="FFFFFF"/>
                    </a:solidFill>
                    <a:cs typeface="Arial" charset="0"/>
                  </a:rPr>
                </a:br>
                <a:r>
                  <a:rPr lang="en-GB" b="1" dirty="0">
                    <a:solidFill>
                      <a:srgbClr val="FFFFFF"/>
                    </a:solidFill>
                    <a:cs typeface="Arial" charset="0"/>
                  </a:rPr>
                  <a:t>branch</a:t>
                </a:r>
                <a:br>
                  <a:rPr lang="en-GB" b="1" dirty="0">
                    <a:solidFill>
                      <a:srgbClr val="FFFFFF"/>
                    </a:solidFill>
                    <a:cs typeface="Arial" charset="0"/>
                  </a:rPr>
                </a:br>
                <a:r>
                  <a:rPr lang="en-GB" b="1" dirty="0">
                    <a:solidFill>
                      <a:srgbClr val="FFFFFF"/>
                    </a:solidFill>
                    <a:cs typeface="Arial" charset="0"/>
                  </a:rPr>
                  <a:t>offices</a:t>
                </a:r>
              </a:p>
            </p:txBody>
          </p:sp>
          <p:pic>
            <p:nvPicPr>
              <p:cNvPr id="39" name="Picture 15" descr="Hole">
                <a:extLst>
                  <a:ext uri="{FF2B5EF4-FFF2-40B4-BE49-F238E27FC236}">
                    <a16:creationId xmlns="" xmlns:a16="http://schemas.microsoft.com/office/drawing/2014/main" id="{92701DB0-B5B0-407D-8ADA-7B27221F17AD}"/>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21" y="863"/>
                <a:ext cx="1990" cy="1182"/>
              </a:xfrm>
              <a:prstGeom prst="rect">
                <a:avLst/>
              </a:prstGeom>
              <a:grpFill/>
              <a:ln w="9525">
                <a:noFill/>
                <a:miter lim="800000"/>
                <a:headEnd/>
                <a:tailEnd/>
              </a:ln>
            </p:spPr>
          </p:pic>
          <p:sp>
            <p:nvSpPr>
              <p:cNvPr id="40" name="Text Box 16">
                <a:extLst>
                  <a:ext uri="{FF2B5EF4-FFF2-40B4-BE49-F238E27FC236}">
                    <a16:creationId xmlns="" xmlns:a16="http://schemas.microsoft.com/office/drawing/2014/main" id="{9879AD69-F684-4A73-9435-FDC9E8EC8165}"/>
                  </a:ext>
                </a:extLst>
              </p:cNvPr>
              <p:cNvSpPr txBox="1">
                <a:spLocks noChangeArrowheads="1"/>
              </p:cNvSpPr>
              <p:nvPr/>
            </p:nvSpPr>
            <p:spPr bwMode="auto">
              <a:xfrm>
                <a:off x="2857" y="1229"/>
                <a:ext cx="976" cy="407"/>
              </a:xfrm>
              <a:prstGeom prst="rect">
                <a:avLst/>
              </a:prstGeom>
              <a:grpFill/>
              <a:ln w="9525">
                <a:noFill/>
                <a:miter lim="800000"/>
                <a:headEnd/>
                <a:tailEnd/>
              </a:ln>
            </p:spPr>
            <p:txBody>
              <a:bodyPr>
                <a:spAutoFit/>
              </a:bodyPr>
              <a:lstStyle/>
              <a:p>
                <a:pPr algn="ctr"/>
                <a:r>
                  <a:rPr lang="en-GB" b="1" dirty="0">
                    <a:solidFill>
                      <a:srgbClr val="FFFFFF"/>
                    </a:solidFill>
                    <a:cs typeface="Arial" charset="0"/>
                  </a:rPr>
                  <a:t>IP </a:t>
                </a:r>
              </a:p>
              <a:p>
                <a:pPr algn="ctr"/>
                <a:r>
                  <a:rPr lang="en-GB" b="1" dirty="0">
                    <a:solidFill>
                      <a:srgbClr val="FFFFFF"/>
                    </a:solidFill>
                    <a:cs typeface="Arial" charset="0"/>
                  </a:rPr>
                  <a:t>Telephony</a:t>
                </a:r>
              </a:p>
            </p:txBody>
          </p:sp>
          <p:pic>
            <p:nvPicPr>
              <p:cNvPr id="41" name="Picture 15" descr="Hole">
                <a:extLst>
                  <a:ext uri="{FF2B5EF4-FFF2-40B4-BE49-F238E27FC236}">
                    <a16:creationId xmlns="" xmlns:a16="http://schemas.microsoft.com/office/drawing/2014/main" id="{4BA9BA3D-2557-422E-9E1F-3B776157691B}"/>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 y="2044"/>
                <a:ext cx="1990" cy="1182"/>
              </a:xfrm>
              <a:prstGeom prst="rect">
                <a:avLst/>
              </a:prstGeom>
              <a:grpFill/>
              <a:ln w="9525">
                <a:noFill/>
                <a:miter lim="800000"/>
                <a:headEnd/>
                <a:tailEnd/>
              </a:ln>
            </p:spPr>
          </p:pic>
          <p:sp>
            <p:nvSpPr>
              <p:cNvPr id="42" name="Text Box 16">
                <a:extLst>
                  <a:ext uri="{FF2B5EF4-FFF2-40B4-BE49-F238E27FC236}">
                    <a16:creationId xmlns="" xmlns:a16="http://schemas.microsoft.com/office/drawing/2014/main" id="{0BFEB992-E247-4E79-A4CD-A04D23D3AF0D}"/>
                  </a:ext>
                </a:extLst>
              </p:cNvPr>
              <p:cNvSpPr txBox="1">
                <a:spLocks noChangeArrowheads="1"/>
              </p:cNvSpPr>
              <p:nvPr/>
            </p:nvSpPr>
            <p:spPr bwMode="auto">
              <a:xfrm>
                <a:off x="766" y="2410"/>
                <a:ext cx="976" cy="407"/>
              </a:xfrm>
              <a:prstGeom prst="rect">
                <a:avLst/>
              </a:prstGeom>
              <a:grpFill/>
              <a:ln w="9525">
                <a:noFill/>
                <a:miter lim="800000"/>
                <a:headEnd/>
                <a:tailEnd/>
              </a:ln>
            </p:spPr>
            <p:txBody>
              <a:bodyPr>
                <a:spAutoFit/>
              </a:bodyPr>
              <a:lstStyle/>
              <a:p>
                <a:pPr algn="ctr"/>
                <a:r>
                  <a:rPr lang="en-GB" b="1" dirty="0">
                    <a:solidFill>
                      <a:srgbClr val="FFFFFF"/>
                    </a:solidFill>
                    <a:cs typeface="Arial" charset="0"/>
                  </a:rPr>
                  <a:t>Instant Messaging</a:t>
                </a:r>
              </a:p>
            </p:txBody>
          </p:sp>
          <p:pic>
            <p:nvPicPr>
              <p:cNvPr id="43" name="Picture 15" descr="Hole">
                <a:extLst>
                  <a:ext uri="{FF2B5EF4-FFF2-40B4-BE49-F238E27FC236}">
                    <a16:creationId xmlns="" xmlns:a16="http://schemas.microsoft.com/office/drawing/2014/main" id="{F51C6AAE-6CBD-4A5F-98B5-4599AE0976D3}"/>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6" y="689"/>
                <a:ext cx="1990" cy="1182"/>
              </a:xfrm>
              <a:prstGeom prst="rect">
                <a:avLst/>
              </a:prstGeom>
              <a:grpFill/>
              <a:ln w="9525">
                <a:noFill/>
                <a:miter lim="800000"/>
                <a:headEnd/>
                <a:tailEnd/>
              </a:ln>
            </p:spPr>
          </p:pic>
          <p:sp>
            <p:nvSpPr>
              <p:cNvPr id="44" name="Text Box 16">
                <a:extLst>
                  <a:ext uri="{FF2B5EF4-FFF2-40B4-BE49-F238E27FC236}">
                    <a16:creationId xmlns="" xmlns:a16="http://schemas.microsoft.com/office/drawing/2014/main" id="{CF10D5EA-FC2D-4440-8075-3D7F7B7576CE}"/>
                  </a:ext>
                </a:extLst>
              </p:cNvPr>
              <p:cNvSpPr txBox="1">
                <a:spLocks noChangeArrowheads="1"/>
              </p:cNvSpPr>
              <p:nvPr/>
            </p:nvSpPr>
            <p:spPr bwMode="auto">
              <a:xfrm>
                <a:off x="300" y="1055"/>
                <a:ext cx="976" cy="407"/>
              </a:xfrm>
              <a:prstGeom prst="rect">
                <a:avLst/>
              </a:prstGeom>
              <a:grpFill/>
              <a:ln w="9525">
                <a:noFill/>
                <a:miter lim="800000"/>
                <a:headEnd/>
                <a:tailEnd/>
              </a:ln>
            </p:spPr>
            <p:txBody>
              <a:bodyPr>
                <a:spAutoFit/>
              </a:bodyPr>
              <a:lstStyle/>
              <a:p>
                <a:pPr algn="ctr"/>
                <a:r>
                  <a:rPr lang="en-GB" b="1" dirty="0">
                    <a:solidFill>
                      <a:srgbClr val="FFFFFF"/>
                    </a:solidFill>
                    <a:cs typeface="Arial" charset="0"/>
                  </a:rPr>
                  <a:t>Email </a:t>
                </a:r>
              </a:p>
              <a:p>
                <a:pPr algn="ctr"/>
                <a:r>
                  <a:rPr lang="en-GB" b="1" dirty="0">
                    <a:solidFill>
                      <a:srgbClr val="FFFFFF"/>
                    </a:solidFill>
                    <a:cs typeface="Arial" charset="0"/>
                  </a:rPr>
                  <a:t>on PDAs</a:t>
                </a:r>
              </a:p>
            </p:txBody>
          </p:sp>
          <p:pic>
            <p:nvPicPr>
              <p:cNvPr id="45" name="Picture 15" descr="Hole">
                <a:extLst>
                  <a:ext uri="{FF2B5EF4-FFF2-40B4-BE49-F238E27FC236}">
                    <a16:creationId xmlns="" xmlns:a16="http://schemas.microsoft.com/office/drawing/2014/main" id="{0F2F2F7F-1AD9-4573-8DE5-8F23BB6538C6}"/>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24" y="1649"/>
                <a:ext cx="1990" cy="1182"/>
              </a:xfrm>
              <a:prstGeom prst="rect">
                <a:avLst/>
              </a:prstGeom>
              <a:grpFill/>
              <a:ln w="9525">
                <a:noFill/>
                <a:miter lim="800000"/>
                <a:headEnd/>
                <a:tailEnd/>
              </a:ln>
            </p:spPr>
          </p:pic>
          <p:sp>
            <p:nvSpPr>
              <p:cNvPr id="46" name="Text Box 16">
                <a:extLst>
                  <a:ext uri="{FF2B5EF4-FFF2-40B4-BE49-F238E27FC236}">
                    <a16:creationId xmlns="" xmlns:a16="http://schemas.microsoft.com/office/drawing/2014/main" id="{9C7F652D-9A24-4B7E-85C2-7E4D26B5B211}"/>
                  </a:ext>
                </a:extLst>
              </p:cNvPr>
              <p:cNvSpPr txBox="1">
                <a:spLocks noChangeArrowheads="1"/>
              </p:cNvSpPr>
              <p:nvPr/>
            </p:nvSpPr>
            <p:spPr bwMode="auto">
              <a:xfrm>
                <a:off x="-1188" y="2015"/>
                <a:ext cx="976" cy="407"/>
              </a:xfrm>
              <a:prstGeom prst="rect">
                <a:avLst/>
              </a:prstGeom>
              <a:grpFill/>
              <a:ln w="9525">
                <a:noFill/>
                <a:miter lim="800000"/>
                <a:headEnd/>
                <a:tailEnd/>
              </a:ln>
            </p:spPr>
            <p:txBody>
              <a:bodyPr>
                <a:spAutoFit/>
              </a:bodyPr>
              <a:lstStyle/>
              <a:p>
                <a:pPr algn="ctr"/>
                <a:r>
                  <a:rPr lang="en-GB" b="1" dirty="0">
                    <a:solidFill>
                      <a:srgbClr val="FFFFFF"/>
                    </a:solidFill>
                    <a:cs typeface="Arial" charset="0"/>
                  </a:rPr>
                  <a:t>Application Sharing</a:t>
                </a:r>
              </a:p>
            </p:txBody>
          </p:sp>
          <p:pic>
            <p:nvPicPr>
              <p:cNvPr id="47" name="Picture 15" descr="Hole">
                <a:extLst>
                  <a:ext uri="{FF2B5EF4-FFF2-40B4-BE49-F238E27FC236}">
                    <a16:creationId xmlns="" xmlns:a16="http://schemas.microsoft.com/office/drawing/2014/main" id="{5781C063-F130-408F-8C4E-E61ACBCAAAA2}"/>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7" y="3341"/>
                <a:ext cx="1990" cy="1182"/>
              </a:xfrm>
              <a:prstGeom prst="rect">
                <a:avLst/>
              </a:prstGeom>
              <a:grpFill/>
              <a:ln w="9525">
                <a:noFill/>
                <a:miter lim="800000"/>
                <a:headEnd/>
                <a:tailEnd/>
              </a:ln>
            </p:spPr>
          </p:pic>
          <p:sp>
            <p:nvSpPr>
              <p:cNvPr id="48" name="Text Box 16">
                <a:extLst>
                  <a:ext uri="{FF2B5EF4-FFF2-40B4-BE49-F238E27FC236}">
                    <a16:creationId xmlns="" xmlns:a16="http://schemas.microsoft.com/office/drawing/2014/main" id="{3F696630-8898-4010-9099-7B459F50FE28}"/>
                  </a:ext>
                </a:extLst>
              </p:cNvPr>
              <p:cNvSpPr txBox="1">
                <a:spLocks noChangeArrowheads="1"/>
              </p:cNvSpPr>
              <p:nvPr/>
            </p:nvSpPr>
            <p:spPr bwMode="auto">
              <a:xfrm>
                <a:off x="-31" y="3707"/>
                <a:ext cx="976" cy="407"/>
              </a:xfrm>
              <a:prstGeom prst="rect">
                <a:avLst/>
              </a:prstGeom>
              <a:grpFill/>
              <a:ln w="9525">
                <a:noFill/>
                <a:miter lim="800000"/>
                <a:headEnd/>
                <a:tailEnd/>
              </a:ln>
            </p:spPr>
            <p:txBody>
              <a:bodyPr>
                <a:spAutoFit/>
              </a:bodyPr>
              <a:lstStyle/>
              <a:p>
                <a:pPr algn="ctr"/>
                <a:r>
                  <a:rPr lang="en-GB" b="1" dirty="0">
                    <a:solidFill>
                      <a:srgbClr val="FFFFFF"/>
                    </a:solidFill>
                    <a:cs typeface="Arial" charset="0"/>
                  </a:rPr>
                  <a:t>Web Applications</a:t>
                </a:r>
              </a:p>
            </p:txBody>
          </p:sp>
          <p:pic>
            <p:nvPicPr>
              <p:cNvPr id="49" name="Picture 15" descr="Hole">
                <a:extLst>
                  <a:ext uri="{FF2B5EF4-FFF2-40B4-BE49-F238E27FC236}">
                    <a16:creationId xmlns="" xmlns:a16="http://schemas.microsoft.com/office/drawing/2014/main" id="{8A16A357-AE5F-426B-88FC-3E16D8312289}"/>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60" y="3362"/>
                <a:ext cx="1990" cy="1182"/>
              </a:xfrm>
              <a:prstGeom prst="rect">
                <a:avLst/>
              </a:prstGeom>
              <a:grpFill/>
              <a:ln w="9525">
                <a:noFill/>
                <a:miter lim="800000"/>
                <a:headEnd/>
                <a:tailEnd/>
              </a:ln>
            </p:spPr>
          </p:pic>
          <p:sp>
            <p:nvSpPr>
              <p:cNvPr id="50" name="Text Box 16">
                <a:extLst>
                  <a:ext uri="{FF2B5EF4-FFF2-40B4-BE49-F238E27FC236}">
                    <a16:creationId xmlns="" xmlns:a16="http://schemas.microsoft.com/office/drawing/2014/main" id="{B8B4A58E-94E1-4025-970E-D0E927F8813A}"/>
                  </a:ext>
                </a:extLst>
              </p:cNvPr>
              <p:cNvSpPr txBox="1">
                <a:spLocks noChangeArrowheads="1"/>
              </p:cNvSpPr>
              <p:nvPr/>
            </p:nvSpPr>
            <p:spPr bwMode="auto">
              <a:xfrm>
                <a:off x="2096" y="3728"/>
                <a:ext cx="976" cy="407"/>
              </a:xfrm>
              <a:prstGeom prst="rect">
                <a:avLst/>
              </a:prstGeom>
              <a:grpFill/>
              <a:ln w="9525">
                <a:noFill/>
                <a:miter lim="800000"/>
                <a:headEnd/>
                <a:tailEnd/>
              </a:ln>
            </p:spPr>
            <p:txBody>
              <a:bodyPr>
                <a:spAutoFit/>
              </a:bodyPr>
              <a:lstStyle/>
              <a:p>
                <a:pPr algn="ctr"/>
                <a:r>
                  <a:rPr lang="en-GB" b="1" dirty="0">
                    <a:solidFill>
                      <a:srgbClr val="FFFFFF"/>
                    </a:solidFill>
                    <a:cs typeface="Arial" charset="0"/>
                  </a:rPr>
                  <a:t>Email with Outsiders</a:t>
                </a:r>
              </a:p>
            </p:txBody>
          </p:sp>
          <p:pic>
            <p:nvPicPr>
              <p:cNvPr id="51" name="Picture 15" descr="Hole">
                <a:extLst>
                  <a:ext uri="{FF2B5EF4-FFF2-40B4-BE49-F238E27FC236}">
                    <a16:creationId xmlns="" xmlns:a16="http://schemas.microsoft.com/office/drawing/2014/main" id="{904783B6-4288-487C-8910-95A5A5AA4F63}"/>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88" y="3311"/>
                <a:ext cx="1990" cy="1182"/>
              </a:xfrm>
              <a:prstGeom prst="rect">
                <a:avLst/>
              </a:prstGeom>
              <a:grpFill/>
              <a:ln w="9525">
                <a:noFill/>
                <a:miter lim="800000"/>
                <a:headEnd/>
                <a:tailEnd/>
              </a:ln>
            </p:spPr>
          </p:pic>
          <p:sp>
            <p:nvSpPr>
              <p:cNvPr id="52" name="Text Box 16">
                <a:extLst>
                  <a:ext uri="{FF2B5EF4-FFF2-40B4-BE49-F238E27FC236}">
                    <a16:creationId xmlns="" xmlns:a16="http://schemas.microsoft.com/office/drawing/2014/main" id="{E5A06C43-8918-4CE8-821A-B0BAA7D2B0C7}"/>
                  </a:ext>
                </a:extLst>
              </p:cNvPr>
              <p:cNvSpPr txBox="1">
                <a:spLocks noChangeArrowheads="1"/>
              </p:cNvSpPr>
              <p:nvPr/>
            </p:nvSpPr>
            <p:spPr bwMode="auto">
              <a:xfrm>
                <a:off x="-2052" y="3677"/>
                <a:ext cx="976" cy="407"/>
              </a:xfrm>
              <a:prstGeom prst="rect">
                <a:avLst/>
              </a:prstGeom>
              <a:grpFill/>
              <a:ln w="9525">
                <a:noFill/>
                <a:miter lim="800000"/>
                <a:headEnd/>
                <a:tailEnd/>
              </a:ln>
            </p:spPr>
            <p:txBody>
              <a:bodyPr>
                <a:spAutoFit/>
              </a:bodyPr>
              <a:lstStyle/>
              <a:p>
                <a:pPr algn="ctr"/>
                <a:r>
                  <a:rPr lang="en-GB" b="1" dirty="0">
                    <a:solidFill>
                      <a:srgbClr val="FFFFFF"/>
                    </a:solidFill>
                    <a:cs typeface="Arial" charset="0"/>
                  </a:rPr>
                  <a:t>Mobile Workers</a:t>
                </a:r>
              </a:p>
            </p:txBody>
          </p:sp>
        </p:grpSp>
        <p:sp>
          <p:nvSpPr>
            <p:cNvPr id="12" name="TextBox 11">
              <a:extLst>
                <a:ext uri="{FF2B5EF4-FFF2-40B4-BE49-F238E27FC236}">
                  <a16:creationId xmlns="" xmlns:a16="http://schemas.microsoft.com/office/drawing/2014/main" id="{A20ADA5C-4B46-4FFB-8324-E4A723F93E07}"/>
                </a:ext>
              </a:extLst>
            </p:cNvPr>
            <p:cNvSpPr txBox="1"/>
            <p:nvPr/>
          </p:nvSpPr>
          <p:spPr>
            <a:xfrm>
              <a:off x="799125" y="983157"/>
              <a:ext cx="1441292" cy="369332"/>
            </a:xfrm>
            <a:prstGeom prst="rect">
              <a:avLst/>
            </a:prstGeom>
            <a:grpFill/>
          </p:spPr>
          <p:txBody>
            <a:bodyPr wrap="none" rtlCol="0">
              <a:spAutoFit/>
            </a:bodyPr>
            <a:lstStyle/>
            <a:p>
              <a:r>
                <a:rPr lang="en-US" b="1" dirty="0">
                  <a:solidFill>
                    <a:schemeClr val="bg1"/>
                  </a:solidFill>
                </a:rPr>
                <a:t>Tele-Working</a:t>
              </a:r>
            </a:p>
          </p:txBody>
        </p:sp>
      </p:grpSp>
    </p:spTree>
    <p:extLst>
      <p:ext uri="{BB962C8B-B14F-4D97-AF65-F5344CB8AC3E}">
        <p14:creationId xmlns:p14="http://schemas.microsoft.com/office/powerpoint/2010/main" val="311844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647826" y="1771650"/>
            <a:ext cx="8893175" cy="3867150"/>
          </a:xfrm>
          <a:prstGeom prst="rect">
            <a:avLst/>
          </a:prstGeom>
          <a:solidFill>
            <a:schemeClr val="accent1">
              <a:lumMod val="20000"/>
              <a:lumOff val="80000"/>
            </a:schemeClr>
          </a:solidFill>
          <a:ln w="9525" cap="flat" cmpd="sng" algn="ctr">
            <a:solidFill>
              <a:schemeClr val="bg1"/>
            </a:solidFill>
            <a:prstDash val="solid"/>
            <a:round/>
            <a:headEnd type="none" w="med" len="med"/>
            <a:tailEnd type="none" w="med" len="med"/>
          </a:ln>
          <a:effectLst/>
        </p:spPr>
        <p:txBody>
          <a:bodyPr/>
          <a:lstStyle/>
          <a:p>
            <a:pPr algn="ctr">
              <a:defRPr/>
            </a:pPr>
            <a:endParaRPr lang="en-US" b="1">
              <a:solidFill>
                <a:srgbClr val="000000"/>
              </a:solidFill>
              <a:cs typeface="Arial" charset="0"/>
            </a:endParaRPr>
          </a:p>
        </p:txBody>
      </p:sp>
      <p:sp>
        <p:nvSpPr>
          <p:cNvPr id="328" name="TextBox 327"/>
          <p:cNvSpPr txBox="1">
            <a:spLocks noChangeArrowheads="1"/>
          </p:cNvSpPr>
          <p:nvPr/>
        </p:nvSpPr>
        <p:spPr bwMode="auto">
          <a:xfrm>
            <a:off x="1666876" y="2279651"/>
            <a:ext cx="2009775" cy="2862322"/>
          </a:xfrm>
          <a:prstGeom prst="rect">
            <a:avLst/>
          </a:prstGeom>
          <a:noFill/>
          <a:ln w="9525">
            <a:noFill/>
            <a:miter lim="800000"/>
            <a:headEnd/>
            <a:tailEnd/>
          </a:ln>
        </p:spPr>
        <p:txBody>
          <a:bodyPr>
            <a:spAutoFit/>
          </a:bodyPr>
          <a:lstStyle/>
          <a:p>
            <a:endParaRPr lang="en-US" sz="2000" b="1" dirty="0">
              <a:solidFill>
                <a:srgbClr val="1D3A75"/>
              </a:solidFill>
              <a:cs typeface="Arial" charset="0"/>
            </a:endParaRPr>
          </a:p>
          <a:p>
            <a:endParaRPr lang="en-US" sz="2000" b="1" dirty="0">
              <a:solidFill>
                <a:srgbClr val="1D3A75"/>
              </a:solidFill>
              <a:cs typeface="Arial" charset="0"/>
            </a:endParaRPr>
          </a:p>
          <a:p>
            <a:r>
              <a:rPr lang="en-US" sz="2000" b="1" dirty="0">
                <a:solidFill>
                  <a:srgbClr val="1D3A75"/>
                </a:solidFill>
                <a:cs typeface="Arial" charset="0"/>
              </a:rPr>
              <a:t>Manageability</a:t>
            </a:r>
          </a:p>
          <a:p>
            <a:endParaRPr lang="en-US" sz="2000" b="1" dirty="0">
              <a:solidFill>
                <a:srgbClr val="1D3A75"/>
              </a:solidFill>
              <a:cs typeface="Arial" charset="0"/>
            </a:endParaRPr>
          </a:p>
          <a:p>
            <a:r>
              <a:rPr lang="en-US" sz="2000" b="1" dirty="0">
                <a:solidFill>
                  <a:srgbClr val="1D3A75"/>
                </a:solidFill>
                <a:cs typeface="Arial" charset="0"/>
              </a:rPr>
              <a:t>Complicated</a:t>
            </a:r>
          </a:p>
          <a:p>
            <a:endParaRPr lang="en-US" sz="2000" b="1" dirty="0">
              <a:solidFill>
                <a:srgbClr val="1D3A75"/>
              </a:solidFill>
              <a:cs typeface="Arial" charset="0"/>
            </a:endParaRPr>
          </a:p>
          <a:p>
            <a:r>
              <a:rPr lang="en-US" sz="2000" b="1" dirty="0">
                <a:solidFill>
                  <a:srgbClr val="1D3A75"/>
                </a:solidFill>
                <a:cs typeface="Arial" charset="0"/>
              </a:rPr>
              <a:t>Complex</a:t>
            </a:r>
          </a:p>
          <a:p>
            <a:endParaRPr lang="en-US" sz="2000" b="1" dirty="0">
              <a:solidFill>
                <a:srgbClr val="1D3A75"/>
              </a:solidFill>
              <a:cs typeface="Arial" charset="0"/>
            </a:endParaRPr>
          </a:p>
          <a:p>
            <a:endParaRPr lang="en-US" sz="2000" b="1" dirty="0">
              <a:solidFill>
                <a:srgbClr val="1D3A75"/>
              </a:solidFill>
              <a:cs typeface="Arial" charset="0"/>
            </a:endParaRPr>
          </a:p>
        </p:txBody>
      </p:sp>
      <p:sp>
        <p:nvSpPr>
          <p:cNvPr id="2" name="Title 1"/>
          <p:cNvSpPr>
            <a:spLocks noGrp="1"/>
          </p:cNvSpPr>
          <p:nvPr>
            <p:ph type="title" idx="4294967295"/>
          </p:nvPr>
        </p:nvSpPr>
        <p:spPr>
          <a:xfrm>
            <a:off x="5737860" y="0"/>
            <a:ext cx="6445250" cy="762000"/>
          </a:xfrm>
        </p:spPr>
        <p:txBody>
          <a:bodyPr>
            <a:normAutofit/>
          </a:bodyPr>
          <a:lstStyle/>
          <a:p>
            <a:pPr eaLnBrk="1" hangingPunct="1">
              <a:defRPr/>
            </a:pPr>
            <a:r>
              <a:rPr lang="en-US" sz="3500" b="1" dirty="0">
                <a:solidFill>
                  <a:schemeClr val="bg1"/>
                </a:solidFill>
                <a:ea typeface="+mj-ea"/>
                <a:cs typeface="+mj-cs"/>
              </a:rPr>
              <a:t>The Customer Environment…</a:t>
            </a:r>
          </a:p>
        </p:txBody>
      </p:sp>
      <p:sp>
        <p:nvSpPr>
          <p:cNvPr id="67589" name="Oval 2"/>
          <p:cNvSpPr>
            <a:spLocks noChangeArrowheads="1"/>
          </p:cNvSpPr>
          <p:nvPr/>
        </p:nvSpPr>
        <p:spPr bwMode="auto">
          <a:xfrm>
            <a:off x="3375025" y="981075"/>
            <a:ext cx="5441950" cy="5441950"/>
          </a:xfrm>
          <a:prstGeom prst="ellipse">
            <a:avLst/>
          </a:prstGeom>
          <a:solidFill>
            <a:schemeClr val="accent1"/>
          </a:solidFill>
          <a:ln w="57150" algn="ctr">
            <a:solidFill>
              <a:schemeClr val="bg1"/>
            </a:solidFill>
            <a:round/>
            <a:headEnd/>
            <a:tailEnd/>
          </a:ln>
        </p:spPr>
        <p:txBody>
          <a:bodyPr/>
          <a:lstStyle/>
          <a:p>
            <a:pPr algn="ctr"/>
            <a:endParaRPr lang="en-US" b="1">
              <a:solidFill>
                <a:srgbClr val="000000"/>
              </a:solidFill>
              <a:cs typeface="Arial" charset="0"/>
            </a:endParaRPr>
          </a:p>
        </p:txBody>
      </p:sp>
      <p:cxnSp>
        <p:nvCxnSpPr>
          <p:cNvPr id="6" name="Straight Connector 5"/>
          <p:cNvCxnSpPr>
            <a:cxnSpLocks noChangeShapeType="1"/>
            <a:stCxn id="67589" idx="2"/>
            <a:endCxn id="67589" idx="6"/>
          </p:cNvCxnSpPr>
          <p:nvPr/>
        </p:nvCxnSpPr>
        <p:spPr bwMode="auto">
          <a:xfrm rot="10800000" flipH="1">
            <a:off x="3375025" y="3702050"/>
            <a:ext cx="5441950" cy="1588"/>
          </a:xfrm>
          <a:prstGeom prst="line">
            <a:avLst/>
          </a:prstGeom>
          <a:noFill/>
          <a:ln w="57150" algn="ctr">
            <a:solidFill>
              <a:schemeClr val="bg1"/>
            </a:solidFill>
            <a:round/>
            <a:headEnd/>
            <a:tailEnd/>
          </a:ln>
        </p:spPr>
      </p:cxnSp>
      <p:cxnSp>
        <p:nvCxnSpPr>
          <p:cNvPr id="9" name="Straight Connector 8"/>
          <p:cNvCxnSpPr>
            <a:cxnSpLocks noChangeShapeType="1"/>
            <a:stCxn id="67589" idx="0"/>
            <a:endCxn id="67589" idx="4"/>
          </p:cNvCxnSpPr>
          <p:nvPr/>
        </p:nvCxnSpPr>
        <p:spPr bwMode="auto">
          <a:xfrm rot="16200000" flipH="1">
            <a:off x="3374232" y="3701257"/>
            <a:ext cx="5443538" cy="3175"/>
          </a:xfrm>
          <a:prstGeom prst="line">
            <a:avLst/>
          </a:prstGeom>
          <a:noFill/>
          <a:ln w="57150" algn="ctr">
            <a:solidFill>
              <a:schemeClr val="bg1"/>
            </a:solidFill>
            <a:round/>
            <a:headEnd/>
            <a:tailEnd/>
          </a:ln>
        </p:spPr>
      </p:cxnSp>
      <p:cxnSp>
        <p:nvCxnSpPr>
          <p:cNvPr id="12" name="Straight Connector 11"/>
          <p:cNvCxnSpPr>
            <a:cxnSpLocks noChangeShapeType="1"/>
            <a:stCxn id="67589" idx="1"/>
            <a:endCxn id="67589" idx="5"/>
          </p:cNvCxnSpPr>
          <p:nvPr/>
        </p:nvCxnSpPr>
        <p:spPr bwMode="auto">
          <a:xfrm rot="16200000" flipH="1">
            <a:off x="4171950" y="1778000"/>
            <a:ext cx="3848100" cy="3848100"/>
          </a:xfrm>
          <a:prstGeom prst="line">
            <a:avLst/>
          </a:prstGeom>
          <a:noFill/>
          <a:ln w="57150" algn="ctr">
            <a:solidFill>
              <a:schemeClr val="bg1"/>
            </a:solidFill>
            <a:round/>
            <a:headEnd/>
            <a:tailEnd/>
          </a:ln>
        </p:spPr>
      </p:cxnSp>
      <p:sp>
        <p:nvSpPr>
          <p:cNvPr id="4" name="Oval 3"/>
          <p:cNvSpPr>
            <a:spLocks noChangeArrowheads="1"/>
          </p:cNvSpPr>
          <p:nvPr/>
        </p:nvSpPr>
        <p:spPr bwMode="auto">
          <a:xfrm>
            <a:off x="4886325" y="2506663"/>
            <a:ext cx="2419350" cy="2419350"/>
          </a:xfrm>
          <a:prstGeom prst="ellipse">
            <a:avLst/>
          </a:prstGeom>
          <a:solidFill>
            <a:srgbClr val="B8C630"/>
          </a:solidFill>
          <a:ln w="57150" algn="ctr">
            <a:solidFill>
              <a:schemeClr val="bg1"/>
            </a:solidFill>
            <a:round/>
            <a:headEnd/>
            <a:tailEnd/>
          </a:ln>
        </p:spPr>
        <p:txBody>
          <a:bodyPr anchor="ctr"/>
          <a:lstStyle/>
          <a:p>
            <a:pPr algn="ctr"/>
            <a:r>
              <a:rPr lang="en-US" b="1">
                <a:solidFill>
                  <a:srgbClr val="000000"/>
                </a:solidFill>
                <a:cs typeface="Arial" charset="0"/>
              </a:rPr>
              <a:t>Network security</a:t>
            </a:r>
          </a:p>
        </p:txBody>
      </p:sp>
      <p:sp>
        <p:nvSpPr>
          <p:cNvPr id="15" name="TextBox 14"/>
          <p:cNvSpPr txBox="1">
            <a:spLocks noChangeArrowheads="1"/>
          </p:cNvSpPr>
          <p:nvPr/>
        </p:nvSpPr>
        <p:spPr bwMode="auto">
          <a:xfrm rot="2700000">
            <a:off x="6778844" y="2275959"/>
            <a:ext cx="1412438" cy="369332"/>
          </a:xfrm>
          <a:prstGeom prst="rect">
            <a:avLst/>
          </a:prstGeom>
          <a:noFill/>
          <a:ln w="9525">
            <a:noFill/>
            <a:miter lim="800000"/>
            <a:headEnd/>
            <a:tailEnd/>
          </a:ln>
        </p:spPr>
        <p:txBody>
          <a:bodyPr wrap="none">
            <a:spAutoFit/>
          </a:bodyPr>
          <a:lstStyle/>
          <a:p>
            <a:r>
              <a:rPr lang="en-US">
                <a:solidFill>
                  <a:srgbClr val="000000"/>
                </a:solidFill>
                <a:cs typeface="Arial" charset="0"/>
              </a:rPr>
              <a:t>Data security</a:t>
            </a:r>
          </a:p>
        </p:txBody>
      </p:sp>
      <p:sp>
        <p:nvSpPr>
          <p:cNvPr id="20" name="TextBox 19"/>
          <p:cNvSpPr txBox="1">
            <a:spLocks noChangeArrowheads="1"/>
          </p:cNvSpPr>
          <p:nvPr/>
        </p:nvSpPr>
        <p:spPr bwMode="auto">
          <a:xfrm rot="2700000">
            <a:off x="3922710" y="4783416"/>
            <a:ext cx="1825628" cy="369332"/>
          </a:xfrm>
          <a:prstGeom prst="rect">
            <a:avLst/>
          </a:prstGeom>
          <a:noFill/>
          <a:ln w="9525">
            <a:noFill/>
            <a:miter lim="800000"/>
            <a:headEnd/>
            <a:tailEnd/>
          </a:ln>
        </p:spPr>
        <p:txBody>
          <a:bodyPr wrap="none">
            <a:spAutoFit/>
          </a:bodyPr>
          <a:lstStyle/>
          <a:p>
            <a:r>
              <a:rPr lang="en-US">
                <a:solidFill>
                  <a:srgbClr val="000000"/>
                </a:solidFill>
                <a:cs typeface="Arial" charset="0"/>
              </a:rPr>
              <a:t>Endpoint security</a:t>
            </a:r>
          </a:p>
        </p:txBody>
      </p:sp>
      <p:sp>
        <p:nvSpPr>
          <p:cNvPr id="21" name="TextBox 20"/>
          <p:cNvSpPr txBox="1">
            <a:spLocks noChangeArrowheads="1"/>
          </p:cNvSpPr>
          <p:nvPr/>
        </p:nvSpPr>
        <p:spPr bwMode="auto">
          <a:xfrm rot="-4200000">
            <a:off x="3305175" y="2484438"/>
            <a:ext cx="1677988" cy="830262"/>
          </a:xfrm>
          <a:prstGeom prst="rect">
            <a:avLst/>
          </a:prstGeom>
          <a:noFill/>
          <a:ln w="9525">
            <a:noFill/>
            <a:miter lim="800000"/>
            <a:headEnd/>
            <a:tailEnd/>
          </a:ln>
        </p:spPr>
        <p:txBody>
          <a:bodyPr>
            <a:spAutoFit/>
          </a:bodyPr>
          <a:lstStyle/>
          <a:p>
            <a:pPr algn="ctr"/>
            <a:r>
              <a:rPr lang="en-US" sz="1600">
                <a:solidFill>
                  <a:srgbClr val="000000"/>
                </a:solidFill>
                <a:cs typeface="Arial" charset="0"/>
              </a:rPr>
              <a:t>Identity,</a:t>
            </a:r>
            <a:br>
              <a:rPr lang="en-US" sz="1600">
                <a:solidFill>
                  <a:srgbClr val="000000"/>
                </a:solidFill>
                <a:cs typeface="Arial" charset="0"/>
              </a:rPr>
            </a:br>
            <a:r>
              <a:rPr lang="en-US" sz="1600">
                <a:solidFill>
                  <a:srgbClr val="000000"/>
                </a:solidFill>
                <a:cs typeface="Arial" charset="0"/>
              </a:rPr>
              <a:t>Access Management</a:t>
            </a:r>
          </a:p>
        </p:txBody>
      </p:sp>
      <p:sp>
        <p:nvSpPr>
          <p:cNvPr id="22" name="TextBox 21"/>
          <p:cNvSpPr txBox="1">
            <a:spLocks noChangeArrowheads="1"/>
          </p:cNvSpPr>
          <p:nvPr/>
        </p:nvSpPr>
        <p:spPr bwMode="auto">
          <a:xfrm rot="-1500000">
            <a:off x="4460876" y="1419225"/>
            <a:ext cx="1679575" cy="584200"/>
          </a:xfrm>
          <a:prstGeom prst="rect">
            <a:avLst/>
          </a:prstGeom>
          <a:noFill/>
          <a:ln w="9525">
            <a:noFill/>
            <a:miter lim="800000"/>
            <a:headEnd/>
            <a:tailEnd/>
          </a:ln>
        </p:spPr>
        <p:txBody>
          <a:bodyPr>
            <a:spAutoFit/>
          </a:bodyPr>
          <a:lstStyle/>
          <a:p>
            <a:pPr algn="ctr"/>
            <a:r>
              <a:rPr lang="en-US" sz="1600">
                <a:solidFill>
                  <a:srgbClr val="000000"/>
                </a:solidFill>
                <a:cs typeface="Arial" charset="0"/>
              </a:rPr>
              <a:t>Authorization,</a:t>
            </a:r>
            <a:br>
              <a:rPr lang="en-US" sz="1600">
                <a:solidFill>
                  <a:srgbClr val="000000"/>
                </a:solidFill>
                <a:cs typeface="Arial" charset="0"/>
              </a:rPr>
            </a:br>
            <a:r>
              <a:rPr lang="en-US" sz="1600">
                <a:solidFill>
                  <a:srgbClr val="000000"/>
                </a:solidFill>
                <a:cs typeface="Arial" charset="0"/>
              </a:rPr>
              <a:t>Authentication</a:t>
            </a:r>
          </a:p>
        </p:txBody>
      </p:sp>
      <p:sp>
        <p:nvSpPr>
          <p:cNvPr id="23" name="TextBox 22"/>
          <p:cNvSpPr txBox="1">
            <a:spLocks noChangeArrowheads="1"/>
          </p:cNvSpPr>
          <p:nvPr/>
        </p:nvSpPr>
        <p:spPr bwMode="auto">
          <a:xfrm rot="-1500000">
            <a:off x="6088064" y="5362575"/>
            <a:ext cx="1679575" cy="585788"/>
          </a:xfrm>
          <a:prstGeom prst="rect">
            <a:avLst/>
          </a:prstGeom>
          <a:noFill/>
          <a:ln w="9525">
            <a:noFill/>
            <a:miter lim="800000"/>
            <a:headEnd/>
            <a:tailEnd/>
          </a:ln>
        </p:spPr>
        <p:txBody>
          <a:bodyPr>
            <a:spAutoFit/>
          </a:bodyPr>
          <a:lstStyle/>
          <a:p>
            <a:pPr algn="ctr"/>
            <a:r>
              <a:rPr lang="en-US" sz="1600">
                <a:solidFill>
                  <a:srgbClr val="000000"/>
                </a:solidFill>
                <a:cs typeface="Arial" charset="0"/>
              </a:rPr>
              <a:t>Security</a:t>
            </a:r>
            <a:br>
              <a:rPr lang="en-US" sz="1600">
                <a:solidFill>
                  <a:srgbClr val="000000"/>
                </a:solidFill>
                <a:cs typeface="Arial" charset="0"/>
              </a:rPr>
            </a:br>
            <a:r>
              <a:rPr lang="en-US" sz="1600">
                <a:solidFill>
                  <a:srgbClr val="000000"/>
                </a:solidFill>
                <a:cs typeface="Arial" charset="0"/>
              </a:rPr>
              <a:t>management</a:t>
            </a:r>
          </a:p>
        </p:txBody>
      </p:sp>
      <p:sp>
        <p:nvSpPr>
          <p:cNvPr id="24" name="TextBox 23"/>
          <p:cNvSpPr txBox="1">
            <a:spLocks noChangeArrowheads="1"/>
          </p:cNvSpPr>
          <p:nvPr/>
        </p:nvSpPr>
        <p:spPr bwMode="auto">
          <a:xfrm rot="-4200000">
            <a:off x="7214394" y="4207669"/>
            <a:ext cx="1677988" cy="584200"/>
          </a:xfrm>
          <a:prstGeom prst="rect">
            <a:avLst/>
          </a:prstGeom>
          <a:noFill/>
          <a:ln w="9525">
            <a:noFill/>
            <a:miter lim="800000"/>
            <a:headEnd/>
            <a:tailEnd/>
          </a:ln>
        </p:spPr>
        <p:txBody>
          <a:bodyPr>
            <a:spAutoFit/>
          </a:bodyPr>
          <a:lstStyle/>
          <a:p>
            <a:pPr algn="ctr"/>
            <a:r>
              <a:rPr lang="en-US" sz="1600">
                <a:solidFill>
                  <a:srgbClr val="000000"/>
                </a:solidFill>
                <a:cs typeface="Arial" charset="0"/>
              </a:rPr>
              <a:t>Threat</a:t>
            </a:r>
            <a:br>
              <a:rPr lang="en-US" sz="1600">
                <a:solidFill>
                  <a:srgbClr val="000000"/>
                </a:solidFill>
                <a:cs typeface="Arial" charset="0"/>
              </a:rPr>
            </a:br>
            <a:r>
              <a:rPr lang="en-US" sz="1600">
                <a:solidFill>
                  <a:srgbClr val="000000"/>
                </a:solidFill>
                <a:cs typeface="Arial" charset="0"/>
              </a:rPr>
              <a:t>management</a:t>
            </a:r>
          </a:p>
        </p:txBody>
      </p:sp>
      <p:pic>
        <p:nvPicPr>
          <p:cNvPr id="25" name="Up Arrow 24"/>
          <p:cNvPicPr>
            <a:picLocks noChangeArrowheads="1"/>
          </p:cNvPicPr>
          <p:nvPr/>
        </p:nvPicPr>
        <p:blipFill>
          <a:blip r:embed="rId3"/>
          <a:srcRect/>
          <a:stretch>
            <a:fillRect/>
          </a:stretch>
        </p:blipFill>
        <p:spPr bwMode="auto">
          <a:xfrm>
            <a:off x="8742363" y="938213"/>
            <a:ext cx="1865312" cy="5522912"/>
          </a:xfrm>
          <a:prstGeom prst="rect">
            <a:avLst/>
          </a:prstGeom>
          <a:noFill/>
          <a:ln w="9525">
            <a:noFill/>
            <a:miter lim="800000"/>
            <a:headEnd/>
            <a:tailEnd/>
          </a:ln>
        </p:spPr>
      </p:pic>
      <p:sp>
        <p:nvSpPr>
          <p:cNvPr id="26" name="Oval 25"/>
          <p:cNvSpPr/>
          <p:nvPr/>
        </p:nvSpPr>
        <p:spPr bwMode="auto">
          <a:xfrm>
            <a:off x="6184900" y="1143000"/>
            <a:ext cx="387350" cy="387350"/>
          </a:xfrm>
          <a:prstGeom prst="ellipse">
            <a:avLst/>
          </a:prstGeom>
          <a:solidFill>
            <a:schemeClr val="accent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27" name="Oval 26"/>
          <p:cNvSpPr/>
          <p:nvPr/>
        </p:nvSpPr>
        <p:spPr bwMode="auto">
          <a:xfrm>
            <a:off x="6719889" y="1879600"/>
            <a:ext cx="585787" cy="584200"/>
          </a:xfrm>
          <a:prstGeom prst="ellipse">
            <a:avLst/>
          </a:prstGeom>
          <a:solidFill>
            <a:schemeClr val="accent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28" name="Oval 27"/>
          <p:cNvSpPr/>
          <p:nvPr/>
        </p:nvSpPr>
        <p:spPr bwMode="auto">
          <a:xfrm>
            <a:off x="7572375" y="1879600"/>
            <a:ext cx="584200" cy="584200"/>
          </a:xfrm>
          <a:prstGeom prst="ellipse">
            <a:avLst/>
          </a:prstGeom>
          <a:solidFill>
            <a:schemeClr val="accent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29" name="Oval 28"/>
          <p:cNvSpPr/>
          <p:nvPr/>
        </p:nvSpPr>
        <p:spPr bwMode="auto">
          <a:xfrm>
            <a:off x="7356475" y="2698750"/>
            <a:ext cx="800100" cy="800100"/>
          </a:xfrm>
          <a:prstGeom prst="ellipse">
            <a:avLst/>
          </a:prstGeom>
          <a:solidFill>
            <a:schemeClr val="accent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0" name="Oval 29"/>
          <p:cNvSpPr/>
          <p:nvPr/>
        </p:nvSpPr>
        <p:spPr bwMode="auto">
          <a:xfrm>
            <a:off x="7434264" y="3830639"/>
            <a:ext cx="511175" cy="509587"/>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1" name="Oval 30"/>
          <p:cNvSpPr/>
          <p:nvPr/>
        </p:nvSpPr>
        <p:spPr bwMode="auto">
          <a:xfrm>
            <a:off x="8031164" y="3854450"/>
            <a:ext cx="706437" cy="706438"/>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2" name="Oval 31"/>
          <p:cNvSpPr/>
          <p:nvPr/>
        </p:nvSpPr>
        <p:spPr bwMode="auto">
          <a:xfrm>
            <a:off x="7572375" y="4451350"/>
            <a:ext cx="584200" cy="584200"/>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3" name="Oval 32"/>
          <p:cNvSpPr/>
          <p:nvPr/>
        </p:nvSpPr>
        <p:spPr bwMode="auto">
          <a:xfrm>
            <a:off x="7864476" y="4926014"/>
            <a:ext cx="403225" cy="401637"/>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4" name="Oval 33"/>
          <p:cNvSpPr/>
          <p:nvPr/>
        </p:nvSpPr>
        <p:spPr bwMode="auto">
          <a:xfrm>
            <a:off x="6719889" y="4743450"/>
            <a:ext cx="585787" cy="584200"/>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5" name="Oval 34"/>
          <p:cNvSpPr/>
          <p:nvPr/>
        </p:nvSpPr>
        <p:spPr bwMode="auto">
          <a:xfrm>
            <a:off x="6227764" y="5327650"/>
            <a:ext cx="585787" cy="585788"/>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6" name="Oval 35"/>
          <p:cNvSpPr/>
          <p:nvPr/>
        </p:nvSpPr>
        <p:spPr bwMode="auto">
          <a:xfrm>
            <a:off x="6986589" y="5327650"/>
            <a:ext cx="585787" cy="585788"/>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7" name="Oval 36"/>
          <p:cNvSpPr/>
          <p:nvPr/>
        </p:nvSpPr>
        <p:spPr bwMode="auto">
          <a:xfrm>
            <a:off x="6227764" y="3976688"/>
            <a:ext cx="439737" cy="438150"/>
          </a:xfrm>
          <a:prstGeom prst="ellipse">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38" name="Oval 37"/>
          <p:cNvSpPr/>
          <p:nvPr/>
        </p:nvSpPr>
        <p:spPr bwMode="auto">
          <a:xfrm>
            <a:off x="5364163" y="3411538"/>
            <a:ext cx="736600" cy="735012"/>
          </a:xfrm>
          <a:prstGeom prst="ellipse">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dirty="0">
              <a:solidFill>
                <a:srgbClr val="000000"/>
              </a:solidFill>
              <a:cs typeface="Arial" charset="0"/>
            </a:endParaRPr>
          </a:p>
        </p:txBody>
      </p:sp>
      <p:sp>
        <p:nvSpPr>
          <p:cNvPr id="39" name="Oval 38"/>
          <p:cNvSpPr/>
          <p:nvPr/>
        </p:nvSpPr>
        <p:spPr bwMode="auto">
          <a:xfrm>
            <a:off x="5810250" y="2825750"/>
            <a:ext cx="584200" cy="585788"/>
          </a:xfrm>
          <a:prstGeom prst="ellipse">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0" name="Oval 39"/>
          <p:cNvSpPr/>
          <p:nvPr/>
        </p:nvSpPr>
        <p:spPr bwMode="auto">
          <a:xfrm>
            <a:off x="6477000" y="3132139"/>
            <a:ext cx="585788" cy="585787"/>
          </a:xfrm>
          <a:prstGeom prst="ellipse">
            <a:avLst/>
          </a:prstGeom>
          <a:solidFill>
            <a:schemeClr val="accent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2" name="Oval 41"/>
          <p:cNvSpPr/>
          <p:nvPr/>
        </p:nvSpPr>
        <p:spPr bwMode="auto">
          <a:xfrm>
            <a:off x="4594225" y="5218113"/>
            <a:ext cx="585788" cy="584200"/>
          </a:xfrm>
          <a:prstGeom prst="ellipse">
            <a:avLst/>
          </a:prstGeom>
          <a:solidFill>
            <a:schemeClr val="accent2">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3" name="Oval 42"/>
          <p:cNvSpPr/>
          <p:nvPr/>
        </p:nvSpPr>
        <p:spPr bwMode="auto">
          <a:xfrm>
            <a:off x="4594225" y="4451350"/>
            <a:ext cx="585788" cy="584200"/>
          </a:xfrm>
          <a:prstGeom prst="ellipse">
            <a:avLst/>
          </a:prstGeom>
          <a:solidFill>
            <a:schemeClr val="accent2">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4" name="Oval 43"/>
          <p:cNvSpPr/>
          <p:nvPr/>
        </p:nvSpPr>
        <p:spPr bwMode="auto">
          <a:xfrm>
            <a:off x="3587750" y="3830638"/>
            <a:ext cx="584200" cy="584200"/>
          </a:xfrm>
          <a:prstGeom prst="ellipse">
            <a:avLst/>
          </a:prstGeom>
          <a:solidFill>
            <a:schemeClr val="accent2">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5" name="Oval 44"/>
          <p:cNvSpPr/>
          <p:nvPr/>
        </p:nvSpPr>
        <p:spPr bwMode="auto">
          <a:xfrm>
            <a:off x="3879851" y="4340226"/>
            <a:ext cx="714375" cy="714375"/>
          </a:xfrm>
          <a:prstGeom prst="ellipse">
            <a:avLst/>
          </a:prstGeom>
          <a:solidFill>
            <a:schemeClr val="accent2">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6" name="Oval 45"/>
          <p:cNvSpPr/>
          <p:nvPr/>
        </p:nvSpPr>
        <p:spPr bwMode="auto">
          <a:xfrm>
            <a:off x="5224464" y="4803775"/>
            <a:ext cx="414337" cy="414338"/>
          </a:xfrm>
          <a:prstGeom prst="ellipse">
            <a:avLst/>
          </a:prstGeom>
          <a:solidFill>
            <a:schemeClr val="accent2">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7" name="Oval 46"/>
          <p:cNvSpPr/>
          <p:nvPr/>
        </p:nvSpPr>
        <p:spPr bwMode="auto">
          <a:xfrm>
            <a:off x="5364164" y="5387975"/>
            <a:ext cx="738187" cy="738188"/>
          </a:xfrm>
          <a:prstGeom prst="ellipse">
            <a:avLst/>
          </a:prstGeom>
          <a:solidFill>
            <a:schemeClr val="accent2">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8" name="Oval 47"/>
          <p:cNvSpPr/>
          <p:nvPr/>
        </p:nvSpPr>
        <p:spPr bwMode="auto">
          <a:xfrm>
            <a:off x="4010025" y="2038350"/>
            <a:ext cx="584200" cy="585788"/>
          </a:xfrm>
          <a:prstGeom prst="ellipse">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49" name="Oval 48"/>
          <p:cNvSpPr/>
          <p:nvPr/>
        </p:nvSpPr>
        <p:spPr bwMode="auto">
          <a:xfrm>
            <a:off x="3576639" y="2698750"/>
            <a:ext cx="738187" cy="736600"/>
          </a:xfrm>
          <a:prstGeom prst="ellipse">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50" name="Oval 49"/>
          <p:cNvSpPr/>
          <p:nvPr/>
        </p:nvSpPr>
        <p:spPr bwMode="auto">
          <a:xfrm>
            <a:off x="4314825" y="2624138"/>
            <a:ext cx="508000" cy="508000"/>
          </a:xfrm>
          <a:prstGeom prst="ellipse">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51" name="Oval 50"/>
          <p:cNvSpPr/>
          <p:nvPr/>
        </p:nvSpPr>
        <p:spPr bwMode="auto">
          <a:xfrm>
            <a:off x="4759325" y="1384300"/>
            <a:ext cx="584200" cy="584200"/>
          </a:xfrm>
          <a:prstGeom prst="ellipse">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52" name="Oval 51"/>
          <p:cNvSpPr/>
          <p:nvPr/>
        </p:nvSpPr>
        <p:spPr bwMode="auto">
          <a:xfrm>
            <a:off x="4886325" y="1874838"/>
            <a:ext cx="750888" cy="749300"/>
          </a:xfrm>
          <a:prstGeom prst="ellipse">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53" name="Oval 52"/>
          <p:cNvSpPr/>
          <p:nvPr/>
        </p:nvSpPr>
        <p:spPr bwMode="auto">
          <a:xfrm>
            <a:off x="5476875" y="1384300"/>
            <a:ext cx="490538" cy="490538"/>
          </a:xfrm>
          <a:prstGeom prst="ellipse">
            <a:avLst/>
          </a:prstGeom>
          <a:solidFill>
            <a:schemeClr val="accent2">
              <a:lumMod val="20000"/>
              <a:lumOff val="8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54" name="Oval 53"/>
          <p:cNvSpPr/>
          <p:nvPr/>
        </p:nvSpPr>
        <p:spPr bwMode="auto">
          <a:xfrm>
            <a:off x="6986589" y="1384300"/>
            <a:ext cx="388937" cy="387350"/>
          </a:xfrm>
          <a:prstGeom prst="ellipse">
            <a:avLst/>
          </a:prstGeom>
          <a:solidFill>
            <a:schemeClr val="accent2">
              <a:lumMod val="7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sp>
        <p:nvSpPr>
          <p:cNvPr id="55" name="Oval 54"/>
          <p:cNvSpPr/>
          <p:nvPr/>
        </p:nvSpPr>
        <p:spPr bwMode="auto">
          <a:xfrm>
            <a:off x="7162800" y="4367214"/>
            <a:ext cx="387350" cy="388937"/>
          </a:xfrm>
          <a:prstGeom prst="ellipse">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endParaRPr lang="en-US" b="1">
              <a:solidFill>
                <a:srgbClr val="000000"/>
              </a:solidFill>
              <a:cs typeface="Arial" charset="0"/>
            </a:endParaRPr>
          </a:p>
        </p:txBody>
      </p:sp>
      <p:grpSp>
        <p:nvGrpSpPr>
          <p:cNvPr id="3" name="Group 330"/>
          <p:cNvGrpSpPr>
            <a:grpSpLocks/>
          </p:cNvGrpSpPr>
          <p:nvPr/>
        </p:nvGrpSpPr>
        <p:grpSpPr bwMode="auto">
          <a:xfrm>
            <a:off x="6329363" y="1441450"/>
            <a:ext cx="2374900" cy="2008188"/>
            <a:chOff x="4660675" y="1352550"/>
            <a:chExt cx="2373971" cy="2008361"/>
          </a:xfrm>
        </p:grpSpPr>
        <p:pic>
          <p:nvPicPr>
            <p:cNvPr id="67632" name="AutoShape 109"/>
            <p:cNvPicPr>
              <a:picLocks noChangeArrowheads="1"/>
            </p:cNvPicPr>
            <p:nvPr/>
          </p:nvPicPr>
          <p:blipFill>
            <a:blip r:embed="rId4"/>
            <a:srcRect/>
            <a:stretch>
              <a:fillRect/>
            </a:stretch>
          </p:blipFill>
          <p:spPr bwMode="auto">
            <a:xfrm>
              <a:off x="5384137" y="2075723"/>
              <a:ext cx="213360" cy="237744"/>
            </a:xfrm>
            <a:prstGeom prst="rect">
              <a:avLst/>
            </a:prstGeom>
            <a:noFill/>
            <a:ln w="9525">
              <a:noFill/>
              <a:miter lim="800000"/>
              <a:headEnd/>
              <a:tailEnd/>
            </a:ln>
          </p:spPr>
        </p:pic>
        <p:pic>
          <p:nvPicPr>
            <p:cNvPr id="67633" name="AutoShape 110"/>
            <p:cNvPicPr>
              <a:picLocks noChangeArrowheads="1"/>
            </p:cNvPicPr>
            <p:nvPr/>
          </p:nvPicPr>
          <p:blipFill>
            <a:blip r:embed="rId5"/>
            <a:srcRect/>
            <a:stretch>
              <a:fillRect/>
            </a:stretch>
          </p:blipFill>
          <p:spPr bwMode="auto">
            <a:xfrm>
              <a:off x="5457289" y="2002571"/>
              <a:ext cx="219456" cy="225552"/>
            </a:xfrm>
            <a:prstGeom prst="rect">
              <a:avLst/>
            </a:prstGeom>
            <a:noFill/>
            <a:ln w="9525">
              <a:noFill/>
              <a:miter lim="800000"/>
              <a:headEnd/>
              <a:tailEnd/>
            </a:ln>
          </p:spPr>
        </p:pic>
        <p:pic>
          <p:nvPicPr>
            <p:cNvPr id="67634" name="AutoShape 111"/>
            <p:cNvPicPr>
              <a:picLocks noChangeArrowheads="1"/>
            </p:cNvPicPr>
            <p:nvPr/>
          </p:nvPicPr>
          <p:blipFill>
            <a:blip r:embed="rId6"/>
            <a:srcRect/>
            <a:stretch>
              <a:fillRect/>
            </a:stretch>
          </p:blipFill>
          <p:spPr bwMode="auto">
            <a:xfrm>
              <a:off x="5536537" y="2075723"/>
              <a:ext cx="213360" cy="237744"/>
            </a:xfrm>
            <a:prstGeom prst="rect">
              <a:avLst/>
            </a:prstGeom>
            <a:noFill/>
            <a:ln w="9525">
              <a:noFill/>
              <a:miter lim="800000"/>
              <a:headEnd/>
              <a:tailEnd/>
            </a:ln>
          </p:spPr>
        </p:pic>
        <p:pic>
          <p:nvPicPr>
            <p:cNvPr id="67635" name="AutoShape 112"/>
            <p:cNvPicPr>
              <a:picLocks noChangeArrowheads="1"/>
            </p:cNvPicPr>
            <p:nvPr/>
          </p:nvPicPr>
          <p:blipFill>
            <a:blip r:embed="rId7"/>
            <a:srcRect/>
            <a:stretch>
              <a:fillRect/>
            </a:stretch>
          </p:blipFill>
          <p:spPr bwMode="auto">
            <a:xfrm>
              <a:off x="5384137" y="2228123"/>
              <a:ext cx="213360" cy="237744"/>
            </a:xfrm>
            <a:prstGeom prst="rect">
              <a:avLst/>
            </a:prstGeom>
            <a:noFill/>
            <a:ln w="9525">
              <a:noFill/>
              <a:miter lim="800000"/>
              <a:headEnd/>
              <a:tailEnd/>
            </a:ln>
          </p:spPr>
        </p:pic>
        <p:pic>
          <p:nvPicPr>
            <p:cNvPr id="67636" name="AutoShape 113"/>
            <p:cNvPicPr>
              <a:picLocks noChangeArrowheads="1"/>
            </p:cNvPicPr>
            <p:nvPr/>
          </p:nvPicPr>
          <p:blipFill>
            <a:blip r:embed="rId7"/>
            <a:srcRect/>
            <a:stretch>
              <a:fillRect/>
            </a:stretch>
          </p:blipFill>
          <p:spPr bwMode="auto">
            <a:xfrm>
              <a:off x="5688937" y="2228123"/>
              <a:ext cx="213360" cy="237744"/>
            </a:xfrm>
            <a:prstGeom prst="rect">
              <a:avLst/>
            </a:prstGeom>
            <a:noFill/>
            <a:ln w="9525">
              <a:noFill/>
              <a:miter lim="800000"/>
              <a:headEnd/>
              <a:tailEnd/>
            </a:ln>
          </p:spPr>
        </p:pic>
        <p:pic>
          <p:nvPicPr>
            <p:cNvPr id="67637" name="AutoShape 115"/>
            <p:cNvPicPr>
              <a:picLocks noChangeArrowheads="1"/>
            </p:cNvPicPr>
            <p:nvPr/>
          </p:nvPicPr>
          <p:blipFill>
            <a:blip r:embed="rId8"/>
            <a:srcRect/>
            <a:stretch>
              <a:fillRect/>
            </a:stretch>
          </p:blipFill>
          <p:spPr bwMode="auto">
            <a:xfrm>
              <a:off x="5841337" y="2154971"/>
              <a:ext cx="213360" cy="225552"/>
            </a:xfrm>
            <a:prstGeom prst="rect">
              <a:avLst/>
            </a:prstGeom>
            <a:noFill/>
            <a:ln w="9525">
              <a:noFill/>
              <a:miter lim="800000"/>
              <a:headEnd/>
              <a:tailEnd/>
            </a:ln>
          </p:spPr>
        </p:pic>
        <p:pic>
          <p:nvPicPr>
            <p:cNvPr id="67638" name="AutoShape 116"/>
            <p:cNvPicPr>
              <a:picLocks noChangeArrowheads="1"/>
            </p:cNvPicPr>
            <p:nvPr/>
          </p:nvPicPr>
          <p:blipFill>
            <a:blip r:embed="rId9"/>
            <a:srcRect/>
            <a:stretch>
              <a:fillRect/>
            </a:stretch>
          </p:blipFill>
          <p:spPr bwMode="auto">
            <a:xfrm>
              <a:off x="5536537" y="1850171"/>
              <a:ext cx="213360" cy="225552"/>
            </a:xfrm>
            <a:prstGeom prst="rect">
              <a:avLst/>
            </a:prstGeom>
            <a:noFill/>
            <a:ln w="9525">
              <a:noFill/>
              <a:miter lim="800000"/>
              <a:headEnd/>
              <a:tailEnd/>
            </a:ln>
          </p:spPr>
        </p:pic>
        <p:pic>
          <p:nvPicPr>
            <p:cNvPr id="67639" name="AutoShape 117"/>
            <p:cNvPicPr>
              <a:picLocks noChangeArrowheads="1"/>
            </p:cNvPicPr>
            <p:nvPr/>
          </p:nvPicPr>
          <p:blipFill>
            <a:blip r:embed="rId5"/>
            <a:srcRect/>
            <a:stretch>
              <a:fillRect/>
            </a:stretch>
          </p:blipFill>
          <p:spPr bwMode="auto">
            <a:xfrm>
              <a:off x="5457289" y="2154971"/>
              <a:ext cx="219456" cy="225552"/>
            </a:xfrm>
            <a:prstGeom prst="rect">
              <a:avLst/>
            </a:prstGeom>
            <a:noFill/>
            <a:ln w="9525">
              <a:noFill/>
              <a:miter lim="800000"/>
              <a:headEnd/>
              <a:tailEnd/>
            </a:ln>
          </p:spPr>
        </p:pic>
        <p:pic>
          <p:nvPicPr>
            <p:cNvPr id="67640" name="AutoShape 118"/>
            <p:cNvPicPr>
              <a:picLocks noChangeArrowheads="1"/>
            </p:cNvPicPr>
            <p:nvPr/>
          </p:nvPicPr>
          <p:blipFill>
            <a:blip r:embed="rId5"/>
            <a:srcRect/>
            <a:stretch>
              <a:fillRect/>
            </a:stretch>
          </p:blipFill>
          <p:spPr bwMode="auto">
            <a:xfrm>
              <a:off x="5609689" y="2154971"/>
              <a:ext cx="219456" cy="225552"/>
            </a:xfrm>
            <a:prstGeom prst="rect">
              <a:avLst/>
            </a:prstGeom>
            <a:noFill/>
            <a:ln w="9525">
              <a:noFill/>
              <a:miter lim="800000"/>
              <a:headEnd/>
              <a:tailEnd/>
            </a:ln>
          </p:spPr>
        </p:pic>
        <p:pic>
          <p:nvPicPr>
            <p:cNvPr id="67641" name="AutoShape 119"/>
            <p:cNvPicPr>
              <a:picLocks noChangeArrowheads="1"/>
            </p:cNvPicPr>
            <p:nvPr/>
          </p:nvPicPr>
          <p:blipFill>
            <a:blip r:embed="rId5"/>
            <a:srcRect/>
            <a:stretch>
              <a:fillRect/>
            </a:stretch>
          </p:blipFill>
          <p:spPr bwMode="auto">
            <a:xfrm>
              <a:off x="5762089" y="2307371"/>
              <a:ext cx="219456" cy="225552"/>
            </a:xfrm>
            <a:prstGeom prst="rect">
              <a:avLst/>
            </a:prstGeom>
            <a:noFill/>
            <a:ln w="9525">
              <a:noFill/>
              <a:miter lim="800000"/>
              <a:headEnd/>
              <a:tailEnd/>
            </a:ln>
          </p:spPr>
        </p:pic>
        <p:pic>
          <p:nvPicPr>
            <p:cNvPr id="67642" name="AutoShape 120"/>
            <p:cNvPicPr>
              <a:picLocks noChangeArrowheads="1"/>
            </p:cNvPicPr>
            <p:nvPr/>
          </p:nvPicPr>
          <p:blipFill>
            <a:blip r:embed="rId8"/>
            <a:srcRect/>
            <a:stretch>
              <a:fillRect/>
            </a:stretch>
          </p:blipFill>
          <p:spPr bwMode="auto">
            <a:xfrm>
              <a:off x="5079337" y="2307371"/>
              <a:ext cx="213360" cy="225552"/>
            </a:xfrm>
            <a:prstGeom prst="rect">
              <a:avLst/>
            </a:prstGeom>
            <a:noFill/>
            <a:ln w="9525">
              <a:noFill/>
              <a:miter lim="800000"/>
              <a:headEnd/>
              <a:tailEnd/>
            </a:ln>
          </p:spPr>
        </p:pic>
        <p:pic>
          <p:nvPicPr>
            <p:cNvPr id="67643" name="AutoShape 121"/>
            <p:cNvPicPr>
              <a:picLocks noChangeArrowheads="1"/>
            </p:cNvPicPr>
            <p:nvPr/>
          </p:nvPicPr>
          <p:blipFill>
            <a:blip r:embed="rId5"/>
            <a:srcRect/>
            <a:stretch>
              <a:fillRect/>
            </a:stretch>
          </p:blipFill>
          <p:spPr bwMode="auto">
            <a:xfrm>
              <a:off x="5609689" y="2307371"/>
              <a:ext cx="219456" cy="225552"/>
            </a:xfrm>
            <a:prstGeom prst="rect">
              <a:avLst/>
            </a:prstGeom>
            <a:noFill/>
            <a:ln w="9525">
              <a:noFill/>
              <a:miter lim="800000"/>
              <a:headEnd/>
              <a:tailEnd/>
            </a:ln>
          </p:spPr>
        </p:pic>
        <p:pic>
          <p:nvPicPr>
            <p:cNvPr id="67644" name="AutoShape 122"/>
            <p:cNvPicPr>
              <a:picLocks noChangeArrowheads="1"/>
            </p:cNvPicPr>
            <p:nvPr/>
          </p:nvPicPr>
          <p:blipFill>
            <a:blip r:embed="rId9"/>
            <a:srcRect/>
            <a:stretch>
              <a:fillRect/>
            </a:stretch>
          </p:blipFill>
          <p:spPr bwMode="auto">
            <a:xfrm>
              <a:off x="5231737" y="2307371"/>
              <a:ext cx="213360" cy="225552"/>
            </a:xfrm>
            <a:prstGeom prst="rect">
              <a:avLst/>
            </a:prstGeom>
            <a:noFill/>
            <a:ln w="9525">
              <a:noFill/>
              <a:miter lim="800000"/>
              <a:headEnd/>
              <a:tailEnd/>
            </a:ln>
          </p:spPr>
        </p:pic>
        <p:pic>
          <p:nvPicPr>
            <p:cNvPr id="67645" name="AutoShape 123"/>
            <p:cNvPicPr>
              <a:picLocks noChangeArrowheads="1"/>
            </p:cNvPicPr>
            <p:nvPr/>
          </p:nvPicPr>
          <p:blipFill>
            <a:blip r:embed="rId4"/>
            <a:srcRect/>
            <a:stretch>
              <a:fillRect/>
            </a:stretch>
          </p:blipFill>
          <p:spPr bwMode="auto">
            <a:xfrm>
              <a:off x="5536537" y="2228123"/>
              <a:ext cx="213360" cy="237744"/>
            </a:xfrm>
            <a:prstGeom prst="rect">
              <a:avLst/>
            </a:prstGeom>
            <a:noFill/>
            <a:ln w="9525">
              <a:noFill/>
              <a:miter lim="800000"/>
              <a:headEnd/>
              <a:tailEnd/>
            </a:ln>
          </p:spPr>
        </p:pic>
        <p:pic>
          <p:nvPicPr>
            <p:cNvPr id="67646" name="AutoShape 124"/>
            <p:cNvPicPr>
              <a:picLocks noChangeArrowheads="1"/>
            </p:cNvPicPr>
            <p:nvPr/>
          </p:nvPicPr>
          <p:blipFill>
            <a:blip r:embed="rId10"/>
            <a:srcRect/>
            <a:stretch>
              <a:fillRect/>
            </a:stretch>
          </p:blipFill>
          <p:spPr bwMode="auto">
            <a:xfrm>
              <a:off x="5152489" y="2228123"/>
              <a:ext cx="219456" cy="237744"/>
            </a:xfrm>
            <a:prstGeom prst="rect">
              <a:avLst/>
            </a:prstGeom>
            <a:noFill/>
            <a:ln w="9525">
              <a:noFill/>
              <a:miter lim="800000"/>
              <a:headEnd/>
              <a:tailEnd/>
            </a:ln>
          </p:spPr>
        </p:pic>
        <p:pic>
          <p:nvPicPr>
            <p:cNvPr id="67647" name="AutoShape 125"/>
            <p:cNvPicPr>
              <a:picLocks noChangeArrowheads="1"/>
            </p:cNvPicPr>
            <p:nvPr/>
          </p:nvPicPr>
          <p:blipFill>
            <a:blip r:embed="rId11"/>
            <a:srcRect/>
            <a:stretch>
              <a:fillRect/>
            </a:stretch>
          </p:blipFill>
          <p:spPr bwMode="auto">
            <a:xfrm>
              <a:off x="5304889" y="2228123"/>
              <a:ext cx="219456" cy="237744"/>
            </a:xfrm>
            <a:prstGeom prst="rect">
              <a:avLst/>
            </a:prstGeom>
            <a:noFill/>
            <a:ln w="9525">
              <a:noFill/>
              <a:miter lim="800000"/>
              <a:headEnd/>
              <a:tailEnd/>
            </a:ln>
          </p:spPr>
        </p:pic>
        <p:pic>
          <p:nvPicPr>
            <p:cNvPr id="67648" name="AutoShape 126"/>
            <p:cNvPicPr>
              <a:picLocks noChangeArrowheads="1"/>
            </p:cNvPicPr>
            <p:nvPr/>
          </p:nvPicPr>
          <p:blipFill>
            <a:blip r:embed="rId5"/>
            <a:srcRect/>
            <a:stretch>
              <a:fillRect/>
            </a:stretch>
          </p:blipFill>
          <p:spPr bwMode="auto">
            <a:xfrm>
              <a:off x="5457289" y="2307371"/>
              <a:ext cx="219456" cy="225552"/>
            </a:xfrm>
            <a:prstGeom prst="rect">
              <a:avLst/>
            </a:prstGeom>
            <a:noFill/>
            <a:ln w="9525">
              <a:noFill/>
              <a:miter lim="800000"/>
              <a:headEnd/>
              <a:tailEnd/>
            </a:ln>
          </p:spPr>
        </p:pic>
        <p:pic>
          <p:nvPicPr>
            <p:cNvPr id="67649" name="AutoShape 127"/>
            <p:cNvPicPr>
              <a:picLocks noChangeArrowheads="1"/>
            </p:cNvPicPr>
            <p:nvPr/>
          </p:nvPicPr>
          <p:blipFill>
            <a:blip r:embed="rId12"/>
            <a:srcRect/>
            <a:stretch>
              <a:fillRect/>
            </a:stretch>
          </p:blipFill>
          <p:spPr bwMode="auto">
            <a:xfrm>
              <a:off x="5152489" y="2459771"/>
              <a:ext cx="219456" cy="225552"/>
            </a:xfrm>
            <a:prstGeom prst="rect">
              <a:avLst/>
            </a:prstGeom>
            <a:noFill/>
            <a:ln w="9525">
              <a:noFill/>
              <a:miter lim="800000"/>
              <a:headEnd/>
              <a:tailEnd/>
            </a:ln>
          </p:spPr>
        </p:pic>
        <p:pic>
          <p:nvPicPr>
            <p:cNvPr id="67650" name="AutoShape 128"/>
            <p:cNvPicPr>
              <a:picLocks noChangeArrowheads="1"/>
            </p:cNvPicPr>
            <p:nvPr/>
          </p:nvPicPr>
          <p:blipFill>
            <a:blip r:embed="rId9"/>
            <a:srcRect/>
            <a:stretch>
              <a:fillRect/>
            </a:stretch>
          </p:blipFill>
          <p:spPr bwMode="auto">
            <a:xfrm>
              <a:off x="5536537" y="2459771"/>
              <a:ext cx="213360" cy="225552"/>
            </a:xfrm>
            <a:prstGeom prst="rect">
              <a:avLst/>
            </a:prstGeom>
            <a:noFill/>
            <a:ln w="9525">
              <a:noFill/>
              <a:miter lim="800000"/>
              <a:headEnd/>
              <a:tailEnd/>
            </a:ln>
          </p:spPr>
        </p:pic>
        <p:pic>
          <p:nvPicPr>
            <p:cNvPr id="67651" name="AutoShape 129"/>
            <p:cNvPicPr>
              <a:picLocks noChangeArrowheads="1"/>
            </p:cNvPicPr>
            <p:nvPr/>
          </p:nvPicPr>
          <p:blipFill>
            <a:blip r:embed="rId8"/>
            <a:srcRect/>
            <a:stretch>
              <a:fillRect/>
            </a:stretch>
          </p:blipFill>
          <p:spPr bwMode="auto">
            <a:xfrm>
              <a:off x="5384137" y="2459771"/>
              <a:ext cx="213360" cy="225552"/>
            </a:xfrm>
            <a:prstGeom prst="rect">
              <a:avLst/>
            </a:prstGeom>
            <a:noFill/>
            <a:ln w="9525">
              <a:noFill/>
              <a:miter lim="800000"/>
              <a:headEnd/>
              <a:tailEnd/>
            </a:ln>
          </p:spPr>
        </p:pic>
        <p:pic>
          <p:nvPicPr>
            <p:cNvPr id="67652" name="AutoShape 130"/>
            <p:cNvPicPr>
              <a:picLocks noChangeArrowheads="1"/>
            </p:cNvPicPr>
            <p:nvPr/>
          </p:nvPicPr>
          <p:blipFill>
            <a:blip r:embed="rId5"/>
            <a:srcRect/>
            <a:stretch>
              <a:fillRect/>
            </a:stretch>
          </p:blipFill>
          <p:spPr bwMode="auto">
            <a:xfrm>
              <a:off x="6761833" y="3020603"/>
              <a:ext cx="219456" cy="225552"/>
            </a:xfrm>
            <a:prstGeom prst="rect">
              <a:avLst/>
            </a:prstGeom>
            <a:noFill/>
            <a:ln w="9525">
              <a:noFill/>
              <a:miter lim="800000"/>
              <a:headEnd/>
              <a:tailEnd/>
            </a:ln>
          </p:spPr>
        </p:pic>
        <p:pic>
          <p:nvPicPr>
            <p:cNvPr id="67653" name="AutoShape 131"/>
            <p:cNvPicPr>
              <a:picLocks noChangeArrowheads="1"/>
            </p:cNvPicPr>
            <p:nvPr/>
          </p:nvPicPr>
          <p:blipFill>
            <a:blip r:embed="rId10"/>
            <a:srcRect/>
            <a:stretch>
              <a:fillRect/>
            </a:stretch>
          </p:blipFill>
          <p:spPr bwMode="auto">
            <a:xfrm>
              <a:off x="5304889" y="2380523"/>
              <a:ext cx="219456" cy="237744"/>
            </a:xfrm>
            <a:prstGeom prst="rect">
              <a:avLst/>
            </a:prstGeom>
            <a:noFill/>
            <a:ln w="9525">
              <a:noFill/>
              <a:miter lim="800000"/>
              <a:headEnd/>
              <a:tailEnd/>
            </a:ln>
          </p:spPr>
        </p:pic>
        <p:pic>
          <p:nvPicPr>
            <p:cNvPr id="67654" name="AutoShape 132"/>
            <p:cNvPicPr>
              <a:picLocks noChangeArrowheads="1"/>
            </p:cNvPicPr>
            <p:nvPr/>
          </p:nvPicPr>
          <p:blipFill>
            <a:blip r:embed="rId13"/>
            <a:srcRect/>
            <a:stretch>
              <a:fillRect/>
            </a:stretch>
          </p:blipFill>
          <p:spPr bwMode="auto">
            <a:xfrm>
              <a:off x="5457289" y="2380523"/>
              <a:ext cx="219456" cy="237744"/>
            </a:xfrm>
            <a:prstGeom prst="rect">
              <a:avLst/>
            </a:prstGeom>
            <a:noFill/>
            <a:ln w="9525">
              <a:noFill/>
              <a:miter lim="800000"/>
              <a:headEnd/>
              <a:tailEnd/>
            </a:ln>
          </p:spPr>
        </p:pic>
        <p:pic>
          <p:nvPicPr>
            <p:cNvPr id="67655" name="AutoShape 133"/>
            <p:cNvPicPr>
              <a:picLocks noChangeArrowheads="1"/>
            </p:cNvPicPr>
            <p:nvPr/>
          </p:nvPicPr>
          <p:blipFill>
            <a:blip r:embed="rId6"/>
            <a:srcRect/>
            <a:stretch>
              <a:fillRect/>
            </a:stretch>
          </p:blipFill>
          <p:spPr bwMode="auto">
            <a:xfrm>
              <a:off x="6688681" y="3093755"/>
              <a:ext cx="213360" cy="237744"/>
            </a:xfrm>
            <a:prstGeom prst="rect">
              <a:avLst/>
            </a:prstGeom>
            <a:noFill/>
            <a:ln w="9525">
              <a:noFill/>
              <a:miter lim="800000"/>
              <a:headEnd/>
              <a:tailEnd/>
            </a:ln>
          </p:spPr>
        </p:pic>
        <p:pic>
          <p:nvPicPr>
            <p:cNvPr id="67656" name="AutoShape 134"/>
            <p:cNvPicPr>
              <a:picLocks noChangeArrowheads="1"/>
            </p:cNvPicPr>
            <p:nvPr/>
          </p:nvPicPr>
          <p:blipFill>
            <a:blip r:embed="rId6"/>
            <a:srcRect/>
            <a:stretch>
              <a:fillRect/>
            </a:stretch>
          </p:blipFill>
          <p:spPr bwMode="auto">
            <a:xfrm>
              <a:off x="5384137" y="2532923"/>
              <a:ext cx="213360" cy="237744"/>
            </a:xfrm>
            <a:prstGeom prst="rect">
              <a:avLst/>
            </a:prstGeom>
            <a:noFill/>
            <a:ln w="9525">
              <a:noFill/>
              <a:miter lim="800000"/>
              <a:headEnd/>
              <a:tailEnd/>
            </a:ln>
          </p:spPr>
        </p:pic>
        <p:pic>
          <p:nvPicPr>
            <p:cNvPr id="67657" name="AutoShape 135"/>
            <p:cNvPicPr>
              <a:picLocks noChangeArrowheads="1"/>
            </p:cNvPicPr>
            <p:nvPr/>
          </p:nvPicPr>
          <p:blipFill>
            <a:blip r:embed="rId11"/>
            <a:srcRect/>
            <a:stretch>
              <a:fillRect/>
            </a:stretch>
          </p:blipFill>
          <p:spPr bwMode="auto">
            <a:xfrm>
              <a:off x="6761833" y="3246155"/>
              <a:ext cx="219456" cy="237744"/>
            </a:xfrm>
            <a:prstGeom prst="rect">
              <a:avLst/>
            </a:prstGeom>
            <a:noFill/>
            <a:ln w="9525">
              <a:noFill/>
              <a:miter lim="800000"/>
              <a:headEnd/>
              <a:tailEnd/>
            </a:ln>
          </p:spPr>
        </p:pic>
        <p:pic>
          <p:nvPicPr>
            <p:cNvPr id="67658" name="AutoShape 136"/>
            <p:cNvPicPr>
              <a:picLocks noChangeArrowheads="1"/>
            </p:cNvPicPr>
            <p:nvPr/>
          </p:nvPicPr>
          <p:blipFill>
            <a:blip r:embed="rId13"/>
            <a:srcRect/>
            <a:stretch>
              <a:fillRect/>
            </a:stretch>
          </p:blipFill>
          <p:spPr bwMode="auto">
            <a:xfrm>
              <a:off x="6609433" y="3246155"/>
              <a:ext cx="219456" cy="237744"/>
            </a:xfrm>
            <a:prstGeom prst="rect">
              <a:avLst/>
            </a:prstGeom>
            <a:noFill/>
            <a:ln w="9525">
              <a:noFill/>
              <a:miter lim="800000"/>
              <a:headEnd/>
              <a:tailEnd/>
            </a:ln>
          </p:spPr>
        </p:pic>
        <p:pic>
          <p:nvPicPr>
            <p:cNvPr id="67659" name="AutoShape 137"/>
            <p:cNvPicPr>
              <a:picLocks noChangeArrowheads="1"/>
            </p:cNvPicPr>
            <p:nvPr/>
          </p:nvPicPr>
          <p:blipFill>
            <a:blip r:embed="rId12"/>
            <a:srcRect/>
            <a:stretch>
              <a:fillRect/>
            </a:stretch>
          </p:blipFill>
          <p:spPr bwMode="auto">
            <a:xfrm>
              <a:off x="6914233" y="3173003"/>
              <a:ext cx="219456" cy="225552"/>
            </a:xfrm>
            <a:prstGeom prst="rect">
              <a:avLst/>
            </a:prstGeom>
            <a:noFill/>
            <a:ln w="9525">
              <a:noFill/>
              <a:miter lim="800000"/>
              <a:headEnd/>
              <a:tailEnd/>
            </a:ln>
          </p:spPr>
        </p:pic>
        <p:pic>
          <p:nvPicPr>
            <p:cNvPr id="67660" name="AutoShape 138"/>
            <p:cNvPicPr>
              <a:picLocks noChangeArrowheads="1"/>
            </p:cNvPicPr>
            <p:nvPr/>
          </p:nvPicPr>
          <p:blipFill>
            <a:blip r:embed="rId12"/>
            <a:srcRect/>
            <a:stretch>
              <a:fillRect/>
            </a:stretch>
          </p:blipFill>
          <p:spPr bwMode="auto">
            <a:xfrm>
              <a:off x="5000089" y="1801403"/>
              <a:ext cx="219456" cy="225552"/>
            </a:xfrm>
            <a:prstGeom prst="rect">
              <a:avLst/>
            </a:prstGeom>
            <a:noFill/>
            <a:ln w="9525">
              <a:noFill/>
              <a:miter lim="800000"/>
              <a:headEnd/>
              <a:tailEnd/>
            </a:ln>
          </p:spPr>
        </p:pic>
        <p:pic>
          <p:nvPicPr>
            <p:cNvPr id="67661" name="AutoShape 139"/>
            <p:cNvPicPr>
              <a:picLocks noChangeArrowheads="1"/>
            </p:cNvPicPr>
            <p:nvPr/>
          </p:nvPicPr>
          <p:blipFill>
            <a:blip r:embed="rId5"/>
            <a:srcRect/>
            <a:stretch>
              <a:fillRect/>
            </a:stretch>
          </p:blipFill>
          <p:spPr bwMode="auto">
            <a:xfrm>
              <a:off x="5000089" y="1508795"/>
              <a:ext cx="219456" cy="225552"/>
            </a:xfrm>
            <a:prstGeom prst="rect">
              <a:avLst/>
            </a:prstGeom>
            <a:noFill/>
            <a:ln w="9525">
              <a:noFill/>
              <a:miter lim="800000"/>
              <a:headEnd/>
              <a:tailEnd/>
            </a:ln>
          </p:spPr>
        </p:pic>
        <p:pic>
          <p:nvPicPr>
            <p:cNvPr id="67662" name="AutoShape 140"/>
            <p:cNvPicPr>
              <a:picLocks noChangeArrowheads="1"/>
            </p:cNvPicPr>
            <p:nvPr/>
          </p:nvPicPr>
          <p:blipFill>
            <a:blip r:embed="rId7"/>
            <a:srcRect/>
            <a:stretch>
              <a:fillRect/>
            </a:stretch>
          </p:blipFill>
          <p:spPr bwMode="auto">
            <a:xfrm>
              <a:off x="6079081" y="3246155"/>
              <a:ext cx="213360" cy="237744"/>
            </a:xfrm>
            <a:prstGeom prst="rect">
              <a:avLst/>
            </a:prstGeom>
            <a:noFill/>
            <a:ln w="9525">
              <a:noFill/>
              <a:miter lim="800000"/>
              <a:headEnd/>
              <a:tailEnd/>
            </a:ln>
          </p:spPr>
        </p:pic>
        <p:pic>
          <p:nvPicPr>
            <p:cNvPr id="67663" name="AutoShape 141"/>
            <p:cNvPicPr>
              <a:picLocks noChangeArrowheads="1"/>
            </p:cNvPicPr>
            <p:nvPr/>
          </p:nvPicPr>
          <p:blipFill>
            <a:blip r:embed="rId4"/>
            <a:srcRect/>
            <a:stretch>
              <a:fillRect/>
            </a:stretch>
          </p:blipFill>
          <p:spPr bwMode="auto">
            <a:xfrm>
              <a:off x="5926681" y="3246155"/>
              <a:ext cx="213360" cy="237744"/>
            </a:xfrm>
            <a:prstGeom prst="rect">
              <a:avLst/>
            </a:prstGeom>
            <a:noFill/>
            <a:ln w="9525">
              <a:noFill/>
              <a:miter lim="800000"/>
              <a:headEnd/>
              <a:tailEnd/>
            </a:ln>
          </p:spPr>
        </p:pic>
        <p:pic>
          <p:nvPicPr>
            <p:cNvPr id="67664" name="AutoShape 142"/>
            <p:cNvPicPr>
              <a:picLocks noChangeArrowheads="1"/>
            </p:cNvPicPr>
            <p:nvPr/>
          </p:nvPicPr>
          <p:blipFill>
            <a:blip r:embed="rId8"/>
            <a:srcRect/>
            <a:stretch>
              <a:fillRect/>
            </a:stretch>
          </p:blipFill>
          <p:spPr bwMode="auto">
            <a:xfrm>
              <a:off x="6231481" y="3173003"/>
              <a:ext cx="213360" cy="225552"/>
            </a:xfrm>
            <a:prstGeom prst="rect">
              <a:avLst/>
            </a:prstGeom>
            <a:noFill/>
            <a:ln w="9525">
              <a:noFill/>
              <a:miter lim="800000"/>
              <a:headEnd/>
              <a:tailEnd/>
            </a:ln>
          </p:spPr>
        </p:pic>
        <p:pic>
          <p:nvPicPr>
            <p:cNvPr id="67665" name="AutoShape 143"/>
            <p:cNvPicPr>
              <a:picLocks noChangeArrowheads="1"/>
            </p:cNvPicPr>
            <p:nvPr/>
          </p:nvPicPr>
          <p:blipFill>
            <a:blip r:embed="rId13"/>
            <a:srcRect/>
            <a:stretch>
              <a:fillRect/>
            </a:stretch>
          </p:blipFill>
          <p:spPr bwMode="auto">
            <a:xfrm>
              <a:off x="5304889" y="1313723"/>
              <a:ext cx="219456" cy="237744"/>
            </a:xfrm>
            <a:prstGeom prst="rect">
              <a:avLst/>
            </a:prstGeom>
            <a:noFill/>
            <a:ln w="9525">
              <a:noFill/>
              <a:miter lim="800000"/>
              <a:headEnd/>
              <a:tailEnd/>
            </a:ln>
          </p:spPr>
        </p:pic>
        <p:pic>
          <p:nvPicPr>
            <p:cNvPr id="67666" name="AutoShape 144"/>
            <p:cNvPicPr>
              <a:picLocks noChangeArrowheads="1"/>
            </p:cNvPicPr>
            <p:nvPr/>
          </p:nvPicPr>
          <p:blipFill>
            <a:blip r:embed="rId9"/>
            <a:srcRect/>
            <a:stretch>
              <a:fillRect/>
            </a:stretch>
          </p:blipFill>
          <p:spPr bwMode="auto">
            <a:xfrm>
              <a:off x="5231737" y="1392971"/>
              <a:ext cx="213360" cy="225552"/>
            </a:xfrm>
            <a:prstGeom prst="rect">
              <a:avLst/>
            </a:prstGeom>
            <a:noFill/>
            <a:ln w="9525">
              <a:noFill/>
              <a:miter lim="800000"/>
              <a:headEnd/>
              <a:tailEnd/>
            </a:ln>
          </p:spPr>
        </p:pic>
        <p:pic>
          <p:nvPicPr>
            <p:cNvPr id="67667" name="AutoShape 145"/>
            <p:cNvPicPr>
              <a:picLocks noChangeArrowheads="1"/>
            </p:cNvPicPr>
            <p:nvPr/>
          </p:nvPicPr>
          <p:blipFill>
            <a:blip r:embed="rId5"/>
            <a:srcRect/>
            <a:stretch>
              <a:fillRect/>
            </a:stretch>
          </p:blipFill>
          <p:spPr bwMode="auto">
            <a:xfrm>
              <a:off x="5304889" y="1545371"/>
              <a:ext cx="219456" cy="225552"/>
            </a:xfrm>
            <a:prstGeom prst="rect">
              <a:avLst/>
            </a:prstGeom>
            <a:noFill/>
            <a:ln w="9525">
              <a:noFill/>
              <a:miter lim="800000"/>
              <a:headEnd/>
              <a:tailEnd/>
            </a:ln>
          </p:spPr>
        </p:pic>
        <p:pic>
          <p:nvPicPr>
            <p:cNvPr id="67668" name="AutoShape 146"/>
            <p:cNvPicPr>
              <a:picLocks noChangeArrowheads="1"/>
            </p:cNvPicPr>
            <p:nvPr/>
          </p:nvPicPr>
          <p:blipFill>
            <a:blip r:embed="rId5"/>
            <a:srcRect/>
            <a:stretch>
              <a:fillRect/>
            </a:stretch>
          </p:blipFill>
          <p:spPr bwMode="auto">
            <a:xfrm>
              <a:off x="5152489" y="1545371"/>
              <a:ext cx="219456" cy="225552"/>
            </a:xfrm>
            <a:prstGeom prst="rect">
              <a:avLst/>
            </a:prstGeom>
            <a:noFill/>
            <a:ln w="9525">
              <a:noFill/>
              <a:miter lim="800000"/>
              <a:headEnd/>
              <a:tailEnd/>
            </a:ln>
          </p:spPr>
        </p:pic>
        <p:pic>
          <p:nvPicPr>
            <p:cNvPr id="67669" name="AutoShape 147"/>
            <p:cNvPicPr>
              <a:picLocks noChangeArrowheads="1"/>
            </p:cNvPicPr>
            <p:nvPr/>
          </p:nvPicPr>
          <p:blipFill>
            <a:blip r:embed="rId10"/>
            <a:srcRect/>
            <a:stretch>
              <a:fillRect/>
            </a:stretch>
          </p:blipFill>
          <p:spPr bwMode="auto">
            <a:xfrm>
              <a:off x="5457289" y="1466123"/>
              <a:ext cx="219456" cy="237744"/>
            </a:xfrm>
            <a:prstGeom prst="rect">
              <a:avLst/>
            </a:prstGeom>
            <a:noFill/>
            <a:ln w="9525">
              <a:noFill/>
              <a:miter lim="800000"/>
              <a:headEnd/>
              <a:tailEnd/>
            </a:ln>
          </p:spPr>
        </p:pic>
        <p:pic>
          <p:nvPicPr>
            <p:cNvPr id="67670" name="AutoShape 148"/>
            <p:cNvPicPr>
              <a:picLocks noChangeArrowheads="1"/>
            </p:cNvPicPr>
            <p:nvPr/>
          </p:nvPicPr>
          <p:blipFill>
            <a:blip r:embed="rId11"/>
            <a:srcRect/>
            <a:stretch>
              <a:fillRect/>
            </a:stretch>
          </p:blipFill>
          <p:spPr bwMode="auto">
            <a:xfrm>
              <a:off x="5762089" y="2532923"/>
              <a:ext cx="219456" cy="237744"/>
            </a:xfrm>
            <a:prstGeom prst="rect">
              <a:avLst/>
            </a:prstGeom>
            <a:noFill/>
            <a:ln w="9525">
              <a:noFill/>
              <a:miter lim="800000"/>
              <a:headEnd/>
              <a:tailEnd/>
            </a:ln>
          </p:spPr>
        </p:pic>
        <p:pic>
          <p:nvPicPr>
            <p:cNvPr id="67671" name="AutoShape 149"/>
            <p:cNvPicPr>
              <a:picLocks noChangeArrowheads="1"/>
            </p:cNvPicPr>
            <p:nvPr/>
          </p:nvPicPr>
          <p:blipFill>
            <a:blip r:embed="rId11"/>
            <a:srcRect/>
            <a:stretch>
              <a:fillRect/>
            </a:stretch>
          </p:blipFill>
          <p:spPr bwMode="auto">
            <a:xfrm>
              <a:off x="6066889" y="2532923"/>
              <a:ext cx="219456" cy="237744"/>
            </a:xfrm>
            <a:prstGeom prst="rect">
              <a:avLst/>
            </a:prstGeom>
            <a:noFill/>
            <a:ln w="9525">
              <a:noFill/>
              <a:miter lim="800000"/>
              <a:headEnd/>
              <a:tailEnd/>
            </a:ln>
          </p:spPr>
        </p:pic>
        <p:pic>
          <p:nvPicPr>
            <p:cNvPr id="67672" name="AutoShape 151"/>
            <p:cNvPicPr>
              <a:picLocks noChangeArrowheads="1"/>
            </p:cNvPicPr>
            <p:nvPr/>
          </p:nvPicPr>
          <p:blipFill>
            <a:blip r:embed="rId5"/>
            <a:srcRect/>
            <a:stretch>
              <a:fillRect/>
            </a:stretch>
          </p:blipFill>
          <p:spPr bwMode="auto">
            <a:xfrm>
              <a:off x="5457289" y="2612171"/>
              <a:ext cx="219456" cy="225552"/>
            </a:xfrm>
            <a:prstGeom prst="rect">
              <a:avLst/>
            </a:prstGeom>
            <a:noFill/>
            <a:ln w="9525">
              <a:noFill/>
              <a:miter lim="800000"/>
              <a:headEnd/>
              <a:tailEnd/>
            </a:ln>
          </p:spPr>
        </p:pic>
        <p:pic>
          <p:nvPicPr>
            <p:cNvPr id="67673" name="AutoShape 152"/>
            <p:cNvPicPr>
              <a:picLocks noChangeArrowheads="1"/>
            </p:cNvPicPr>
            <p:nvPr/>
          </p:nvPicPr>
          <p:blipFill>
            <a:blip r:embed="rId8"/>
            <a:srcRect/>
            <a:stretch>
              <a:fillRect/>
            </a:stretch>
          </p:blipFill>
          <p:spPr bwMode="auto">
            <a:xfrm>
              <a:off x="5993737" y="2612171"/>
              <a:ext cx="213360" cy="225552"/>
            </a:xfrm>
            <a:prstGeom prst="rect">
              <a:avLst/>
            </a:prstGeom>
            <a:noFill/>
            <a:ln w="9525">
              <a:noFill/>
              <a:miter lim="800000"/>
              <a:headEnd/>
              <a:tailEnd/>
            </a:ln>
          </p:spPr>
        </p:pic>
        <p:pic>
          <p:nvPicPr>
            <p:cNvPr id="67674" name="AutoShape 153"/>
            <p:cNvPicPr>
              <a:picLocks noChangeArrowheads="1"/>
            </p:cNvPicPr>
            <p:nvPr/>
          </p:nvPicPr>
          <p:blipFill>
            <a:blip r:embed="rId12"/>
            <a:srcRect/>
            <a:stretch>
              <a:fillRect/>
            </a:stretch>
          </p:blipFill>
          <p:spPr bwMode="auto">
            <a:xfrm>
              <a:off x="5609689" y="2612171"/>
              <a:ext cx="219456" cy="225552"/>
            </a:xfrm>
            <a:prstGeom prst="rect">
              <a:avLst/>
            </a:prstGeom>
            <a:noFill/>
            <a:ln w="9525">
              <a:noFill/>
              <a:miter lim="800000"/>
              <a:headEnd/>
              <a:tailEnd/>
            </a:ln>
          </p:spPr>
        </p:pic>
        <p:pic>
          <p:nvPicPr>
            <p:cNvPr id="67675" name="AutoShape 154"/>
            <p:cNvPicPr>
              <a:picLocks noChangeArrowheads="1"/>
            </p:cNvPicPr>
            <p:nvPr/>
          </p:nvPicPr>
          <p:blipFill>
            <a:blip r:embed="rId11"/>
            <a:srcRect/>
            <a:stretch>
              <a:fillRect/>
            </a:stretch>
          </p:blipFill>
          <p:spPr bwMode="auto">
            <a:xfrm>
              <a:off x="5914489" y="2532923"/>
              <a:ext cx="219456" cy="237744"/>
            </a:xfrm>
            <a:prstGeom prst="rect">
              <a:avLst/>
            </a:prstGeom>
            <a:noFill/>
            <a:ln w="9525">
              <a:noFill/>
              <a:miter lim="800000"/>
              <a:headEnd/>
              <a:tailEnd/>
            </a:ln>
          </p:spPr>
        </p:pic>
        <p:pic>
          <p:nvPicPr>
            <p:cNvPr id="67676" name="AutoShape 155"/>
            <p:cNvPicPr>
              <a:picLocks noChangeArrowheads="1"/>
            </p:cNvPicPr>
            <p:nvPr/>
          </p:nvPicPr>
          <p:blipFill>
            <a:blip r:embed="rId7"/>
            <a:srcRect/>
            <a:stretch>
              <a:fillRect/>
            </a:stretch>
          </p:blipFill>
          <p:spPr bwMode="auto">
            <a:xfrm>
              <a:off x="5536537" y="2532923"/>
              <a:ext cx="213360" cy="237744"/>
            </a:xfrm>
            <a:prstGeom prst="rect">
              <a:avLst/>
            </a:prstGeom>
            <a:noFill/>
            <a:ln w="9525">
              <a:noFill/>
              <a:miter lim="800000"/>
              <a:headEnd/>
              <a:tailEnd/>
            </a:ln>
          </p:spPr>
        </p:pic>
        <p:pic>
          <p:nvPicPr>
            <p:cNvPr id="67677" name="AutoShape 156"/>
            <p:cNvPicPr>
              <a:picLocks noChangeArrowheads="1"/>
            </p:cNvPicPr>
            <p:nvPr/>
          </p:nvPicPr>
          <p:blipFill>
            <a:blip r:embed="rId7"/>
            <a:srcRect/>
            <a:stretch>
              <a:fillRect/>
            </a:stretch>
          </p:blipFill>
          <p:spPr bwMode="auto">
            <a:xfrm>
              <a:off x="5688937" y="2532923"/>
              <a:ext cx="213360" cy="237744"/>
            </a:xfrm>
            <a:prstGeom prst="rect">
              <a:avLst/>
            </a:prstGeom>
            <a:noFill/>
            <a:ln w="9525">
              <a:noFill/>
              <a:miter lim="800000"/>
              <a:headEnd/>
              <a:tailEnd/>
            </a:ln>
          </p:spPr>
        </p:pic>
        <p:pic>
          <p:nvPicPr>
            <p:cNvPr id="67678" name="AutoShape 157"/>
            <p:cNvPicPr>
              <a:picLocks noChangeArrowheads="1"/>
            </p:cNvPicPr>
            <p:nvPr/>
          </p:nvPicPr>
          <p:blipFill>
            <a:blip r:embed="rId14"/>
            <a:srcRect/>
            <a:stretch>
              <a:fillRect/>
            </a:stretch>
          </p:blipFill>
          <p:spPr bwMode="auto">
            <a:xfrm>
              <a:off x="5841337" y="2612171"/>
              <a:ext cx="213360" cy="225552"/>
            </a:xfrm>
            <a:prstGeom prst="rect">
              <a:avLst/>
            </a:prstGeom>
            <a:noFill/>
            <a:ln w="9525">
              <a:noFill/>
              <a:miter lim="800000"/>
              <a:headEnd/>
              <a:tailEnd/>
            </a:ln>
          </p:spPr>
        </p:pic>
        <p:pic>
          <p:nvPicPr>
            <p:cNvPr id="67679" name="AutoShape 158"/>
            <p:cNvPicPr>
              <a:picLocks noChangeArrowheads="1"/>
            </p:cNvPicPr>
            <p:nvPr/>
          </p:nvPicPr>
          <p:blipFill>
            <a:blip r:embed="rId15"/>
            <a:srcRect/>
            <a:stretch>
              <a:fillRect/>
            </a:stretch>
          </p:blipFill>
          <p:spPr bwMode="auto">
            <a:xfrm>
              <a:off x="5536537" y="2764571"/>
              <a:ext cx="213360" cy="225552"/>
            </a:xfrm>
            <a:prstGeom prst="rect">
              <a:avLst/>
            </a:prstGeom>
            <a:noFill/>
            <a:ln w="9525">
              <a:noFill/>
              <a:miter lim="800000"/>
              <a:headEnd/>
              <a:tailEnd/>
            </a:ln>
          </p:spPr>
        </p:pic>
        <p:pic>
          <p:nvPicPr>
            <p:cNvPr id="67680" name="AutoShape 159"/>
            <p:cNvPicPr>
              <a:picLocks noChangeArrowheads="1"/>
            </p:cNvPicPr>
            <p:nvPr/>
          </p:nvPicPr>
          <p:blipFill>
            <a:blip r:embed="rId12"/>
            <a:srcRect/>
            <a:stretch>
              <a:fillRect/>
            </a:stretch>
          </p:blipFill>
          <p:spPr bwMode="auto">
            <a:xfrm>
              <a:off x="5914489" y="2764571"/>
              <a:ext cx="219456" cy="225552"/>
            </a:xfrm>
            <a:prstGeom prst="rect">
              <a:avLst/>
            </a:prstGeom>
            <a:noFill/>
            <a:ln w="9525">
              <a:noFill/>
              <a:miter lim="800000"/>
              <a:headEnd/>
              <a:tailEnd/>
            </a:ln>
          </p:spPr>
        </p:pic>
        <p:pic>
          <p:nvPicPr>
            <p:cNvPr id="67681" name="AutoShape 160"/>
            <p:cNvPicPr>
              <a:picLocks noChangeArrowheads="1"/>
            </p:cNvPicPr>
            <p:nvPr/>
          </p:nvPicPr>
          <p:blipFill>
            <a:blip r:embed="rId5"/>
            <a:srcRect/>
            <a:stretch>
              <a:fillRect/>
            </a:stretch>
          </p:blipFill>
          <p:spPr bwMode="auto">
            <a:xfrm>
              <a:off x="5762089" y="2764571"/>
              <a:ext cx="219456" cy="225552"/>
            </a:xfrm>
            <a:prstGeom prst="rect">
              <a:avLst/>
            </a:prstGeom>
            <a:noFill/>
            <a:ln w="9525">
              <a:noFill/>
              <a:miter lim="800000"/>
              <a:headEnd/>
              <a:tailEnd/>
            </a:ln>
          </p:spPr>
        </p:pic>
        <p:pic>
          <p:nvPicPr>
            <p:cNvPr id="67682" name="AutoShape 161"/>
            <p:cNvPicPr>
              <a:picLocks noChangeArrowheads="1"/>
            </p:cNvPicPr>
            <p:nvPr/>
          </p:nvPicPr>
          <p:blipFill>
            <a:blip r:embed="rId4"/>
            <a:srcRect/>
            <a:stretch>
              <a:fillRect/>
            </a:stretch>
          </p:blipFill>
          <p:spPr bwMode="auto">
            <a:xfrm>
              <a:off x="5688937" y="2685323"/>
              <a:ext cx="213360" cy="237744"/>
            </a:xfrm>
            <a:prstGeom prst="rect">
              <a:avLst/>
            </a:prstGeom>
            <a:noFill/>
            <a:ln w="9525">
              <a:noFill/>
              <a:miter lim="800000"/>
              <a:headEnd/>
              <a:tailEnd/>
            </a:ln>
          </p:spPr>
        </p:pic>
        <p:pic>
          <p:nvPicPr>
            <p:cNvPr id="67683" name="AutoShape 162"/>
            <p:cNvPicPr>
              <a:picLocks noChangeArrowheads="1"/>
            </p:cNvPicPr>
            <p:nvPr/>
          </p:nvPicPr>
          <p:blipFill>
            <a:blip r:embed="rId7"/>
            <a:srcRect/>
            <a:stretch>
              <a:fillRect/>
            </a:stretch>
          </p:blipFill>
          <p:spPr bwMode="auto">
            <a:xfrm>
              <a:off x="5841337" y="2685323"/>
              <a:ext cx="213360" cy="237744"/>
            </a:xfrm>
            <a:prstGeom prst="rect">
              <a:avLst/>
            </a:prstGeom>
            <a:noFill/>
            <a:ln w="9525">
              <a:noFill/>
              <a:miter lim="800000"/>
              <a:headEnd/>
              <a:tailEnd/>
            </a:ln>
          </p:spPr>
        </p:pic>
        <p:pic>
          <p:nvPicPr>
            <p:cNvPr id="67684" name="AutoShape 163"/>
            <p:cNvPicPr>
              <a:picLocks noChangeArrowheads="1"/>
            </p:cNvPicPr>
            <p:nvPr/>
          </p:nvPicPr>
          <p:blipFill>
            <a:blip r:embed="rId11"/>
            <a:srcRect/>
            <a:stretch>
              <a:fillRect/>
            </a:stretch>
          </p:blipFill>
          <p:spPr bwMode="auto">
            <a:xfrm>
              <a:off x="5762089" y="2837723"/>
              <a:ext cx="219456" cy="237744"/>
            </a:xfrm>
            <a:prstGeom prst="rect">
              <a:avLst/>
            </a:prstGeom>
            <a:noFill/>
            <a:ln w="9525">
              <a:noFill/>
              <a:miter lim="800000"/>
              <a:headEnd/>
              <a:tailEnd/>
            </a:ln>
          </p:spPr>
        </p:pic>
        <p:pic>
          <p:nvPicPr>
            <p:cNvPr id="67685" name="AutoShape 130"/>
            <p:cNvPicPr>
              <a:picLocks noChangeArrowheads="1"/>
            </p:cNvPicPr>
            <p:nvPr/>
          </p:nvPicPr>
          <p:blipFill>
            <a:blip r:embed="rId8"/>
            <a:srcRect/>
            <a:stretch>
              <a:fillRect/>
            </a:stretch>
          </p:blipFill>
          <p:spPr bwMode="auto">
            <a:xfrm>
              <a:off x="6603337" y="2459771"/>
              <a:ext cx="213360" cy="225552"/>
            </a:xfrm>
            <a:prstGeom prst="rect">
              <a:avLst/>
            </a:prstGeom>
            <a:noFill/>
            <a:ln w="9525">
              <a:noFill/>
              <a:miter lim="800000"/>
              <a:headEnd/>
              <a:tailEnd/>
            </a:ln>
          </p:spPr>
        </p:pic>
        <p:pic>
          <p:nvPicPr>
            <p:cNvPr id="67686" name="AutoShape 133"/>
            <p:cNvPicPr>
              <a:picLocks noChangeArrowheads="1"/>
            </p:cNvPicPr>
            <p:nvPr/>
          </p:nvPicPr>
          <p:blipFill>
            <a:blip r:embed="rId10"/>
            <a:srcRect/>
            <a:stretch>
              <a:fillRect/>
            </a:stretch>
          </p:blipFill>
          <p:spPr bwMode="auto">
            <a:xfrm>
              <a:off x="6524089" y="2532923"/>
              <a:ext cx="219456" cy="237744"/>
            </a:xfrm>
            <a:prstGeom prst="rect">
              <a:avLst/>
            </a:prstGeom>
            <a:noFill/>
            <a:ln w="9525">
              <a:noFill/>
              <a:miter lim="800000"/>
              <a:headEnd/>
              <a:tailEnd/>
            </a:ln>
          </p:spPr>
        </p:pic>
        <p:pic>
          <p:nvPicPr>
            <p:cNvPr id="67687" name="AutoShape 135"/>
            <p:cNvPicPr>
              <a:picLocks noChangeArrowheads="1"/>
            </p:cNvPicPr>
            <p:nvPr/>
          </p:nvPicPr>
          <p:blipFill>
            <a:blip r:embed="rId4"/>
            <a:srcRect/>
            <a:stretch>
              <a:fillRect/>
            </a:stretch>
          </p:blipFill>
          <p:spPr bwMode="auto">
            <a:xfrm>
              <a:off x="6603337" y="2685323"/>
              <a:ext cx="213360" cy="237744"/>
            </a:xfrm>
            <a:prstGeom prst="rect">
              <a:avLst/>
            </a:prstGeom>
            <a:noFill/>
            <a:ln w="9525">
              <a:noFill/>
              <a:miter lim="800000"/>
              <a:headEnd/>
              <a:tailEnd/>
            </a:ln>
          </p:spPr>
        </p:pic>
        <p:pic>
          <p:nvPicPr>
            <p:cNvPr id="67688" name="AutoShape 136"/>
            <p:cNvPicPr>
              <a:picLocks noChangeArrowheads="1"/>
            </p:cNvPicPr>
            <p:nvPr/>
          </p:nvPicPr>
          <p:blipFill>
            <a:blip r:embed="rId7"/>
            <a:srcRect/>
            <a:stretch>
              <a:fillRect/>
            </a:stretch>
          </p:blipFill>
          <p:spPr bwMode="auto">
            <a:xfrm>
              <a:off x="6450937" y="2685323"/>
              <a:ext cx="213360" cy="237744"/>
            </a:xfrm>
            <a:prstGeom prst="rect">
              <a:avLst/>
            </a:prstGeom>
            <a:noFill/>
            <a:ln w="9525">
              <a:noFill/>
              <a:miter lim="800000"/>
              <a:headEnd/>
              <a:tailEnd/>
            </a:ln>
          </p:spPr>
        </p:pic>
        <p:pic>
          <p:nvPicPr>
            <p:cNvPr id="67689" name="AutoShape 137"/>
            <p:cNvPicPr>
              <a:picLocks noChangeArrowheads="1"/>
            </p:cNvPicPr>
            <p:nvPr/>
          </p:nvPicPr>
          <p:blipFill>
            <a:blip r:embed="rId15"/>
            <a:srcRect/>
            <a:stretch>
              <a:fillRect/>
            </a:stretch>
          </p:blipFill>
          <p:spPr bwMode="auto">
            <a:xfrm>
              <a:off x="6755737" y="2612171"/>
              <a:ext cx="213360" cy="225552"/>
            </a:xfrm>
            <a:prstGeom prst="rect">
              <a:avLst/>
            </a:prstGeom>
            <a:noFill/>
            <a:ln w="9525">
              <a:noFill/>
              <a:miter lim="800000"/>
              <a:headEnd/>
              <a:tailEnd/>
            </a:ln>
          </p:spPr>
        </p:pic>
        <p:pic>
          <p:nvPicPr>
            <p:cNvPr id="67690" name="AutoShape 142"/>
            <p:cNvPicPr>
              <a:picLocks noChangeArrowheads="1"/>
            </p:cNvPicPr>
            <p:nvPr/>
          </p:nvPicPr>
          <p:blipFill>
            <a:blip r:embed="rId5"/>
            <a:srcRect/>
            <a:stretch>
              <a:fillRect/>
            </a:stretch>
          </p:blipFill>
          <p:spPr bwMode="auto">
            <a:xfrm>
              <a:off x="6066889" y="2612171"/>
              <a:ext cx="219456" cy="225552"/>
            </a:xfrm>
            <a:prstGeom prst="rect">
              <a:avLst/>
            </a:prstGeom>
            <a:noFill/>
            <a:ln w="9525">
              <a:noFill/>
              <a:miter lim="800000"/>
              <a:headEnd/>
              <a:tailEnd/>
            </a:ln>
          </p:spPr>
        </p:pic>
        <p:pic>
          <p:nvPicPr>
            <p:cNvPr id="67691" name="AutoShape 130"/>
            <p:cNvPicPr>
              <a:picLocks noChangeArrowheads="1"/>
            </p:cNvPicPr>
            <p:nvPr/>
          </p:nvPicPr>
          <p:blipFill>
            <a:blip r:embed="rId7"/>
            <a:srcRect/>
            <a:stretch>
              <a:fillRect/>
            </a:stretch>
          </p:blipFill>
          <p:spPr bwMode="auto">
            <a:xfrm>
              <a:off x="5152489" y="1886747"/>
              <a:ext cx="213360" cy="237744"/>
            </a:xfrm>
            <a:prstGeom prst="rect">
              <a:avLst/>
            </a:prstGeom>
            <a:noFill/>
            <a:ln w="9525">
              <a:noFill/>
              <a:miter lim="800000"/>
              <a:headEnd/>
              <a:tailEnd/>
            </a:ln>
          </p:spPr>
        </p:pic>
        <p:pic>
          <p:nvPicPr>
            <p:cNvPr id="67692" name="AutoShape 133"/>
            <p:cNvPicPr>
              <a:picLocks noChangeArrowheads="1"/>
            </p:cNvPicPr>
            <p:nvPr/>
          </p:nvPicPr>
          <p:blipFill>
            <a:blip r:embed="rId16"/>
            <a:srcRect/>
            <a:stretch>
              <a:fillRect/>
            </a:stretch>
          </p:blipFill>
          <p:spPr bwMode="auto">
            <a:xfrm>
              <a:off x="5073241" y="1965995"/>
              <a:ext cx="219456" cy="225552"/>
            </a:xfrm>
            <a:prstGeom prst="rect">
              <a:avLst/>
            </a:prstGeom>
            <a:noFill/>
            <a:ln w="9525">
              <a:noFill/>
              <a:miter lim="800000"/>
              <a:headEnd/>
              <a:tailEnd/>
            </a:ln>
          </p:spPr>
        </p:pic>
        <p:pic>
          <p:nvPicPr>
            <p:cNvPr id="67693" name="AutoShape 135"/>
            <p:cNvPicPr>
              <a:picLocks noChangeArrowheads="1"/>
            </p:cNvPicPr>
            <p:nvPr/>
          </p:nvPicPr>
          <p:blipFill>
            <a:blip r:embed="rId17"/>
            <a:srcRect/>
            <a:stretch>
              <a:fillRect/>
            </a:stretch>
          </p:blipFill>
          <p:spPr bwMode="auto">
            <a:xfrm>
              <a:off x="5152489" y="2118395"/>
              <a:ext cx="213360" cy="225552"/>
            </a:xfrm>
            <a:prstGeom prst="rect">
              <a:avLst/>
            </a:prstGeom>
            <a:noFill/>
            <a:ln w="9525">
              <a:noFill/>
              <a:miter lim="800000"/>
              <a:headEnd/>
              <a:tailEnd/>
            </a:ln>
          </p:spPr>
        </p:pic>
        <p:pic>
          <p:nvPicPr>
            <p:cNvPr id="67694" name="AutoShape 136"/>
            <p:cNvPicPr>
              <a:picLocks noChangeArrowheads="1"/>
            </p:cNvPicPr>
            <p:nvPr/>
          </p:nvPicPr>
          <p:blipFill>
            <a:blip r:embed="rId8"/>
            <a:srcRect/>
            <a:stretch>
              <a:fillRect/>
            </a:stretch>
          </p:blipFill>
          <p:spPr bwMode="auto">
            <a:xfrm>
              <a:off x="5000089" y="2118395"/>
              <a:ext cx="213360" cy="225552"/>
            </a:xfrm>
            <a:prstGeom prst="rect">
              <a:avLst/>
            </a:prstGeom>
            <a:noFill/>
            <a:ln w="9525">
              <a:noFill/>
              <a:miter lim="800000"/>
              <a:headEnd/>
              <a:tailEnd/>
            </a:ln>
          </p:spPr>
        </p:pic>
        <p:pic>
          <p:nvPicPr>
            <p:cNvPr id="67695" name="AutoShape 137"/>
            <p:cNvPicPr>
              <a:picLocks noChangeArrowheads="1"/>
            </p:cNvPicPr>
            <p:nvPr/>
          </p:nvPicPr>
          <p:blipFill>
            <a:blip r:embed="rId4"/>
            <a:srcRect/>
            <a:stretch>
              <a:fillRect/>
            </a:stretch>
          </p:blipFill>
          <p:spPr bwMode="auto">
            <a:xfrm>
              <a:off x="5304889" y="2039147"/>
              <a:ext cx="213360" cy="237744"/>
            </a:xfrm>
            <a:prstGeom prst="rect">
              <a:avLst/>
            </a:prstGeom>
            <a:noFill/>
            <a:ln w="9525">
              <a:noFill/>
              <a:miter lim="800000"/>
              <a:headEnd/>
              <a:tailEnd/>
            </a:ln>
          </p:spPr>
        </p:pic>
        <p:pic>
          <p:nvPicPr>
            <p:cNvPr id="67696" name="AutoShape 142"/>
            <p:cNvPicPr>
              <a:picLocks noChangeArrowheads="1"/>
            </p:cNvPicPr>
            <p:nvPr/>
          </p:nvPicPr>
          <p:blipFill>
            <a:blip r:embed="rId13"/>
            <a:srcRect/>
            <a:stretch>
              <a:fillRect/>
            </a:stretch>
          </p:blipFill>
          <p:spPr bwMode="auto">
            <a:xfrm>
              <a:off x="4616041" y="2039147"/>
              <a:ext cx="219456" cy="237744"/>
            </a:xfrm>
            <a:prstGeom prst="rect">
              <a:avLst/>
            </a:prstGeom>
            <a:noFill/>
            <a:ln w="9525">
              <a:noFill/>
              <a:miter lim="800000"/>
              <a:headEnd/>
              <a:tailEnd/>
            </a:ln>
          </p:spPr>
        </p:pic>
      </p:grpSp>
      <p:grpSp>
        <p:nvGrpSpPr>
          <p:cNvPr id="5" name="Group 333"/>
          <p:cNvGrpSpPr>
            <a:grpSpLocks/>
          </p:cNvGrpSpPr>
          <p:nvPr/>
        </p:nvGrpSpPr>
        <p:grpSpPr bwMode="auto">
          <a:xfrm>
            <a:off x="5300663" y="1504950"/>
            <a:ext cx="381000" cy="304800"/>
            <a:chOff x="3929310" y="1504950"/>
            <a:chExt cx="381000" cy="304800"/>
          </a:xfrm>
        </p:grpSpPr>
        <p:pic>
          <p:nvPicPr>
            <p:cNvPr id="67698" name="AutoShape 143"/>
            <p:cNvPicPr>
              <a:picLocks noChangeArrowheads="1"/>
            </p:cNvPicPr>
            <p:nvPr/>
          </p:nvPicPr>
          <p:blipFill>
            <a:blip r:embed="rId18"/>
            <a:srcRect/>
            <a:stretch>
              <a:fillRect/>
            </a:stretch>
          </p:blipFill>
          <p:spPr bwMode="auto">
            <a:xfrm>
              <a:off x="4041648" y="1469136"/>
              <a:ext cx="213360" cy="225552"/>
            </a:xfrm>
            <a:prstGeom prst="rect">
              <a:avLst/>
            </a:prstGeom>
            <a:noFill/>
            <a:ln w="9525">
              <a:noFill/>
              <a:miter lim="800000"/>
              <a:headEnd/>
              <a:tailEnd/>
            </a:ln>
          </p:spPr>
        </p:pic>
        <p:pic>
          <p:nvPicPr>
            <p:cNvPr id="67699" name="AutoShape 144"/>
            <p:cNvPicPr>
              <a:picLocks noChangeArrowheads="1"/>
            </p:cNvPicPr>
            <p:nvPr/>
          </p:nvPicPr>
          <p:blipFill>
            <a:blip r:embed="rId19"/>
            <a:srcRect/>
            <a:stretch>
              <a:fillRect/>
            </a:stretch>
          </p:blipFill>
          <p:spPr bwMode="auto">
            <a:xfrm>
              <a:off x="3962400" y="1542288"/>
              <a:ext cx="219456" cy="237744"/>
            </a:xfrm>
            <a:prstGeom prst="rect">
              <a:avLst/>
            </a:prstGeom>
            <a:noFill/>
            <a:ln w="9525">
              <a:noFill/>
              <a:miter lim="800000"/>
              <a:headEnd/>
              <a:tailEnd/>
            </a:ln>
          </p:spPr>
        </p:pic>
        <p:pic>
          <p:nvPicPr>
            <p:cNvPr id="67700" name="AutoShape 146"/>
            <p:cNvPicPr>
              <a:picLocks noChangeArrowheads="1"/>
            </p:cNvPicPr>
            <p:nvPr/>
          </p:nvPicPr>
          <p:blipFill>
            <a:blip r:embed="rId20"/>
            <a:srcRect/>
            <a:stretch>
              <a:fillRect/>
            </a:stretch>
          </p:blipFill>
          <p:spPr bwMode="auto">
            <a:xfrm>
              <a:off x="3889248" y="1694688"/>
              <a:ext cx="213360" cy="237744"/>
            </a:xfrm>
            <a:prstGeom prst="rect">
              <a:avLst/>
            </a:prstGeom>
            <a:noFill/>
            <a:ln w="9525">
              <a:noFill/>
              <a:miter lim="800000"/>
              <a:headEnd/>
              <a:tailEnd/>
            </a:ln>
          </p:spPr>
        </p:pic>
        <p:pic>
          <p:nvPicPr>
            <p:cNvPr id="67701" name="AutoShape 143"/>
            <p:cNvPicPr>
              <a:picLocks noChangeArrowheads="1"/>
            </p:cNvPicPr>
            <p:nvPr/>
          </p:nvPicPr>
          <p:blipFill>
            <a:blip r:embed="rId18"/>
            <a:srcRect/>
            <a:stretch>
              <a:fillRect/>
            </a:stretch>
          </p:blipFill>
          <p:spPr bwMode="auto">
            <a:xfrm>
              <a:off x="4194048" y="1621536"/>
              <a:ext cx="213360" cy="225552"/>
            </a:xfrm>
            <a:prstGeom prst="rect">
              <a:avLst/>
            </a:prstGeom>
            <a:noFill/>
            <a:ln w="9525">
              <a:noFill/>
              <a:miter lim="800000"/>
              <a:headEnd/>
              <a:tailEnd/>
            </a:ln>
          </p:spPr>
        </p:pic>
        <p:pic>
          <p:nvPicPr>
            <p:cNvPr id="67702" name="AutoShape 144"/>
            <p:cNvPicPr>
              <a:picLocks noChangeArrowheads="1"/>
            </p:cNvPicPr>
            <p:nvPr/>
          </p:nvPicPr>
          <p:blipFill>
            <a:blip r:embed="rId19"/>
            <a:srcRect/>
            <a:stretch>
              <a:fillRect/>
            </a:stretch>
          </p:blipFill>
          <p:spPr bwMode="auto">
            <a:xfrm>
              <a:off x="4114800" y="1694688"/>
              <a:ext cx="219456" cy="237744"/>
            </a:xfrm>
            <a:prstGeom prst="rect">
              <a:avLst/>
            </a:prstGeom>
            <a:noFill/>
            <a:ln w="9525">
              <a:noFill/>
              <a:miter lim="800000"/>
              <a:headEnd/>
              <a:tailEnd/>
            </a:ln>
          </p:spPr>
        </p:pic>
      </p:grpSp>
      <p:grpSp>
        <p:nvGrpSpPr>
          <p:cNvPr id="7" name="Group 331"/>
          <p:cNvGrpSpPr>
            <a:grpSpLocks/>
          </p:cNvGrpSpPr>
          <p:nvPr/>
        </p:nvGrpSpPr>
        <p:grpSpPr bwMode="auto">
          <a:xfrm>
            <a:off x="3375026" y="1047750"/>
            <a:ext cx="2595563" cy="2565400"/>
            <a:chOff x="1924065" y="1047750"/>
            <a:chExt cx="2595773" cy="2565882"/>
          </a:xfrm>
        </p:grpSpPr>
        <p:pic>
          <p:nvPicPr>
            <p:cNvPr id="67704" name="AutoShape 146"/>
            <p:cNvPicPr>
              <a:picLocks noChangeArrowheads="1"/>
            </p:cNvPicPr>
            <p:nvPr/>
          </p:nvPicPr>
          <p:blipFill>
            <a:blip r:embed="rId20"/>
            <a:srcRect/>
            <a:stretch>
              <a:fillRect/>
            </a:stretch>
          </p:blipFill>
          <p:spPr bwMode="auto">
            <a:xfrm>
              <a:off x="4041557" y="1847088"/>
              <a:ext cx="213360" cy="237744"/>
            </a:xfrm>
            <a:prstGeom prst="rect">
              <a:avLst/>
            </a:prstGeom>
            <a:noFill/>
            <a:ln w="9525">
              <a:noFill/>
              <a:miter lim="800000"/>
              <a:headEnd/>
              <a:tailEnd/>
            </a:ln>
          </p:spPr>
        </p:pic>
        <p:pic>
          <p:nvPicPr>
            <p:cNvPr id="67705" name="AutoShape 147"/>
            <p:cNvPicPr>
              <a:picLocks noChangeArrowheads="1"/>
            </p:cNvPicPr>
            <p:nvPr/>
          </p:nvPicPr>
          <p:blipFill>
            <a:blip r:embed="rId21"/>
            <a:srcRect/>
            <a:stretch>
              <a:fillRect/>
            </a:stretch>
          </p:blipFill>
          <p:spPr bwMode="auto">
            <a:xfrm>
              <a:off x="4346357" y="1773936"/>
              <a:ext cx="213360" cy="225552"/>
            </a:xfrm>
            <a:prstGeom prst="rect">
              <a:avLst/>
            </a:prstGeom>
            <a:noFill/>
            <a:ln w="9525">
              <a:noFill/>
              <a:miter lim="800000"/>
              <a:headEnd/>
              <a:tailEnd/>
            </a:ln>
          </p:spPr>
        </p:pic>
        <p:pic>
          <p:nvPicPr>
            <p:cNvPr id="67706" name="AutoShape 143"/>
            <p:cNvPicPr>
              <a:picLocks noChangeArrowheads="1"/>
            </p:cNvPicPr>
            <p:nvPr/>
          </p:nvPicPr>
          <p:blipFill>
            <a:blip r:embed="rId20"/>
            <a:srcRect/>
            <a:stretch>
              <a:fillRect/>
            </a:stretch>
          </p:blipFill>
          <p:spPr bwMode="auto">
            <a:xfrm>
              <a:off x="3919637" y="2036064"/>
              <a:ext cx="213360" cy="237744"/>
            </a:xfrm>
            <a:prstGeom prst="rect">
              <a:avLst/>
            </a:prstGeom>
            <a:noFill/>
            <a:ln w="9525">
              <a:noFill/>
              <a:miter lim="800000"/>
              <a:headEnd/>
              <a:tailEnd/>
            </a:ln>
          </p:spPr>
        </p:pic>
        <p:pic>
          <p:nvPicPr>
            <p:cNvPr id="67707" name="AutoShape 144"/>
            <p:cNvPicPr>
              <a:picLocks noChangeArrowheads="1"/>
            </p:cNvPicPr>
            <p:nvPr/>
          </p:nvPicPr>
          <p:blipFill>
            <a:blip r:embed="rId22"/>
            <a:srcRect/>
            <a:stretch>
              <a:fillRect/>
            </a:stretch>
          </p:blipFill>
          <p:spPr bwMode="auto">
            <a:xfrm>
              <a:off x="3840389" y="2115312"/>
              <a:ext cx="219456" cy="225552"/>
            </a:xfrm>
            <a:prstGeom prst="rect">
              <a:avLst/>
            </a:prstGeom>
            <a:noFill/>
            <a:ln w="9525">
              <a:noFill/>
              <a:miter lim="800000"/>
              <a:headEnd/>
              <a:tailEnd/>
            </a:ln>
          </p:spPr>
        </p:pic>
        <p:pic>
          <p:nvPicPr>
            <p:cNvPr id="67708" name="AutoShape 146"/>
            <p:cNvPicPr>
              <a:picLocks noChangeArrowheads="1"/>
            </p:cNvPicPr>
            <p:nvPr/>
          </p:nvPicPr>
          <p:blipFill>
            <a:blip r:embed="rId23"/>
            <a:srcRect/>
            <a:stretch>
              <a:fillRect/>
            </a:stretch>
          </p:blipFill>
          <p:spPr bwMode="auto">
            <a:xfrm>
              <a:off x="3767237" y="2267712"/>
              <a:ext cx="213360" cy="225552"/>
            </a:xfrm>
            <a:prstGeom prst="rect">
              <a:avLst/>
            </a:prstGeom>
            <a:noFill/>
            <a:ln w="9525">
              <a:noFill/>
              <a:miter lim="800000"/>
              <a:headEnd/>
              <a:tailEnd/>
            </a:ln>
          </p:spPr>
        </p:pic>
        <p:pic>
          <p:nvPicPr>
            <p:cNvPr id="67709" name="AutoShape 147"/>
            <p:cNvPicPr>
              <a:picLocks noChangeArrowheads="1"/>
            </p:cNvPicPr>
            <p:nvPr/>
          </p:nvPicPr>
          <p:blipFill>
            <a:blip r:embed="rId24"/>
            <a:srcRect/>
            <a:stretch>
              <a:fillRect/>
            </a:stretch>
          </p:blipFill>
          <p:spPr bwMode="auto">
            <a:xfrm>
              <a:off x="4072037" y="2188464"/>
              <a:ext cx="213360" cy="237744"/>
            </a:xfrm>
            <a:prstGeom prst="rect">
              <a:avLst/>
            </a:prstGeom>
            <a:noFill/>
            <a:ln w="9525">
              <a:noFill/>
              <a:miter lim="800000"/>
              <a:headEnd/>
              <a:tailEnd/>
            </a:ln>
          </p:spPr>
        </p:pic>
        <p:pic>
          <p:nvPicPr>
            <p:cNvPr id="67710" name="AutoShape 143"/>
            <p:cNvPicPr>
              <a:picLocks noChangeArrowheads="1"/>
            </p:cNvPicPr>
            <p:nvPr/>
          </p:nvPicPr>
          <p:blipFill>
            <a:blip r:embed="rId18"/>
            <a:srcRect/>
            <a:stretch>
              <a:fillRect/>
            </a:stretch>
          </p:blipFill>
          <p:spPr bwMode="auto">
            <a:xfrm>
              <a:off x="4248821" y="1011936"/>
              <a:ext cx="213360" cy="225552"/>
            </a:xfrm>
            <a:prstGeom prst="rect">
              <a:avLst/>
            </a:prstGeom>
            <a:noFill/>
            <a:ln w="9525">
              <a:noFill/>
              <a:miter lim="800000"/>
              <a:headEnd/>
              <a:tailEnd/>
            </a:ln>
          </p:spPr>
        </p:pic>
        <p:pic>
          <p:nvPicPr>
            <p:cNvPr id="67711" name="AutoShape 144"/>
            <p:cNvPicPr>
              <a:picLocks noChangeArrowheads="1"/>
            </p:cNvPicPr>
            <p:nvPr/>
          </p:nvPicPr>
          <p:blipFill>
            <a:blip r:embed="rId19"/>
            <a:srcRect/>
            <a:stretch>
              <a:fillRect/>
            </a:stretch>
          </p:blipFill>
          <p:spPr bwMode="auto">
            <a:xfrm>
              <a:off x="4169573" y="1085088"/>
              <a:ext cx="219456" cy="237744"/>
            </a:xfrm>
            <a:prstGeom prst="rect">
              <a:avLst/>
            </a:prstGeom>
            <a:noFill/>
            <a:ln w="9525">
              <a:noFill/>
              <a:miter lim="800000"/>
              <a:headEnd/>
              <a:tailEnd/>
            </a:ln>
          </p:spPr>
        </p:pic>
        <p:pic>
          <p:nvPicPr>
            <p:cNvPr id="67712" name="AutoShape 146"/>
            <p:cNvPicPr>
              <a:picLocks noChangeArrowheads="1"/>
            </p:cNvPicPr>
            <p:nvPr/>
          </p:nvPicPr>
          <p:blipFill>
            <a:blip r:embed="rId20"/>
            <a:srcRect/>
            <a:stretch>
              <a:fillRect/>
            </a:stretch>
          </p:blipFill>
          <p:spPr bwMode="auto">
            <a:xfrm>
              <a:off x="4096421" y="1237488"/>
              <a:ext cx="213360" cy="237744"/>
            </a:xfrm>
            <a:prstGeom prst="rect">
              <a:avLst/>
            </a:prstGeom>
            <a:noFill/>
            <a:ln w="9525">
              <a:noFill/>
              <a:miter lim="800000"/>
              <a:headEnd/>
              <a:tailEnd/>
            </a:ln>
          </p:spPr>
        </p:pic>
        <p:pic>
          <p:nvPicPr>
            <p:cNvPr id="67713" name="AutoShape 147"/>
            <p:cNvPicPr>
              <a:picLocks noChangeArrowheads="1"/>
            </p:cNvPicPr>
            <p:nvPr/>
          </p:nvPicPr>
          <p:blipFill>
            <a:blip r:embed="rId21"/>
            <a:srcRect/>
            <a:stretch>
              <a:fillRect/>
            </a:stretch>
          </p:blipFill>
          <p:spPr bwMode="auto">
            <a:xfrm>
              <a:off x="4401221" y="1164336"/>
              <a:ext cx="213360" cy="225552"/>
            </a:xfrm>
            <a:prstGeom prst="rect">
              <a:avLst/>
            </a:prstGeom>
            <a:noFill/>
            <a:ln w="9525">
              <a:noFill/>
              <a:miter lim="800000"/>
              <a:headEnd/>
              <a:tailEnd/>
            </a:ln>
          </p:spPr>
        </p:pic>
        <p:pic>
          <p:nvPicPr>
            <p:cNvPr id="67714" name="AutoShape 143"/>
            <p:cNvPicPr>
              <a:picLocks noChangeArrowheads="1"/>
            </p:cNvPicPr>
            <p:nvPr/>
          </p:nvPicPr>
          <p:blipFill>
            <a:blip r:embed="rId25"/>
            <a:srcRect/>
            <a:stretch>
              <a:fillRect/>
            </a:stretch>
          </p:blipFill>
          <p:spPr bwMode="auto">
            <a:xfrm>
              <a:off x="4132997" y="1932432"/>
              <a:ext cx="219456" cy="237744"/>
            </a:xfrm>
            <a:prstGeom prst="rect">
              <a:avLst/>
            </a:prstGeom>
            <a:noFill/>
            <a:ln w="9525">
              <a:noFill/>
              <a:miter lim="800000"/>
              <a:headEnd/>
              <a:tailEnd/>
            </a:ln>
          </p:spPr>
        </p:pic>
        <p:pic>
          <p:nvPicPr>
            <p:cNvPr id="67715" name="AutoShape 144"/>
            <p:cNvPicPr>
              <a:picLocks noChangeArrowheads="1"/>
            </p:cNvPicPr>
            <p:nvPr/>
          </p:nvPicPr>
          <p:blipFill>
            <a:blip r:embed="rId26"/>
            <a:srcRect/>
            <a:stretch>
              <a:fillRect/>
            </a:stretch>
          </p:blipFill>
          <p:spPr bwMode="auto">
            <a:xfrm>
              <a:off x="4059845" y="2011680"/>
              <a:ext cx="213360" cy="225552"/>
            </a:xfrm>
            <a:prstGeom prst="rect">
              <a:avLst/>
            </a:prstGeom>
            <a:noFill/>
            <a:ln w="9525">
              <a:noFill/>
              <a:miter lim="800000"/>
              <a:headEnd/>
              <a:tailEnd/>
            </a:ln>
          </p:spPr>
        </p:pic>
        <p:pic>
          <p:nvPicPr>
            <p:cNvPr id="67716" name="AutoShape 146"/>
            <p:cNvPicPr>
              <a:picLocks noChangeArrowheads="1"/>
            </p:cNvPicPr>
            <p:nvPr/>
          </p:nvPicPr>
          <p:blipFill>
            <a:blip r:embed="rId27"/>
            <a:srcRect/>
            <a:stretch>
              <a:fillRect/>
            </a:stretch>
          </p:blipFill>
          <p:spPr bwMode="auto">
            <a:xfrm>
              <a:off x="3980597" y="2164080"/>
              <a:ext cx="219456" cy="225552"/>
            </a:xfrm>
            <a:prstGeom prst="rect">
              <a:avLst/>
            </a:prstGeom>
            <a:noFill/>
            <a:ln w="9525">
              <a:noFill/>
              <a:miter lim="800000"/>
              <a:headEnd/>
              <a:tailEnd/>
            </a:ln>
          </p:spPr>
        </p:pic>
        <p:pic>
          <p:nvPicPr>
            <p:cNvPr id="67717" name="AutoShape 147"/>
            <p:cNvPicPr>
              <a:picLocks noChangeArrowheads="1"/>
            </p:cNvPicPr>
            <p:nvPr/>
          </p:nvPicPr>
          <p:blipFill>
            <a:blip r:embed="rId19"/>
            <a:srcRect/>
            <a:stretch>
              <a:fillRect/>
            </a:stretch>
          </p:blipFill>
          <p:spPr bwMode="auto">
            <a:xfrm>
              <a:off x="4285397" y="2084832"/>
              <a:ext cx="219456" cy="237744"/>
            </a:xfrm>
            <a:prstGeom prst="rect">
              <a:avLst/>
            </a:prstGeom>
            <a:noFill/>
            <a:ln w="9525">
              <a:noFill/>
              <a:miter lim="800000"/>
              <a:headEnd/>
              <a:tailEnd/>
            </a:ln>
          </p:spPr>
        </p:pic>
        <p:pic>
          <p:nvPicPr>
            <p:cNvPr id="67718" name="AutoShape 143"/>
            <p:cNvPicPr>
              <a:picLocks noChangeArrowheads="1"/>
            </p:cNvPicPr>
            <p:nvPr/>
          </p:nvPicPr>
          <p:blipFill>
            <a:blip r:embed="rId20"/>
            <a:srcRect/>
            <a:stretch>
              <a:fillRect/>
            </a:stretch>
          </p:blipFill>
          <p:spPr bwMode="auto">
            <a:xfrm>
              <a:off x="3029621" y="1542288"/>
              <a:ext cx="213360" cy="237744"/>
            </a:xfrm>
            <a:prstGeom prst="rect">
              <a:avLst/>
            </a:prstGeom>
            <a:noFill/>
            <a:ln w="9525">
              <a:noFill/>
              <a:miter lim="800000"/>
              <a:headEnd/>
              <a:tailEnd/>
            </a:ln>
          </p:spPr>
        </p:pic>
        <p:pic>
          <p:nvPicPr>
            <p:cNvPr id="67719" name="AutoShape 144"/>
            <p:cNvPicPr>
              <a:picLocks noChangeArrowheads="1"/>
            </p:cNvPicPr>
            <p:nvPr/>
          </p:nvPicPr>
          <p:blipFill>
            <a:blip r:embed="rId22"/>
            <a:srcRect/>
            <a:stretch>
              <a:fillRect/>
            </a:stretch>
          </p:blipFill>
          <p:spPr bwMode="auto">
            <a:xfrm>
              <a:off x="2950373" y="1621536"/>
              <a:ext cx="219456" cy="225552"/>
            </a:xfrm>
            <a:prstGeom prst="rect">
              <a:avLst/>
            </a:prstGeom>
            <a:noFill/>
            <a:ln w="9525">
              <a:noFill/>
              <a:miter lim="800000"/>
              <a:headEnd/>
              <a:tailEnd/>
            </a:ln>
          </p:spPr>
        </p:pic>
        <p:pic>
          <p:nvPicPr>
            <p:cNvPr id="67720" name="AutoShape 146"/>
            <p:cNvPicPr>
              <a:picLocks noChangeArrowheads="1"/>
            </p:cNvPicPr>
            <p:nvPr/>
          </p:nvPicPr>
          <p:blipFill>
            <a:blip r:embed="rId28"/>
            <a:srcRect/>
            <a:stretch>
              <a:fillRect/>
            </a:stretch>
          </p:blipFill>
          <p:spPr bwMode="auto">
            <a:xfrm>
              <a:off x="2877221" y="1773936"/>
              <a:ext cx="213360" cy="225552"/>
            </a:xfrm>
            <a:prstGeom prst="rect">
              <a:avLst/>
            </a:prstGeom>
            <a:noFill/>
            <a:ln w="9525">
              <a:noFill/>
              <a:miter lim="800000"/>
              <a:headEnd/>
              <a:tailEnd/>
            </a:ln>
          </p:spPr>
        </p:pic>
        <p:pic>
          <p:nvPicPr>
            <p:cNvPr id="67721" name="AutoShape 147"/>
            <p:cNvPicPr>
              <a:picLocks noChangeArrowheads="1"/>
            </p:cNvPicPr>
            <p:nvPr/>
          </p:nvPicPr>
          <p:blipFill>
            <a:blip r:embed="rId24"/>
            <a:srcRect/>
            <a:stretch>
              <a:fillRect/>
            </a:stretch>
          </p:blipFill>
          <p:spPr bwMode="auto">
            <a:xfrm>
              <a:off x="3182021" y="1694688"/>
              <a:ext cx="213360" cy="237744"/>
            </a:xfrm>
            <a:prstGeom prst="rect">
              <a:avLst/>
            </a:prstGeom>
            <a:noFill/>
            <a:ln w="9525">
              <a:noFill/>
              <a:miter lim="800000"/>
              <a:headEnd/>
              <a:tailEnd/>
            </a:ln>
          </p:spPr>
        </p:pic>
        <p:pic>
          <p:nvPicPr>
            <p:cNvPr id="67722" name="AutoShape 143"/>
            <p:cNvPicPr>
              <a:picLocks noChangeArrowheads="1"/>
            </p:cNvPicPr>
            <p:nvPr/>
          </p:nvPicPr>
          <p:blipFill>
            <a:blip r:embed="rId20"/>
            <a:srcRect/>
            <a:stretch>
              <a:fillRect/>
            </a:stretch>
          </p:blipFill>
          <p:spPr bwMode="auto">
            <a:xfrm>
              <a:off x="3572165" y="1194816"/>
              <a:ext cx="213360" cy="237744"/>
            </a:xfrm>
            <a:prstGeom prst="rect">
              <a:avLst/>
            </a:prstGeom>
            <a:noFill/>
            <a:ln w="9525">
              <a:noFill/>
              <a:miter lim="800000"/>
              <a:headEnd/>
              <a:tailEnd/>
            </a:ln>
          </p:spPr>
        </p:pic>
        <p:pic>
          <p:nvPicPr>
            <p:cNvPr id="67723" name="AutoShape 144"/>
            <p:cNvPicPr>
              <a:picLocks noChangeArrowheads="1"/>
            </p:cNvPicPr>
            <p:nvPr/>
          </p:nvPicPr>
          <p:blipFill>
            <a:blip r:embed="rId22"/>
            <a:srcRect/>
            <a:stretch>
              <a:fillRect/>
            </a:stretch>
          </p:blipFill>
          <p:spPr bwMode="auto">
            <a:xfrm>
              <a:off x="3492917" y="1274064"/>
              <a:ext cx="219456" cy="225552"/>
            </a:xfrm>
            <a:prstGeom prst="rect">
              <a:avLst/>
            </a:prstGeom>
            <a:noFill/>
            <a:ln w="9525">
              <a:noFill/>
              <a:miter lim="800000"/>
              <a:headEnd/>
              <a:tailEnd/>
            </a:ln>
          </p:spPr>
        </p:pic>
        <p:pic>
          <p:nvPicPr>
            <p:cNvPr id="67724" name="AutoShape 146"/>
            <p:cNvPicPr>
              <a:picLocks noChangeArrowheads="1"/>
            </p:cNvPicPr>
            <p:nvPr/>
          </p:nvPicPr>
          <p:blipFill>
            <a:blip r:embed="rId18"/>
            <a:srcRect/>
            <a:stretch>
              <a:fillRect/>
            </a:stretch>
          </p:blipFill>
          <p:spPr bwMode="auto">
            <a:xfrm>
              <a:off x="3419765" y="1426464"/>
              <a:ext cx="213360" cy="225552"/>
            </a:xfrm>
            <a:prstGeom prst="rect">
              <a:avLst/>
            </a:prstGeom>
            <a:noFill/>
            <a:ln w="9525">
              <a:noFill/>
              <a:miter lim="800000"/>
              <a:headEnd/>
              <a:tailEnd/>
            </a:ln>
          </p:spPr>
        </p:pic>
        <p:pic>
          <p:nvPicPr>
            <p:cNvPr id="67725" name="AutoShape 147"/>
            <p:cNvPicPr>
              <a:picLocks noChangeArrowheads="1"/>
            </p:cNvPicPr>
            <p:nvPr/>
          </p:nvPicPr>
          <p:blipFill>
            <a:blip r:embed="rId24"/>
            <a:srcRect/>
            <a:stretch>
              <a:fillRect/>
            </a:stretch>
          </p:blipFill>
          <p:spPr bwMode="auto">
            <a:xfrm>
              <a:off x="3724565" y="1347216"/>
              <a:ext cx="213360" cy="237744"/>
            </a:xfrm>
            <a:prstGeom prst="rect">
              <a:avLst/>
            </a:prstGeom>
            <a:noFill/>
            <a:ln w="9525">
              <a:noFill/>
              <a:miter lim="800000"/>
              <a:headEnd/>
              <a:tailEnd/>
            </a:ln>
          </p:spPr>
        </p:pic>
        <p:pic>
          <p:nvPicPr>
            <p:cNvPr id="67726" name="AutoShape 143"/>
            <p:cNvPicPr>
              <a:picLocks noChangeArrowheads="1"/>
            </p:cNvPicPr>
            <p:nvPr/>
          </p:nvPicPr>
          <p:blipFill>
            <a:blip r:embed="rId18"/>
            <a:srcRect/>
            <a:stretch>
              <a:fillRect/>
            </a:stretch>
          </p:blipFill>
          <p:spPr bwMode="auto">
            <a:xfrm>
              <a:off x="2377349" y="2346960"/>
              <a:ext cx="213360" cy="225552"/>
            </a:xfrm>
            <a:prstGeom prst="rect">
              <a:avLst/>
            </a:prstGeom>
            <a:noFill/>
            <a:ln w="9525">
              <a:noFill/>
              <a:miter lim="800000"/>
              <a:headEnd/>
              <a:tailEnd/>
            </a:ln>
          </p:spPr>
        </p:pic>
        <p:pic>
          <p:nvPicPr>
            <p:cNvPr id="67727" name="AutoShape 144"/>
            <p:cNvPicPr>
              <a:picLocks noChangeArrowheads="1"/>
            </p:cNvPicPr>
            <p:nvPr/>
          </p:nvPicPr>
          <p:blipFill>
            <a:blip r:embed="rId19"/>
            <a:srcRect/>
            <a:stretch>
              <a:fillRect/>
            </a:stretch>
          </p:blipFill>
          <p:spPr bwMode="auto">
            <a:xfrm>
              <a:off x="2298101" y="2420112"/>
              <a:ext cx="219456" cy="237744"/>
            </a:xfrm>
            <a:prstGeom prst="rect">
              <a:avLst/>
            </a:prstGeom>
            <a:noFill/>
            <a:ln w="9525">
              <a:noFill/>
              <a:miter lim="800000"/>
              <a:headEnd/>
              <a:tailEnd/>
            </a:ln>
          </p:spPr>
        </p:pic>
        <p:pic>
          <p:nvPicPr>
            <p:cNvPr id="67728" name="AutoShape 146"/>
            <p:cNvPicPr>
              <a:picLocks noChangeArrowheads="1"/>
            </p:cNvPicPr>
            <p:nvPr/>
          </p:nvPicPr>
          <p:blipFill>
            <a:blip r:embed="rId20"/>
            <a:srcRect/>
            <a:stretch>
              <a:fillRect/>
            </a:stretch>
          </p:blipFill>
          <p:spPr bwMode="auto">
            <a:xfrm>
              <a:off x="2224949" y="2572512"/>
              <a:ext cx="213360" cy="237744"/>
            </a:xfrm>
            <a:prstGeom prst="rect">
              <a:avLst/>
            </a:prstGeom>
            <a:noFill/>
            <a:ln w="9525">
              <a:noFill/>
              <a:miter lim="800000"/>
              <a:headEnd/>
              <a:tailEnd/>
            </a:ln>
          </p:spPr>
        </p:pic>
        <p:pic>
          <p:nvPicPr>
            <p:cNvPr id="67729" name="AutoShape 147"/>
            <p:cNvPicPr>
              <a:picLocks noChangeArrowheads="1"/>
            </p:cNvPicPr>
            <p:nvPr/>
          </p:nvPicPr>
          <p:blipFill>
            <a:blip r:embed="rId21"/>
            <a:srcRect/>
            <a:stretch>
              <a:fillRect/>
            </a:stretch>
          </p:blipFill>
          <p:spPr bwMode="auto">
            <a:xfrm>
              <a:off x="2529749" y="2499360"/>
              <a:ext cx="213360" cy="225552"/>
            </a:xfrm>
            <a:prstGeom prst="rect">
              <a:avLst/>
            </a:prstGeom>
            <a:noFill/>
            <a:ln w="9525">
              <a:noFill/>
              <a:miter lim="800000"/>
              <a:headEnd/>
              <a:tailEnd/>
            </a:ln>
          </p:spPr>
        </p:pic>
        <p:pic>
          <p:nvPicPr>
            <p:cNvPr id="67730" name="AutoShape 143"/>
            <p:cNvPicPr>
              <a:picLocks noChangeArrowheads="1"/>
            </p:cNvPicPr>
            <p:nvPr/>
          </p:nvPicPr>
          <p:blipFill>
            <a:blip r:embed="rId25"/>
            <a:srcRect/>
            <a:stretch>
              <a:fillRect/>
            </a:stretch>
          </p:blipFill>
          <p:spPr bwMode="auto">
            <a:xfrm>
              <a:off x="2797973" y="3182112"/>
              <a:ext cx="219456" cy="237744"/>
            </a:xfrm>
            <a:prstGeom prst="rect">
              <a:avLst/>
            </a:prstGeom>
            <a:noFill/>
            <a:ln w="9525">
              <a:noFill/>
              <a:miter lim="800000"/>
              <a:headEnd/>
              <a:tailEnd/>
            </a:ln>
          </p:spPr>
        </p:pic>
        <p:pic>
          <p:nvPicPr>
            <p:cNvPr id="67731" name="AutoShape 144"/>
            <p:cNvPicPr>
              <a:picLocks noChangeArrowheads="1"/>
            </p:cNvPicPr>
            <p:nvPr/>
          </p:nvPicPr>
          <p:blipFill>
            <a:blip r:embed="rId26"/>
            <a:srcRect/>
            <a:stretch>
              <a:fillRect/>
            </a:stretch>
          </p:blipFill>
          <p:spPr bwMode="auto">
            <a:xfrm>
              <a:off x="2724821" y="3261360"/>
              <a:ext cx="213360" cy="225552"/>
            </a:xfrm>
            <a:prstGeom prst="rect">
              <a:avLst/>
            </a:prstGeom>
            <a:noFill/>
            <a:ln w="9525">
              <a:noFill/>
              <a:miter lim="800000"/>
              <a:headEnd/>
              <a:tailEnd/>
            </a:ln>
          </p:spPr>
        </p:pic>
        <p:pic>
          <p:nvPicPr>
            <p:cNvPr id="67732" name="AutoShape 146"/>
            <p:cNvPicPr>
              <a:picLocks noChangeArrowheads="1"/>
            </p:cNvPicPr>
            <p:nvPr/>
          </p:nvPicPr>
          <p:blipFill>
            <a:blip r:embed="rId27"/>
            <a:srcRect/>
            <a:stretch>
              <a:fillRect/>
            </a:stretch>
          </p:blipFill>
          <p:spPr bwMode="auto">
            <a:xfrm>
              <a:off x="2645573" y="3413760"/>
              <a:ext cx="219456" cy="225552"/>
            </a:xfrm>
            <a:prstGeom prst="rect">
              <a:avLst/>
            </a:prstGeom>
            <a:noFill/>
            <a:ln w="9525">
              <a:noFill/>
              <a:miter lim="800000"/>
              <a:headEnd/>
              <a:tailEnd/>
            </a:ln>
          </p:spPr>
        </p:pic>
        <p:pic>
          <p:nvPicPr>
            <p:cNvPr id="67733" name="AutoShape 147"/>
            <p:cNvPicPr>
              <a:picLocks noChangeArrowheads="1"/>
            </p:cNvPicPr>
            <p:nvPr/>
          </p:nvPicPr>
          <p:blipFill>
            <a:blip r:embed="rId19"/>
            <a:srcRect/>
            <a:stretch>
              <a:fillRect/>
            </a:stretch>
          </p:blipFill>
          <p:spPr bwMode="auto">
            <a:xfrm>
              <a:off x="2950373" y="3334512"/>
              <a:ext cx="219456" cy="237744"/>
            </a:xfrm>
            <a:prstGeom prst="rect">
              <a:avLst/>
            </a:prstGeom>
            <a:noFill/>
            <a:ln w="9525">
              <a:noFill/>
              <a:miter lim="800000"/>
              <a:headEnd/>
              <a:tailEnd/>
            </a:ln>
          </p:spPr>
        </p:pic>
        <p:pic>
          <p:nvPicPr>
            <p:cNvPr id="67734" name="AutoShape 143"/>
            <p:cNvPicPr>
              <a:picLocks noChangeArrowheads="1"/>
            </p:cNvPicPr>
            <p:nvPr/>
          </p:nvPicPr>
          <p:blipFill>
            <a:blip r:embed="rId27"/>
            <a:srcRect/>
            <a:stretch>
              <a:fillRect/>
            </a:stretch>
          </p:blipFill>
          <p:spPr bwMode="auto">
            <a:xfrm>
              <a:off x="3102773" y="2956560"/>
              <a:ext cx="219456" cy="225552"/>
            </a:xfrm>
            <a:prstGeom prst="rect">
              <a:avLst/>
            </a:prstGeom>
            <a:noFill/>
            <a:ln w="9525">
              <a:noFill/>
              <a:miter lim="800000"/>
              <a:headEnd/>
              <a:tailEnd/>
            </a:ln>
          </p:spPr>
        </p:pic>
        <p:pic>
          <p:nvPicPr>
            <p:cNvPr id="67735" name="AutoShape 144"/>
            <p:cNvPicPr>
              <a:picLocks noChangeArrowheads="1"/>
            </p:cNvPicPr>
            <p:nvPr/>
          </p:nvPicPr>
          <p:blipFill>
            <a:blip r:embed="rId24"/>
            <a:srcRect/>
            <a:stretch>
              <a:fillRect/>
            </a:stretch>
          </p:blipFill>
          <p:spPr bwMode="auto">
            <a:xfrm>
              <a:off x="3029621" y="3029712"/>
              <a:ext cx="213360" cy="237744"/>
            </a:xfrm>
            <a:prstGeom prst="rect">
              <a:avLst/>
            </a:prstGeom>
            <a:noFill/>
            <a:ln w="9525">
              <a:noFill/>
              <a:miter lim="800000"/>
              <a:headEnd/>
              <a:tailEnd/>
            </a:ln>
          </p:spPr>
        </p:pic>
        <p:pic>
          <p:nvPicPr>
            <p:cNvPr id="67736" name="AutoShape 146"/>
            <p:cNvPicPr>
              <a:picLocks noChangeArrowheads="1"/>
            </p:cNvPicPr>
            <p:nvPr/>
          </p:nvPicPr>
          <p:blipFill>
            <a:blip r:embed="rId25"/>
            <a:srcRect/>
            <a:stretch>
              <a:fillRect/>
            </a:stretch>
          </p:blipFill>
          <p:spPr bwMode="auto">
            <a:xfrm>
              <a:off x="2950373" y="3182112"/>
              <a:ext cx="219456" cy="237744"/>
            </a:xfrm>
            <a:prstGeom prst="rect">
              <a:avLst/>
            </a:prstGeom>
            <a:noFill/>
            <a:ln w="9525">
              <a:noFill/>
              <a:miter lim="800000"/>
              <a:headEnd/>
              <a:tailEnd/>
            </a:ln>
          </p:spPr>
        </p:pic>
        <p:pic>
          <p:nvPicPr>
            <p:cNvPr id="67737" name="AutoShape 147"/>
            <p:cNvPicPr>
              <a:picLocks noChangeArrowheads="1"/>
            </p:cNvPicPr>
            <p:nvPr/>
          </p:nvPicPr>
          <p:blipFill>
            <a:blip r:embed="rId22"/>
            <a:srcRect/>
            <a:stretch>
              <a:fillRect/>
            </a:stretch>
          </p:blipFill>
          <p:spPr bwMode="auto">
            <a:xfrm>
              <a:off x="3255173" y="3108960"/>
              <a:ext cx="219456" cy="225552"/>
            </a:xfrm>
            <a:prstGeom prst="rect">
              <a:avLst/>
            </a:prstGeom>
            <a:noFill/>
            <a:ln w="9525">
              <a:noFill/>
              <a:miter lim="800000"/>
              <a:headEnd/>
              <a:tailEnd/>
            </a:ln>
          </p:spPr>
        </p:pic>
        <p:pic>
          <p:nvPicPr>
            <p:cNvPr id="67738" name="AutoShape 143"/>
            <p:cNvPicPr>
              <a:picLocks noChangeArrowheads="1"/>
            </p:cNvPicPr>
            <p:nvPr/>
          </p:nvPicPr>
          <p:blipFill>
            <a:blip r:embed="rId25"/>
            <a:srcRect/>
            <a:stretch>
              <a:fillRect/>
            </a:stretch>
          </p:blipFill>
          <p:spPr bwMode="auto">
            <a:xfrm>
              <a:off x="3114965" y="2456688"/>
              <a:ext cx="219456" cy="237744"/>
            </a:xfrm>
            <a:prstGeom prst="rect">
              <a:avLst/>
            </a:prstGeom>
            <a:noFill/>
            <a:ln w="9525">
              <a:noFill/>
              <a:miter lim="800000"/>
              <a:headEnd/>
              <a:tailEnd/>
            </a:ln>
          </p:spPr>
        </p:pic>
        <p:pic>
          <p:nvPicPr>
            <p:cNvPr id="67739" name="AutoShape 144"/>
            <p:cNvPicPr>
              <a:picLocks noChangeArrowheads="1"/>
            </p:cNvPicPr>
            <p:nvPr/>
          </p:nvPicPr>
          <p:blipFill>
            <a:blip r:embed="rId21"/>
            <a:srcRect/>
            <a:stretch>
              <a:fillRect/>
            </a:stretch>
          </p:blipFill>
          <p:spPr bwMode="auto">
            <a:xfrm>
              <a:off x="3041813" y="2535936"/>
              <a:ext cx="213360" cy="225552"/>
            </a:xfrm>
            <a:prstGeom prst="rect">
              <a:avLst/>
            </a:prstGeom>
            <a:noFill/>
            <a:ln w="9525">
              <a:noFill/>
              <a:miter lim="800000"/>
              <a:headEnd/>
              <a:tailEnd/>
            </a:ln>
          </p:spPr>
        </p:pic>
        <p:pic>
          <p:nvPicPr>
            <p:cNvPr id="67740" name="AutoShape 146"/>
            <p:cNvPicPr>
              <a:picLocks noChangeArrowheads="1"/>
            </p:cNvPicPr>
            <p:nvPr/>
          </p:nvPicPr>
          <p:blipFill>
            <a:blip r:embed="rId27"/>
            <a:srcRect/>
            <a:stretch>
              <a:fillRect/>
            </a:stretch>
          </p:blipFill>
          <p:spPr bwMode="auto">
            <a:xfrm>
              <a:off x="2962565" y="2688336"/>
              <a:ext cx="219456" cy="225552"/>
            </a:xfrm>
            <a:prstGeom prst="rect">
              <a:avLst/>
            </a:prstGeom>
            <a:noFill/>
            <a:ln w="9525">
              <a:noFill/>
              <a:miter lim="800000"/>
              <a:headEnd/>
              <a:tailEnd/>
            </a:ln>
          </p:spPr>
        </p:pic>
        <p:pic>
          <p:nvPicPr>
            <p:cNvPr id="67741" name="AutoShape 147"/>
            <p:cNvPicPr>
              <a:picLocks noChangeArrowheads="1"/>
            </p:cNvPicPr>
            <p:nvPr/>
          </p:nvPicPr>
          <p:blipFill>
            <a:blip r:embed="rId19"/>
            <a:srcRect/>
            <a:stretch>
              <a:fillRect/>
            </a:stretch>
          </p:blipFill>
          <p:spPr bwMode="auto">
            <a:xfrm>
              <a:off x="3267365" y="2609088"/>
              <a:ext cx="219456" cy="237744"/>
            </a:xfrm>
            <a:prstGeom prst="rect">
              <a:avLst/>
            </a:prstGeom>
            <a:noFill/>
            <a:ln w="9525">
              <a:noFill/>
              <a:miter lim="800000"/>
              <a:headEnd/>
              <a:tailEnd/>
            </a:ln>
          </p:spPr>
        </p:pic>
        <p:pic>
          <p:nvPicPr>
            <p:cNvPr id="67742" name="AutoShape 143"/>
            <p:cNvPicPr>
              <a:picLocks noChangeArrowheads="1"/>
            </p:cNvPicPr>
            <p:nvPr/>
          </p:nvPicPr>
          <p:blipFill>
            <a:blip r:embed="rId18"/>
            <a:srcRect/>
            <a:stretch>
              <a:fillRect/>
            </a:stretch>
          </p:blipFill>
          <p:spPr bwMode="auto">
            <a:xfrm>
              <a:off x="2035973" y="3273552"/>
              <a:ext cx="213360" cy="225552"/>
            </a:xfrm>
            <a:prstGeom prst="rect">
              <a:avLst/>
            </a:prstGeom>
            <a:noFill/>
            <a:ln w="9525">
              <a:noFill/>
              <a:miter lim="800000"/>
              <a:headEnd/>
              <a:tailEnd/>
            </a:ln>
          </p:spPr>
        </p:pic>
        <p:pic>
          <p:nvPicPr>
            <p:cNvPr id="67743" name="AutoShape 144"/>
            <p:cNvPicPr>
              <a:picLocks noChangeArrowheads="1"/>
            </p:cNvPicPr>
            <p:nvPr/>
          </p:nvPicPr>
          <p:blipFill>
            <a:blip r:embed="rId19"/>
            <a:srcRect/>
            <a:stretch>
              <a:fillRect/>
            </a:stretch>
          </p:blipFill>
          <p:spPr bwMode="auto">
            <a:xfrm>
              <a:off x="1956725" y="3346704"/>
              <a:ext cx="219456" cy="237744"/>
            </a:xfrm>
            <a:prstGeom prst="rect">
              <a:avLst/>
            </a:prstGeom>
            <a:noFill/>
            <a:ln w="9525">
              <a:noFill/>
              <a:miter lim="800000"/>
              <a:headEnd/>
              <a:tailEnd/>
            </a:ln>
          </p:spPr>
        </p:pic>
        <p:pic>
          <p:nvPicPr>
            <p:cNvPr id="67744" name="AutoShape 146"/>
            <p:cNvPicPr>
              <a:picLocks noChangeArrowheads="1"/>
            </p:cNvPicPr>
            <p:nvPr/>
          </p:nvPicPr>
          <p:blipFill>
            <a:blip r:embed="rId20"/>
            <a:srcRect/>
            <a:stretch>
              <a:fillRect/>
            </a:stretch>
          </p:blipFill>
          <p:spPr bwMode="auto">
            <a:xfrm>
              <a:off x="1883573" y="3499104"/>
              <a:ext cx="213360" cy="237744"/>
            </a:xfrm>
            <a:prstGeom prst="rect">
              <a:avLst/>
            </a:prstGeom>
            <a:noFill/>
            <a:ln w="9525">
              <a:noFill/>
              <a:miter lim="800000"/>
              <a:headEnd/>
              <a:tailEnd/>
            </a:ln>
          </p:spPr>
        </p:pic>
        <p:pic>
          <p:nvPicPr>
            <p:cNvPr id="67745" name="AutoShape 147"/>
            <p:cNvPicPr>
              <a:picLocks noChangeArrowheads="1"/>
            </p:cNvPicPr>
            <p:nvPr/>
          </p:nvPicPr>
          <p:blipFill>
            <a:blip r:embed="rId21"/>
            <a:srcRect/>
            <a:stretch>
              <a:fillRect/>
            </a:stretch>
          </p:blipFill>
          <p:spPr bwMode="auto">
            <a:xfrm>
              <a:off x="2188373" y="3425952"/>
              <a:ext cx="213360" cy="225552"/>
            </a:xfrm>
            <a:prstGeom prst="rect">
              <a:avLst/>
            </a:prstGeom>
            <a:noFill/>
            <a:ln w="9525">
              <a:noFill/>
              <a:miter lim="800000"/>
              <a:headEnd/>
              <a:tailEnd/>
            </a:ln>
          </p:spPr>
        </p:pic>
      </p:grpSp>
      <p:grpSp>
        <p:nvGrpSpPr>
          <p:cNvPr id="8" name="Group 329"/>
          <p:cNvGrpSpPr>
            <a:grpSpLocks/>
          </p:cNvGrpSpPr>
          <p:nvPr/>
        </p:nvGrpSpPr>
        <p:grpSpPr bwMode="auto">
          <a:xfrm>
            <a:off x="5148263" y="2840038"/>
            <a:ext cx="1733550" cy="1854200"/>
            <a:chOff x="3624510" y="2839668"/>
            <a:chExt cx="1733528" cy="1854592"/>
          </a:xfrm>
        </p:grpSpPr>
        <p:pic>
          <p:nvPicPr>
            <p:cNvPr id="67747" name="AutoShape 143"/>
            <p:cNvPicPr>
              <a:picLocks noChangeArrowheads="1"/>
            </p:cNvPicPr>
            <p:nvPr/>
          </p:nvPicPr>
          <p:blipFill>
            <a:blip r:embed="rId29"/>
            <a:srcRect/>
            <a:stretch>
              <a:fillRect/>
            </a:stretch>
          </p:blipFill>
          <p:spPr bwMode="auto">
            <a:xfrm>
              <a:off x="4041648" y="2804160"/>
              <a:ext cx="213360" cy="225552"/>
            </a:xfrm>
            <a:prstGeom prst="rect">
              <a:avLst/>
            </a:prstGeom>
            <a:noFill/>
            <a:ln w="9525">
              <a:noFill/>
              <a:miter lim="800000"/>
              <a:headEnd/>
              <a:tailEnd/>
            </a:ln>
          </p:spPr>
        </p:pic>
        <p:pic>
          <p:nvPicPr>
            <p:cNvPr id="67748" name="AutoShape 144"/>
            <p:cNvPicPr>
              <a:picLocks noChangeArrowheads="1"/>
            </p:cNvPicPr>
            <p:nvPr/>
          </p:nvPicPr>
          <p:blipFill>
            <a:blip r:embed="rId30"/>
            <a:srcRect/>
            <a:stretch>
              <a:fillRect/>
            </a:stretch>
          </p:blipFill>
          <p:spPr bwMode="auto">
            <a:xfrm>
              <a:off x="3962400" y="2877312"/>
              <a:ext cx="219456" cy="237744"/>
            </a:xfrm>
            <a:prstGeom prst="rect">
              <a:avLst/>
            </a:prstGeom>
            <a:noFill/>
            <a:ln w="9525">
              <a:noFill/>
              <a:miter lim="800000"/>
              <a:headEnd/>
              <a:tailEnd/>
            </a:ln>
          </p:spPr>
        </p:pic>
        <p:pic>
          <p:nvPicPr>
            <p:cNvPr id="67749" name="AutoShape 146"/>
            <p:cNvPicPr>
              <a:picLocks noChangeArrowheads="1"/>
            </p:cNvPicPr>
            <p:nvPr/>
          </p:nvPicPr>
          <p:blipFill>
            <a:blip r:embed="rId31"/>
            <a:srcRect/>
            <a:stretch>
              <a:fillRect/>
            </a:stretch>
          </p:blipFill>
          <p:spPr bwMode="auto">
            <a:xfrm>
              <a:off x="3889248" y="3029712"/>
              <a:ext cx="213360" cy="237744"/>
            </a:xfrm>
            <a:prstGeom prst="rect">
              <a:avLst/>
            </a:prstGeom>
            <a:noFill/>
            <a:ln w="9525">
              <a:noFill/>
              <a:miter lim="800000"/>
              <a:headEnd/>
              <a:tailEnd/>
            </a:ln>
          </p:spPr>
        </p:pic>
        <p:pic>
          <p:nvPicPr>
            <p:cNvPr id="67750" name="AutoShape 147"/>
            <p:cNvPicPr>
              <a:picLocks noChangeArrowheads="1"/>
            </p:cNvPicPr>
            <p:nvPr/>
          </p:nvPicPr>
          <p:blipFill>
            <a:blip r:embed="rId32"/>
            <a:srcRect/>
            <a:stretch>
              <a:fillRect/>
            </a:stretch>
          </p:blipFill>
          <p:spPr bwMode="auto">
            <a:xfrm>
              <a:off x="4194048" y="2956560"/>
              <a:ext cx="213360" cy="225552"/>
            </a:xfrm>
            <a:prstGeom prst="rect">
              <a:avLst/>
            </a:prstGeom>
            <a:noFill/>
            <a:ln w="9525">
              <a:noFill/>
              <a:miter lim="800000"/>
              <a:headEnd/>
              <a:tailEnd/>
            </a:ln>
          </p:spPr>
        </p:pic>
        <p:pic>
          <p:nvPicPr>
            <p:cNvPr id="67751" name="AutoShape 143"/>
            <p:cNvPicPr>
              <a:picLocks noChangeArrowheads="1"/>
            </p:cNvPicPr>
            <p:nvPr/>
          </p:nvPicPr>
          <p:blipFill>
            <a:blip r:embed="rId31"/>
            <a:srcRect/>
            <a:stretch>
              <a:fillRect/>
            </a:stretch>
          </p:blipFill>
          <p:spPr bwMode="auto">
            <a:xfrm>
              <a:off x="3773424" y="3157728"/>
              <a:ext cx="213360" cy="237744"/>
            </a:xfrm>
            <a:prstGeom prst="rect">
              <a:avLst/>
            </a:prstGeom>
            <a:noFill/>
            <a:ln w="9525">
              <a:noFill/>
              <a:miter lim="800000"/>
              <a:headEnd/>
              <a:tailEnd/>
            </a:ln>
          </p:spPr>
        </p:pic>
        <p:pic>
          <p:nvPicPr>
            <p:cNvPr id="67752" name="AutoShape 144"/>
            <p:cNvPicPr>
              <a:picLocks noChangeArrowheads="1"/>
            </p:cNvPicPr>
            <p:nvPr/>
          </p:nvPicPr>
          <p:blipFill>
            <a:blip r:embed="rId33"/>
            <a:srcRect/>
            <a:stretch>
              <a:fillRect/>
            </a:stretch>
          </p:blipFill>
          <p:spPr bwMode="auto">
            <a:xfrm>
              <a:off x="3694176" y="3236976"/>
              <a:ext cx="219456" cy="225552"/>
            </a:xfrm>
            <a:prstGeom prst="rect">
              <a:avLst/>
            </a:prstGeom>
            <a:noFill/>
            <a:ln w="9525">
              <a:noFill/>
              <a:miter lim="800000"/>
              <a:headEnd/>
              <a:tailEnd/>
            </a:ln>
          </p:spPr>
        </p:pic>
        <p:pic>
          <p:nvPicPr>
            <p:cNvPr id="67753" name="AutoShape 146"/>
            <p:cNvPicPr>
              <a:picLocks noChangeArrowheads="1"/>
            </p:cNvPicPr>
            <p:nvPr/>
          </p:nvPicPr>
          <p:blipFill>
            <a:blip r:embed="rId34"/>
            <a:srcRect/>
            <a:stretch>
              <a:fillRect/>
            </a:stretch>
          </p:blipFill>
          <p:spPr bwMode="auto">
            <a:xfrm>
              <a:off x="3621024" y="3389376"/>
              <a:ext cx="213360" cy="225552"/>
            </a:xfrm>
            <a:prstGeom prst="rect">
              <a:avLst/>
            </a:prstGeom>
            <a:noFill/>
            <a:ln w="9525">
              <a:noFill/>
              <a:miter lim="800000"/>
              <a:headEnd/>
              <a:tailEnd/>
            </a:ln>
          </p:spPr>
        </p:pic>
        <p:pic>
          <p:nvPicPr>
            <p:cNvPr id="67754" name="AutoShape 147"/>
            <p:cNvPicPr>
              <a:picLocks noChangeArrowheads="1"/>
            </p:cNvPicPr>
            <p:nvPr/>
          </p:nvPicPr>
          <p:blipFill>
            <a:blip r:embed="rId35"/>
            <a:srcRect/>
            <a:stretch>
              <a:fillRect/>
            </a:stretch>
          </p:blipFill>
          <p:spPr bwMode="auto">
            <a:xfrm>
              <a:off x="3925824" y="3310128"/>
              <a:ext cx="213360" cy="237744"/>
            </a:xfrm>
            <a:prstGeom prst="rect">
              <a:avLst/>
            </a:prstGeom>
            <a:noFill/>
            <a:ln w="9525">
              <a:noFill/>
              <a:miter lim="800000"/>
              <a:headEnd/>
              <a:tailEnd/>
            </a:ln>
          </p:spPr>
        </p:pic>
        <p:pic>
          <p:nvPicPr>
            <p:cNvPr id="67755" name="AutoShape 143"/>
            <p:cNvPicPr>
              <a:picLocks noChangeArrowheads="1"/>
            </p:cNvPicPr>
            <p:nvPr/>
          </p:nvPicPr>
          <p:blipFill>
            <a:blip r:embed="rId36"/>
            <a:srcRect/>
            <a:stretch>
              <a:fillRect/>
            </a:stretch>
          </p:blipFill>
          <p:spPr bwMode="auto">
            <a:xfrm>
              <a:off x="4169664" y="3072384"/>
              <a:ext cx="219456" cy="225552"/>
            </a:xfrm>
            <a:prstGeom prst="rect">
              <a:avLst/>
            </a:prstGeom>
            <a:noFill/>
            <a:ln w="9525">
              <a:noFill/>
              <a:miter lim="800000"/>
              <a:headEnd/>
              <a:tailEnd/>
            </a:ln>
          </p:spPr>
        </p:pic>
        <p:pic>
          <p:nvPicPr>
            <p:cNvPr id="67756" name="AutoShape 144"/>
            <p:cNvPicPr>
              <a:picLocks noChangeArrowheads="1"/>
            </p:cNvPicPr>
            <p:nvPr/>
          </p:nvPicPr>
          <p:blipFill>
            <a:blip r:embed="rId35"/>
            <a:srcRect/>
            <a:stretch>
              <a:fillRect/>
            </a:stretch>
          </p:blipFill>
          <p:spPr bwMode="auto">
            <a:xfrm>
              <a:off x="4096512" y="3145536"/>
              <a:ext cx="213360" cy="237744"/>
            </a:xfrm>
            <a:prstGeom prst="rect">
              <a:avLst/>
            </a:prstGeom>
            <a:noFill/>
            <a:ln w="9525">
              <a:noFill/>
              <a:miter lim="800000"/>
              <a:headEnd/>
              <a:tailEnd/>
            </a:ln>
          </p:spPr>
        </p:pic>
        <p:pic>
          <p:nvPicPr>
            <p:cNvPr id="67757" name="AutoShape 146"/>
            <p:cNvPicPr>
              <a:picLocks noChangeArrowheads="1"/>
            </p:cNvPicPr>
            <p:nvPr/>
          </p:nvPicPr>
          <p:blipFill>
            <a:blip r:embed="rId37"/>
            <a:srcRect/>
            <a:stretch>
              <a:fillRect/>
            </a:stretch>
          </p:blipFill>
          <p:spPr bwMode="auto">
            <a:xfrm>
              <a:off x="4017264" y="3297936"/>
              <a:ext cx="219456" cy="237744"/>
            </a:xfrm>
            <a:prstGeom prst="rect">
              <a:avLst/>
            </a:prstGeom>
            <a:noFill/>
            <a:ln w="9525">
              <a:noFill/>
              <a:miter lim="800000"/>
              <a:headEnd/>
              <a:tailEnd/>
            </a:ln>
          </p:spPr>
        </p:pic>
        <p:pic>
          <p:nvPicPr>
            <p:cNvPr id="67758" name="AutoShape 147"/>
            <p:cNvPicPr>
              <a:picLocks noChangeArrowheads="1"/>
            </p:cNvPicPr>
            <p:nvPr/>
          </p:nvPicPr>
          <p:blipFill>
            <a:blip r:embed="rId33"/>
            <a:srcRect/>
            <a:stretch>
              <a:fillRect/>
            </a:stretch>
          </p:blipFill>
          <p:spPr bwMode="auto">
            <a:xfrm>
              <a:off x="4322064" y="3224784"/>
              <a:ext cx="219456" cy="225552"/>
            </a:xfrm>
            <a:prstGeom prst="rect">
              <a:avLst/>
            </a:prstGeom>
            <a:noFill/>
            <a:ln w="9525">
              <a:noFill/>
              <a:miter lim="800000"/>
              <a:headEnd/>
              <a:tailEnd/>
            </a:ln>
          </p:spPr>
        </p:pic>
        <p:pic>
          <p:nvPicPr>
            <p:cNvPr id="67759" name="AutoShape 143"/>
            <p:cNvPicPr>
              <a:picLocks noChangeArrowheads="1"/>
            </p:cNvPicPr>
            <p:nvPr/>
          </p:nvPicPr>
          <p:blipFill>
            <a:blip r:embed="rId29"/>
            <a:srcRect/>
            <a:stretch>
              <a:fillRect/>
            </a:stretch>
          </p:blipFill>
          <p:spPr bwMode="auto">
            <a:xfrm>
              <a:off x="3736848" y="3517392"/>
              <a:ext cx="213360" cy="225552"/>
            </a:xfrm>
            <a:prstGeom prst="rect">
              <a:avLst/>
            </a:prstGeom>
            <a:noFill/>
            <a:ln w="9525">
              <a:noFill/>
              <a:miter lim="800000"/>
              <a:headEnd/>
              <a:tailEnd/>
            </a:ln>
          </p:spPr>
        </p:pic>
        <p:pic>
          <p:nvPicPr>
            <p:cNvPr id="67760" name="AutoShape 144"/>
            <p:cNvPicPr>
              <a:picLocks noChangeArrowheads="1"/>
            </p:cNvPicPr>
            <p:nvPr/>
          </p:nvPicPr>
          <p:blipFill>
            <a:blip r:embed="rId30"/>
            <a:srcRect/>
            <a:stretch>
              <a:fillRect/>
            </a:stretch>
          </p:blipFill>
          <p:spPr bwMode="auto">
            <a:xfrm>
              <a:off x="3657600" y="3590544"/>
              <a:ext cx="219456" cy="237744"/>
            </a:xfrm>
            <a:prstGeom prst="rect">
              <a:avLst/>
            </a:prstGeom>
            <a:noFill/>
            <a:ln w="9525">
              <a:noFill/>
              <a:miter lim="800000"/>
              <a:headEnd/>
              <a:tailEnd/>
            </a:ln>
          </p:spPr>
        </p:pic>
        <p:pic>
          <p:nvPicPr>
            <p:cNvPr id="67761" name="AutoShape 146"/>
            <p:cNvPicPr>
              <a:picLocks noChangeArrowheads="1"/>
            </p:cNvPicPr>
            <p:nvPr/>
          </p:nvPicPr>
          <p:blipFill>
            <a:blip r:embed="rId31"/>
            <a:srcRect/>
            <a:stretch>
              <a:fillRect/>
            </a:stretch>
          </p:blipFill>
          <p:spPr bwMode="auto">
            <a:xfrm>
              <a:off x="3584448" y="3742944"/>
              <a:ext cx="213360" cy="237744"/>
            </a:xfrm>
            <a:prstGeom prst="rect">
              <a:avLst/>
            </a:prstGeom>
            <a:noFill/>
            <a:ln w="9525">
              <a:noFill/>
              <a:miter lim="800000"/>
              <a:headEnd/>
              <a:tailEnd/>
            </a:ln>
          </p:spPr>
        </p:pic>
        <p:pic>
          <p:nvPicPr>
            <p:cNvPr id="67762" name="AutoShape 147"/>
            <p:cNvPicPr>
              <a:picLocks noChangeArrowheads="1"/>
            </p:cNvPicPr>
            <p:nvPr/>
          </p:nvPicPr>
          <p:blipFill>
            <a:blip r:embed="rId38"/>
            <a:srcRect/>
            <a:stretch>
              <a:fillRect/>
            </a:stretch>
          </p:blipFill>
          <p:spPr bwMode="auto">
            <a:xfrm>
              <a:off x="3889248" y="3669792"/>
              <a:ext cx="213360" cy="225552"/>
            </a:xfrm>
            <a:prstGeom prst="rect">
              <a:avLst/>
            </a:prstGeom>
            <a:noFill/>
            <a:ln w="9525">
              <a:noFill/>
              <a:miter lim="800000"/>
              <a:headEnd/>
              <a:tailEnd/>
            </a:ln>
          </p:spPr>
        </p:pic>
        <p:pic>
          <p:nvPicPr>
            <p:cNvPr id="67763" name="AutoShape 146"/>
            <p:cNvPicPr>
              <a:picLocks noChangeArrowheads="1"/>
            </p:cNvPicPr>
            <p:nvPr/>
          </p:nvPicPr>
          <p:blipFill>
            <a:blip r:embed="rId31"/>
            <a:srcRect/>
            <a:stretch>
              <a:fillRect/>
            </a:stretch>
          </p:blipFill>
          <p:spPr bwMode="auto">
            <a:xfrm>
              <a:off x="3736848" y="3895344"/>
              <a:ext cx="213360" cy="237744"/>
            </a:xfrm>
            <a:prstGeom prst="rect">
              <a:avLst/>
            </a:prstGeom>
            <a:noFill/>
            <a:ln w="9525">
              <a:noFill/>
              <a:miter lim="800000"/>
              <a:headEnd/>
              <a:tailEnd/>
            </a:ln>
          </p:spPr>
        </p:pic>
        <p:pic>
          <p:nvPicPr>
            <p:cNvPr id="67764" name="AutoShape 146"/>
            <p:cNvPicPr>
              <a:picLocks noChangeArrowheads="1"/>
            </p:cNvPicPr>
            <p:nvPr/>
          </p:nvPicPr>
          <p:blipFill>
            <a:blip r:embed="rId36"/>
            <a:srcRect/>
            <a:stretch>
              <a:fillRect/>
            </a:stretch>
          </p:blipFill>
          <p:spPr bwMode="auto">
            <a:xfrm>
              <a:off x="3810000" y="4267200"/>
              <a:ext cx="219456" cy="225552"/>
            </a:xfrm>
            <a:prstGeom prst="rect">
              <a:avLst/>
            </a:prstGeom>
            <a:noFill/>
            <a:ln w="9525">
              <a:noFill/>
              <a:miter lim="800000"/>
              <a:headEnd/>
              <a:tailEnd/>
            </a:ln>
          </p:spPr>
        </p:pic>
        <p:pic>
          <p:nvPicPr>
            <p:cNvPr id="67765" name="AutoShape 146"/>
            <p:cNvPicPr>
              <a:picLocks noChangeArrowheads="1"/>
            </p:cNvPicPr>
            <p:nvPr/>
          </p:nvPicPr>
          <p:blipFill>
            <a:blip r:embed="rId31"/>
            <a:srcRect/>
            <a:stretch>
              <a:fillRect/>
            </a:stretch>
          </p:blipFill>
          <p:spPr bwMode="auto">
            <a:xfrm>
              <a:off x="4041648" y="4200144"/>
              <a:ext cx="213360" cy="237744"/>
            </a:xfrm>
            <a:prstGeom prst="rect">
              <a:avLst/>
            </a:prstGeom>
            <a:noFill/>
            <a:ln w="9525">
              <a:noFill/>
              <a:miter lim="800000"/>
              <a:headEnd/>
              <a:tailEnd/>
            </a:ln>
          </p:spPr>
        </p:pic>
        <p:pic>
          <p:nvPicPr>
            <p:cNvPr id="67766" name="AutoShape 146"/>
            <p:cNvPicPr>
              <a:picLocks noChangeArrowheads="1"/>
            </p:cNvPicPr>
            <p:nvPr/>
          </p:nvPicPr>
          <p:blipFill>
            <a:blip r:embed="rId29"/>
            <a:srcRect/>
            <a:stretch>
              <a:fillRect/>
            </a:stretch>
          </p:blipFill>
          <p:spPr bwMode="auto">
            <a:xfrm>
              <a:off x="4401312" y="3974592"/>
              <a:ext cx="213360" cy="225552"/>
            </a:xfrm>
            <a:prstGeom prst="rect">
              <a:avLst/>
            </a:prstGeom>
            <a:noFill/>
            <a:ln w="9525">
              <a:noFill/>
              <a:miter lim="800000"/>
              <a:headEnd/>
              <a:tailEnd/>
            </a:ln>
          </p:spPr>
        </p:pic>
        <p:pic>
          <p:nvPicPr>
            <p:cNvPr id="67767" name="AutoShape 146"/>
            <p:cNvPicPr>
              <a:picLocks noChangeArrowheads="1"/>
            </p:cNvPicPr>
            <p:nvPr/>
          </p:nvPicPr>
          <p:blipFill>
            <a:blip r:embed="rId37"/>
            <a:srcRect/>
            <a:stretch>
              <a:fillRect/>
            </a:stretch>
          </p:blipFill>
          <p:spPr bwMode="auto">
            <a:xfrm>
              <a:off x="3992880" y="4059936"/>
              <a:ext cx="219456" cy="237744"/>
            </a:xfrm>
            <a:prstGeom prst="rect">
              <a:avLst/>
            </a:prstGeom>
            <a:noFill/>
            <a:ln w="9525">
              <a:noFill/>
              <a:miter lim="800000"/>
              <a:headEnd/>
              <a:tailEnd/>
            </a:ln>
          </p:spPr>
        </p:pic>
        <p:pic>
          <p:nvPicPr>
            <p:cNvPr id="67768" name="AutoShape 146"/>
            <p:cNvPicPr>
              <a:picLocks noChangeArrowheads="1"/>
            </p:cNvPicPr>
            <p:nvPr/>
          </p:nvPicPr>
          <p:blipFill>
            <a:blip r:embed="rId29"/>
            <a:srcRect/>
            <a:stretch>
              <a:fillRect/>
            </a:stretch>
          </p:blipFill>
          <p:spPr bwMode="auto">
            <a:xfrm>
              <a:off x="4706112" y="4279392"/>
              <a:ext cx="213360" cy="225552"/>
            </a:xfrm>
            <a:prstGeom prst="rect">
              <a:avLst/>
            </a:prstGeom>
            <a:noFill/>
            <a:ln w="9525">
              <a:noFill/>
              <a:miter lim="800000"/>
              <a:headEnd/>
              <a:tailEnd/>
            </a:ln>
          </p:spPr>
        </p:pic>
        <p:pic>
          <p:nvPicPr>
            <p:cNvPr id="67769" name="AutoShape 146"/>
            <p:cNvPicPr>
              <a:picLocks noChangeArrowheads="1"/>
            </p:cNvPicPr>
            <p:nvPr/>
          </p:nvPicPr>
          <p:blipFill>
            <a:blip r:embed="rId29"/>
            <a:srcRect/>
            <a:stretch>
              <a:fillRect/>
            </a:stretch>
          </p:blipFill>
          <p:spPr bwMode="auto">
            <a:xfrm>
              <a:off x="4858512" y="4431792"/>
              <a:ext cx="213360" cy="225552"/>
            </a:xfrm>
            <a:prstGeom prst="rect">
              <a:avLst/>
            </a:prstGeom>
            <a:noFill/>
            <a:ln w="9525">
              <a:noFill/>
              <a:miter lim="800000"/>
              <a:headEnd/>
              <a:tailEnd/>
            </a:ln>
          </p:spPr>
        </p:pic>
        <p:pic>
          <p:nvPicPr>
            <p:cNvPr id="67770" name="AutoShape 147"/>
            <p:cNvPicPr>
              <a:picLocks noChangeArrowheads="1"/>
            </p:cNvPicPr>
            <p:nvPr/>
          </p:nvPicPr>
          <p:blipFill>
            <a:blip r:embed="rId35"/>
            <a:srcRect/>
            <a:stretch>
              <a:fillRect/>
            </a:stretch>
          </p:blipFill>
          <p:spPr bwMode="auto">
            <a:xfrm>
              <a:off x="4078224" y="3462528"/>
              <a:ext cx="213360" cy="237744"/>
            </a:xfrm>
            <a:prstGeom prst="rect">
              <a:avLst/>
            </a:prstGeom>
            <a:noFill/>
            <a:ln w="9525">
              <a:noFill/>
              <a:miter lim="800000"/>
              <a:headEnd/>
              <a:tailEnd/>
            </a:ln>
          </p:spPr>
        </p:pic>
        <p:pic>
          <p:nvPicPr>
            <p:cNvPr id="67771" name="AutoShape 147"/>
            <p:cNvPicPr>
              <a:picLocks noChangeArrowheads="1"/>
            </p:cNvPicPr>
            <p:nvPr/>
          </p:nvPicPr>
          <p:blipFill>
            <a:blip r:embed="rId35"/>
            <a:srcRect/>
            <a:stretch>
              <a:fillRect/>
            </a:stretch>
          </p:blipFill>
          <p:spPr bwMode="auto">
            <a:xfrm>
              <a:off x="4230624" y="3614928"/>
              <a:ext cx="213360" cy="237744"/>
            </a:xfrm>
            <a:prstGeom prst="rect">
              <a:avLst/>
            </a:prstGeom>
            <a:noFill/>
            <a:ln w="9525">
              <a:noFill/>
              <a:miter lim="800000"/>
              <a:headEnd/>
              <a:tailEnd/>
            </a:ln>
          </p:spPr>
        </p:pic>
        <p:pic>
          <p:nvPicPr>
            <p:cNvPr id="67772" name="AutoShape 147"/>
            <p:cNvPicPr>
              <a:picLocks noChangeArrowheads="1"/>
            </p:cNvPicPr>
            <p:nvPr/>
          </p:nvPicPr>
          <p:blipFill>
            <a:blip r:embed="rId35"/>
            <a:srcRect/>
            <a:stretch>
              <a:fillRect/>
            </a:stretch>
          </p:blipFill>
          <p:spPr bwMode="auto">
            <a:xfrm>
              <a:off x="4383024" y="3767328"/>
              <a:ext cx="213360" cy="237744"/>
            </a:xfrm>
            <a:prstGeom prst="rect">
              <a:avLst/>
            </a:prstGeom>
            <a:noFill/>
            <a:ln w="9525">
              <a:noFill/>
              <a:miter lim="800000"/>
              <a:headEnd/>
              <a:tailEnd/>
            </a:ln>
          </p:spPr>
        </p:pic>
        <p:pic>
          <p:nvPicPr>
            <p:cNvPr id="67773" name="AutoShape 147"/>
            <p:cNvPicPr>
              <a:picLocks noChangeArrowheads="1"/>
            </p:cNvPicPr>
            <p:nvPr/>
          </p:nvPicPr>
          <p:blipFill>
            <a:blip r:embed="rId35"/>
            <a:srcRect/>
            <a:stretch>
              <a:fillRect/>
            </a:stretch>
          </p:blipFill>
          <p:spPr bwMode="auto">
            <a:xfrm>
              <a:off x="4535424" y="3919728"/>
              <a:ext cx="213360" cy="237744"/>
            </a:xfrm>
            <a:prstGeom prst="rect">
              <a:avLst/>
            </a:prstGeom>
            <a:noFill/>
            <a:ln w="9525">
              <a:noFill/>
              <a:miter lim="800000"/>
              <a:headEnd/>
              <a:tailEnd/>
            </a:ln>
          </p:spPr>
        </p:pic>
        <p:pic>
          <p:nvPicPr>
            <p:cNvPr id="67774" name="AutoShape 147"/>
            <p:cNvPicPr>
              <a:picLocks noChangeArrowheads="1"/>
            </p:cNvPicPr>
            <p:nvPr/>
          </p:nvPicPr>
          <p:blipFill>
            <a:blip r:embed="rId35"/>
            <a:srcRect/>
            <a:stretch>
              <a:fillRect/>
            </a:stretch>
          </p:blipFill>
          <p:spPr bwMode="auto">
            <a:xfrm>
              <a:off x="4687824" y="4072128"/>
              <a:ext cx="213360" cy="237744"/>
            </a:xfrm>
            <a:prstGeom prst="rect">
              <a:avLst/>
            </a:prstGeom>
            <a:noFill/>
            <a:ln w="9525">
              <a:noFill/>
              <a:miter lim="800000"/>
              <a:headEnd/>
              <a:tailEnd/>
            </a:ln>
          </p:spPr>
        </p:pic>
        <p:pic>
          <p:nvPicPr>
            <p:cNvPr id="67775" name="AutoShape 147"/>
            <p:cNvPicPr>
              <a:picLocks noChangeArrowheads="1"/>
            </p:cNvPicPr>
            <p:nvPr/>
          </p:nvPicPr>
          <p:blipFill>
            <a:blip r:embed="rId30"/>
            <a:srcRect/>
            <a:stretch>
              <a:fillRect/>
            </a:stretch>
          </p:blipFill>
          <p:spPr bwMode="auto">
            <a:xfrm>
              <a:off x="4267200" y="4413504"/>
              <a:ext cx="219456" cy="237744"/>
            </a:xfrm>
            <a:prstGeom prst="rect">
              <a:avLst/>
            </a:prstGeom>
            <a:noFill/>
            <a:ln w="9525">
              <a:noFill/>
              <a:miter lim="800000"/>
              <a:headEnd/>
              <a:tailEnd/>
            </a:ln>
          </p:spPr>
        </p:pic>
        <p:pic>
          <p:nvPicPr>
            <p:cNvPr id="67776" name="AutoShape 147"/>
            <p:cNvPicPr>
              <a:picLocks noChangeArrowheads="1"/>
            </p:cNvPicPr>
            <p:nvPr/>
          </p:nvPicPr>
          <p:blipFill>
            <a:blip r:embed="rId38"/>
            <a:srcRect/>
            <a:stretch>
              <a:fillRect/>
            </a:stretch>
          </p:blipFill>
          <p:spPr bwMode="auto">
            <a:xfrm>
              <a:off x="4194048" y="3974592"/>
              <a:ext cx="213360" cy="225552"/>
            </a:xfrm>
            <a:prstGeom prst="rect">
              <a:avLst/>
            </a:prstGeom>
            <a:noFill/>
            <a:ln w="9525">
              <a:noFill/>
              <a:miter lim="800000"/>
              <a:headEnd/>
              <a:tailEnd/>
            </a:ln>
          </p:spPr>
        </p:pic>
        <p:pic>
          <p:nvPicPr>
            <p:cNvPr id="67777" name="AutoShape 147"/>
            <p:cNvPicPr>
              <a:picLocks noChangeArrowheads="1"/>
            </p:cNvPicPr>
            <p:nvPr/>
          </p:nvPicPr>
          <p:blipFill>
            <a:blip r:embed="rId38"/>
            <a:srcRect/>
            <a:stretch>
              <a:fillRect/>
            </a:stretch>
          </p:blipFill>
          <p:spPr bwMode="auto">
            <a:xfrm>
              <a:off x="4346448" y="4126992"/>
              <a:ext cx="213360" cy="225552"/>
            </a:xfrm>
            <a:prstGeom prst="rect">
              <a:avLst/>
            </a:prstGeom>
            <a:noFill/>
            <a:ln w="9525">
              <a:noFill/>
              <a:miter lim="800000"/>
              <a:headEnd/>
              <a:tailEnd/>
            </a:ln>
          </p:spPr>
        </p:pic>
        <p:pic>
          <p:nvPicPr>
            <p:cNvPr id="67778" name="AutoShape 147"/>
            <p:cNvPicPr>
              <a:picLocks noChangeArrowheads="1"/>
            </p:cNvPicPr>
            <p:nvPr/>
          </p:nvPicPr>
          <p:blipFill>
            <a:blip r:embed="rId35"/>
            <a:srcRect/>
            <a:stretch>
              <a:fillRect/>
            </a:stretch>
          </p:blipFill>
          <p:spPr bwMode="auto">
            <a:xfrm>
              <a:off x="4401312" y="4096512"/>
              <a:ext cx="213360" cy="237744"/>
            </a:xfrm>
            <a:prstGeom prst="rect">
              <a:avLst/>
            </a:prstGeom>
            <a:noFill/>
            <a:ln w="9525">
              <a:noFill/>
              <a:miter lim="800000"/>
              <a:headEnd/>
              <a:tailEnd/>
            </a:ln>
          </p:spPr>
        </p:pic>
        <p:pic>
          <p:nvPicPr>
            <p:cNvPr id="67779" name="AutoShape 147"/>
            <p:cNvPicPr>
              <a:picLocks noChangeArrowheads="1"/>
            </p:cNvPicPr>
            <p:nvPr/>
          </p:nvPicPr>
          <p:blipFill>
            <a:blip r:embed="rId38"/>
            <a:srcRect/>
            <a:stretch>
              <a:fillRect/>
            </a:stretch>
          </p:blipFill>
          <p:spPr bwMode="auto">
            <a:xfrm>
              <a:off x="4651248" y="4431792"/>
              <a:ext cx="213360" cy="225552"/>
            </a:xfrm>
            <a:prstGeom prst="rect">
              <a:avLst/>
            </a:prstGeom>
            <a:noFill/>
            <a:ln w="9525">
              <a:noFill/>
              <a:miter lim="800000"/>
              <a:headEnd/>
              <a:tailEnd/>
            </a:ln>
          </p:spPr>
        </p:pic>
        <p:pic>
          <p:nvPicPr>
            <p:cNvPr id="67780" name="AutoShape 147"/>
            <p:cNvPicPr>
              <a:picLocks noChangeArrowheads="1"/>
            </p:cNvPicPr>
            <p:nvPr/>
          </p:nvPicPr>
          <p:blipFill>
            <a:blip r:embed="rId38"/>
            <a:srcRect/>
            <a:stretch>
              <a:fillRect/>
            </a:stretch>
          </p:blipFill>
          <p:spPr bwMode="auto">
            <a:xfrm>
              <a:off x="4803648" y="4584192"/>
              <a:ext cx="213360" cy="225552"/>
            </a:xfrm>
            <a:prstGeom prst="rect">
              <a:avLst/>
            </a:prstGeom>
            <a:noFill/>
            <a:ln w="9525">
              <a:noFill/>
              <a:miter lim="800000"/>
              <a:headEnd/>
              <a:tailEnd/>
            </a:ln>
          </p:spPr>
        </p:pic>
        <p:pic>
          <p:nvPicPr>
            <p:cNvPr id="67781" name="AutoShape 147"/>
            <p:cNvPicPr>
              <a:picLocks noChangeArrowheads="1"/>
            </p:cNvPicPr>
            <p:nvPr/>
          </p:nvPicPr>
          <p:blipFill>
            <a:blip r:embed="rId33"/>
            <a:srcRect/>
            <a:stretch>
              <a:fillRect/>
            </a:stretch>
          </p:blipFill>
          <p:spPr bwMode="auto">
            <a:xfrm>
              <a:off x="4474464" y="3377184"/>
              <a:ext cx="219456" cy="225552"/>
            </a:xfrm>
            <a:prstGeom prst="rect">
              <a:avLst/>
            </a:prstGeom>
            <a:noFill/>
            <a:ln w="9525">
              <a:noFill/>
              <a:miter lim="800000"/>
              <a:headEnd/>
              <a:tailEnd/>
            </a:ln>
          </p:spPr>
        </p:pic>
        <p:pic>
          <p:nvPicPr>
            <p:cNvPr id="67782" name="AutoShape 147"/>
            <p:cNvPicPr>
              <a:picLocks noChangeArrowheads="1"/>
            </p:cNvPicPr>
            <p:nvPr/>
          </p:nvPicPr>
          <p:blipFill>
            <a:blip r:embed="rId38"/>
            <a:srcRect/>
            <a:stretch>
              <a:fillRect/>
            </a:stretch>
          </p:blipFill>
          <p:spPr bwMode="auto">
            <a:xfrm>
              <a:off x="4913376" y="3096768"/>
              <a:ext cx="213360" cy="225552"/>
            </a:xfrm>
            <a:prstGeom prst="rect">
              <a:avLst/>
            </a:prstGeom>
            <a:noFill/>
            <a:ln w="9525">
              <a:noFill/>
              <a:miter lim="800000"/>
              <a:headEnd/>
              <a:tailEnd/>
            </a:ln>
          </p:spPr>
        </p:pic>
        <p:pic>
          <p:nvPicPr>
            <p:cNvPr id="67783" name="AutoShape 147"/>
            <p:cNvPicPr>
              <a:picLocks noChangeArrowheads="1"/>
            </p:cNvPicPr>
            <p:nvPr/>
          </p:nvPicPr>
          <p:blipFill>
            <a:blip r:embed="rId33"/>
            <a:srcRect/>
            <a:stretch>
              <a:fillRect/>
            </a:stretch>
          </p:blipFill>
          <p:spPr bwMode="auto">
            <a:xfrm>
              <a:off x="4779264" y="3681984"/>
              <a:ext cx="219456" cy="225552"/>
            </a:xfrm>
            <a:prstGeom prst="rect">
              <a:avLst/>
            </a:prstGeom>
            <a:noFill/>
            <a:ln w="9525">
              <a:noFill/>
              <a:miter lim="800000"/>
              <a:headEnd/>
              <a:tailEnd/>
            </a:ln>
          </p:spPr>
        </p:pic>
        <p:pic>
          <p:nvPicPr>
            <p:cNvPr id="67784" name="AutoShape 147"/>
            <p:cNvPicPr>
              <a:picLocks noChangeArrowheads="1"/>
            </p:cNvPicPr>
            <p:nvPr/>
          </p:nvPicPr>
          <p:blipFill>
            <a:blip r:embed="rId33"/>
            <a:srcRect/>
            <a:stretch>
              <a:fillRect/>
            </a:stretch>
          </p:blipFill>
          <p:spPr bwMode="auto">
            <a:xfrm>
              <a:off x="4931664" y="3834384"/>
              <a:ext cx="219456" cy="225552"/>
            </a:xfrm>
            <a:prstGeom prst="rect">
              <a:avLst/>
            </a:prstGeom>
            <a:noFill/>
            <a:ln w="9525">
              <a:noFill/>
              <a:miter lim="800000"/>
              <a:headEnd/>
              <a:tailEnd/>
            </a:ln>
          </p:spPr>
        </p:pic>
        <p:pic>
          <p:nvPicPr>
            <p:cNvPr id="67785" name="AutoShape 147"/>
            <p:cNvPicPr>
              <a:picLocks noChangeArrowheads="1"/>
            </p:cNvPicPr>
            <p:nvPr/>
          </p:nvPicPr>
          <p:blipFill>
            <a:blip r:embed="rId33"/>
            <a:srcRect/>
            <a:stretch>
              <a:fillRect/>
            </a:stretch>
          </p:blipFill>
          <p:spPr bwMode="auto">
            <a:xfrm>
              <a:off x="5084064" y="3986784"/>
              <a:ext cx="219456" cy="225552"/>
            </a:xfrm>
            <a:prstGeom prst="rect">
              <a:avLst/>
            </a:prstGeom>
            <a:noFill/>
            <a:ln w="9525">
              <a:noFill/>
              <a:miter lim="800000"/>
              <a:headEnd/>
              <a:tailEnd/>
            </a:ln>
          </p:spPr>
        </p:pic>
        <p:pic>
          <p:nvPicPr>
            <p:cNvPr id="67786" name="AutoShape 147"/>
            <p:cNvPicPr>
              <a:picLocks noChangeArrowheads="1"/>
            </p:cNvPicPr>
            <p:nvPr/>
          </p:nvPicPr>
          <p:blipFill>
            <a:blip r:embed="rId33"/>
            <a:srcRect/>
            <a:stretch>
              <a:fillRect/>
            </a:stretch>
          </p:blipFill>
          <p:spPr bwMode="auto">
            <a:xfrm>
              <a:off x="5236464" y="4139184"/>
              <a:ext cx="219456" cy="225552"/>
            </a:xfrm>
            <a:prstGeom prst="rect">
              <a:avLst/>
            </a:prstGeom>
            <a:noFill/>
            <a:ln w="9525">
              <a:noFill/>
              <a:miter lim="800000"/>
              <a:headEnd/>
              <a:tailEnd/>
            </a:ln>
          </p:spPr>
        </p:pic>
      </p:grpSp>
      <p:grpSp>
        <p:nvGrpSpPr>
          <p:cNvPr id="10" name="Group 332"/>
          <p:cNvGrpSpPr>
            <a:grpSpLocks/>
          </p:cNvGrpSpPr>
          <p:nvPr/>
        </p:nvGrpSpPr>
        <p:grpSpPr bwMode="auto">
          <a:xfrm>
            <a:off x="3752851" y="3856038"/>
            <a:ext cx="1998663" cy="2095500"/>
            <a:chOff x="2228865" y="3856060"/>
            <a:chExt cx="1998236" cy="2095088"/>
          </a:xfrm>
        </p:grpSpPr>
        <p:pic>
          <p:nvPicPr>
            <p:cNvPr id="67788" name="AutoShape 144"/>
            <p:cNvPicPr>
              <a:picLocks noChangeArrowheads="1"/>
            </p:cNvPicPr>
            <p:nvPr/>
          </p:nvPicPr>
          <p:blipFill>
            <a:blip r:embed="rId39"/>
            <a:srcRect/>
            <a:stretch>
              <a:fillRect/>
            </a:stretch>
          </p:blipFill>
          <p:spPr bwMode="auto">
            <a:xfrm>
              <a:off x="2889504" y="3895344"/>
              <a:ext cx="213360" cy="237744"/>
            </a:xfrm>
            <a:prstGeom prst="rect">
              <a:avLst/>
            </a:prstGeom>
            <a:noFill/>
            <a:ln w="9525">
              <a:noFill/>
              <a:miter lim="800000"/>
              <a:headEnd/>
              <a:tailEnd/>
            </a:ln>
          </p:spPr>
        </p:pic>
        <p:pic>
          <p:nvPicPr>
            <p:cNvPr id="67789" name="AutoShape 144"/>
            <p:cNvPicPr>
              <a:picLocks noChangeArrowheads="1"/>
            </p:cNvPicPr>
            <p:nvPr/>
          </p:nvPicPr>
          <p:blipFill>
            <a:blip r:embed="rId39"/>
            <a:srcRect/>
            <a:stretch>
              <a:fillRect/>
            </a:stretch>
          </p:blipFill>
          <p:spPr bwMode="auto">
            <a:xfrm>
              <a:off x="3041904" y="4047744"/>
              <a:ext cx="213360" cy="237744"/>
            </a:xfrm>
            <a:prstGeom prst="rect">
              <a:avLst/>
            </a:prstGeom>
            <a:noFill/>
            <a:ln w="9525">
              <a:noFill/>
              <a:miter lim="800000"/>
              <a:headEnd/>
              <a:tailEnd/>
            </a:ln>
          </p:spPr>
        </p:pic>
        <p:pic>
          <p:nvPicPr>
            <p:cNvPr id="67790" name="AutoShape 144"/>
            <p:cNvPicPr>
              <a:picLocks noChangeArrowheads="1"/>
            </p:cNvPicPr>
            <p:nvPr/>
          </p:nvPicPr>
          <p:blipFill>
            <a:blip r:embed="rId40"/>
            <a:srcRect/>
            <a:stretch>
              <a:fillRect/>
            </a:stretch>
          </p:blipFill>
          <p:spPr bwMode="auto">
            <a:xfrm>
              <a:off x="2645664" y="5102352"/>
              <a:ext cx="219456" cy="237744"/>
            </a:xfrm>
            <a:prstGeom prst="rect">
              <a:avLst/>
            </a:prstGeom>
            <a:noFill/>
            <a:ln w="9525">
              <a:noFill/>
              <a:miter lim="800000"/>
              <a:headEnd/>
              <a:tailEnd/>
            </a:ln>
          </p:spPr>
        </p:pic>
        <p:pic>
          <p:nvPicPr>
            <p:cNvPr id="67791" name="AutoShape 144"/>
            <p:cNvPicPr>
              <a:picLocks noChangeArrowheads="1"/>
            </p:cNvPicPr>
            <p:nvPr/>
          </p:nvPicPr>
          <p:blipFill>
            <a:blip r:embed="rId39"/>
            <a:srcRect/>
            <a:stretch>
              <a:fillRect/>
            </a:stretch>
          </p:blipFill>
          <p:spPr bwMode="auto">
            <a:xfrm>
              <a:off x="2913888" y="4236720"/>
              <a:ext cx="213360" cy="237744"/>
            </a:xfrm>
            <a:prstGeom prst="rect">
              <a:avLst/>
            </a:prstGeom>
            <a:noFill/>
            <a:ln w="9525">
              <a:noFill/>
              <a:miter lim="800000"/>
              <a:headEnd/>
              <a:tailEnd/>
            </a:ln>
          </p:spPr>
        </p:pic>
        <p:pic>
          <p:nvPicPr>
            <p:cNvPr id="67792" name="AutoShape 144"/>
            <p:cNvPicPr>
              <a:picLocks noChangeArrowheads="1"/>
            </p:cNvPicPr>
            <p:nvPr/>
          </p:nvPicPr>
          <p:blipFill>
            <a:blip r:embed="rId39"/>
            <a:srcRect/>
            <a:stretch>
              <a:fillRect/>
            </a:stretch>
          </p:blipFill>
          <p:spPr bwMode="auto">
            <a:xfrm>
              <a:off x="3499104" y="4504944"/>
              <a:ext cx="213360" cy="237744"/>
            </a:xfrm>
            <a:prstGeom prst="rect">
              <a:avLst/>
            </a:prstGeom>
            <a:noFill/>
            <a:ln w="9525">
              <a:noFill/>
              <a:miter lim="800000"/>
              <a:headEnd/>
              <a:tailEnd/>
            </a:ln>
          </p:spPr>
        </p:pic>
        <p:pic>
          <p:nvPicPr>
            <p:cNvPr id="67793" name="AutoShape 144"/>
            <p:cNvPicPr>
              <a:picLocks noChangeArrowheads="1"/>
            </p:cNvPicPr>
            <p:nvPr/>
          </p:nvPicPr>
          <p:blipFill>
            <a:blip r:embed="rId41"/>
            <a:srcRect/>
            <a:stretch>
              <a:fillRect/>
            </a:stretch>
          </p:blipFill>
          <p:spPr bwMode="auto">
            <a:xfrm>
              <a:off x="3645408" y="5590032"/>
              <a:ext cx="219456" cy="225552"/>
            </a:xfrm>
            <a:prstGeom prst="rect">
              <a:avLst/>
            </a:prstGeom>
            <a:noFill/>
            <a:ln w="9525">
              <a:noFill/>
              <a:miter lim="800000"/>
              <a:headEnd/>
              <a:tailEnd/>
            </a:ln>
          </p:spPr>
        </p:pic>
        <p:pic>
          <p:nvPicPr>
            <p:cNvPr id="67794" name="AutoShape 144"/>
            <p:cNvPicPr>
              <a:picLocks noChangeArrowheads="1"/>
            </p:cNvPicPr>
            <p:nvPr/>
          </p:nvPicPr>
          <p:blipFill>
            <a:blip r:embed="rId39"/>
            <a:srcRect/>
            <a:stretch>
              <a:fillRect/>
            </a:stretch>
          </p:blipFill>
          <p:spPr bwMode="auto">
            <a:xfrm>
              <a:off x="3803904" y="4809744"/>
              <a:ext cx="213360" cy="237744"/>
            </a:xfrm>
            <a:prstGeom prst="rect">
              <a:avLst/>
            </a:prstGeom>
            <a:noFill/>
            <a:ln w="9525">
              <a:noFill/>
              <a:miter lim="800000"/>
              <a:headEnd/>
              <a:tailEnd/>
            </a:ln>
          </p:spPr>
        </p:pic>
        <p:pic>
          <p:nvPicPr>
            <p:cNvPr id="67795" name="AutoShape 144"/>
            <p:cNvPicPr>
              <a:picLocks noChangeArrowheads="1"/>
            </p:cNvPicPr>
            <p:nvPr/>
          </p:nvPicPr>
          <p:blipFill>
            <a:blip r:embed="rId39"/>
            <a:srcRect/>
            <a:stretch>
              <a:fillRect/>
            </a:stretch>
          </p:blipFill>
          <p:spPr bwMode="auto">
            <a:xfrm>
              <a:off x="3956304" y="4962144"/>
              <a:ext cx="213360" cy="237744"/>
            </a:xfrm>
            <a:prstGeom prst="rect">
              <a:avLst/>
            </a:prstGeom>
            <a:noFill/>
            <a:ln w="9525">
              <a:noFill/>
              <a:miter lim="800000"/>
              <a:headEnd/>
              <a:tailEnd/>
            </a:ln>
          </p:spPr>
        </p:pic>
        <p:pic>
          <p:nvPicPr>
            <p:cNvPr id="67796" name="AutoShape 144"/>
            <p:cNvPicPr>
              <a:picLocks noChangeArrowheads="1"/>
            </p:cNvPicPr>
            <p:nvPr/>
          </p:nvPicPr>
          <p:blipFill>
            <a:blip r:embed="rId41"/>
            <a:srcRect/>
            <a:stretch>
              <a:fillRect/>
            </a:stretch>
          </p:blipFill>
          <p:spPr bwMode="auto">
            <a:xfrm>
              <a:off x="3139440" y="4431792"/>
              <a:ext cx="219456" cy="225552"/>
            </a:xfrm>
            <a:prstGeom prst="rect">
              <a:avLst/>
            </a:prstGeom>
            <a:noFill/>
            <a:ln w="9525">
              <a:noFill/>
              <a:miter lim="800000"/>
              <a:headEnd/>
              <a:tailEnd/>
            </a:ln>
          </p:spPr>
        </p:pic>
        <p:pic>
          <p:nvPicPr>
            <p:cNvPr id="67797" name="AutoShape 144"/>
            <p:cNvPicPr>
              <a:picLocks noChangeArrowheads="1"/>
            </p:cNvPicPr>
            <p:nvPr/>
          </p:nvPicPr>
          <p:blipFill>
            <a:blip r:embed="rId39"/>
            <a:srcRect/>
            <a:stretch>
              <a:fillRect/>
            </a:stretch>
          </p:blipFill>
          <p:spPr bwMode="auto">
            <a:xfrm>
              <a:off x="2188464" y="4541520"/>
              <a:ext cx="213360" cy="237744"/>
            </a:xfrm>
            <a:prstGeom prst="rect">
              <a:avLst/>
            </a:prstGeom>
            <a:noFill/>
            <a:ln w="9525">
              <a:noFill/>
              <a:miter lim="800000"/>
              <a:headEnd/>
              <a:tailEnd/>
            </a:ln>
          </p:spPr>
        </p:pic>
        <p:pic>
          <p:nvPicPr>
            <p:cNvPr id="67798" name="AutoShape 144"/>
            <p:cNvPicPr>
              <a:picLocks noChangeArrowheads="1"/>
            </p:cNvPicPr>
            <p:nvPr/>
          </p:nvPicPr>
          <p:blipFill>
            <a:blip r:embed="rId41"/>
            <a:srcRect/>
            <a:stretch>
              <a:fillRect/>
            </a:stretch>
          </p:blipFill>
          <p:spPr bwMode="auto">
            <a:xfrm>
              <a:off x="2987040" y="5145024"/>
              <a:ext cx="219456" cy="225552"/>
            </a:xfrm>
            <a:prstGeom prst="rect">
              <a:avLst/>
            </a:prstGeom>
            <a:noFill/>
            <a:ln w="9525">
              <a:noFill/>
              <a:miter lim="800000"/>
              <a:headEnd/>
              <a:tailEnd/>
            </a:ln>
          </p:spPr>
        </p:pic>
        <p:pic>
          <p:nvPicPr>
            <p:cNvPr id="67799" name="AutoShape 146"/>
            <p:cNvPicPr>
              <a:picLocks noChangeArrowheads="1"/>
            </p:cNvPicPr>
            <p:nvPr/>
          </p:nvPicPr>
          <p:blipFill>
            <a:blip r:embed="rId42"/>
            <a:srcRect/>
            <a:stretch>
              <a:fillRect/>
            </a:stretch>
          </p:blipFill>
          <p:spPr bwMode="auto">
            <a:xfrm>
              <a:off x="3078480" y="3822192"/>
              <a:ext cx="213360" cy="225552"/>
            </a:xfrm>
            <a:prstGeom prst="rect">
              <a:avLst/>
            </a:prstGeom>
            <a:noFill/>
            <a:ln w="9525">
              <a:noFill/>
              <a:miter lim="800000"/>
              <a:headEnd/>
              <a:tailEnd/>
            </a:ln>
          </p:spPr>
        </p:pic>
        <p:pic>
          <p:nvPicPr>
            <p:cNvPr id="67800" name="AutoShape 146"/>
            <p:cNvPicPr>
              <a:picLocks noChangeArrowheads="1"/>
            </p:cNvPicPr>
            <p:nvPr/>
          </p:nvPicPr>
          <p:blipFill>
            <a:blip r:embed="rId42"/>
            <a:srcRect/>
            <a:stretch>
              <a:fillRect/>
            </a:stretch>
          </p:blipFill>
          <p:spPr bwMode="auto">
            <a:xfrm>
              <a:off x="3230880" y="3974592"/>
              <a:ext cx="213360" cy="225552"/>
            </a:xfrm>
            <a:prstGeom prst="rect">
              <a:avLst/>
            </a:prstGeom>
            <a:noFill/>
            <a:ln w="9525">
              <a:noFill/>
              <a:miter lim="800000"/>
              <a:headEnd/>
              <a:tailEnd/>
            </a:ln>
          </p:spPr>
        </p:pic>
        <p:pic>
          <p:nvPicPr>
            <p:cNvPr id="67801" name="AutoShape 146"/>
            <p:cNvPicPr>
              <a:picLocks noChangeArrowheads="1"/>
            </p:cNvPicPr>
            <p:nvPr/>
          </p:nvPicPr>
          <p:blipFill>
            <a:blip r:embed="rId42"/>
            <a:srcRect/>
            <a:stretch>
              <a:fillRect/>
            </a:stretch>
          </p:blipFill>
          <p:spPr bwMode="auto">
            <a:xfrm>
              <a:off x="3383280" y="4126992"/>
              <a:ext cx="213360" cy="225552"/>
            </a:xfrm>
            <a:prstGeom prst="rect">
              <a:avLst/>
            </a:prstGeom>
            <a:noFill/>
            <a:ln w="9525">
              <a:noFill/>
              <a:miter lim="800000"/>
              <a:headEnd/>
              <a:tailEnd/>
            </a:ln>
          </p:spPr>
        </p:pic>
        <p:pic>
          <p:nvPicPr>
            <p:cNvPr id="67802" name="AutoShape 146"/>
            <p:cNvPicPr>
              <a:picLocks noChangeArrowheads="1"/>
            </p:cNvPicPr>
            <p:nvPr/>
          </p:nvPicPr>
          <p:blipFill>
            <a:blip r:embed="rId43"/>
            <a:srcRect/>
            <a:stretch>
              <a:fillRect/>
            </a:stretch>
          </p:blipFill>
          <p:spPr bwMode="auto">
            <a:xfrm>
              <a:off x="2670048" y="3986784"/>
              <a:ext cx="219456" cy="225552"/>
            </a:xfrm>
            <a:prstGeom prst="rect">
              <a:avLst/>
            </a:prstGeom>
            <a:noFill/>
            <a:ln w="9525">
              <a:noFill/>
              <a:miter lim="800000"/>
              <a:headEnd/>
              <a:tailEnd/>
            </a:ln>
          </p:spPr>
        </p:pic>
        <p:pic>
          <p:nvPicPr>
            <p:cNvPr id="67803" name="AutoShape 146"/>
            <p:cNvPicPr>
              <a:picLocks noChangeArrowheads="1"/>
            </p:cNvPicPr>
            <p:nvPr/>
          </p:nvPicPr>
          <p:blipFill>
            <a:blip r:embed="rId43"/>
            <a:srcRect/>
            <a:stretch>
              <a:fillRect/>
            </a:stretch>
          </p:blipFill>
          <p:spPr bwMode="auto">
            <a:xfrm>
              <a:off x="2414016" y="5041392"/>
              <a:ext cx="219456" cy="225552"/>
            </a:xfrm>
            <a:prstGeom prst="rect">
              <a:avLst/>
            </a:prstGeom>
            <a:noFill/>
            <a:ln w="9525">
              <a:noFill/>
              <a:miter lim="800000"/>
              <a:headEnd/>
              <a:tailEnd/>
            </a:ln>
          </p:spPr>
        </p:pic>
        <p:pic>
          <p:nvPicPr>
            <p:cNvPr id="67804" name="AutoShape 146"/>
            <p:cNvPicPr>
              <a:picLocks noChangeArrowheads="1"/>
            </p:cNvPicPr>
            <p:nvPr/>
          </p:nvPicPr>
          <p:blipFill>
            <a:blip r:embed="rId42"/>
            <a:srcRect/>
            <a:stretch>
              <a:fillRect/>
            </a:stretch>
          </p:blipFill>
          <p:spPr bwMode="auto">
            <a:xfrm>
              <a:off x="2529840" y="4584192"/>
              <a:ext cx="213360" cy="225552"/>
            </a:xfrm>
            <a:prstGeom prst="rect">
              <a:avLst/>
            </a:prstGeom>
            <a:noFill/>
            <a:ln w="9525">
              <a:noFill/>
              <a:miter lim="800000"/>
              <a:headEnd/>
              <a:tailEnd/>
            </a:ln>
          </p:spPr>
        </p:pic>
        <p:pic>
          <p:nvPicPr>
            <p:cNvPr id="67805" name="AutoShape 146"/>
            <p:cNvPicPr>
              <a:picLocks noChangeArrowheads="1"/>
            </p:cNvPicPr>
            <p:nvPr/>
          </p:nvPicPr>
          <p:blipFill>
            <a:blip r:embed="rId44"/>
            <a:srcRect/>
            <a:stretch>
              <a:fillRect/>
            </a:stretch>
          </p:blipFill>
          <p:spPr bwMode="auto">
            <a:xfrm>
              <a:off x="2846832" y="5017008"/>
              <a:ext cx="219456" cy="237744"/>
            </a:xfrm>
            <a:prstGeom prst="rect">
              <a:avLst/>
            </a:prstGeom>
            <a:noFill/>
            <a:ln w="9525">
              <a:noFill/>
              <a:miter lim="800000"/>
              <a:headEnd/>
              <a:tailEnd/>
            </a:ln>
          </p:spPr>
        </p:pic>
        <p:pic>
          <p:nvPicPr>
            <p:cNvPr id="67806" name="AutoShape 146"/>
            <p:cNvPicPr>
              <a:picLocks noChangeArrowheads="1"/>
            </p:cNvPicPr>
            <p:nvPr/>
          </p:nvPicPr>
          <p:blipFill>
            <a:blip r:embed="rId42"/>
            <a:srcRect/>
            <a:stretch>
              <a:fillRect/>
            </a:stretch>
          </p:blipFill>
          <p:spPr bwMode="auto">
            <a:xfrm>
              <a:off x="3621024" y="5839968"/>
              <a:ext cx="213360" cy="225552"/>
            </a:xfrm>
            <a:prstGeom prst="rect">
              <a:avLst/>
            </a:prstGeom>
            <a:noFill/>
            <a:ln w="9525">
              <a:noFill/>
              <a:miter lim="800000"/>
              <a:headEnd/>
              <a:tailEnd/>
            </a:ln>
          </p:spPr>
        </p:pic>
        <p:pic>
          <p:nvPicPr>
            <p:cNvPr id="67807" name="AutoShape 146"/>
            <p:cNvPicPr>
              <a:picLocks noChangeArrowheads="1"/>
            </p:cNvPicPr>
            <p:nvPr/>
          </p:nvPicPr>
          <p:blipFill>
            <a:blip r:embed="rId42"/>
            <a:srcRect/>
            <a:stretch>
              <a:fillRect/>
            </a:stretch>
          </p:blipFill>
          <p:spPr bwMode="auto">
            <a:xfrm>
              <a:off x="4108704" y="5096256"/>
              <a:ext cx="213360" cy="225552"/>
            </a:xfrm>
            <a:prstGeom prst="rect">
              <a:avLst/>
            </a:prstGeom>
            <a:noFill/>
            <a:ln w="9525">
              <a:noFill/>
              <a:miter lim="800000"/>
              <a:headEnd/>
              <a:tailEnd/>
            </a:ln>
          </p:spPr>
        </p:pic>
        <p:pic>
          <p:nvPicPr>
            <p:cNvPr id="67808" name="AutoShape 146"/>
            <p:cNvPicPr>
              <a:picLocks noChangeArrowheads="1"/>
            </p:cNvPicPr>
            <p:nvPr/>
          </p:nvPicPr>
          <p:blipFill>
            <a:blip r:embed="rId45"/>
            <a:srcRect/>
            <a:stretch>
              <a:fillRect/>
            </a:stretch>
          </p:blipFill>
          <p:spPr bwMode="auto">
            <a:xfrm>
              <a:off x="4096512" y="5687568"/>
              <a:ext cx="213360" cy="237744"/>
            </a:xfrm>
            <a:prstGeom prst="rect">
              <a:avLst/>
            </a:prstGeom>
            <a:noFill/>
            <a:ln w="9525">
              <a:noFill/>
              <a:miter lim="800000"/>
              <a:headEnd/>
              <a:tailEnd/>
            </a:ln>
          </p:spPr>
        </p:pic>
        <p:pic>
          <p:nvPicPr>
            <p:cNvPr id="67809" name="AutoShape 144"/>
            <p:cNvPicPr>
              <a:picLocks noChangeArrowheads="1"/>
            </p:cNvPicPr>
            <p:nvPr/>
          </p:nvPicPr>
          <p:blipFill>
            <a:blip r:embed="rId40"/>
            <a:srcRect/>
            <a:stretch>
              <a:fillRect/>
            </a:stretch>
          </p:blipFill>
          <p:spPr bwMode="auto">
            <a:xfrm>
              <a:off x="2798064" y="5254752"/>
              <a:ext cx="219456" cy="237744"/>
            </a:xfrm>
            <a:prstGeom prst="rect">
              <a:avLst/>
            </a:prstGeom>
            <a:noFill/>
            <a:ln w="9525">
              <a:noFill/>
              <a:miter lim="800000"/>
              <a:headEnd/>
              <a:tailEnd/>
            </a:ln>
          </p:spPr>
        </p:pic>
        <p:pic>
          <p:nvPicPr>
            <p:cNvPr id="67810" name="AutoShape 144"/>
            <p:cNvPicPr>
              <a:picLocks noChangeArrowheads="1"/>
            </p:cNvPicPr>
            <p:nvPr/>
          </p:nvPicPr>
          <p:blipFill>
            <a:blip r:embed="rId39"/>
            <a:srcRect/>
            <a:stretch>
              <a:fillRect/>
            </a:stretch>
          </p:blipFill>
          <p:spPr bwMode="auto">
            <a:xfrm>
              <a:off x="2340864" y="4693920"/>
              <a:ext cx="213360" cy="237744"/>
            </a:xfrm>
            <a:prstGeom prst="rect">
              <a:avLst/>
            </a:prstGeom>
            <a:noFill/>
            <a:ln w="9525">
              <a:noFill/>
              <a:miter lim="800000"/>
              <a:headEnd/>
              <a:tailEnd/>
            </a:ln>
          </p:spPr>
        </p:pic>
        <p:pic>
          <p:nvPicPr>
            <p:cNvPr id="67811" name="AutoShape 146"/>
            <p:cNvPicPr>
              <a:picLocks noChangeArrowheads="1"/>
            </p:cNvPicPr>
            <p:nvPr/>
          </p:nvPicPr>
          <p:blipFill>
            <a:blip r:embed="rId43"/>
            <a:srcRect/>
            <a:stretch>
              <a:fillRect/>
            </a:stretch>
          </p:blipFill>
          <p:spPr bwMode="auto">
            <a:xfrm>
              <a:off x="2822448" y="4139184"/>
              <a:ext cx="219456" cy="225552"/>
            </a:xfrm>
            <a:prstGeom prst="rect">
              <a:avLst/>
            </a:prstGeom>
            <a:noFill/>
            <a:ln w="9525">
              <a:noFill/>
              <a:miter lim="800000"/>
              <a:headEnd/>
              <a:tailEnd/>
            </a:ln>
          </p:spPr>
        </p:pic>
        <p:pic>
          <p:nvPicPr>
            <p:cNvPr id="67812" name="AutoShape 146"/>
            <p:cNvPicPr>
              <a:picLocks noChangeArrowheads="1"/>
            </p:cNvPicPr>
            <p:nvPr/>
          </p:nvPicPr>
          <p:blipFill>
            <a:blip r:embed="rId43"/>
            <a:srcRect/>
            <a:stretch>
              <a:fillRect/>
            </a:stretch>
          </p:blipFill>
          <p:spPr bwMode="auto">
            <a:xfrm>
              <a:off x="2566416" y="5193792"/>
              <a:ext cx="219456" cy="225552"/>
            </a:xfrm>
            <a:prstGeom prst="rect">
              <a:avLst/>
            </a:prstGeom>
            <a:noFill/>
            <a:ln w="9525">
              <a:noFill/>
              <a:miter lim="800000"/>
              <a:headEnd/>
              <a:tailEnd/>
            </a:ln>
          </p:spPr>
        </p:pic>
        <p:pic>
          <p:nvPicPr>
            <p:cNvPr id="67813" name="AutoShape 146"/>
            <p:cNvPicPr>
              <a:picLocks noChangeArrowheads="1"/>
            </p:cNvPicPr>
            <p:nvPr/>
          </p:nvPicPr>
          <p:blipFill>
            <a:blip r:embed="rId42"/>
            <a:srcRect/>
            <a:stretch>
              <a:fillRect/>
            </a:stretch>
          </p:blipFill>
          <p:spPr bwMode="auto">
            <a:xfrm>
              <a:off x="2682240" y="4736592"/>
              <a:ext cx="213360" cy="225552"/>
            </a:xfrm>
            <a:prstGeom prst="rect">
              <a:avLst/>
            </a:prstGeom>
            <a:noFill/>
            <a:ln w="9525">
              <a:noFill/>
              <a:miter lim="800000"/>
              <a:headEnd/>
              <a:tailEnd/>
            </a:ln>
          </p:spPr>
        </p:pic>
      </p:grpSp>
      <p:grpSp>
        <p:nvGrpSpPr>
          <p:cNvPr id="11" name="Group 334"/>
          <p:cNvGrpSpPr>
            <a:grpSpLocks/>
          </p:cNvGrpSpPr>
          <p:nvPr/>
        </p:nvGrpSpPr>
        <p:grpSpPr bwMode="auto">
          <a:xfrm>
            <a:off x="6348413" y="3881438"/>
            <a:ext cx="2019300" cy="2163762"/>
            <a:chOff x="4824638" y="3880675"/>
            <a:chExt cx="2019508" cy="2165306"/>
          </a:xfrm>
        </p:grpSpPr>
        <p:pic>
          <p:nvPicPr>
            <p:cNvPr id="67815" name="AutoShape 123"/>
            <p:cNvPicPr>
              <a:picLocks noChangeArrowheads="1"/>
            </p:cNvPicPr>
            <p:nvPr/>
          </p:nvPicPr>
          <p:blipFill>
            <a:blip r:embed="rId46"/>
            <a:srcRect/>
            <a:stretch>
              <a:fillRect/>
            </a:stretch>
          </p:blipFill>
          <p:spPr bwMode="auto">
            <a:xfrm>
              <a:off x="5163312" y="4943856"/>
              <a:ext cx="213360" cy="225552"/>
            </a:xfrm>
            <a:prstGeom prst="rect">
              <a:avLst/>
            </a:prstGeom>
            <a:noFill/>
            <a:ln w="9525">
              <a:noFill/>
              <a:miter lim="800000"/>
              <a:headEnd/>
              <a:tailEnd/>
            </a:ln>
          </p:spPr>
        </p:pic>
        <p:pic>
          <p:nvPicPr>
            <p:cNvPr id="67816" name="AutoShape 125"/>
            <p:cNvPicPr>
              <a:picLocks noChangeArrowheads="1"/>
            </p:cNvPicPr>
            <p:nvPr/>
          </p:nvPicPr>
          <p:blipFill>
            <a:blip r:embed="rId47"/>
            <a:srcRect/>
            <a:stretch>
              <a:fillRect/>
            </a:stretch>
          </p:blipFill>
          <p:spPr bwMode="auto">
            <a:xfrm>
              <a:off x="4931664" y="4943856"/>
              <a:ext cx="219456" cy="225552"/>
            </a:xfrm>
            <a:prstGeom prst="rect">
              <a:avLst/>
            </a:prstGeom>
            <a:noFill/>
            <a:ln w="9525">
              <a:noFill/>
              <a:miter lim="800000"/>
              <a:headEnd/>
              <a:tailEnd/>
            </a:ln>
          </p:spPr>
        </p:pic>
        <p:pic>
          <p:nvPicPr>
            <p:cNvPr id="67817" name="AutoShape 127"/>
            <p:cNvPicPr>
              <a:picLocks noChangeArrowheads="1"/>
            </p:cNvPicPr>
            <p:nvPr/>
          </p:nvPicPr>
          <p:blipFill>
            <a:blip r:embed="rId48"/>
            <a:srcRect/>
            <a:stretch>
              <a:fillRect/>
            </a:stretch>
          </p:blipFill>
          <p:spPr bwMode="auto">
            <a:xfrm>
              <a:off x="4779264" y="5169408"/>
              <a:ext cx="219456" cy="237744"/>
            </a:xfrm>
            <a:prstGeom prst="rect">
              <a:avLst/>
            </a:prstGeom>
            <a:noFill/>
            <a:ln w="9525">
              <a:noFill/>
              <a:miter lim="800000"/>
              <a:headEnd/>
              <a:tailEnd/>
            </a:ln>
          </p:spPr>
        </p:pic>
        <p:pic>
          <p:nvPicPr>
            <p:cNvPr id="67818" name="AutoShape 128"/>
            <p:cNvPicPr>
              <a:picLocks noChangeArrowheads="1"/>
            </p:cNvPicPr>
            <p:nvPr/>
          </p:nvPicPr>
          <p:blipFill>
            <a:blip r:embed="rId49"/>
            <a:srcRect/>
            <a:stretch>
              <a:fillRect/>
            </a:stretch>
          </p:blipFill>
          <p:spPr bwMode="auto">
            <a:xfrm>
              <a:off x="5163312" y="5169408"/>
              <a:ext cx="213360" cy="237744"/>
            </a:xfrm>
            <a:prstGeom prst="rect">
              <a:avLst/>
            </a:prstGeom>
            <a:noFill/>
            <a:ln w="9525">
              <a:noFill/>
              <a:miter lim="800000"/>
              <a:headEnd/>
              <a:tailEnd/>
            </a:ln>
          </p:spPr>
        </p:pic>
        <p:pic>
          <p:nvPicPr>
            <p:cNvPr id="67819" name="AutoShape 148"/>
            <p:cNvPicPr>
              <a:picLocks noChangeArrowheads="1"/>
            </p:cNvPicPr>
            <p:nvPr/>
          </p:nvPicPr>
          <p:blipFill>
            <a:blip r:embed="rId47"/>
            <a:srcRect/>
            <a:stretch>
              <a:fillRect/>
            </a:stretch>
          </p:blipFill>
          <p:spPr bwMode="auto">
            <a:xfrm>
              <a:off x="5388864" y="5248656"/>
              <a:ext cx="219456" cy="225552"/>
            </a:xfrm>
            <a:prstGeom prst="rect">
              <a:avLst/>
            </a:prstGeom>
            <a:noFill/>
            <a:ln w="9525">
              <a:noFill/>
              <a:miter lim="800000"/>
              <a:headEnd/>
              <a:tailEnd/>
            </a:ln>
          </p:spPr>
        </p:pic>
        <p:pic>
          <p:nvPicPr>
            <p:cNvPr id="67820" name="AutoShape 149"/>
            <p:cNvPicPr>
              <a:picLocks noChangeArrowheads="1"/>
            </p:cNvPicPr>
            <p:nvPr/>
          </p:nvPicPr>
          <p:blipFill>
            <a:blip r:embed="rId47"/>
            <a:srcRect/>
            <a:stretch>
              <a:fillRect/>
            </a:stretch>
          </p:blipFill>
          <p:spPr bwMode="auto">
            <a:xfrm>
              <a:off x="5693664" y="5248656"/>
              <a:ext cx="219456" cy="225552"/>
            </a:xfrm>
            <a:prstGeom prst="rect">
              <a:avLst/>
            </a:prstGeom>
            <a:noFill/>
            <a:ln w="9525">
              <a:noFill/>
              <a:miter lim="800000"/>
              <a:headEnd/>
              <a:tailEnd/>
            </a:ln>
          </p:spPr>
        </p:pic>
        <p:pic>
          <p:nvPicPr>
            <p:cNvPr id="67821" name="AutoShape 154"/>
            <p:cNvPicPr>
              <a:picLocks noChangeArrowheads="1"/>
            </p:cNvPicPr>
            <p:nvPr/>
          </p:nvPicPr>
          <p:blipFill>
            <a:blip r:embed="rId47"/>
            <a:srcRect/>
            <a:stretch>
              <a:fillRect/>
            </a:stretch>
          </p:blipFill>
          <p:spPr bwMode="auto">
            <a:xfrm>
              <a:off x="5541264" y="5248656"/>
              <a:ext cx="219456" cy="225552"/>
            </a:xfrm>
            <a:prstGeom prst="rect">
              <a:avLst/>
            </a:prstGeom>
            <a:noFill/>
            <a:ln w="9525">
              <a:noFill/>
              <a:miter lim="800000"/>
              <a:headEnd/>
              <a:tailEnd/>
            </a:ln>
          </p:spPr>
        </p:pic>
        <p:pic>
          <p:nvPicPr>
            <p:cNvPr id="67822" name="AutoShape 155"/>
            <p:cNvPicPr>
              <a:picLocks noChangeArrowheads="1"/>
            </p:cNvPicPr>
            <p:nvPr/>
          </p:nvPicPr>
          <p:blipFill>
            <a:blip r:embed="rId50"/>
            <a:srcRect/>
            <a:stretch>
              <a:fillRect/>
            </a:stretch>
          </p:blipFill>
          <p:spPr bwMode="auto">
            <a:xfrm>
              <a:off x="5163312" y="5248656"/>
              <a:ext cx="213360" cy="225552"/>
            </a:xfrm>
            <a:prstGeom prst="rect">
              <a:avLst/>
            </a:prstGeom>
            <a:noFill/>
            <a:ln w="9525">
              <a:noFill/>
              <a:miter lim="800000"/>
              <a:headEnd/>
              <a:tailEnd/>
            </a:ln>
          </p:spPr>
        </p:pic>
        <p:pic>
          <p:nvPicPr>
            <p:cNvPr id="67823" name="AutoShape 158"/>
            <p:cNvPicPr>
              <a:picLocks noChangeArrowheads="1"/>
            </p:cNvPicPr>
            <p:nvPr/>
          </p:nvPicPr>
          <p:blipFill>
            <a:blip r:embed="rId51"/>
            <a:srcRect/>
            <a:stretch>
              <a:fillRect/>
            </a:stretch>
          </p:blipFill>
          <p:spPr bwMode="auto">
            <a:xfrm>
              <a:off x="5163312" y="5474208"/>
              <a:ext cx="213360" cy="237744"/>
            </a:xfrm>
            <a:prstGeom prst="rect">
              <a:avLst/>
            </a:prstGeom>
            <a:noFill/>
            <a:ln w="9525">
              <a:noFill/>
              <a:miter lim="800000"/>
              <a:headEnd/>
              <a:tailEnd/>
            </a:ln>
          </p:spPr>
        </p:pic>
        <p:pic>
          <p:nvPicPr>
            <p:cNvPr id="67824" name="AutoShape 161"/>
            <p:cNvPicPr>
              <a:picLocks noChangeArrowheads="1"/>
            </p:cNvPicPr>
            <p:nvPr/>
          </p:nvPicPr>
          <p:blipFill>
            <a:blip r:embed="rId46"/>
            <a:srcRect/>
            <a:stretch>
              <a:fillRect/>
            </a:stretch>
          </p:blipFill>
          <p:spPr bwMode="auto">
            <a:xfrm>
              <a:off x="5315712" y="5401056"/>
              <a:ext cx="213360" cy="225552"/>
            </a:xfrm>
            <a:prstGeom prst="rect">
              <a:avLst/>
            </a:prstGeom>
            <a:noFill/>
            <a:ln w="9525">
              <a:noFill/>
              <a:miter lim="800000"/>
              <a:headEnd/>
              <a:tailEnd/>
            </a:ln>
          </p:spPr>
        </p:pic>
        <p:pic>
          <p:nvPicPr>
            <p:cNvPr id="67825" name="AutoShape 163"/>
            <p:cNvPicPr>
              <a:picLocks noChangeArrowheads="1"/>
            </p:cNvPicPr>
            <p:nvPr/>
          </p:nvPicPr>
          <p:blipFill>
            <a:blip r:embed="rId47"/>
            <a:srcRect/>
            <a:stretch>
              <a:fillRect/>
            </a:stretch>
          </p:blipFill>
          <p:spPr bwMode="auto">
            <a:xfrm>
              <a:off x="5388864" y="5553456"/>
              <a:ext cx="219456" cy="225552"/>
            </a:xfrm>
            <a:prstGeom prst="rect">
              <a:avLst/>
            </a:prstGeom>
            <a:noFill/>
            <a:ln w="9525">
              <a:noFill/>
              <a:miter lim="800000"/>
              <a:headEnd/>
              <a:tailEnd/>
            </a:ln>
          </p:spPr>
        </p:pic>
        <p:pic>
          <p:nvPicPr>
            <p:cNvPr id="67826" name="AutoShape 123"/>
            <p:cNvPicPr>
              <a:picLocks noChangeArrowheads="1"/>
            </p:cNvPicPr>
            <p:nvPr/>
          </p:nvPicPr>
          <p:blipFill>
            <a:blip r:embed="rId46"/>
            <a:srcRect/>
            <a:stretch>
              <a:fillRect/>
            </a:stretch>
          </p:blipFill>
          <p:spPr bwMode="auto">
            <a:xfrm>
              <a:off x="6193536" y="4023360"/>
              <a:ext cx="213360" cy="225552"/>
            </a:xfrm>
            <a:prstGeom prst="rect">
              <a:avLst/>
            </a:prstGeom>
            <a:noFill/>
            <a:ln w="9525">
              <a:noFill/>
              <a:miter lim="800000"/>
              <a:headEnd/>
              <a:tailEnd/>
            </a:ln>
          </p:spPr>
        </p:pic>
        <p:pic>
          <p:nvPicPr>
            <p:cNvPr id="67827" name="AutoShape 125"/>
            <p:cNvPicPr>
              <a:picLocks noChangeArrowheads="1"/>
            </p:cNvPicPr>
            <p:nvPr/>
          </p:nvPicPr>
          <p:blipFill>
            <a:blip r:embed="rId47"/>
            <a:srcRect/>
            <a:stretch>
              <a:fillRect/>
            </a:stretch>
          </p:blipFill>
          <p:spPr bwMode="auto">
            <a:xfrm>
              <a:off x="5961888" y="4023360"/>
              <a:ext cx="219456" cy="225552"/>
            </a:xfrm>
            <a:prstGeom prst="rect">
              <a:avLst/>
            </a:prstGeom>
            <a:noFill/>
            <a:ln w="9525">
              <a:noFill/>
              <a:miter lim="800000"/>
              <a:headEnd/>
              <a:tailEnd/>
            </a:ln>
          </p:spPr>
        </p:pic>
        <p:pic>
          <p:nvPicPr>
            <p:cNvPr id="67828" name="AutoShape 127"/>
            <p:cNvPicPr>
              <a:picLocks noChangeArrowheads="1"/>
            </p:cNvPicPr>
            <p:nvPr/>
          </p:nvPicPr>
          <p:blipFill>
            <a:blip r:embed="rId48"/>
            <a:srcRect/>
            <a:stretch>
              <a:fillRect/>
            </a:stretch>
          </p:blipFill>
          <p:spPr bwMode="auto">
            <a:xfrm>
              <a:off x="5809488" y="4248912"/>
              <a:ext cx="219456" cy="237744"/>
            </a:xfrm>
            <a:prstGeom prst="rect">
              <a:avLst/>
            </a:prstGeom>
            <a:noFill/>
            <a:ln w="9525">
              <a:noFill/>
              <a:miter lim="800000"/>
              <a:headEnd/>
              <a:tailEnd/>
            </a:ln>
          </p:spPr>
        </p:pic>
        <p:pic>
          <p:nvPicPr>
            <p:cNvPr id="67829" name="AutoShape 128"/>
            <p:cNvPicPr>
              <a:picLocks noChangeArrowheads="1"/>
            </p:cNvPicPr>
            <p:nvPr/>
          </p:nvPicPr>
          <p:blipFill>
            <a:blip r:embed="rId49"/>
            <a:srcRect/>
            <a:stretch>
              <a:fillRect/>
            </a:stretch>
          </p:blipFill>
          <p:spPr bwMode="auto">
            <a:xfrm>
              <a:off x="6193536" y="4248912"/>
              <a:ext cx="213360" cy="237744"/>
            </a:xfrm>
            <a:prstGeom prst="rect">
              <a:avLst/>
            </a:prstGeom>
            <a:noFill/>
            <a:ln w="9525">
              <a:noFill/>
              <a:miter lim="800000"/>
              <a:headEnd/>
              <a:tailEnd/>
            </a:ln>
          </p:spPr>
        </p:pic>
        <p:pic>
          <p:nvPicPr>
            <p:cNvPr id="67830" name="AutoShape 148"/>
            <p:cNvPicPr>
              <a:picLocks noChangeArrowheads="1"/>
            </p:cNvPicPr>
            <p:nvPr/>
          </p:nvPicPr>
          <p:blipFill>
            <a:blip r:embed="rId47"/>
            <a:srcRect/>
            <a:stretch>
              <a:fillRect/>
            </a:stretch>
          </p:blipFill>
          <p:spPr bwMode="auto">
            <a:xfrm>
              <a:off x="6419088" y="4328160"/>
              <a:ext cx="219456" cy="225552"/>
            </a:xfrm>
            <a:prstGeom prst="rect">
              <a:avLst/>
            </a:prstGeom>
            <a:noFill/>
            <a:ln w="9525">
              <a:noFill/>
              <a:miter lim="800000"/>
              <a:headEnd/>
              <a:tailEnd/>
            </a:ln>
          </p:spPr>
        </p:pic>
        <p:pic>
          <p:nvPicPr>
            <p:cNvPr id="67831" name="AutoShape 149"/>
            <p:cNvPicPr>
              <a:picLocks noChangeArrowheads="1"/>
            </p:cNvPicPr>
            <p:nvPr/>
          </p:nvPicPr>
          <p:blipFill>
            <a:blip r:embed="rId52"/>
            <a:srcRect/>
            <a:stretch>
              <a:fillRect/>
            </a:stretch>
          </p:blipFill>
          <p:spPr bwMode="auto">
            <a:xfrm>
              <a:off x="6723888" y="4328160"/>
              <a:ext cx="219456" cy="225552"/>
            </a:xfrm>
            <a:prstGeom prst="rect">
              <a:avLst/>
            </a:prstGeom>
            <a:noFill/>
            <a:ln w="9525">
              <a:noFill/>
              <a:miter lim="800000"/>
              <a:headEnd/>
              <a:tailEnd/>
            </a:ln>
          </p:spPr>
        </p:pic>
        <p:pic>
          <p:nvPicPr>
            <p:cNvPr id="67832" name="AutoShape 154"/>
            <p:cNvPicPr>
              <a:picLocks noChangeArrowheads="1"/>
            </p:cNvPicPr>
            <p:nvPr/>
          </p:nvPicPr>
          <p:blipFill>
            <a:blip r:embed="rId47"/>
            <a:srcRect/>
            <a:stretch>
              <a:fillRect/>
            </a:stretch>
          </p:blipFill>
          <p:spPr bwMode="auto">
            <a:xfrm>
              <a:off x="6571488" y="4328160"/>
              <a:ext cx="219456" cy="225552"/>
            </a:xfrm>
            <a:prstGeom prst="rect">
              <a:avLst/>
            </a:prstGeom>
            <a:noFill/>
            <a:ln w="9525">
              <a:noFill/>
              <a:miter lim="800000"/>
              <a:headEnd/>
              <a:tailEnd/>
            </a:ln>
          </p:spPr>
        </p:pic>
        <p:pic>
          <p:nvPicPr>
            <p:cNvPr id="67833" name="AutoShape 155"/>
            <p:cNvPicPr>
              <a:picLocks noChangeArrowheads="1"/>
            </p:cNvPicPr>
            <p:nvPr/>
          </p:nvPicPr>
          <p:blipFill>
            <a:blip r:embed="rId50"/>
            <a:srcRect/>
            <a:stretch>
              <a:fillRect/>
            </a:stretch>
          </p:blipFill>
          <p:spPr bwMode="auto">
            <a:xfrm>
              <a:off x="6193536" y="4328160"/>
              <a:ext cx="213360" cy="225552"/>
            </a:xfrm>
            <a:prstGeom prst="rect">
              <a:avLst/>
            </a:prstGeom>
            <a:noFill/>
            <a:ln w="9525">
              <a:noFill/>
              <a:miter lim="800000"/>
              <a:headEnd/>
              <a:tailEnd/>
            </a:ln>
          </p:spPr>
        </p:pic>
        <p:pic>
          <p:nvPicPr>
            <p:cNvPr id="67834" name="AutoShape 158"/>
            <p:cNvPicPr>
              <a:picLocks noChangeArrowheads="1"/>
            </p:cNvPicPr>
            <p:nvPr/>
          </p:nvPicPr>
          <p:blipFill>
            <a:blip r:embed="rId51"/>
            <a:srcRect/>
            <a:stretch>
              <a:fillRect/>
            </a:stretch>
          </p:blipFill>
          <p:spPr bwMode="auto">
            <a:xfrm>
              <a:off x="6193536" y="4553712"/>
              <a:ext cx="213360" cy="237744"/>
            </a:xfrm>
            <a:prstGeom prst="rect">
              <a:avLst/>
            </a:prstGeom>
            <a:noFill/>
            <a:ln w="9525">
              <a:noFill/>
              <a:miter lim="800000"/>
              <a:headEnd/>
              <a:tailEnd/>
            </a:ln>
          </p:spPr>
        </p:pic>
        <p:pic>
          <p:nvPicPr>
            <p:cNvPr id="67835" name="AutoShape 161"/>
            <p:cNvPicPr>
              <a:picLocks noChangeArrowheads="1"/>
            </p:cNvPicPr>
            <p:nvPr/>
          </p:nvPicPr>
          <p:blipFill>
            <a:blip r:embed="rId46"/>
            <a:srcRect/>
            <a:stretch>
              <a:fillRect/>
            </a:stretch>
          </p:blipFill>
          <p:spPr bwMode="auto">
            <a:xfrm>
              <a:off x="6345936" y="4480560"/>
              <a:ext cx="213360" cy="225552"/>
            </a:xfrm>
            <a:prstGeom prst="rect">
              <a:avLst/>
            </a:prstGeom>
            <a:noFill/>
            <a:ln w="9525">
              <a:noFill/>
              <a:miter lim="800000"/>
              <a:headEnd/>
              <a:tailEnd/>
            </a:ln>
          </p:spPr>
        </p:pic>
        <p:pic>
          <p:nvPicPr>
            <p:cNvPr id="67836" name="AutoShape 163"/>
            <p:cNvPicPr>
              <a:picLocks noChangeArrowheads="1"/>
            </p:cNvPicPr>
            <p:nvPr/>
          </p:nvPicPr>
          <p:blipFill>
            <a:blip r:embed="rId47"/>
            <a:srcRect/>
            <a:stretch>
              <a:fillRect/>
            </a:stretch>
          </p:blipFill>
          <p:spPr bwMode="auto">
            <a:xfrm>
              <a:off x="6419088" y="4632960"/>
              <a:ext cx="219456" cy="225552"/>
            </a:xfrm>
            <a:prstGeom prst="rect">
              <a:avLst/>
            </a:prstGeom>
            <a:noFill/>
            <a:ln w="9525">
              <a:noFill/>
              <a:miter lim="800000"/>
              <a:headEnd/>
              <a:tailEnd/>
            </a:ln>
          </p:spPr>
        </p:pic>
        <p:pic>
          <p:nvPicPr>
            <p:cNvPr id="67837" name="AutoShape 144"/>
            <p:cNvPicPr>
              <a:picLocks noChangeArrowheads="1"/>
            </p:cNvPicPr>
            <p:nvPr/>
          </p:nvPicPr>
          <p:blipFill>
            <a:blip r:embed="rId49"/>
            <a:srcRect/>
            <a:stretch>
              <a:fillRect/>
            </a:stretch>
          </p:blipFill>
          <p:spPr bwMode="auto">
            <a:xfrm>
              <a:off x="5291328" y="5931408"/>
              <a:ext cx="213360" cy="237744"/>
            </a:xfrm>
            <a:prstGeom prst="rect">
              <a:avLst/>
            </a:prstGeom>
            <a:noFill/>
            <a:ln w="9525">
              <a:noFill/>
              <a:miter lim="800000"/>
              <a:headEnd/>
              <a:tailEnd/>
            </a:ln>
          </p:spPr>
        </p:pic>
        <p:pic>
          <p:nvPicPr>
            <p:cNvPr id="67838" name="AutoShape 144"/>
            <p:cNvPicPr>
              <a:picLocks noChangeArrowheads="1"/>
            </p:cNvPicPr>
            <p:nvPr/>
          </p:nvPicPr>
          <p:blipFill>
            <a:blip r:embed="rId53"/>
            <a:srcRect/>
            <a:stretch>
              <a:fillRect/>
            </a:stretch>
          </p:blipFill>
          <p:spPr bwMode="auto">
            <a:xfrm>
              <a:off x="4828032" y="5370576"/>
              <a:ext cx="219456" cy="237744"/>
            </a:xfrm>
            <a:prstGeom prst="rect">
              <a:avLst/>
            </a:prstGeom>
            <a:noFill/>
            <a:ln w="9525">
              <a:noFill/>
              <a:miter lim="800000"/>
              <a:headEnd/>
              <a:tailEnd/>
            </a:ln>
          </p:spPr>
        </p:pic>
        <p:pic>
          <p:nvPicPr>
            <p:cNvPr id="67839" name="AutoShape 146"/>
            <p:cNvPicPr>
              <a:picLocks noChangeArrowheads="1"/>
            </p:cNvPicPr>
            <p:nvPr/>
          </p:nvPicPr>
          <p:blipFill>
            <a:blip r:embed="rId54"/>
            <a:srcRect/>
            <a:stretch>
              <a:fillRect/>
            </a:stretch>
          </p:blipFill>
          <p:spPr bwMode="auto">
            <a:xfrm>
              <a:off x="5315712" y="4809744"/>
              <a:ext cx="213360" cy="237744"/>
            </a:xfrm>
            <a:prstGeom prst="rect">
              <a:avLst/>
            </a:prstGeom>
            <a:noFill/>
            <a:ln w="9525">
              <a:noFill/>
              <a:miter lim="800000"/>
              <a:headEnd/>
              <a:tailEnd/>
            </a:ln>
          </p:spPr>
        </p:pic>
        <p:pic>
          <p:nvPicPr>
            <p:cNvPr id="67840" name="AutoShape 146"/>
            <p:cNvPicPr>
              <a:picLocks noChangeArrowheads="1"/>
            </p:cNvPicPr>
            <p:nvPr/>
          </p:nvPicPr>
          <p:blipFill>
            <a:blip r:embed="rId54"/>
            <a:srcRect/>
            <a:stretch>
              <a:fillRect/>
            </a:stretch>
          </p:blipFill>
          <p:spPr bwMode="auto">
            <a:xfrm>
              <a:off x="5059680" y="5864352"/>
              <a:ext cx="213360" cy="237744"/>
            </a:xfrm>
            <a:prstGeom prst="rect">
              <a:avLst/>
            </a:prstGeom>
            <a:noFill/>
            <a:ln w="9525">
              <a:noFill/>
              <a:miter lim="800000"/>
              <a:headEnd/>
              <a:tailEnd/>
            </a:ln>
          </p:spPr>
        </p:pic>
        <p:pic>
          <p:nvPicPr>
            <p:cNvPr id="67841" name="AutoShape 146"/>
            <p:cNvPicPr>
              <a:picLocks noChangeArrowheads="1"/>
            </p:cNvPicPr>
            <p:nvPr/>
          </p:nvPicPr>
          <p:blipFill>
            <a:blip r:embed="rId54"/>
            <a:srcRect/>
            <a:stretch>
              <a:fillRect/>
            </a:stretch>
          </p:blipFill>
          <p:spPr bwMode="auto">
            <a:xfrm>
              <a:off x="5175504" y="5407152"/>
              <a:ext cx="213360" cy="237744"/>
            </a:xfrm>
            <a:prstGeom prst="rect">
              <a:avLst/>
            </a:prstGeom>
            <a:noFill/>
            <a:ln w="9525">
              <a:noFill/>
              <a:miter lim="800000"/>
              <a:headEnd/>
              <a:tailEnd/>
            </a:ln>
          </p:spPr>
        </p:pic>
        <p:pic>
          <p:nvPicPr>
            <p:cNvPr id="67842" name="AutoShape 144"/>
            <p:cNvPicPr>
              <a:picLocks noChangeArrowheads="1"/>
            </p:cNvPicPr>
            <p:nvPr/>
          </p:nvPicPr>
          <p:blipFill>
            <a:blip r:embed="rId53"/>
            <a:srcRect/>
            <a:stretch>
              <a:fillRect/>
            </a:stretch>
          </p:blipFill>
          <p:spPr bwMode="auto">
            <a:xfrm>
              <a:off x="6614160" y="4962144"/>
              <a:ext cx="219456" cy="237744"/>
            </a:xfrm>
            <a:prstGeom prst="rect">
              <a:avLst/>
            </a:prstGeom>
            <a:noFill/>
            <a:ln w="9525">
              <a:noFill/>
              <a:miter lim="800000"/>
              <a:headEnd/>
              <a:tailEnd/>
            </a:ln>
          </p:spPr>
        </p:pic>
        <p:pic>
          <p:nvPicPr>
            <p:cNvPr id="67843" name="AutoShape 144"/>
            <p:cNvPicPr>
              <a:picLocks noChangeArrowheads="1"/>
            </p:cNvPicPr>
            <p:nvPr/>
          </p:nvPicPr>
          <p:blipFill>
            <a:blip r:embed="rId49"/>
            <a:srcRect/>
            <a:stretch>
              <a:fillRect/>
            </a:stretch>
          </p:blipFill>
          <p:spPr bwMode="auto">
            <a:xfrm>
              <a:off x="6156960" y="4401312"/>
              <a:ext cx="213360" cy="237744"/>
            </a:xfrm>
            <a:prstGeom prst="rect">
              <a:avLst/>
            </a:prstGeom>
            <a:noFill/>
            <a:ln w="9525">
              <a:noFill/>
              <a:miter lim="800000"/>
              <a:headEnd/>
              <a:tailEnd/>
            </a:ln>
          </p:spPr>
        </p:pic>
        <p:pic>
          <p:nvPicPr>
            <p:cNvPr id="67844" name="AutoShape 146"/>
            <p:cNvPicPr>
              <a:picLocks noChangeArrowheads="1"/>
            </p:cNvPicPr>
            <p:nvPr/>
          </p:nvPicPr>
          <p:blipFill>
            <a:blip r:embed="rId55"/>
            <a:srcRect/>
            <a:stretch>
              <a:fillRect/>
            </a:stretch>
          </p:blipFill>
          <p:spPr bwMode="auto">
            <a:xfrm>
              <a:off x="6638544" y="3846576"/>
              <a:ext cx="219456" cy="225552"/>
            </a:xfrm>
            <a:prstGeom prst="rect">
              <a:avLst/>
            </a:prstGeom>
            <a:noFill/>
            <a:ln w="9525">
              <a:noFill/>
              <a:miter lim="800000"/>
              <a:headEnd/>
              <a:tailEnd/>
            </a:ln>
          </p:spPr>
        </p:pic>
        <p:pic>
          <p:nvPicPr>
            <p:cNvPr id="67845" name="AutoShape 146"/>
            <p:cNvPicPr>
              <a:picLocks noChangeArrowheads="1"/>
            </p:cNvPicPr>
            <p:nvPr/>
          </p:nvPicPr>
          <p:blipFill>
            <a:blip r:embed="rId55"/>
            <a:srcRect/>
            <a:stretch>
              <a:fillRect/>
            </a:stretch>
          </p:blipFill>
          <p:spPr bwMode="auto">
            <a:xfrm>
              <a:off x="6382512" y="4901184"/>
              <a:ext cx="219456" cy="225552"/>
            </a:xfrm>
            <a:prstGeom prst="rect">
              <a:avLst/>
            </a:prstGeom>
            <a:noFill/>
            <a:ln w="9525">
              <a:noFill/>
              <a:miter lim="800000"/>
              <a:headEnd/>
              <a:tailEnd/>
            </a:ln>
          </p:spPr>
        </p:pic>
        <p:pic>
          <p:nvPicPr>
            <p:cNvPr id="67846" name="AutoShape 146"/>
            <p:cNvPicPr>
              <a:picLocks noChangeArrowheads="1"/>
            </p:cNvPicPr>
            <p:nvPr/>
          </p:nvPicPr>
          <p:blipFill>
            <a:blip r:embed="rId55"/>
            <a:srcRect/>
            <a:stretch>
              <a:fillRect/>
            </a:stretch>
          </p:blipFill>
          <p:spPr bwMode="auto">
            <a:xfrm>
              <a:off x="6498336" y="4443984"/>
              <a:ext cx="219456" cy="225552"/>
            </a:xfrm>
            <a:prstGeom prst="rect">
              <a:avLst/>
            </a:prstGeom>
            <a:noFill/>
            <a:ln w="9525">
              <a:noFill/>
              <a:miter lim="800000"/>
              <a:headEnd/>
              <a:tailEnd/>
            </a:ln>
          </p:spPr>
        </p:pic>
      </p:grpSp>
      <p:sp>
        <p:nvSpPr>
          <p:cNvPr id="329" name="Oval 328"/>
          <p:cNvSpPr>
            <a:spLocks noChangeArrowheads="1"/>
          </p:cNvSpPr>
          <p:nvPr/>
        </p:nvSpPr>
        <p:spPr bwMode="auto">
          <a:xfrm>
            <a:off x="3398838" y="998538"/>
            <a:ext cx="5441950" cy="5441950"/>
          </a:xfrm>
          <a:prstGeom prst="ellipse">
            <a:avLst/>
          </a:prstGeom>
          <a:solidFill>
            <a:srgbClr val="3366FF">
              <a:alpha val="80000"/>
            </a:srgbClr>
          </a:solidFill>
          <a:ln w="57150" algn="ctr">
            <a:solidFill>
              <a:schemeClr val="bg1"/>
            </a:solidFill>
            <a:round/>
            <a:headEnd/>
            <a:tailEnd/>
          </a:ln>
        </p:spPr>
        <p:txBody>
          <a:bodyPr/>
          <a:lstStyle/>
          <a:p>
            <a:pPr algn="ctr">
              <a:defRPr/>
            </a:pPr>
            <a:r>
              <a:rPr lang="en-US" sz="4800" b="1" dirty="0">
                <a:solidFill>
                  <a:srgbClr val="FFFFFF"/>
                </a:solidFill>
                <a:effectLst>
                  <a:outerShdw blurRad="38100" dist="38100" dir="2700000" algn="tl">
                    <a:srgbClr val="000000">
                      <a:alpha val="43137"/>
                    </a:srgbClr>
                  </a:outerShdw>
                </a:effectLst>
                <a:cs typeface="Arial" charset="0"/>
              </a:rPr>
              <a:t>Can such complexity deliver a high level of security?</a:t>
            </a:r>
          </a:p>
        </p:txBody>
      </p:sp>
    </p:spTree>
    <p:extLst>
      <p:ext uri="{BB962C8B-B14F-4D97-AF65-F5344CB8AC3E}">
        <p14:creationId xmlns:p14="http://schemas.microsoft.com/office/powerpoint/2010/main" val="15427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360"/>
                                          </p:val>
                                        </p:tav>
                                        <p:tav tm="100000">
                                          <p:val>
                                            <p:fltVal val="0"/>
                                          </p:val>
                                        </p:tav>
                                      </p:tavLst>
                                    </p:anim>
                                    <p:animEffect transition="in" filter="fade">
                                      <p:cBhvr>
                                        <p:cTn id="16" dur="1000"/>
                                        <p:tgtEl>
                                          <p:spTgt spid="2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360"/>
                                          </p:val>
                                        </p:tav>
                                        <p:tav tm="100000">
                                          <p:val>
                                            <p:fltVal val="0"/>
                                          </p:val>
                                        </p:tav>
                                      </p:tavLst>
                                    </p:anim>
                                    <p:animEffect transition="in" filter="fade">
                                      <p:cBhvr>
                                        <p:cTn id="22" dur="1000"/>
                                        <p:tgtEl>
                                          <p:spTgt spid="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360"/>
                                          </p:val>
                                        </p:tav>
                                        <p:tav tm="100000">
                                          <p:val>
                                            <p:fltVal val="0"/>
                                          </p:val>
                                        </p:tav>
                                      </p:tavLst>
                                    </p:anim>
                                    <p:animEffect transition="in" filter="fade">
                                      <p:cBhvr>
                                        <p:cTn id="28" dur="1000"/>
                                        <p:tgtEl>
                                          <p:spTgt spid="21"/>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360"/>
                                          </p:val>
                                        </p:tav>
                                        <p:tav tm="100000">
                                          <p:val>
                                            <p:fltVal val="0"/>
                                          </p:val>
                                        </p:tav>
                                      </p:tavLst>
                                    </p:anim>
                                    <p:animEffect transition="in" filter="fade">
                                      <p:cBhvr>
                                        <p:cTn id="34" dur="1000"/>
                                        <p:tgtEl>
                                          <p:spTgt spid="22"/>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360"/>
                                          </p:val>
                                        </p:tav>
                                        <p:tav tm="100000">
                                          <p:val>
                                            <p:fltVal val="0"/>
                                          </p:val>
                                        </p:tav>
                                      </p:tavLst>
                                    </p:anim>
                                    <p:animEffect transition="in" filter="fade">
                                      <p:cBhvr>
                                        <p:cTn id="40" dur="1000"/>
                                        <p:tgtEl>
                                          <p:spTgt spid="24"/>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ppt_w</p:attrName>
                                        </p:attrNameLst>
                                      </p:cBhvr>
                                      <p:tavLst>
                                        <p:tav tm="0">
                                          <p:val>
                                            <p:fltVal val="0"/>
                                          </p:val>
                                        </p:tav>
                                        <p:tav tm="100000">
                                          <p:val>
                                            <p:strVal val="#ppt_w"/>
                                          </p:val>
                                        </p:tav>
                                      </p:tavLst>
                                    </p:anim>
                                    <p:anim calcmode="lin" valueType="num">
                                      <p:cBhvr>
                                        <p:cTn id="44" dur="1000" fill="hold"/>
                                        <p:tgtEl>
                                          <p:spTgt spid="23"/>
                                        </p:tgtEl>
                                        <p:attrNameLst>
                                          <p:attrName>ppt_h</p:attrName>
                                        </p:attrNameLst>
                                      </p:cBhvr>
                                      <p:tavLst>
                                        <p:tav tm="0">
                                          <p:val>
                                            <p:fltVal val="0"/>
                                          </p:val>
                                        </p:tav>
                                        <p:tav tm="100000">
                                          <p:val>
                                            <p:strVal val="#ppt_h"/>
                                          </p:val>
                                        </p:tav>
                                      </p:tavLst>
                                    </p:anim>
                                    <p:anim calcmode="lin" valueType="num">
                                      <p:cBhvr>
                                        <p:cTn id="45" dur="1000" fill="hold"/>
                                        <p:tgtEl>
                                          <p:spTgt spid="23"/>
                                        </p:tgtEl>
                                        <p:attrNameLst>
                                          <p:attrName>style.rotation</p:attrName>
                                        </p:attrNameLst>
                                      </p:cBhvr>
                                      <p:tavLst>
                                        <p:tav tm="0">
                                          <p:val>
                                            <p:fltVal val="360"/>
                                          </p:val>
                                        </p:tav>
                                        <p:tav tm="100000">
                                          <p:val>
                                            <p:fltVal val="0"/>
                                          </p:val>
                                        </p:tav>
                                      </p:tavLst>
                                    </p:anim>
                                    <p:animEffect transition="in" filter="fade">
                                      <p:cBhvr>
                                        <p:cTn id="46" dur="1000"/>
                                        <p:tgtEl>
                                          <p:spTgt spid="23"/>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360"/>
                                          </p:val>
                                        </p:tav>
                                        <p:tav tm="100000">
                                          <p:val>
                                            <p:fltVal val="0"/>
                                          </p:val>
                                        </p:tav>
                                      </p:tavLst>
                                    </p:anim>
                                    <p:animEffect transition="in" filter="fade">
                                      <p:cBhvr>
                                        <p:cTn id="52" dur="1000"/>
                                        <p:tgtEl>
                                          <p:spTgt spid="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360"/>
                                          </p:val>
                                        </p:tav>
                                        <p:tav tm="100000">
                                          <p:val>
                                            <p:fltVal val="0"/>
                                          </p:val>
                                        </p:tav>
                                      </p:tavLst>
                                    </p:anim>
                                    <p:animEffect transition="in" filter="fade">
                                      <p:cBhvr>
                                        <p:cTn id="58" dur="1000"/>
                                        <p:tgtEl>
                                          <p:spTgt spid="9"/>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360"/>
                                          </p:val>
                                        </p:tav>
                                        <p:tav tm="100000">
                                          <p:val>
                                            <p:fltVal val="0"/>
                                          </p:val>
                                        </p:tav>
                                      </p:tavLst>
                                    </p:anim>
                                    <p:animEffect transition="in" filter="fade">
                                      <p:cBhvr>
                                        <p:cTn id="64" dur="1000"/>
                                        <p:tgtEl>
                                          <p:spTgt spid="1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360"/>
                                          </p:val>
                                        </p:tav>
                                        <p:tav tm="100000">
                                          <p:val>
                                            <p:fltVal val="0"/>
                                          </p:val>
                                        </p:tav>
                                      </p:tavLst>
                                    </p:anim>
                                    <p:animEffect transition="in" filter="fade">
                                      <p:cBhvr>
                                        <p:cTn id="70" dur="1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fill="hold"/>
                                        <p:tgtEl>
                                          <p:spTgt spid="50"/>
                                        </p:tgtEl>
                                        <p:attrNameLst>
                                          <p:attrName>ppt_x</p:attrName>
                                        </p:attrNameLst>
                                      </p:cBhvr>
                                      <p:tavLst>
                                        <p:tav tm="0">
                                          <p:val>
                                            <p:strVal val="#ppt_x"/>
                                          </p:val>
                                        </p:tav>
                                        <p:tav tm="100000">
                                          <p:val>
                                            <p:strVal val="#ppt_x"/>
                                          </p:val>
                                        </p:tav>
                                      </p:tavLst>
                                    </p:anim>
                                    <p:anim calcmode="lin" valueType="num">
                                      <p:cBhvr additive="base">
                                        <p:cTn id="84" dur="500" fill="hold"/>
                                        <p:tgtEl>
                                          <p:spTgt spid="5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500" fill="hold"/>
                                        <p:tgtEl>
                                          <p:spTgt spid="52"/>
                                        </p:tgtEl>
                                        <p:attrNameLst>
                                          <p:attrName>ppt_x</p:attrName>
                                        </p:attrNameLst>
                                      </p:cBhvr>
                                      <p:tavLst>
                                        <p:tav tm="0">
                                          <p:val>
                                            <p:strVal val="#ppt_x"/>
                                          </p:val>
                                        </p:tav>
                                        <p:tav tm="100000">
                                          <p:val>
                                            <p:strVal val="#ppt_x"/>
                                          </p:val>
                                        </p:tav>
                                      </p:tavLst>
                                    </p:anim>
                                    <p:anim calcmode="lin" valueType="num">
                                      <p:cBhvr additive="base">
                                        <p:cTn id="88" dur="500" fill="hold"/>
                                        <p:tgtEl>
                                          <p:spTgt spid="5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ppt_x"/>
                                          </p:val>
                                        </p:tav>
                                        <p:tav tm="100000">
                                          <p:val>
                                            <p:strVal val="#ppt_x"/>
                                          </p:val>
                                        </p:tav>
                                      </p:tavLst>
                                    </p:anim>
                                    <p:anim calcmode="lin" valueType="num">
                                      <p:cBhvr additive="base">
                                        <p:cTn id="92" dur="500" fill="hold"/>
                                        <p:tgtEl>
                                          <p:spTgt spid="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 calcmode="lin" valueType="num">
                                      <p:cBhvr additive="base">
                                        <p:cTn id="95" dur="500" fill="hold"/>
                                        <p:tgtEl>
                                          <p:spTgt spid="53"/>
                                        </p:tgtEl>
                                        <p:attrNameLst>
                                          <p:attrName>ppt_x</p:attrName>
                                        </p:attrNameLst>
                                      </p:cBhvr>
                                      <p:tavLst>
                                        <p:tav tm="0">
                                          <p:val>
                                            <p:strVal val="#ppt_x"/>
                                          </p:val>
                                        </p:tav>
                                        <p:tav tm="100000">
                                          <p:val>
                                            <p:strVal val="#ppt_x"/>
                                          </p:val>
                                        </p:tav>
                                      </p:tavLst>
                                    </p:anim>
                                    <p:anim calcmode="lin" valueType="num">
                                      <p:cBhvr additive="base">
                                        <p:cTn id="96" dur="500" fill="hold"/>
                                        <p:tgtEl>
                                          <p:spTgt spid="53"/>
                                        </p:tgtEl>
                                        <p:attrNameLst>
                                          <p:attrName>ppt_y</p:attrName>
                                        </p:attrNameLst>
                                      </p:cBhvr>
                                      <p:tavLst>
                                        <p:tav tm="0">
                                          <p:val>
                                            <p:strVal val="1+#ppt_h/2"/>
                                          </p:val>
                                        </p:tav>
                                        <p:tav tm="100000">
                                          <p:val>
                                            <p:strVal val="#ppt_y"/>
                                          </p:val>
                                        </p:tav>
                                      </p:tavLst>
                                    </p:anim>
                                  </p:childTnLst>
                                </p:cTn>
                              </p:par>
                            </p:childTnLst>
                          </p:cTn>
                        </p:par>
                        <p:par>
                          <p:cTn id="97" fill="hold">
                            <p:stCondLst>
                              <p:cond delay="500"/>
                            </p:stCondLst>
                            <p:childTnLst>
                              <p:par>
                                <p:cTn id="98" presetID="2" presetClass="entr" presetSubtype="4"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500" fill="hold"/>
                                        <p:tgtEl>
                                          <p:spTgt spid="26"/>
                                        </p:tgtEl>
                                        <p:attrNameLst>
                                          <p:attrName>ppt_x</p:attrName>
                                        </p:attrNameLst>
                                      </p:cBhvr>
                                      <p:tavLst>
                                        <p:tav tm="0">
                                          <p:val>
                                            <p:strVal val="#ppt_x"/>
                                          </p:val>
                                        </p:tav>
                                        <p:tav tm="100000">
                                          <p:val>
                                            <p:strVal val="#ppt_x"/>
                                          </p:val>
                                        </p:tav>
                                      </p:tavLst>
                                    </p:anim>
                                    <p:anim calcmode="lin" valueType="num">
                                      <p:cBhvr additive="base">
                                        <p:cTn id="101" dur="500" fill="hold"/>
                                        <p:tgtEl>
                                          <p:spTgt spid="2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500" fill="hold"/>
                                        <p:tgtEl>
                                          <p:spTgt spid="54"/>
                                        </p:tgtEl>
                                        <p:attrNameLst>
                                          <p:attrName>ppt_x</p:attrName>
                                        </p:attrNameLst>
                                      </p:cBhvr>
                                      <p:tavLst>
                                        <p:tav tm="0">
                                          <p:val>
                                            <p:strVal val="#ppt_x"/>
                                          </p:val>
                                        </p:tav>
                                        <p:tav tm="100000">
                                          <p:val>
                                            <p:strVal val="#ppt_x"/>
                                          </p:val>
                                        </p:tav>
                                      </p:tavLst>
                                    </p:anim>
                                    <p:anim calcmode="lin" valueType="num">
                                      <p:cBhvr additive="base">
                                        <p:cTn id="105" dur="500" fill="hold"/>
                                        <p:tgtEl>
                                          <p:spTgt spid="54"/>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additive="base">
                                        <p:cTn id="112" dur="500" fill="hold"/>
                                        <p:tgtEl>
                                          <p:spTgt spid="28"/>
                                        </p:tgtEl>
                                        <p:attrNameLst>
                                          <p:attrName>ppt_x</p:attrName>
                                        </p:attrNameLst>
                                      </p:cBhvr>
                                      <p:tavLst>
                                        <p:tav tm="0">
                                          <p:val>
                                            <p:strVal val="#ppt_x"/>
                                          </p:val>
                                        </p:tav>
                                        <p:tav tm="100000">
                                          <p:val>
                                            <p:strVal val="#ppt_x"/>
                                          </p:val>
                                        </p:tav>
                                      </p:tavLst>
                                    </p:anim>
                                    <p:anim calcmode="lin" valueType="num">
                                      <p:cBhvr additive="base">
                                        <p:cTn id="113" dur="500" fill="hold"/>
                                        <p:tgtEl>
                                          <p:spTgt spid="28"/>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additive="base">
                                        <p:cTn id="116" dur="500" fill="hold"/>
                                        <p:tgtEl>
                                          <p:spTgt spid="29"/>
                                        </p:tgtEl>
                                        <p:attrNameLst>
                                          <p:attrName>ppt_x</p:attrName>
                                        </p:attrNameLst>
                                      </p:cBhvr>
                                      <p:tavLst>
                                        <p:tav tm="0">
                                          <p:val>
                                            <p:strVal val="#ppt_x"/>
                                          </p:val>
                                        </p:tav>
                                        <p:tav tm="100000">
                                          <p:val>
                                            <p:strVal val="#ppt_x"/>
                                          </p:val>
                                        </p:tav>
                                      </p:tavLst>
                                    </p:anim>
                                    <p:anim calcmode="lin" valueType="num">
                                      <p:cBhvr additive="base">
                                        <p:cTn id="117" dur="500" fill="hold"/>
                                        <p:tgtEl>
                                          <p:spTgt spid="29"/>
                                        </p:tgtEl>
                                        <p:attrNameLst>
                                          <p:attrName>ppt_y</p:attrName>
                                        </p:attrNameLst>
                                      </p:cBhvr>
                                      <p:tavLst>
                                        <p:tav tm="0">
                                          <p:val>
                                            <p:strVal val="1+#ppt_h/2"/>
                                          </p:val>
                                        </p:tav>
                                        <p:tav tm="100000">
                                          <p:val>
                                            <p:strVal val="#ppt_y"/>
                                          </p:val>
                                        </p:tav>
                                      </p:tavLst>
                                    </p:anim>
                                  </p:childTnLst>
                                </p:cTn>
                              </p:par>
                            </p:childTnLst>
                          </p:cTn>
                        </p:par>
                        <p:par>
                          <p:cTn id="118" fill="hold">
                            <p:stCondLst>
                              <p:cond delay="1000"/>
                            </p:stCondLst>
                            <p:childTnLst>
                              <p:par>
                                <p:cTn id="119" presetID="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0"/>
                                        </p:tgtEl>
                                        <p:attrNameLst>
                                          <p:attrName>style.visibility</p:attrName>
                                        </p:attrNameLst>
                                      </p:cBhvr>
                                      <p:to>
                                        <p:strVal val="visible"/>
                                      </p:to>
                                    </p:set>
                                    <p:anim calcmode="lin" valueType="num">
                                      <p:cBhvr additive="base">
                                        <p:cTn id="125" dur="500" fill="hold"/>
                                        <p:tgtEl>
                                          <p:spTgt spid="30"/>
                                        </p:tgtEl>
                                        <p:attrNameLst>
                                          <p:attrName>ppt_x</p:attrName>
                                        </p:attrNameLst>
                                      </p:cBhvr>
                                      <p:tavLst>
                                        <p:tav tm="0">
                                          <p:val>
                                            <p:strVal val="#ppt_x"/>
                                          </p:val>
                                        </p:tav>
                                        <p:tav tm="100000">
                                          <p:val>
                                            <p:strVal val="#ppt_x"/>
                                          </p:val>
                                        </p:tav>
                                      </p:tavLst>
                                    </p:anim>
                                    <p:anim calcmode="lin" valueType="num">
                                      <p:cBhvr additive="base">
                                        <p:cTn id="126" dur="500" fill="hold"/>
                                        <p:tgtEl>
                                          <p:spTgt spid="30"/>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5"/>
                                        </p:tgtEl>
                                        <p:attrNameLst>
                                          <p:attrName>style.visibility</p:attrName>
                                        </p:attrNameLst>
                                      </p:cBhvr>
                                      <p:to>
                                        <p:strVal val="visible"/>
                                      </p:to>
                                    </p:set>
                                    <p:anim calcmode="lin" valueType="num">
                                      <p:cBhvr additive="base">
                                        <p:cTn id="129" dur="500" fill="hold"/>
                                        <p:tgtEl>
                                          <p:spTgt spid="55"/>
                                        </p:tgtEl>
                                        <p:attrNameLst>
                                          <p:attrName>ppt_x</p:attrName>
                                        </p:attrNameLst>
                                      </p:cBhvr>
                                      <p:tavLst>
                                        <p:tav tm="0">
                                          <p:val>
                                            <p:strVal val="#ppt_x"/>
                                          </p:val>
                                        </p:tav>
                                        <p:tav tm="100000">
                                          <p:val>
                                            <p:strVal val="#ppt_x"/>
                                          </p:val>
                                        </p:tav>
                                      </p:tavLst>
                                    </p:anim>
                                    <p:anim calcmode="lin" valueType="num">
                                      <p:cBhvr additive="base">
                                        <p:cTn id="130" dur="500" fill="hold"/>
                                        <p:tgtEl>
                                          <p:spTgt spid="5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additive="base">
                                        <p:cTn id="133" dur="500" fill="hold"/>
                                        <p:tgtEl>
                                          <p:spTgt spid="32"/>
                                        </p:tgtEl>
                                        <p:attrNameLst>
                                          <p:attrName>ppt_x</p:attrName>
                                        </p:attrNameLst>
                                      </p:cBhvr>
                                      <p:tavLst>
                                        <p:tav tm="0">
                                          <p:val>
                                            <p:strVal val="#ppt_x"/>
                                          </p:val>
                                        </p:tav>
                                        <p:tav tm="100000">
                                          <p:val>
                                            <p:strVal val="#ppt_x"/>
                                          </p:val>
                                        </p:tav>
                                      </p:tavLst>
                                    </p:anim>
                                    <p:anim calcmode="lin" valueType="num">
                                      <p:cBhvr additive="base">
                                        <p:cTn id="134" dur="500" fill="hold"/>
                                        <p:tgtEl>
                                          <p:spTgt spid="3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500" fill="hold"/>
                                        <p:tgtEl>
                                          <p:spTgt spid="33"/>
                                        </p:tgtEl>
                                        <p:attrNameLst>
                                          <p:attrName>ppt_x</p:attrName>
                                        </p:attrNameLst>
                                      </p:cBhvr>
                                      <p:tavLst>
                                        <p:tav tm="0">
                                          <p:val>
                                            <p:strVal val="#ppt_x"/>
                                          </p:val>
                                        </p:tav>
                                        <p:tav tm="100000">
                                          <p:val>
                                            <p:strVal val="#ppt_x"/>
                                          </p:val>
                                        </p:tav>
                                      </p:tavLst>
                                    </p:anim>
                                    <p:anim calcmode="lin" valueType="num">
                                      <p:cBhvr additive="base">
                                        <p:cTn id="138" dur="500" fill="hold"/>
                                        <p:tgtEl>
                                          <p:spTgt spid="33"/>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additive="base">
                                        <p:cTn id="141" dur="500" fill="hold"/>
                                        <p:tgtEl>
                                          <p:spTgt spid="36"/>
                                        </p:tgtEl>
                                        <p:attrNameLst>
                                          <p:attrName>ppt_x</p:attrName>
                                        </p:attrNameLst>
                                      </p:cBhvr>
                                      <p:tavLst>
                                        <p:tav tm="0">
                                          <p:val>
                                            <p:strVal val="#ppt_x"/>
                                          </p:val>
                                        </p:tav>
                                        <p:tav tm="100000">
                                          <p:val>
                                            <p:strVal val="#ppt_x"/>
                                          </p:val>
                                        </p:tav>
                                      </p:tavLst>
                                    </p:anim>
                                    <p:anim calcmode="lin" valueType="num">
                                      <p:cBhvr additive="base">
                                        <p:cTn id="142" dur="500" fill="hold"/>
                                        <p:tgtEl>
                                          <p:spTgt spid="36"/>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additive="base">
                                        <p:cTn id="145" dur="500" fill="hold"/>
                                        <p:tgtEl>
                                          <p:spTgt spid="35"/>
                                        </p:tgtEl>
                                        <p:attrNameLst>
                                          <p:attrName>ppt_x</p:attrName>
                                        </p:attrNameLst>
                                      </p:cBhvr>
                                      <p:tavLst>
                                        <p:tav tm="0">
                                          <p:val>
                                            <p:strVal val="#ppt_x"/>
                                          </p:val>
                                        </p:tav>
                                        <p:tav tm="100000">
                                          <p:val>
                                            <p:strVal val="#ppt_x"/>
                                          </p:val>
                                        </p:tav>
                                      </p:tavLst>
                                    </p:anim>
                                    <p:anim calcmode="lin" valueType="num">
                                      <p:cBhvr additive="base">
                                        <p:cTn id="146" dur="500" fill="hold"/>
                                        <p:tgtEl>
                                          <p:spTgt spid="35"/>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34"/>
                                        </p:tgtEl>
                                        <p:attrNameLst>
                                          <p:attrName>style.visibility</p:attrName>
                                        </p:attrNameLst>
                                      </p:cBhvr>
                                      <p:to>
                                        <p:strVal val="visible"/>
                                      </p:to>
                                    </p:set>
                                    <p:anim calcmode="lin" valueType="num">
                                      <p:cBhvr additive="base">
                                        <p:cTn id="149" dur="500" fill="hold"/>
                                        <p:tgtEl>
                                          <p:spTgt spid="34"/>
                                        </p:tgtEl>
                                        <p:attrNameLst>
                                          <p:attrName>ppt_x</p:attrName>
                                        </p:attrNameLst>
                                      </p:cBhvr>
                                      <p:tavLst>
                                        <p:tav tm="0">
                                          <p:val>
                                            <p:strVal val="#ppt_x"/>
                                          </p:val>
                                        </p:tav>
                                        <p:tav tm="100000">
                                          <p:val>
                                            <p:strVal val="#ppt_x"/>
                                          </p:val>
                                        </p:tav>
                                      </p:tavLst>
                                    </p:anim>
                                    <p:anim calcmode="lin" valueType="num">
                                      <p:cBhvr additive="base">
                                        <p:cTn id="150" dur="500" fill="hold"/>
                                        <p:tgtEl>
                                          <p:spTgt spid="34"/>
                                        </p:tgtEl>
                                        <p:attrNameLst>
                                          <p:attrName>ppt_y</p:attrName>
                                        </p:attrNameLst>
                                      </p:cBhvr>
                                      <p:tavLst>
                                        <p:tav tm="0">
                                          <p:val>
                                            <p:strVal val="1+#ppt_h/2"/>
                                          </p:val>
                                        </p:tav>
                                        <p:tav tm="100000">
                                          <p:val>
                                            <p:strVal val="#ppt_y"/>
                                          </p:val>
                                        </p:tav>
                                      </p:tavLst>
                                    </p:anim>
                                  </p:childTnLst>
                                </p:cTn>
                              </p:par>
                            </p:childTnLst>
                          </p:cTn>
                        </p:par>
                        <p:par>
                          <p:cTn id="151" fill="hold">
                            <p:stCondLst>
                              <p:cond delay="1500"/>
                            </p:stCondLst>
                            <p:childTnLst>
                              <p:par>
                                <p:cTn id="152" presetID="2" presetClass="entr" presetSubtype="4"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 calcmode="lin" valueType="num">
                                      <p:cBhvr additive="base">
                                        <p:cTn id="154" dur="500" fill="hold"/>
                                        <p:tgtEl>
                                          <p:spTgt spid="44"/>
                                        </p:tgtEl>
                                        <p:attrNameLst>
                                          <p:attrName>ppt_x</p:attrName>
                                        </p:attrNameLst>
                                      </p:cBhvr>
                                      <p:tavLst>
                                        <p:tav tm="0">
                                          <p:val>
                                            <p:strVal val="#ppt_x"/>
                                          </p:val>
                                        </p:tav>
                                        <p:tav tm="100000">
                                          <p:val>
                                            <p:strVal val="#ppt_x"/>
                                          </p:val>
                                        </p:tav>
                                      </p:tavLst>
                                    </p:anim>
                                    <p:anim calcmode="lin" valueType="num">
                                      <p:cBhvr additive="base">
                                        <p:cTn id="155" dur="500" fill="hold"/>
                                        <p:tgtEl>
                                          <p:spTgt spid="44"/>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45"/>
                                        </p:tgtEl>
                                        <p:attrNameLst>
                                          <p:attrName>style.visibility</p:attrName>
                                        </p:attrNameLst>
                                      </p:cBhvr>
                                      <p:to>
                                        <p:strVal val="visible"/>
                                      </p:to>
                                    </p:set>
                                    <p:anim calcmode="lin" valueType="num">
                                      <p:cBhvr additive="base">
                                        <p:cTn id="158" dur="500" fill="hold"/>
                                        <p:tgtEl>
                                          <p:spTgt spid="45"/>
                                        </p:tgtEl>
                                        <p:attrNameLst>
                                          <p:attrName>ppt_x</p:attrName>
                                        </p:attrNameLst>
                                      </p:cBhvr>
                                      <p:tavLst>
                                        <p:tav tm="0">
                                          <p:val>
                                            <p:strVal val="#ppt_x"/>
                                          </p:val>
                                        </p:tav>
                                        <p:tav tm="100000">
                                          <p:val>
                                            <p:strVal val="#ppt_x"/>
                                          </p:val>
                                        </p:tav>
                                      </p:tavLst>
                                    </p:anim>
                                    <p:anim calcmode="lin" valueType="num">
                                      <p:cBhvr additive="base">
                                        <p:cTn id="159" dur="500" fill="hold"/>
                                        <p:tgtEl>
                                          <p:spTgt spid="45"/>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anim calcmode="lin" valueType="num">
                                      <p:cBhvr additive="base">
                                        <p:cTn id="162" dur="500" fill="hold"/>
                                        <p:tgtEl>
                                          <p:spTgt spid="43"/>
                                        </p:tgtEl>
                                        <p:attrNameLst>
                                          <p:attrName>ppt_x</p:attrName>
                                        </p:attrNameLst>
                                      </p:cBhvr>
                                      <p:tavLst>
                                        <p:tav tm="0">
                                          <p:val>
                                            <p:strVal val="#ppt_x"/>
                                          </p:val>
                                        </p:tav>
                                        <p:tav tm="100000">
                                          <p:val>
                                            <p:strVal val="#ppt_x"/>
                                          </p:val>
                                        </p:tav>
                                      </p:tavLst>
                                    </p:anim>
                                    <p:anim calcmode="lin" valueType="num">
                                      <p:cBhvr additive="base">
                                        <p:cTn id="163" dur="500" fill="hold"/>
                                        <p:tgtEl>
                                          <p:spTgt spid="43"/>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46"/>
                                        </p:tgtEl>
                                        <p:attrNameLst>
                                          <p:attrName>style.visibility</p:attrName>
                                        </p:attrNameLst>
                                      </p:cBhvr>
                                      <p:to>
                                        <p:strVal val="visible"/>
                                      </p:to>
                                    </p:set>
                                    <p:anim calcmode="lin" valueType="num">
                                      <p:cBhvr additive="base">
                                        <p:cTn id="166" dur="500" fill="hold"/>
                                        <p:tgtEl>
                                          <p:spTgt spid="46"/>
                                        </p:tgtEl>
                                        <p:attrNameLst>
                                          <p:attrName>ppt_x</p:attrName>
                                        </p:attrNameLst>
                                      </p:cBhvr>
                                      <p:tavLst>
                                        <p:tav tm="0">
                                          <p:val>
                                            <p:strVal val="#ppt_x"/>
                                          </p:val>
                                        </p:tav>
                                        <p:tav tm="100000">
                                          <p:val>
                                            <p:strVal val="#ppt_x"/>
                                          </p:val>
                                        </p:tav>
                                      </p:tavLst>
                                    </p:anim>
                                    <p:anim calcmode="lin" valueType="num">
                                      <p:cBhvr additive="base">
                                        <p:cTn id="167" dur="500" fill="hold"/>
                                        <p:tgtEl>
                                          <p:spTgt spid="46"/>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42"/>
                                        </p:tgtEl>
                                        <p:attrNameLst>
                                          <p:attrName>style.visibility</p:attrName>
                                        </p:attrNameLst>
                                      </p:cBhvr>
                                      <p:to>
                                        <p:strVal val="visible"/>
                                      </p:to>
                                    </p:set>
                                    <p:anim calcmode="lin" valueType="num">
                                      <p:cBhvr additive="base">
                                        <p:cTn id="170" dur="500" fill="hold"/>
                                        <p:tgtEl>
                                          <p:spTgt spid="42"/>
                                        </p:tgtEl>
                                        <p:attrNameLst>
                                          <p:attrName>ppt_x</p:attrName>
                                        </p:attrNameLst>
                                      </p:cBhvr>
                                      <p:tavLst>
                                        <p:tav tm="0">
                                          <p:val>
                                            <p:strVal val="#ppt_x"/>
                                          </p:val>
                                        </p:tav>
                                        <p:tav tm="100000">
                                          <p:val>
                                            <p:strVal val="#ppt_x"/>
                                          </p:val>
                                        </p:tav>
                                      </p:tavLst>
                                    </p:anim>
                                    <p:anim calcmode="lin" valueType="num">
                                      <p:cBhvr additive="base">
                                        <p:cTn id="171" dur="500" fill="hold"/>
                                        <p:tgtEl>
                                          <p:spTgt spid="4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47"/>
                                        </p:tgtEl>
                                        <p:attrNameLst>
                                          <p:attrName>style.visibility</p:attrName>
                                        </p:attrNameLst>
                                      </p:cBhvr>
                                      <p:to>
                                        <p:strVal val="visible"/>
                                      </p:to>
                                    </p:set>
                                    <p:anim calcmode="lin" valueType="num">
                                      <p:cBhvr additive="base">
                                        <p:cTn id="174" dur="500" fill="hold"/>
                                        <p:tgtEl>
                                          <p:spTgt spid="47"/>
                                        </p:tgtEl>
                                        <p:attrNameLst>
                                          <p:attrName>ppt_x</p:attrName>
                                        </p:attrNameLst>
                                      </p:cBhvr>
                                      <p:tavLst>
                                        <p:tav tm="0">
                                          <p:val>
                                            <p:strVal val="#ppt_x"/>
                                          </p:val>
                                        </p:tav>
                                        <p:tav tm="100000">
                                          <p:val>
                                            <p:strVal val="#ppt_x"/>
                                          </p:val>
                                        </p:tav>
                                      </p:tavLst>
                                    </p:anim>
                                    <p:anim calcmode="lin" valueType="num">
                                      <p:cBhvr additive="base">
                                        <p:cTn id="175" dur="500" fill="hold"/>
                                        <p:tgtEl>
                                          <p:spTgt spid="47"/>
                                        </p:tgtEl>
                                        <p:attrNameLst>
                                          <p:attrName>ppt_y</p:attrName>
                                        </p:attrNameLst>
                                      </p:cBhvr>
                                      <p:tavLst>
                                        <p:tav tm="0">
                                          <p:val>
                                            <p:strVal val="1+#ppt_h/2"/>
                                          </p:val>
                                        </p:tav>
                                        <p:tav tm="100000">
                                          <p:val>
                                            <p:strVal val="#ppt_y"/>
                                          </p:val>
                                        </p:tav>
                                      </p:tavLst>
                                    </p:anim>
                                  </p:childTnLst>
                                </p:cTn>
                              </p:par>
                            </p:childTnLst>
                          </p:cTn>
                        </p:par>
                        <p:par>
                          <p:cTn id="176" fill="hold">
                            <p:stCondLst>
                              <p:cond delay="2000"/>
                            </p:stCondLst>
                            <p:childTnLst>
                              <p:par>
                                <p:cTn id="177" presetID="2" presetClass="entr" presetSubtype="4" fill="hold" grpId="0" nodeType="afterEffect">
                                  <p:stCondLst>
                                    <p:cond delay="0"/>
                                  </p:stCondLst>
                                  <p:childTnLst>
                                    <p:set>
                                      <p:cBhvr>
                                        <p:cTn id="178" dur="1" fill="hold">
                                          <p:stCondLst>
                                            <p:cond delay="0"/>
                                          </p:stCondLst>
                                        </p:cTn>
                                        <p:tgtEl>
                                          <p:spTgt spid="38"/>
                                        </p:tgtEl>
                                        <p:attrNameLst>
                                          <p:attrName>style.visibility</p:attrName>
                                        </p:attrNameLst>
                                      </p:cBhvr>
                                      <p:to>
                                        <p:strVal val="visible"/>
                                      </p:to>
                                    </p:set>
                                    <p:anim calcmode="lin" valueType="num">
                                      <p:cBhvr additive="base">
                                        <p:cTn id="179" dur="500" fill="hold"/>
                                        <p:tgtEl>
                                          <p:spTgt spid="38"/>
                                        </p:tgtEl>
                                        <p:attrNameLst>
                                          <p:attrName>ppt_x</p:attrName>
                                        </p:attrNameLst>
                                      </p:cBhvr>
                                      <p:tavLst>
                                        <p:tav tm="0">
                                          <p:val>
                                            <p:strVal val="#ppt_x"/>
                                          </p:val>
                                        </p:tav>
                                        <p:tav tm="100000">
                                          <p:val>
                                            <p:strVal val="#ppt_x"/>
                                          </p:val>
                                        </p:tav>
                                      </p:tavLst>
                                    </p:anim>
                                    <p:anim calcmode="lin" valueType="num">
                                      <p:cBhvr additive="base">
                                        <p:cTn id="180" dur="500" fill="hold"/>
                                        <p:tgtEl>
                                          <p:spTgt spid="3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9"/>
                                        </p:tgtEl>
                                        <p:attrNameLst>
                                          <p:attrName>style.visibility</p:attrName>
                                        </p:attrNameLst>
                                      </p:cBhvr>
                                      <p:to>
                                        <p:strVal val="visible"/>
                                      </p:to>
                                    </p:set>
                                    <p:anim calcmode="lin" valueType="num">
                                      <p:cBhvr additive="base">
                                        <p:cTn id="183" dur="500" fill="hold"/>
                                        <p:tgtEl>
                                          <p:spTgt spid="39"/>
                                        </p:tgtEl>
                                        <p:attrNameLst>
                                          <p:attrName>ppt_x</p:attrName>
                                        </p:attrNameLst>
                                      </p:cBhvr>
                                      <p:tavLst>
                                        <p:tav tm="0">
                                          <p:val>
                                            <p:strVal val="#ppt_x"/>
                                          </p:val>
                                        </p:tav>
                                        <p:tav tm="100000">
                                          <p:val>
                                            <p:strVal val="#ppt_x"/>
                                          </p:val>
                                        </p:tav>
                                      </p:tavLst>
                                    </p:anim>
                                    <p:anim calcmode="lin" valueType="num">
                                      <p:cBhvr additive="base">
                                        <p:cTn id="184" dur="500" fill="hold"/>
                                        <p:tgtEl>
                                          <p:spTgt spid="3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cBhvr additive="base">
                                        <p:cTn id="187" dur="500" fill="hold"/>
                                        <p:tgtEl>
                                          <p:spTgt spid="40"/>
                                        </p:tgtEl>
                                        <p:attrNameLst>
                                          <p:attrName>ppt_x</p:attrName>
                                        </p:attrNameLst>
                                      </p:cBhvr>
                                      <p:tavLst>
                                        <p:tav tm="0">
                                          <p:val>
                                            <p:strVal val="#ppt_x"/>
                                          </p:val>
                                        </p:tav>
                                        <p:tav tm="100000">
                                          <p:val>
                                            <p:strVal val="#ppt_x"/>
                                          </p:val>
                                        </p:tav>
                                      </p:tavLst>
                                    </p:anim>
                                    <p:anim calcmode="lin" valueType="num">
                                      <p:cBhvr additive="base">
                                        <p:cTn id="188" dur="500" fill="hold"/>
                                        <p:tgtEl>
                                          <p:spTgt spid="4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7"/>
                                        </p:tgtEl>
                                        <p:attrNameLst>
                                          <p:attrName>style.visibility</p:attrName>
                                        </p:attrNameLst>
                                      </p:cBhvr>
                                      <p:to>
                                        <p:strVal val="visible"/>
                                      </p:to>
                                    </p:set>
                                    <p:anim calcmode="lin" valueType="num">
                                      <p:cBhvr additive="base">
                                        <p:cTn id="191" dur="500" fill="hold"/>
                                        <p:tgtEl>
                                          <p:spTgt spid="37"/>
                                        </p:tgtEl>
                                        <p:attrNameLst>
                                          <p:attrName>ppt_x</p:attrName>
                                        </p:attrNameLst>
                                      </p:cBhvr>
                                      <p:tavLst>
                                        <p:tav tm="0">
                                          <p:val>
                                            <p:strVal val="#ppt_x"/>
                                          </p:val>
                                        </p:tav>
                                        <p:tav tm="100000">
                                          <p:val>
                                            <p:strVal val="#ppt_x"/>
                                          </p:val>
                                        </p:tav>
                                      </p:tavLst>
                                    </p:anim>
                                    <p:anim calcmode="lin" valueType="num">
                                      <p:cBhvr additive="base">
                                        <p:cTn id="192" dur="500" fill="hold"/>
                                        <p:tgtEl>
                                          <p:spTgt spid="37"/>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8"/>
                                        </p:tgtEl>
                                        <p:attrNameLst>
                                          <p:attrName>style.visibility</p:attrName>
                                        </p:attrNameLst>
                                      </p:cBhvr>
                                      <p:to>
                                        <p:strVal val="visible"/>
                                      </p:to>
                                    </p:set>
                                    <p:anim calcmode="lin" valueType="num">
                                      <p:cBhvr additive="base">
                                        <p:cTn id="195" dur="1000" fill="hold"/>
                                        <p:tgtEl>
                                          <p:spTgt spid="8"/>
                                        </p:tgtEl>
                                        <p:attrNameLst>
                                          <p:attrName>ppt_x</p:attrName>
                                        </p:attrNameLst>
                                      </p:cBhvr>
                                      <p:tavLst>
                                        <p:tav tm="0">
                                          <p:val>
                                            <p:strVal val="#ppt_x"/>
                                          </p:val>
                                        </p:tav>
                                        <p:tav tm="100000">
                                          <p:val>
                                            <p:strVal val="#ppt_x"/>
                                          </p:val>
                                        </p:tav>
                                      </p:tavLst>
                                    </p:anim>
                                    <p:anim calcmode="lin" valueType="num">
                                      <p:cBhvr additive="base">
                                        <p:cTn id="196" dur="1000" fill="hold"/>
                                        <p:tgtEl>
                                          <p:spTgt spid="8"/>
                                        </p:tgtEl>
                                        <p:attrNameLst>
                                          <p:attrName>ppt_y</p:attrName>
                                        </p:attrNameLst>
                                      </p:cBhvr>
                                      <p:tavLst>
                                        <p:tav tm="0">
                                          <p:val>
                                            <p:strVal val="1+#ppt_h/2"/>
                                          </p:val>
                                        </p:tav>
                                        <p:tav tm="100000">
                                          <p:val>
                                            <p:strVal val="#ppt_y"/>
                                          </p:val>
                                        </p:tav>
                                      </p:tavLst>
                                    </p:anim>
                                  </p:childTnLst>
                                </p:cTn>
                              </p:par>
                            </p:childTnLst>
                          </p:cTn>
                        </p:par>
                        <p:par>
                          <p:cTn id="197" fill="hold">
                            <p:stCondLst>
                              <p:cond delay="3000"/>
                            </p:stCondLst>
                            <p:childTnLst>
                              <p:par>
                                <p:cTn id="198" presetID="2" presetClass="entr" presetSubtype="4" fill="hold" nodeType="afterEffect">
                                  <p:stCondLst>
                                    <p:cond delay="0"/>
                                  </p:stCondLst>
                                  <p:childTnLst>
                                    <p:set>
                                      <p:cBhvr>
                                        <p:cTn id="199" dur="1" fill="hold">
                                          <p:stCondLst>
                                            <p:cond delay="0"/>
                                          </p:stCondLst>
                                        </p:cTn>
                                        <p:tgtEl>
                                          <p:spTgt spid="3"/>
                                        </p:tgtEl>
                                        <p:attrNameLst>
                                          <p:attrName>style.visibility</p:attrName>
                                        </p:attrNameLst>
                                      </p:cBhvr>
                                      <p:to>
                                        <p:strVal val="visible"/>
                                      </p:to>
                                    </p:set>
                                    <p:anim calcmode="lin" valueType="num">
                                      <p:cBhvr additive="base">
                                        <p:cTn id="200" dur="500" fill="hold"/>
                                        <p:tgtEl>
                                          <p:spTgt spid="3"/>
                                        </p:tgtEl>
                                        <p:attrNameLst>
                                          <p:attrName>ppt_x</p:attrName>
                                        </p:attrNameLst>
                                      </p:cBhvr>
                                      <p:tavLst>
                                        <p:tav tm="0">
                                          <p:val>
                                            <p:strVal val="#ppt_x"/>
                                          </p:val>
                                        </p:tav>
                                        <p:tav tm="100000">
                                          <p:val>
                                            <p:strVal val="#ppt_x"/>
                                          </p:val>
                                        </p:tav>
                                      </p:tavLst>
                                    </p:anim>
                                    <p:anim calcmode="lin" valueType="num">
                                      <p:cBhvr additive="base">
                                        <p:cTn id="201" dur="500" fill="hold"/>
                                        <p:tgtEl>
                                          <p:spTgt spid="3"/>
                                        </p:tgtEl>
                                        <p:attrNameLst>
                                          <p:attrName>ppt_y</p:attrName>
                                        </p:attrNameLst>
                                      </p:cBhvr>
                                      <p:tavLst>
                                        <p:tav tm="0">
                                          <p:val>
                                            <p:strVal val="1+#ppt_h/2"/>
                                          </p:val>
                                        </p:tav>
                                        <p:tav tm="100000">
                                          <p:val>
                                            <p:strVal val="#ppt_y"/>
                                          </p:val>
                                        </p:tav>
                                      </p:tavLst>
                                    </p:anim>
                                  </p:childTnLst>
                                </p:cTn>
                              </p:par>
                            </p:childTnLst>
                          </p:cTn>
                        </p:par>
                        <p:par>
                          <p:cTn id="202" fill="hold">
                            <p:stCondLst>
                              <p:cond delay="3500"/>
                            </p:stCondLst>
                            <p:childTnLst>
                              <p:par>
                                <p:cTn id="203" presetID="2" presetClass="entr" presetSubtype="4" fill="hold" nodeType="afterEffect">
                                  <p:stCondLst>
                                    <p:cond delay="0"/>
                                  </p:stCondLst>
                                  <p:childTnLst>
                                    <p:set>
                                      <p:cBhvr>
                                        <p:cTn id="204" dur="1" fill="hold">
                                          <p:stCondLst>
                                            <p:cond delay="0"/>
                                          </p:stCondLst>
                                        </p:cTn>
                                        <p:tgtEl>
                                          <p:spTgt spid="7"/>
                                        </p:tgtEl>
                                        <p:attrNameLst>
                                          <p:attrName>style.visibility</p:attrName>
                                        </p:attrNameLst>
                                      </p:cBhvr>
                                      <p:to>
                                        <p:strVal val="visible"/>
                                      </p:to>
                                    </p:set>
                                    <p:anim calcmode="lin" valueType="num">
                                      <p:cBhvr additive="base">
                                        <p:cTn id="205" dur="500" fill="hold"/>
                                        <p:tgtEl>
                                          <p:spTgt spid="7"/>
                                        </p:tgtEl>
                                        <p:attrNameLst>
                                          <p:attrName>ppt_x</p:attrName>
                                        </p:attrNameLst>
                                      </p:cBhvr>
                                      <p:tavLst>
                                        <p:tav tm="0">
                                          <p:val>
                                            <p:strVal val="#ppt_x"/>
                                          </p:val>
                                        </p:tav>
                                        <p:tav tm="100000">
                                          <p:val>
                                            <p:strVal val="#ppt_x"/>
                                          </p:val>
                                        </p:tav>
                                      </p:tavLst>
                                    </p:anim>
                                    <p:anim calcmode="lin" valueType="num">
                                      <p:cBhvr additive="base">
                                        <p:cTn id="206" dur="500" fill="hold"/>
                                        <p:tgtEl>
                                          <p:spTgt spid="7"/>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5"/>
                                        </p:tgtEl>
                                        <p:attrNameLst>
                                          <p:attrName>style.visibility</p:attrName>
                                        </p:attrNameLst>
                                      </p:cBhvr>
                                      <p:to>
                                        <p:strVal val="visible"/>
                                      </p:to>
                                    </p:set>
                                    <p:anim calcmode="lin" valueType="num">
                                      <p:cBhvr additive="base">
                                        <p:cTn id="209" dur="500" fill="hold"/>
                                        <p:tgtEl>
                                          <p:spTgt spid="5"/>
                                        </p:tgtEl>
                                        <p:attrNameLst>
                                          <p:attrName>ppt_x</p:attrName>
                                        </p:attrNameLst>
                                      </p:cBhvr>
                                      <p:tavLst>
                                        <p:tav tm="0">
                                          <p:val>
                                            <p:strVal val="#ppt_x"/>
                                          </p:val>
                                        </p:tav>
                                        <p:tav tm="100000">
                                          <p:val>
                                            <p:strVal val="#ppt_x"/>
                                          </p:val>
                                        </p:tav>
                                      </p:tavLst>
                                    </p:anim>
                                    <p:anim calcmode="lin" valueType="num">
                                      <p:cBhvr additive="base">
                                        <p:cTn id="210" dur="500" fill="hold"/>
                                        <p:tgtEl>
                                          <p:spTgt spid="5"/>
                                        </p:tgtEl>
                                        <p:attrNameLst>
                                          <p:attrName>ppt_y</p:attrName>
                                        </p:attrNameLst>
                                      </p:cBhvr>
                                      <p:tavLst>
                                        <p:tav tm="0">
                                          <p:val>
                                            <p:strVal val="1+#ppt_h/2"/>
                                          </p:val>
                                        </p:tav>
                                        <p:tav tm="100000">
                                          <p:val>
                                            <p:strVal val="#ppt_y"/>
                                          </p:val>
                                        </p:tav>
                                      </p:tavLst>
                                    </p:anim>
                                  </p:childTnLst>
                                </p:cTn>
                              </p:par>
                            </p:childTnLst>
                          </p:cTn>
                        </p:par>
                        <p:par>
                          <p:cTn id="211" fill="hold">
                            <p:stCondLst>
                              <p:cond delay="4000"/>
                            </p:stCondLst>
                            <p:childTnLst>
                              <p:par>
                                <p:cTn id="212" presetID="2" presetClass="entr" presetSubtype="4" fill="hold" nodeType="afterEffect">
                                  <p:stCondLst>
                                    <p:cond delay="0"/>
                                  </p:stCondLst>
                                  <p:childTnLst>
                                    <p:set>
                                      <p:cBhvr>
                                        <p:cTn id="213" dur="1" fill="hold">
                                          <p:stCondLst>
                                            <p:cond delay="0"/>
                                          </p:stCondLst>
                                        </p:cTn>
                                        <p:tgtEl>
                                          <p:spTgt spid="10"/>
                                        </p:tgtEl>
                                        <p:attrNameLst>
                                          <p:attrName>style.visibility</p:attrName>
                                        </p:attrNameLst>
                                      </p:cBhvr>
                                      <p:to>
                                        <p:strVal val="visible"/>
                                      </p:to>
                                    </p:set>
                                    <p:anim calcmode="lin" valueType="num">
                                      <p:cBhvr additive="base">
                                        <p:cTn id="214" dur="500" fill="hold"/>
                                        <p:tgtEl>
                                          <p:spTgt spid="10"/>
                                        </p:tgtEl>
                                        <p:attrNameLst>
                                          <p:attrName>ppt_x</p:attrName>
                                        </p:attrNameLst>
                                      </p:cBhvr>
                                      <p:tavLst>
                                        <p:tav tm="0">
                                          <p:val>
                                            <p:strVal val="#ppt_x"/>
                                          </p:val>
                                        </p:tav>
                                        <p:tav tm="100000">
                                          <p:val>
                                            <p:strVal val="#ppt_x"/>
                                          </p:val>
                                        </p:tav>
                                      </p:tavLst>
                                    </p:anim>
                                    <p:anim calcmode="lin" valueType="num">
                                      <p:cBhvr additive="base">
                                        <p:cTn id="215" dur="500" fill="hold"/>
                                        <p:tgtEl>
                                          <p:spTgt spid="10"/>
                                        </p:tgtEl>
                                        <p:attrNameLst>
                                          <p:attrName>ppt_y</p:attrName>
                                        </p:attrNameLst>
                                      </p:cBhvr>
                                      <p:tavLst>
                                        <p:tav tm="0">
                                          <p:val>
                                            <p:strVal val="1+#ppt_h/2"/>
                                          </p:val>
                                        </p:tav>
                                        <p:tav tm="100000">
                                          <p:val>
                                            <p:strVal val="#ppt_y"/>
                                          </p:val>
                                        </p:tav>
                                      </p:tavLst>
                                    </p:anim>
                                  </p:childTnLst>
                                </p:cTn>
                              </p:par>
                            </p:childTnLst>
                          </p:cTn>
                        </p:par>
                        <p:par>
                          <p:cTn id="216" fill="hold">
                            <p:stCondLst>
                              <p:cond delay="4500"/>
                            </p:stCondLst>
                            <p:childTnLst>
                              <p:par>
                                <p:cTn id="217" presetID="2" presetClass="entr" presetSubtype="4" fill="hold" nodeType="afterEffect">
                                  <p:stCondLst>
                                    <p:cond delay="0"/>
                                  </p:stCondLst>
                                  <p:childTnLst>
                                    <p:set>
                                      <p:cBhvr>
                                        <p:cTn id="218" dur="1" fill="hold">
                                          <p:stCondLst>
                                            <p:cond delay="0"/>
                                          </p:stCondLst>
                                        </p:cTn>
                                        <p:tgtEl>
                                          <p:spTgt spid="11"/>
                                        </p:tgtEl>
                                        <p:attrNameLst>
                                          <p:attrName>style.visibility</p:attrName>
                                        </p:attrNameLst>
                                      </p:cBhvr>
                                      <p:to>
                                        <p:strVal val="visible"/>
                                      </p:to>
                                    </p:set>
                                    <p:anim calcmode="lin" valueType="num">
                                      <p:cBhvr additive="base">
                                        <p:cTn id="219" dur="500" fill="hold"/>
                                        <p:tgtEl>
                                          <p:spTgt spid="11"/>
                                        </p:tgtEl>
                                        <p:attrNameLst>
                                          <p:attrName>ppt_x</p:attrName>
                                        </p:attrNameLst>
                                      </p:cBhvr>
                                      <p:tavLst>
                                        <p:tav tm="0">
                                          <p:val>
                                            <p:strVal val="#ppt_x"/>
                                          </p:val>
                                        </p:tav>
                                        <p:tav tm="100000">
                                          <p:val>
                                            <p:strVal val="#ppt_x"/>
                                          </p:val>
                                        </p:tav>
                                      </p:tavLst>
                                    </p:anim>
                                    <p:anim calcmode="lin" valueType="num">
                                      <p:cBhvr additive="base">
                                        <p:cTn id="2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328"/>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49" presetClass="entr" presetSubtype="0" decel="100000" fill="hold" grpId="0" nodeType="clickEffect">
                                  <p:stCondLst>
                                    <p:cond delay="0"/>
                                  </p:stCondLst>
                                  <p:childTnLst>
                                    <p:set>
                                      <p:cBhvr>
                                        <p:cTn id="228" dur="1" fill="hold">
                                          <p:stCondLst>
                                            <p:cond delay="0"/>
                                          </p:stCondLst>
                                        </p:cTn>
                                        <p:tgtEl>
                                          <p:spTgt spid="329"/>
                                        </p:tgtEl>
                                        <p:attrNameLst>
                                          <p:attrName>style.visibility</p:attrName>
                                        </p:attrNameLst>
                                      </p:cBhvr>
                                      <p:to>
                                        <p:strVal val="visible"/>
                                      </p:to>
                                    </p:set>
                                    <p:anim calcmode="lin" valueType="num">
                                      <p:cBhvr>
                                        <p:cTn id="229" dur="2000" fill="hold"/>
                                        <p:tgtEl>
                                          <p:spTgt spid="329"/>
                                        </p:tgtEl>
                                        <p:attrNameLst>
                                          <p:attrName>ppt_w</p:attrName>
                                        </p:attrNameLst>
                                      </p:cBhvr>
                                      <p:tavLst>
                                        <p:tav tm="0">
                                          <p:val>
                                            <p:fltVal val="0"/>
                                          </p:val>
                                        </p:tav>
                                        <p:tav tm="100000">
                                          <p:val>
                                            <p:strVal val="#ppt_w"/>
                                          </p:val>
                                        </p:tav>
                                      </p:tavLst>
                                    </p:anim>
                                    <p:anim calcmode="lin" valueType="num">
                                      <p:cBhvr>
                                        <p:cTn id="230" dur="2000" fill="hold"/>
                                        <p:tgtEl>
                                          <p:spTgt spid="329"/>
                                        </p:tgtEl>
                                        <p:attrNameLst>
                                          <p:attrName>ppt_h</p:attrName>
                                        </p:attrNameLst>
                                      </p:cBhvr>
                                      <p:tavLst>
                                        <p:tav tm="0">
                                          <p:val>
                                            <p:fltVal val="0"/>
                                          </p:val>
                                        </p:tav>
                                        <p:tav tm="100000">
                                          <p:val>
                                            <p:strVal val="#ppt_h"/>
                                          </p:val>
                                        </p:tav>
                                      </p:tavLst>
                                    </p:anim>
                                    <p:anim calcmode="lin" valueType="num">
                                      <p:cBhvr>
                                        <p:cTn id="231" dur="2000" fill="hold"/>
                                        <p:tgtEl>
                                          <p:spTgt spid="329"/>
                                        </p:tgtEl>
                                        <p:attrNameLst>
                                          <p:attrName>style.rotation</p:attrName>
                                        </p:attrNameLst>
                                      </p:cBhvr>
                                      <p:tavLst>
                                        <p:tav tm="0">
                                          <p:val>
                                            <p:fltVal val="360"/>
                                          </p:val>
                                        </p:tav>
                                        <p:tav tm="100000">
                                          <p:val>
                                            <p:fltVal val="0"/>
                                          </p:val>
                                        </p:tav>
                                      </p:tavLst>
                                    </p:anim>
                                    <p:animEffect transition="in" filter="fade">
                                      <p:cBhvr>
                                        <p:cTn id="232" dur="2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4" grpId="0" animBg="1"/>
      <p:bldP spid="15" grpId="0"/>
      <p:bldP spid="20" grpId="0"/>
      <p:bldP spid="21" grpId="0"/>
      <p:bldP spid="22" grpId="0"/>
      <p:bldP spid="23" grpId="0"/>
      <p:bldP spid="24"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3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6629400" y="0"/>
            <a:ext cx="5562600" cy="563562"/>
          </a:xfrm>
        </p:spPr>
        <p:txBody>
          <a:bodyPr>
            <a:normAutofit fontScale="90000"/>
          </a:bodyPr>
          <a:lstStyle/>
          <a:p>
            <a:pPr eaLnBrk="1" hangingPunct="1">
              <a:defRPr/>
            </a:pPr>
            <a:r>
              <a:rPr lang="en-US" sz="3500" b="1" dirty="0">
                <a:solidFill>
                  <a:schemeClr val="bg1"/>
                </a:solidFill>
                <a:ea typeface="+mj-ea"/>
                <a:cs typeface="+mj-cs"/>
              </a:rPr>
              <a:t>Key Operational Challenges</a:t>
            </a:r>
          </a:p>
        </p:txBody>
      </p:sp>
      <p:graphicFrame>
        <p:nvGraphicFramePr>
          <p:cNvPr id="69635" name="Object 2"/>
          <p:cNvGraphicFramePr>
            <a:graphicFrameLocks noGrp="1" noChangeAspect="1"/>
          </p:cNvGraphicFramePr>
          <p:nvPr>
            <p:ph idx="4294967295"/>
            <p:extLst>
              <p:ext uri="{D42A27DB-BD31-4B8C-83A1-F6EECF244321}">
                <p14:modId xmlns:p14="http://schemas.microsoft.com/office/powerpoint/2010/main" val="2214975979"/>
              </p:ext>
            </p:extLst>
          </p:nvPr>
        </p:nvGraphicFramePr>
        <p:xfrm>
          <a:off x="1404652" y="1676400"/>
          <a:ext cx="9263348" cy="5023267"/>
        </p:xfrm>
        <a:graphic>
          <a:graphicData uri="http://schemas.openxmlformats.org/presentationml/2006/ole">
            <mc:AlternateContent xmlns:mc="http://schemas.openxmlformats.org/markup-compatibility/2006">
              <mc:Choice xmlns:v="urn:schemas-microsoft-com:vml" Requires="v">
                <p:oleObj spid="_x0000_s2070" name="Chart" r:id="rId4" imgW="8096130" imgH="4391071" progId="Excel.Sheet.8">
                  <p:embed/>
                </p:oleObj>
              </mc:Choice>
              <mc:Fallback>
                <p:oleObj name="Chart" r:id="rId4" imgW="8096130" imgH="439107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652" y="1676400"/>
                        <a:ext cx="9263348" cy="5023267"/>
                      </a:xfrm>
                      <a:prstGeom prst="rect">
                        <a:avLst/>
                      </a:prstGeom>
                      <a:noFill/>
                      <a:ln>
                        <a:noFill/>
                      </a:ln>
                      <a:effectLst/>
                      <a:extLst/>
                    </p:spPr>
                  </p:pic>
                </p:oleObj>
              </mc:Fallback>
            </mc:AlternateContent>
          </a:graphicData>
        </a:graphic>
      </p:graphicFrame>
      <p:sp>
        <p:nvSpPr>
          <p:cNvPr id="115716" name="Text Box 4"/>
          <p:cNvSpPr txBox="1">
            <a:spLocks noChangeArrowheads="1"/>
          </p:cNvSpPr>
          <p:nvPr/>
        </p:nvSpPr>
        <p:spPr bwMode="auto">
          <a:xfrm>
            <a:off x="411480" y="990600"/>
            <a:ext cx="2682240" cy="590931"/>
          </a:xfrm>
          <a:prstGeom prst="rect">
            <a:avLst/>
          </a:prstGeom>
          <a:solidFill>
            <a:schemeClr val="folHlink"/>
          </a:solidFill>
          <a:ln w="9525">
            <a:noFill/>
            <a:miter lim="800000"/>
            <a:headEnd/>
            <a:tailEnd/>
          </a:ln>
          <a:effectLst>
            <a:outerShdw dist="107763" dir="2700000" algn="ctr" rotWithShape="0">
              <a:schemeClr val="bg2">
                <a:alpha val="50000"/>
              </a:schemeClr>
            </a:outerShdw>
          </a:effectLst>
        </p:spPr>
        <p:txBody>
          <a:bodyPr>
            <a:spAutoFit/>
          </a:bodyPr>
          <a:lstStyle/>
          <a:p>
            <a:pPr algn="ctr" eaLnBrk="0" hangingPunct="0">
              <a:lnSpc>
                <a:spcPct val="80000"/>
              </a:lnSpc>
              <a:defRPr/>
            </a:pPr>
            <a:r>
              <a:rPr lang="en-US" sz="2000" b="1" dirty="0">
                <a:solidFill>
                  <a:schemeClr val="bg1"/>
                </a:solidFill>
                <a:latin typeface="+mj-lt"/>
                <a:cs typeface="Arial" pitchFamily="34" charset="0"/>
              </a:rPr>
              <a:t>Cost of Failure, Downtime</a:t>
            </a:r>
          </a:p>
        </p:txBody>
      </p:sp>
      <p:sp>
        <p:nvSpPr>
          <p:cNvPr id="115717" name="Text Box 5"/>
          <p:cNvSpPr txBox="1">
            <a:spLocks noChangeArrowheads="1"/>
          </p:cNvSpPr>
          <p:nvPr/>
        </p:nvSpPr>
        <p:spPr bwMode="auto">
          <a:xfrm>
            <a:off x="4602480" y="990600"/>
            <a:ext cx="2682240" cy="590931"/>
          </a:xfrm>
          <a:prstGeom prst="rect">
            <a:avLst/>
          </a:prstGeom>
          <a:solidFill>
            <a:schemeClr val="accent2"/>
          </a:solidFill>
          <a:ln w="9525">
            <a:noFill/>
            <a:miter lim="800000"/>
            <a:headEnd/>
            <a:tailEnd/>
          </a:ln>
          <a:effectLst>
            <a:outerShdw dist="107763" dir="2700000" algn="ctr" rotWithShape="0">
              <a:schemeClr val="bg2">
                <a:alpha val="50000"/>
              </a:schemeClr>
            </a:outerShdw>
          </a:effectLst>
        </p:spPr>
        <p:txBody>
          <a:bodyPr>
            <a:spAutoFit/>
          </a:bodyPr>
          <a:lstStyle/>
          <a:p>
            <a:pPr algn="ctr" eaLnBrk="0" hangingPunct="0">
              <a:lnSpc>
                <a:spcPct val="80000"/>
              </a:lnSpc>
              <a:defRPr/>
            </a:pPr>
            <a:r>
              <a:rPr lang="en-US" sz="2000" b="1" dirty="0">
                <a:solidFill>
                  <a:schemeClr val="bg1"/>
                </a:solidFill>
                <a:latin typeface="+mj-lt"/>
                <a:cs typeface="Arial" pitchFamily="34" charset="0"/>
              </a:rPr>
              <a:t>Growing Complexity </a:t>
            </a:r>
          </a:p>
          <a:p>
            <a:pPr algn="ctr" eaLnBrk="0" hangingPunct="0">
              <a:lnSpc>
                <a:spcPct val="80000"/>
              </a:lnSpc>
              <a:defRPr/>
            </a:pPr>
            <a:r>
              <a:rPr lang="en-US" sz="2000" b="1" dirty="0">
                <a:solidFill>
                  <a:schemeClr val="bg1"/>
                </a:solidFill>
                <a:latin typeface="+mj-lt"/>
                <a:cs typeface="Arial" pitchFamily="34" charset="0"/>
              </a:rPr>
              <a:t>of Threats</a:t>
            </a:r>
          </a:p>
        </p:txBody>
      </p:sp>
      <p:sp>
        <p:nvSpPr>
          <p:cNvPr id="115718" name="Text Box 6"/>
          <p:cNvSpPr txBox="1">
            <a:spLocks noChangeArrowheads="1"/>
          </p:cNvSpPr>
          <p:nvPr/>
        </p:nvSpPr>
        <p:spPr bwMode="auto">
          <a:xfrm>
            <a:off x="8869680" y="990600"/>
            <a:ext cx="2788920" cy="590931"/>
          </a:xfrm>
          <a:prstGeom prst="rect">
            <a:avLst/>
          </a:prstGeom>
          <a:solidFill>
            <a:schemeClr val="hlink"/>
          </a:solidFill>
          <a:ln w="9525">
            <a:noFill/>
            <a:miter lim="800000"/>
            <a:headEnd/>
            <a:tailEnd/>
          </a:ln>
          <a:effectLst>
            <a:outerShdw dist="107763" dir="2700000" algn="ctr" rotWithShape="0">
              <a:schemeClr val="bg2">
                <a:alpha val="50000"/>
              </a:schemeClr>
            </a:outerShdw>
          </a:effectLst>
        </p:spPr>
        <p:txBody>
          <a:bodyPr wrap="square">
            <a:spAutoFit/>
          </a:bodyPr>
          <a:lstStyle/>
          <a:p>
            <a:pPr algn="ctr" eaLnBrk="0" hangingPunct="0">
              <a:lnSpc>
                <a:spcPct val="80000"/>
              </a:lnSpc>
              <a:defRPr/>
            </a:pPr>
            <a:r>
              <a:rPr lang="en-US" sz="2000" b="1" dirty="0">
                <a:solidFill>
                  <a:schemeClr val="bg1"/>
                </a:solidFill>
                <a:latin typeface="+mj-lt"/>
                <a:cs typeface="Arial" pitchFamily="34" charset="0"/>
              </a:rPr>
              <a:t>Compliance and Regulatory Mandates</a:t>
            </a:r>
          </a:p>
        </p:txBody>
      </p:sp>
    </p:spTree>
    <p:extLst>
      <p:ext uri="{BB962C8B-B14F-4D97-AF65-F5344CB8AC3E}">
        <p14:creationId xmlns:p14="http://schemas.microsoft.com/office/powerpoint/2010/main" val="6200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9" descr="shark.jpg"/>
          <p:cNvPicPr>
            <a:picLocks noChangeAspect="1"/>
          </p:cNvPicPr>
          <p:nvPr/>
        </p:nvPicPr>
        <p:blipFill>
          <a:blip r:embed="rId3" cstate="print"/>
          <a:srcRect t="16667"/>
          <a:stretch>
            <a:fillRect/>
          </a:stretch>
        </p:blipFill>
        <p:spPr bwMode="gray">
          <a:xfrm>
            <a:off x="1524000" y="685800"/>
            <a:ext cx="9144000" cy="5715000"/>
          </a:xfrm>
          <a:prstGeom prst="rect">
            <a:avLst/>
          </a:prstGeom>
          <a:noFill/>
          <a:ln w="9525">
            <a:noFill/>
            <a:miter lim="800000"/>
            <a:headEnd/>
            <a:tailEnd/>
          </a:ln>
        </p:spPr>
      </p:pic>
      <p:grpSp>
        <p:nvGrpSpPr>
          <p:cNvPr id="2" name="Group 12"/>
          <p:cNvGrpSpPr>
            <a:grpSpLocks/>
          </p:cNvGrpSpPr>
          <p:nvPr/>
        </p:nvGrpSpPr>
        <p:grpSpPr bwMode="auto">
          <a:xfrm>
            <a:off x="1524000" y="2209800"/>
            <a:ext cx="9144000" cy="1295400"/>
            <a:chOff x="0" y="2628900"/>
            <a:chExt cx="9144000" cy="1752600"/>
          </a:xfrm>
        </p:grpSpPr>
        <p:sp>
          <p:nvSpPr>
            <p:cNvPr id="15" name="Rectangle 14"/>
            <p:cNvSpPr/>
            <p:nvPr/>
          </p:nvSpPr>
          <p:spPr bwMode="gray">
            <a:xfrm>
              <a:off x="0" y="2667000"/>
              <a:ext cx="9144000" cy="1676400"/>
            </a:xfrm>
            <a:prstGeom prst="rect">
              <a:avLst/>
            </a:prstGeom>
            <a:solidFill>
              <a:srgbClr val="FFFFFF"/>
            </a:solidFill>
            <a:ln w="9525" cap="flat" cmpd="sng" algn="ctr">
              <a:noFill/>
              <a:prstDash val="solid"/>
              <a:miter lim="800000"/>
              <a:headEnd type="none" w="med" len="med"/>
              <a:tailEnd type="none" w="med" len="med"/>
            </a:ln>
            <a:effectLst>
              <a:innerShdw blurRad="342900">
                <a:prstClr val="black">
                  <a:alpha val="29000"/>
                </a:prstClr>
              </a:innerShdw>
            </a:effectLst>
          </p:spPr>
          <p:txBody>
            <a:bodyPr wrap="none"/>
            <a:lstStyle/>
            <a:p>
              <a:pPr algn="ctr" eaLnBrk="0" hangingPunct="0">
                <a:defRPr/>
              </a:pPr>
              <a:endParaRPr lang="en-US" sz="2400" b="1" dirty="0"/>
            </a:p>
          </p:txBody>
        </p:sp>
        <p:cxnSp>
          <p:nvCxnSpPr>
            <p:cNvPr id="17" name="Straight Connector 16"/>
            <p:cNvCxnSpPr/>
            <p:nvPr/>
          </p:nvCxnSpPr>
          <p:spPr bwMode="gray">
            <a:xfrm>
              <a:off x="0" y="2628900"/>
              <a:ext cx="9144000" cy="1588"/>
            </a:xfrm>
            <a:prstGeom prst="line">
              <a:avLst/>
            </a:prstGeom>
            <a:solidFill>
              <a:schemeClr val="accent1"/>
            </a:solidFill>
            <a:ln w="9525" cap="flat" cmpd="sng" algn="ctr">
              <a:solidFill>
                <a:schemeClr val="accent1">
                  <a:lumMod val="60000"/>
                  <a:lumOff val="40000"/>
                </a:schemeClr>
              </a:solidFill>
              <a:prstDash val="dash"/>
              <a:miter lim="800000"/>
              <a:headEnd type="none" w="med" len="med"/>
              <a:tailEnd type="none" w="med" len="med"/>
            </a:ln>
            <a:effectLst/>
          </p:spPr>
        </p:cxnSp>
        <p:cxnSp>
          <p:nvCxnSpPr>
            <p:cNvPr id="18" name="Straight Connector 17"/>
            <p:cNvCxnSpPr/>
            <p:nvPr/>
          </p:nvCxnSpPr>
          <p:spPr bwMode="gray">
            <a:xfrm>
              <a:off x="0" y="4379913"/>
              <a:ext cx="9144000" cy="1587"/>
            </a:xfrm>
            <a:prstGeom prst="line">
              <a:avLst/>
            </a:prstGeom>
            <a:solidFill>
              <a:schemeClr val="accent1"/>
            </a:solidFill>
            <a:ln w="9525" cap="flat" cmpd="sng" algn="ctr">
              <a:solidFill>
                <a:schemeClr val="accent1">
                  <a:lumMod val="60000"/>
                  <a:lumOff val="40000"/>
                </a:schemeClr>
              </a:solidFill>
              <a:prstDash val="dash"/>
              <a:miter lim="800000"/>
              <a:headEnd type="none" w="med" len="med"/>
              <a:tailEnd type="none" w="med" len="med"/>
            </a:ln>
            <a:effectLst/>
          </p:spPr>
        </p:cxnSp>
      </p:grpSp>
      <p:sp>
        <p:nvSpPr>
          <p:cNvPr id="58371" name="Title 4"/>
          <p:cNvSpPr>
            <a:spLocks noGrp="1"/>
          </p:cNvSpPr>
          <p:nvPr>
            <p:ph type="title"/>
          </p:nvPr>
        </p:nvSpPr>
        <p:spPr bwMode="gray">
          <a:xfrm>
            <a:off x="7467600" y="0"/>
            <a:ext cx="4724400" cy="616777"/>
          </a:xfrm>
          <a:noFill/>
          <a:ln>
            <a:miter lim="800000"/>
            <a:headEnd/>
            <a:tailEnd/>
          </a:ln>
        </p:spPr>
        <p:txBody>
          <a:bodyPr vert="horz" wrap="square" numCol="1" compatLnSpc="1">
            <a:prstTxWarp prst="textNoShape">
              <a:avLst/>
            </a:prstTxWarp>
            <a:normAutofit fontScale="90000"/>
          </a:bodyPr>
          <a:lstStyle/>
          <a:p>
            <a:r>
              <a:rPr sz="3500" b="1" dirty="0">
                <a:solidFill>
                  <a:schemeClr val="bg1"/>
                </a:solidFill>
              </a:rPr>
              <a:t>Managing Risk and Threats</a:t>
            </a:r>
          </a:p>
        </p:txBody>
      </p:sp>
      <p:sp>
        <p:nvSpPr>
          <p:cNvPr id="21" name="TextBox 8"/>
          <p:cNvSpPr txBox="1">
            <a:spLocks noChangeArrowheads="1"/>
          </p:cNvSpPr>
          <p:nvPr/>
        </p:nvSpPr>
        <p:spPr bwMode="gray">
          <a:xfrm>
            <a:off x="1704975" y="2520951"/>
            <a:ext cx="2895600" cy="708025"/>
          </a:xfrm>
          <a:prstGeom prst="rect">
            <a:avLst/>
          </a:prstGeom>
          <a:noFill/>
          <a:ln w="9525">
            <a:noFill/>
            <a:miter lim="800000"/>
            <a:headEnd/>
            <a:tailEnd/>
          </a:ln>
        </p:spPr>
        <p:txBody>
          <a:bodyPr>
            <a:spAutoFit/>
          </a:bodyPr>
          <a:lstStyle/>
          <a:p>
            <a:pPr algn="ctr">
              <a:defRPr/>
            </a:pPr>
            <a:r>
              <a:rPr lang="en-US" sz="2000" dirty="0">
                <a:solidFill>
                  <a:schemeClr val="accent1">
                    <a:lumMod val="75000"/>
                  </a:schemeClr>
                </a:solidFill>
              </a:rPr>
              <a:t>No clear visibility to threats and exposures</a:t>
            </a:r>
          </a:p>
        </p:txBody>
      </p:sp>
      <p:sp>
        <p:nvSpPr>
          <p:cNvPr id="22" name="TextBox 8"/>
          <p:cNvSpPr txBox="1">
            <a:spLocks noChangeArrowheads="1"/>
          </p:cNvSpPr>
          <p:nvPr/>
        </p:nvSpPr>
        <p:spPr bwMode="gray">
          <a:xfrm>
            <a:off x="5057776" y="2520951"/>
            <a:ext cx="2714625" cy="708025"/>
          </a:xfrm>
          <a:prstGeom prst="rect">
            <a:avLst/>
          </a:prstGeom>
          <a:noFill/>
          <a:ln w="9525">
            <a:noFill/>
            <a:miter lim="800000"/>
            <a:headEnd/>
            <a:tailEnd/>
          </a:ln>
        </p:spPr>
        <p:txBody>
          <a:bodyPr>
            <a:spAutoFit/>
          </a:bodyPr>
          <a:lstStyle/>
          <a:p>
            <a:pPr algn="ctr">
              <a:defRPr/>
            </a:pPr>
            <a:r>
              <a:rPr lang="en-US" sz="2000" dirty="0">
                <a:solidFill>
                  <a:schemeClr val="accent1">
                    <a:lumMod val="75000"/>
                  </a:schemeClr>
                </a:solidFill>
              </a:rPr>
              <a:t>Inability to adequately address exposures </a:t>
            </a:r>
          </a:p>
        </p:txBody>
      </p:sp>
      <p:sp>
        <p:nvSpPr>
          <p:cNvPr id="23" name="TextBox 8"/>
          <p:cNvSpPr txBox="1">
            <a:spLocks noChangeArrowheads="1"/>
          </p:cNvSpPr>
          <p:nvPr/>
        </p:nvSpPr>
        <p:spPr bwMode="gray">
          <a:xfrm>
            <a:off x="8305800" y="2674938"/>
            <a:ext cx="2133600" cy="400050"/>
          </a:xfrm>
          <a:prstGeom prst="rect">
            <a:avLst/>
          </a:prstGeom>
          <a:noFill/>
          <a:ln w="9525">
            <a:noFill/>
            <a:miter lim="800000"/>
            <a:headEnd/>
            <a:tailEnd/>
          </a:ln>
        </p:spPr>
        <p:txBody>
          <a:bodyPr>
            <a:spAutoFit/>
          </a:bodyPr>
          <a:lstStyle/>
          <a:p>
            <a:pPr algn="ctr">
              <a:defRPr/>
            </a:pPr>
            <a:r>
              <a:rPr lang="en-US" sz="2000" dirty="0">
                <a:solidFill>
                  <a:schemeClr val="accent1">
                    <a:lumMod val="75000"/>
                  </a:schemeClr>
                </a:solidFill>
              </a:rPr>
              <a:t>Slow to respond</a:t>
            </a:r>
          </a:p>
        </p:txBody>
      </p:sp>
      <p:sp>
        <p:nvSpPr>
          <p:cNvPr id="24" name="Down Arrow 23"/>
          <p:cNvSpPr/>
          <p:nvPr/>
        </p:nvSpPr>
        <p:spPr bwMode="gray">
          <a:xfrm rot="16200000">
            <a:off x="4594226" y="2724151"/>
            <a:ext cx="333375" cy="301625"/>
          </a:xfrm>
          <a:prstGeom prst="downArrow">
            <a:avLst>
              <a:gd name="adj1" fmla="val 68000"/>
              <a:gd name="adj2" fmla="val 65476"/>
            </a:avLst>
          </a:prstGeom>
          <a:solidFill>
            <a:schemeClr val="accent1">
              <a:lumMod val="40000"/>
              <a:lumOff val="60000"/>
            </a:schemeClr>
          </a:solidFill>
          <a:ln w="9525" cap="flat" cmpd="sng" algn="ctr">
            <a:noFill/>
            <a:prstDash val="solid"/>
            <a:miter lim="800000"/>
            <a:headEnd type="none" w="med" len="med"/>
            <a:tailEnd type="none" w="med" len="med"/>
          </a:ln>
          <a:effectLst/>
        </p:spPr>
        <p:txBody>
          <a:bodyPr wrap="none"/>
          <a:lstStyle/>
          <a:p>
            <a:pPr algn="ctr" eaLnBrk="0" hangingPunct="0">
              <a:defRPr/>
            </a:pPr>
            <a:endParaRPr lang="en-US" sz="2400" b="1"/>
          </a:p>
        </p:txBody>
      </p:sp>
      <p:sp>
        <p:nvSpPr>
          <p:cNvPr id="25" name="Down Arrow 24"/>
          <p:cNvSpPr/>
          <p:nvPr/>
        </p:nvSpPr>
        <p:spPr bwMode="gray">
          <a:xfrm rot="16200000">
            <a:off x="7908926" y="2724151"/>
            <a:ext cx="333375" cy="301625"/>
          </a:xfrm>
          <a:prstGeom prst="downArrow">
            <a:avLst>
              <a:gd name="adj1" fmla="val 68000"/>
              <a:gd name="adj2" fmla="val 65476"/>
            </a:avLst>
          </a:prstGeom>
          <a:solidFill>
            <a:schemeClr val="accent1">
              <a:lumMod val="40000"/>
              <a:lumOff val="60000"/>
            </a:schemeClr>
          </a:solidFill>
          <a:ln w="9525" cap="flat" cmpd="sng" algn="ctr">
            <a:noFill/>
            <a:prstDash val="solid"/>
            <a:miter lim="800000"/>
            <a:headEnd type="none" w="med" len="med"/>
            <a:tailEnd type="none" w="med" len="med"/>
          </a:ln>
          <a:effectLst/>
        </p:spPr>
        <p:txBody>
          <a:bodyPr wrap="none"/>
          <a:lstStyle/>
          <a:p>
            <a:pPr algn="ctr" eaLnBrk="0" hangingPunct="0">
              <a:defRPr/>
            </a:pPr>
            <a:endParaRPr lang="en-US" sz="2400" b="1"/>
          </a:p>
        </p:txBody>
      </p:sp>
    </p:spTree>
    <p:extLst>
      <p:ext uri="{BB962C8B-B14F-4D97-AF65-F5344CB8AC3E}">
        <p14:creationId xmlns:p14="http://schemas.microsoft.com/office/powerpoint/2010/main" val="32489044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4A745F-2D0F-4CF2-B493-3AF9E172E5B5}" type="slidenum">
              <a:rPr lang="en-GB" smtClean="0"/>
              <a:pPr>
                <a:defRPr/>
              </a:pPr>
              <a:t>9</a:t>
            </a:fld>
            <a:endParaRPr lang="en-GB" dirty="0"/>
          </a:p>
        </p:txBody>
      </p:sp>
      <p:sp>
        <p:nvSpPr>
          <p:cNvPr id="5" name="Rectangle 4"/>
          <p:cNvSpPr/>
          <p:nvPr/>
        </p:nvSpPr>
        <p:spPr>
          <a:xfrm>
            <a:off x="2019272" y="1647828"/>
            <a:ext cx="8267728" cy="566750"/>
          </a:xfrm>
          <a:prstGeom prst="rect">
            <a:avLst/>
          </a:prstGeom>
          <a:solidFill>
            <a:schemeClr val="tx2">
              <a:lumMod val="60000"/>
              <a:lumOff val="4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Governance, Risk and Compliance</a:t>
            </a:r>
          </a:p>
        </p:txBody>
      </p:sp>
      <p:sp>
        <p:nvSpPr>
          <p:cNvPr id="6" name="Rectangle 5"/>
          <p:cNvSpPr/>
          <p:nvPr/>
        </p:nvSpPr>
        <p:spPr>
          <a:xfrm>
            <a:off x="5357778" y="2214579"/>
            <a:ext cx="1571636" cy="642942"/>
          </a:xfrm>
          <a:prstGeom prst="rect">
            <a:avLst/>
          </a:prstGeom>
          <a:solidFill>
            <a:schemeClr val="tx2">
              <a:lumMod val="60000"/>
              <a:lumOff val="4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Users</a:t>
            </a:r>
          </a:p>
        </p:txBody>
      </p:sp>
      <p:sp>
        <p:nvSpPr>
          <p:cNvPr id="7" name="Rectangle 6"/>
          <p:cNvSpPr/>
          <p:nvPr/>
        </p:nvSpPr>
        <p:spPr>
          <a:xfrm>
            <a:off x="5357778" y="2857521"/>
            <a:ext cx="1571636" cy="642942"/>
          </a:xfrm>
          <a:prstGeom prst="rect">
            <a:avLst/>
          </a:prstGeom>
          <a:solidFill>
            <a:schemeClr val="tx2">
              <a:lumMod val="40000"/>
              <a:lumOff val="6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Applications</a:t>
            </a:r>
          </a:p>
        </p:txBody>
      </p:sp>
      <p:sp>
        <p:nvSpPr>
          <p:cNvPr id="8" name="Rectangle 7"/>
          <p:cNvSpPr/>
          <p:nvPr/>
        </p:nvSpPr>
        <p:spPr>
          <a:xfrm>
            <a:off x="5357778" y="3500463"/>
            <a:ext cx="1571636" cy="642942"/>
          </a:xfrm>
          <a:prstGeom prst="rect">
            <a:avLst/>
          </a:prstGeom>
          <a:solidFill>
            <a:schemeClr val="tx2">
              <a:lumMod val="60000"/>
              <a:lumOff val="4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a:t>
            </a:r>
          </a:p>
        </p:txBody>
      </p:sp>
      <p:sp>
        <p:nvSpPr>
          <p:cNvPr id="9" name="Rectangle 8"/>
          <p:cNvSpPr/>
          <p:nvPr/>
        </p:nvSpPr>
        <p:spPr>
          <a:xfrm>
            <a:off x="5357778" y="4143405"/>
            <a:ext cx="1571636" cy="642942"/>
          </a:xfrm>
          <a:prstGeom prst="rect">
            <a:avLst/>
          </a:prstGeom>
          <a:solidFill>
            <a:schemeClr val="tx2">
              <a:lumMod val="60000"/>
              <a:lumOff val="4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Systems</a:t>
            </a:r>
          </a:p>
        </p:txBody>
      </p:sp>
      <p:sp>
        <p:nvSpPr>
          <p:cNvPr id="10" name="Rectangle 9"/>
          <p:cNvSpPr/>
          <p:nvPr/>
        </p:nvSpPr>
        <p:spPr>
          <a:xfrm>
            <a:off x="5357778" y="4786347"/>
            <a:ext cx="1571636" cy="642942"/>
          </a:xfrm>
          <a:prstGeom prst="rect">
            <a:avLst/>
          </a:prstGeom>
          <a:solidFill>
            <a:schemeClr val="tx2">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Network</a:t>
            </a:r>
          </a:p>
        </p:txBody>
      </p:sp>
      <p:sp>
        <p:nvSpPr>
          <p:cNvPr id="11" name="Rectangle 10"/>
          <p:cNvSpPr/>
          <p:nvPr/>
        </p:nvSpPr>
        <p:spPr>
          <a:xfrm>
            <a:off x="5357778" y="5429289"/>
            <a:ext cx="1571636" cy="642942"/>
          </a:xfrm>
          <a:prstGeom prst="rect">
            <a:avLst/>
          </a:prstGeom>
          <a:solidFill>
            <a:schemeClr val="tx2">
              <a:lumMod val="60000"/>
              <a:lumOff val="4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Facilities</a:t>
            </a:r>
          </a:p>
        </p:txBody>
      </p:sp>
      <p:sp>
        <p:nvSpPr>
          <p:cNvPr id="12" name="Rectangle 11"/>
          <p:cNvSpPr/>
          <p:nvPr/>
        </p:nvSpPr>
        <p:spPr>
          <a:xfrm rot="16200000">
            <a:off x="6357910" y="2786083"/>
            <a:ext cx="1928826" cy="785818"/>
          </a:xfrm>
          <a:prstGeom prst="rect">
            <a:avLst/>
          </a:prstGeom>
          <a:solidFill>
            <a:schemeClr val="tx2">
              <a:lumMod val="40000"/>
              <a:lumOff val="6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Application Services</a:t>
            </a:r>
          </a:p>
        </p:txBody>
      </p:sp>
      <p:sp>
        <p:nvSpPr>
          <p:cNvPr id="13" name="Rectangle 12"/>
          <p:cNvSpPr/>
          <p:nvPr/>
        </p:nvSpPr>
        <p:spPr>
          <a:xfrm rot="16200000">
            <a:off x="6357910" y="4714909"/>
            <a:ext cx="1928826" cy="785818"/>
          </a:xfrm>
          <a:prstGeom prst="rect">
            <a:avLst/>
          </a:prstGeom>
          <a:solidFill>
            <a:schemeClr val="tx2">
              <a:lumMod val="40000"/>
              <a:lumOff val="6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Infrastructure Services</a:t>
            </a:r>
          </a:p>
        </p:txBody>
      </p:sp>
      <p:sp>
        <p:nvSpPr>
          <p:cNvPr id="14" name="Rectangle 13"/>
          <p:cNvSpPr/>
          <p:nvPr/>
        </p:nvSpPr>
        <p:spPr>
          <a:xfrm rot="5400000">
            <a:off x="4000455" y="2786083"/>
            <a:ext cx="1928826" cy="785818"/>
          </a:xfrm>
          <a:prstGeom prst="rect">
            <a:avLst/>
          </a:prstGeom>
          <a:solidFill>
            <a:schemeClr val="tx2">
              <a:lumMod val="40000"/>
              <a:lumOff val="6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Information Security</a:t>
            </a:r>
          </a:p>
        </p:txBody>
      </p:sp>
      <p:sp>
        <p:nvSpPr>
          <p:cNvPr id="15" name="Rectangle 14"/>
          <p:cNvSpPr/>
          <p:nvPr/>
        </p:nvSpPr>
        <p:spPr>
          <a:xfrm rot="5400000">
            <a:off x="4000455" y="4714909"/>
            <a:ext cx="1928826" cy="785818"/>
          </a:xfrm>
          <a:prstGeom prst="rect">
            <a:avLst/>
          </a:prstGeom>
          <a:solidFill>
            <a:schemeClr val="tx2">
              <a:lumMod val="40000"/>
              <a:lumOff val="6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Infrastructure Security</a:t>
            </a:r>
          </a:p>
        </p:txBody>
      </p:sp>
      <p:sp>
        <p:nvSpPr>
          <p:cNvPr id="16" name="Rectangle 15"/>
          <p:cNvSpPr/>
          <p:nvPr/>
        </p:nvSpPr>
        <p:spPr>
          <a:xfrm>
            <a:off x="2000192" y="1219200"/>
            <a:ext cx="4143404" cy="419104"/>
          </a:xfrm>
          <a:prstGeom prst="rect">
            <a:avLst/>
          </a:prstGeom>
          <a:solidFill>
            <a:schemeClr val="tx2">
              <a:lumMod val="75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Security</a:t>
            </a:r>
          </a:p>
        </p:txBody>
      </p:sp>
      <p:sp>
        <p:nvSpPr>
          <p:cNvPr id="17" name="Rectangle 16"/>
          <p:cNvSpPr/>
          <p:nvPr/>
        </p:nvSpPr>
        <p:spPr>
          <a:xfrm>
            <a:off x="6143596" y="1219200"/>
            <a:ext cx="4143404" cy="419104"/>
          </a:xfrm>
          <a:prstGeom prst="rect">
            <a:avLst/>
          </a:prstGeom>
          <a:solidFill>
            <a:schemeClr val="tx2">
              <a:lumMod val="75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IT</a:t>
            </a:r>
          </a:p>
        </p:txBody>
      </p:sp>
      <p:sp>
        <p:nvSpPr>
          <p:cNvPr id="18" name="Rectangle 17"/>
          <p:cNvSpPr/>
          <p:nvPr/>
        </p:nvSpPr>
        <p:spPr>
          <a:xfrm>
            <a:off x="7715232" y="4143405"/>
            <a:ext cx="2571768" cy="1928826"/>
          </a:xfrm>
          <a:prstGeom prst="rect">
            <a:avLst/>
          </a:prstGeom>
          <a:solidFill>
            <a:schemeClr val="tx2">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Wingdings" pitchFamily="2" charset="2"/>
              <a:buChar char="Ø"/>
            </a:pPr>
            <a:r>
              <a:rPr lang="en-US" sz="1400" b="1" dirty="0">
                <a:solidFill>
                  <a:schemeClr val="tx1"/>
                </a:solidFill>
              </a:rPr>
              <a:t>Infrastructure Availability and Performance</a:t>
            </a:r>
          </a:p>
          <a:p>
            <a:pPr marL="228600" indent="-228600">
              <a:buFont typeface="Wingdings" pitchFamily="2" charset="2"/>
              <a:buChar char="Ø"/>
            </a:pPr>
            <a:r>
              <a:rPr lang="en-US" sz="1400" b="1" dirty="0">
                <a:solidFill>
                  <a:schemeClr val="tx1"/>
                </a:solidFill>
              </a:rPr>
              <a:t>Reduce total cost of ownership IT </a:t>
            </a:r>
          </a:p>
          <a:p>
            <a:pPr marL="228600" indent="-228600">
              <a:buFont typeface="Wingdings" pitchFamily="2" charset="2"/>
              <a:buChar char="Ø"/>
            </a:pPr>
            <a:r>
              <a:rPr lang="en-US" sz="1400" b="1" dirty="0">
                <a:solidFill>
                  <a:schemeClr val="tx1"/>
                </a:solidFill>
              </a:rPr>
              <a:t>Green IT</a:t>
            </a:r>
          </a:p>
        </p:txBody>
      </p:sp>
      <p:sp>
        <p:nvSpPr>
          <p:cNvPr id="19" name="Rectangle 18"/>
          <p:cNvSpPr/>
          <p:nvPr/>
        </p:nvSpPr>
        <p:spPr>
          <a:xfrm>
            <a:off x="2000192" y="2214580"/>
            <a:ext cx="2571768" cy="1928825"/>
          </a:xfrm>
          <a:prstGeom prst="rect">
            <a:avLst/>
          </a:prstGeom>
          <a:solidFill>
            <a:schemeClr val="tx2">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Wingdings" pitchFamily="2" charset="2"/>
              <a:buChar char="Ø"/>
            </a:pPr>
            <a:r>
              <a:rPr lang="en-US" sz="1400" b="1" dirty="0">
                <a:solidFill>
                  <a:schemeClr val="tx1"/>
                </a:solidFill>
              </a:rPr>
              <a:t>Information Access Control</a:t>
            </a:r>
          </a:p>
          <a:p>
            <a:pPr marL="228600" indent="-228600">
              <a:buFont typeface="Wingdings" pitchFamily="2" charset="2"/>
              <a:buChar char="Ø"/>
            </a:pPr>
            <a:r>
              <a:rPr lang="en-US" sz="1400" b="1" dirty="0">
                <a:solidFill>
                  <a:schemeClr val="tx1"/>
                </a:solidFill>
              </a:rPr>
              <a:t>Application Security</a:t>
            </a:r>
          </a:p>
          <a:p>
            <a:pPr marL="228600" indent="-228600">
              <a:buFont typeface="Wingdings" pitchFamily="2" charset="2"/>
              <a:buChar char="Ø"/>
            </a:pPr>
            <a:r>
              <a:rPr lang="en-US" sz="1400" b="1" dirty="0">
                <a:solidFill>
                  <a:schemeClr val="tx1"/>
                </a:solidFill>
              </a:rPr>
              <a:t>Data Protection and Data Loss Prevention</a:t>
            </a:r>
          </a:p>
          <a:p>
            <a:pPr algn="ctr"/>
            <a:endParaRPr lang="en-US" sz="1200" b="1" dirty="0">
              <a:solidFill>
                <a:schemeClr val="tx1"/>
              </a:solidFill>
            </a:endParaRPr>
          </a:p>
        </p:txBody>
      </p:sp>
      <p:sp>
        <p:nvSpPr>
          <p:cNvPr id="20" name="Rectangle 19"/>
          <p:cNvSpPr/>
          <p:nvPr/>
        </p:nvSpPr>
        <p:spPr>
          <a:xfrm>
            <a:off x="2000192" y="4143405"/>
            <a:ext cx="2571768" cy="1928826"/>
          </a:xfrm>
          <a:prstGeom prst="rect">
            <a:avLst/>
          </a:prstGeom>
          <a:solidFill>
            <a:schemeClr val="tx2">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Wingdings" pitchFamily="2" charset="2"/>
              <a:buChar char="Ø"/>
            </a:pPr>
            <a:r>
              <a:rPr lang="en-US" sz="1400" b="1" dirty="0">
                <a:solidFill>
                  <a:schemeClr val="tx1"/>
                </a:solidFill>
              </a:rPr>
              <a:t>System and End point Security</a:t>
            </a:r>
          </a:p>
          <a:p>
            <a:pPr marL="228600" indent="-228600">
              <a:buFont typeface="Wingdings" pitchFamily="2" charset="2"/>
              <a:buChar char="Ø"/>
            </a:pPr>
            <a:r>
              <a:rPr lang="en-US" sz="1400" b="1" dirty="0">
                <a:solidFill>
                  <a:schemeClr val="tx1"/>
                </a:solidFill>
              </a:rPr>
              <a:t>Security Log Handling</a:t>
            </a:r>
          </a:p>
          <a:p>
            <a:pPr marL="228600" indent="-228600">
              <a:buFont typeface="Wingdings" pitchFamily="2" charset="2"/>
              <a:buChar char="Ø"/>
            </a:pPr>
            <a:r>
              <a:rPr lang="en-US" sz="1400" b="1" dirty="0">
                <a:solidFill>
                  <a:schemeClr val="tx1"/>
                </a:solidFill>
              </a:rPr>
              <a:t>Mobile Security</a:t>
            </a:r>
          </a:p>
          <a:p>
            <a:pPr marL="228600" indent="-228600">
              <a:buFont typeface="Wingdings" pitchFamily="2" charset="2"/>
              <a:buChar char="Ø"/>
            </a:pPr>
            <a:r>
              <a:rPr lang="en-US" sz="1400" b="1" dirty="0">
                <a:solidFill>
                  <a:schemeClr val="tx1"/>
                </a:solidFill>
              </a:rPr>
              <a:t>Business Continuity</a:t>
            </a:r>
          </a:p>
        </p:txBody>
      </p:sp>
      <p:sp>
        <p:nvSpPr>
          <p:cNvPr id="21" name="Rectangle 20"/>
          <p:cNvSpPr/>
          <p:nvPr/>
        </p:nvSpPr>
        <p:spPr>
          <a:xfrm>
            <a:off x="7715232" y="2214579"/>
            <a:ext cx="2571768" cy="1928825"/>
          </a:xfrm>
          <a:prstGeom prst="rect">
            <a:avLst/>
          </a:prstGeom>
          <a:solidFill>
            <a:schemeClr val="tx2">
              <a:lumMod val="20000"/>
              <a:lumOff val="80000"/>
            </a:schemeClr>
          </a:solidFill>
          <a:ln>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Wingdings" pitchFamily="2" charset="2"/>
              <a:buChar char="Ø"/>
            </a:pPr>
            <a:r>
              <a:rPr lang="en-US" sz="1400" b="1" dirty="0">
                <a:solidFill>
                  <a:schemeClr val="tx1"/>
                </a:solidFill>
              </a:rPr>
              <a:t>Application Availability</a:t>
            </a:r>
          </a:p>
          <a:p>
            <a:pPr marL="228600" indent="-228600">
              <a:buFont typeface="Wingdings" pitchFamily="2" charset="2"/>
              <a:buChar char="Ø"/>
            </a:pPr>
            <a:r>
              <a:rPr lang="en-US" sz="1400" b="1" dirty="0">
                <a:solidFill>
                  <a:schemeClr val="tx1"/>
                </a:solidFill>
              </a:rPr>
              <a:t>Application Performance</a:t>
            </a:r>
          </a:p>
          <a:p>
            <a:pPr marL="228600" indent="-228600">
              <a:buFont typeface="Wingdings" pitchFamily="2" charset="2"/>
              <a:buChar char="Ø"/>
            </a:pPr>
            <a:r>
              <a:rPr lang="en-US" sz="1400" b="1" dirty="0">
                <a:solidFill>
                  <a:schemeClr val="tx1"/>
                </a:solidFill>
              </a:rPr>
              <a:t>Safeguarding Data</a:t>
            </a:r>
          </a:p>
          <a:p>
            <a:pPr algn="ctr"/>
            <a:endParaRPr lang="en-US" sz="1200" b="1" dirty="0">
              <a:solidFill>
                <a:schemeClr val="tx1"/>
              </a:solidFill>
            </a:endParaRPr>
          </a:p>
        </p:txBody>
      </p:sp>
      <p:sp>
        <p:nvSpPr>
          <p:cNvPr id="22" name="Rectangle 21"/>
          <p:cNvSpPr/>
          <p:nvPr/>
        </p:nvSpPr>
        <p:spPr>
          <a:xfrm>
            <a:off x="6716712" y="30480"/>
            <a:ext cx="5475288"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a:lstStyle/>
          <a:p>
            <a:pPr>
              <a:defRPr/>
            </a:pPr>
            <a:r>
              <a:rPr lang="en-US" sz="3500" b="1" dirty="0">
                <a:solidFill>
                  <a:schemeClr val="bg1"/>
                </a:solidFill>
                <a:latin typeface="+mj-lt"/>
              </a:rPr>
              <a:t>IT and Security Challenges</a:t>
            </a:r>
          </a:p>
        </p:txBody>
      </p:sp>
    </p:spTree>
    <p:extLst>
      <p:ext uri="{BB962C8B-B14F-4D97-AF65-F5344CB8AC3E}">
        <p14:creationId xmlns:p14="http://schemas.microsoft.com/office/powerpoint/2010/main" val="16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3604</Words>
  <Application>Microsoft Office PowerPoint</Application>
  <PresentationFormat>Custom</PresentationFormat>
  <Paragraphs>582</Paragraphs>
  <Slides>25</Slides>
  <Notes>21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Office Theme</vt:lpstr>
      <vt:lpstr>Bitmap Image</vt:lpstr>
      <vt:lpstr>Chart</vt:lpstr>
      <vt:lpstr>Document</vt:lpstr>
      <vt:lpstr>Information Security services   Planning &amp; Roadmap</vt:lpstr>
      <vt:lpstr>ISS Practice Structure</vt:lpstr>
      <vt:lpstr>PowerPoint Presentation</vt:lpstr>
      <vt:lpstr>The Age of the Hyperextended Enterprise </vt:lpstr>
      <vt:lpstr>Companies are Opening Up</vt:lpstr>
      <vt:lpstr>The Customer Environment…</vt:lpstr>
      <vt:lpstr>Key Operational Challenges</vt:lpstr>
      <vt:lpstr>Managing Risk and Threats</vt:lpstr>
      <vt:lpstr>PowerPoint Presentation</vt:lpstr>
      <vt:lpstr>PowerPoint Presentation</vt:lpstr>
      <vt:lpstr>Targeted OEM</vt:lpstr>
      <vt:lpstr>PowerPoint Presentation</vt:lpstr>
      <vt:lpstr>PowerPoint Presentation</vt:lpstr>
      <vt:lpstr>Few Important Technologies</vt:lpstr>
      <vt:lpstr>What is Two-Factor Authentication?</vt:lpstr>
      <vt:lpstr>How does It works?</vt:lpstr>
      <vt:lpstr>Two Factor Authentication Solution</vt:lpstr>
      <vt:lpstr>SIEM-The Enterprise Today  Mountains of data, many stakeholders</vt:lpstr>
      <vt:lpstr>Solution: SIEM An Information Management Platform…</vt:lpstr>
      <vt:lpstr>Why Protect Web Applications?</vt:lpstr>
      <vt:lpstr>Challenges with Legacy Security Solutions</vt:lpstr>
      <vt:lpstr>The solution: Layer 7 security</vt:lpstr>
      <vt:lpstr>A New Type of Security is Needed</vt:lpstr>
      <vt:lpstr>Multiple Layers of Protection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34</cp:revision>
  <dcterms:created xsi:type="dcterms:W3CDTF">2019-01-22T14:00:58Z</dcterms:created>
  <dcterms:modified xsi:type="dcterms:W3CDTF">2019-01-27T17:09:56Z</dcterms:modified>
</cp:coreProperties>
</file>