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36" r:id="rId2"/>
    <p:sldId id="257" r:id="rId3"/>
    <p:sldId id="324" r:id="rId4"/>
    <p:sldId id="325" r:id="rId5"/>
    <p:sldId id="258" r:id="rId6"/>
    <p:sldId id="337" r:id="rId7"/>
    <p:sldId id="294" r:id="rId8"/>
    <p:sldId id="342" r:id="rId9"/>
    <p:sldId id="260" r:id="rId10"/>
    <p:sldId id="343" r:id="rId11"/>
    <p:sldId id="344" r:id="rId12"/>
    <p:sldId id="266" r:id="rId13"/>
    <p:sldId id="265" r:id="rId14"/>
    <p:sldId id="268" r:id="rId15"/>
    <p:sldId id="271" r:id="rId16"/>
    <p:sldId id="272" r:id="rId17"/>
    <p:sldId id="273" r:id="rId18"/>
    <p:sldId id="274" r:id="rId19"/>
    <p:sldId id="277" r:id="rId20"/>
    <p:sldId id="328" r:id="rId21"/>
    <p:sldId id="327" r:id="rId22"/>
    <p:sldId id="278" r:id="rId23"/>
    <p:sldId id="280" r:id="rId24"/>
    <p:sldId id="338" r:id="rId25"/>
    <p:sldId id="283" r:id="rId26"/>
    <p:sldId id="332" r:id="rId27"/>
    <p:sldId id="331" r:id="rId28"/>
    <p:sldId id="329" r:id="rId29"/>
    <p:sldId id="282" r:id="rId30"/>
    <p:sldId id="285" r:id="rId31"/>
    <p:sldId id="286" r:id="rId32"/>
    <p:sldId id="288" r:id="rId33"/>
    <p:sldId id="333" r:id="rId34"/>
    <p:sldId id="287" r:id="rId35"/>
    <p:sldId id="289" r:id="rId36"/>
    <p:sldId id="291" r:id="rId37"/>
    <p:sldId id="345" r:id="rId38"/>
    <p:sldId id="346" r:id="rId39"/>
    <p:sldId id="347" r:id="rId40"/>
    <p:sldId id="348" r:id="rId41"/>
    <p:sldId id="34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80" autoAdjust="0"/>
  </p:normalViewPr>
  <p:slideViewPr>
    <p:cSldViewPr snapToGrid="0">
      <p:cViewPr varScale="1">
        <p:scale>
          <a:sx n="70" d="100"/>
          <a:sy n="70" d="100"/>
        </p:scale>
        <p:origin x="738" y="66"/>
      </p:cViewPr>
      <p:guideLst>
        <p:guide orient="horz" pos="2160"/>
        <p:guide pos="3840"/>
      </p:guideLst>
    </p:cSldViewPr>
  </p:slideViewPr>
  <p:notesTextViewPr>
    <p:cViewPr>
      <p:scale>
        <a:sx n="1" d="1"/>
        <a:sy n="1" d="1"/>
      </p:scale>
      <p:origin x="0" y="0"/>
    </p:cViewPr>
  </p:notesTextViewPr>
  <p:sorterViewPr>
    <p:cViewPr>
      <p:scale>
        <a:sx n="100" d="100"/>
        <a:sy n="100" d="100"/>
      </p:scale>
      <p:origin x="0" y="-66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7C443-1AEC-4297-8CE2-A30BE3BFCD7D}" type="datetimeFigureOut">
              <a:rPr lang="en-IN" smtClean="0"/>
              <a:pPr/>
              <a:t>22/12/2018</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75AF4-5616-493D-956A-14F4743679D9}" type="slidenum">
              <a:rPr lang="en-IN" smtClean="0"/>
              <a:pPr/>
              <a:t>‹#›</a:t>
            </a:fld>
            <a:endParaRPr lang="en-IN" dirty="0"/>
          </a:p>
        </p:txBody>
      </p:sp>
    </p:spTree>
    <p:extLst>
      <p:ext uri="{BB962C8B-B14F-4D97-AF65-F5344CB8AC3E}">
        <p14:creationId xmlns:p14="http://schemas.microsoft.com/office/powerpoint/2010/main" val="249952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BC75AF4-5616-493D-956A-14F4743679D9}" type="slidenum">
              <a:rPr lang="en-IN" smtClean="0"/>
              <a:pPr/>
              <a:t>23</a:t>
            </a:fld>
            <a:endParaRPr lang="en-IN" dirty="0"/>
          </a:p>
        </p:txBody>
      </p:sp>
    </p:spTree>
    <p:extLst>
      <p:ext uri="{BB962C8B-B14F-4D97-AF65-F5344CB8AC3E}">
        <p14:creationId xmlns:p14="http://schemas.microsoft.com/office/powerpoint/2010/main" val="2068031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BC75AF4-5616-493D-956A-14F4743679D9}" type="slidenum">
              <a:rPr lang="en-IN" smtClean="0"/>
              <a:pPr/>
              <a:t>24</a:t>
            </a:fld>
            <a:endParaRPr lang="en-IN" dirty="0"/>
          </a:p>
        </p:txBody>
      </p:sp>
    </p:spTree>
    <p:extLst>
      <p:ext uri="{BB962C8B-B14F-4D97-AF65-F5344CB8AC3E}">
        <p14:creationId xmlns:p14="http://schemas.microsoft.com/office/powerpoint/2010/main" val="4176069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pPr/>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pPr/>
              <a:t>‹#›</a:t>
            </a:fld>
            <a:endParaRPr lang="en-IN" dirty="0"/>
          </a:p>
        </p:txBody>
      </p:sp>
    </p:spTree>
    <p:extLst>
      <p:ext uri="{BB962C8B-B14F-4D97-AF65-F5344CB8AC3E}">
        <p14:creationId xmlns:p14="http://schemas.microsoft.com/office/powerpoint/2010/main" val="781693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pPr/>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pPr/>
              <a:t>‹#›</a:t>
            </a:fld>
            <a:endParaRPr lang="en-IN" dirty="0"/>
          </a:p>
        </p:txBody>
      </p:sp>
    </p:spTree>
    <p:extLst>
      <p:ext uri="{BB962C8B-B14F-4D97-AF65-F5344CB8AC3E}">
        <p14:creationId xmlns:p14="http://schemas.microsoft.com/office/powerpoint/2010/main" val="1425421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pPr/>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pPr/>
              <a:t>‹#›</a:t>
            </a:fld>
            <a:endParaRPr lang="en-IN" dirty="0"/>
          </a:p>
        </p:txBody>
      </p:sp>
    </p:spTree>
    <p:extLst>
      <p:ext uri="{BB962C8B-B14F-4D97-AF65-F5344CB8AC3E}">
        <p14:creationId xmlns:p14="http://schemas.microsoft.com/office/powerpoint/2010/main" val="2770234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2436284" y="4053702"/>
            <a:ext cx="7349067" cy="276999"/>
          </a:xfrm>
        </p:spPr>
        <p:txBody>
          <a:bodyPr anchor="b" anchorCtr="0">
            <a:noAutofit/>
          </a:bodyPr>
          <a:lstStyle>
            <a:lvl1pPr marL="0" indent="0" algn="l">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hasCustomPrompt="1"/>
          </p:nvPr>
        </p:nvSpPr>
        <p:spPr bwMode="gray">
          <a:xfrm>
            <a:off x="2436284" y="2184400"/>
            <a:ext cx="7349067" cy="1231106"/>
          </a:xfrm>
        </p:spPr>
        <p:txBody>
          <a:bodyPr wrap="square">
            <a:spAutoFit/>
          </a:bodyPr>
          <a:lstStyle>
            <a:lvl1pPr algn="l">
              <a:defRPr sz="4000" b="1">
                <a:solidFill>
                  <a:schemeClr val="bg2"/>
                </a:solidFill>
                <a:latin typeface="Arial" pitchFamily="34" charset="0"/>
                <a:cs typeface="Arial" pitchFamily="34" charset="0"/>
              </a:defRPr>
            </a:lvl1pPr>
          </a:lstStyle>
          <a:p>
            <a:r>
              <a:rPr lang="en-US" dirty="0"/>
              <a:t>Click to Edit Master Title Style</a:t>
            </a:r>
          </a:p>
        </p:txBody>
      </p:sp>
      <p:sp>
        <p:nvSpPr>
          <p:cNvPr id="10" name="TextBox 20"/>
          <p:cNvSpPr txBox="1">
            <a:spLocks noChangeArrowheads="1"/>
          </p:cNvSpPr>
          <p:nvPr userDrawn="1"/>
        </p:nvSpPr>
        <p:spPr bwMode="gray">
          <a:xfrm>
            <a:off x="641352" y="6629402"/>
            <a:ext cx="2718693" cy="123111"/>
          </a:xfrm>
          <a:prstGeom prst="rect">
            <a:avLst/>
          </a:prstGeom>
          <a:noFill/>
          <a:ln w="9525">
            <a:noFill/>
            <a:miter lim="800000"/>
            <a:headEnd/>
            <a:tailEnd/>
          </a:ln>
        </p:spPr>
        <p:txBody>
          <a:bodyPr wrap="none" lIns="0" tIns="0" rIns="0" bIns="0">
            <a:spAutoFit/>
          </a:bodyPr>
          <a:lstStyle/>
          <a:p>
            <a:pPr marL="0" algn="l" defTabSz="914400" rtl="0" eaLnBrk="1" latinLnBrk="0" hangingPunct="1">
              <a:defRPr/>
            </a:pPr>
            <a:r>
              <a:rPr lang="en-US" sz="800" kern="1200" dirty="0">
                <a:solidFill>
                  <a:schemeClr val="tx2"/>
                </a:solidFill>
                <a:latin typeface="Arial" pitchFamily="34" charset="0"/>
                <a:ea typeface="+mn-ea"/>
                <a:cs typeface="Arial" pitchFamily="34" charset="0"/>
              </a:rPr>
              <a:t>Copyright © 2013 </a:t>
            </a:r>
            <a:r>
              <a:rPr lang="en-US" sz="800" kern="1200" dirty="0" smtClean="0">
                <a:solidFill>
                  <a:schemeClr val="tx2"/>
                </a:solidFill>
                <a:latin typeface="Arial" pitchFamily="34" charset="0"/>
                <a:ea typeface="+mn-ea"/>
                <a:cs typeface="Arial" pitchFamily="34" charset="0"/>
              </a:rPr>
              <a:t>Technologies</a:t>
            </a:r>
            <a:r>
              <a:rPr lang="en-US" sz="800" kern="1200" baseline="0" dirty="0" smtClean="0">
                <a:solidFill>
                  <a:schemeClr val="tx2"/>
                </a:solidFill>
                <a:latin typeface="Arial" pitchFamily="34" charset="0"/>
                <a:ea typeface="+mn-ea"/>
                <a:cs typeface="Arial" pitchFamily="34" charset="0"/>
              </a:rPr>
              <a:t> </a:t>
            </a:r>
            <a:r>
              <a:rPr lang="en-US" sz="800" kern="1200" baseline="0" dirty="0">
                <a:solidFill>
                  <a:schemeClr val="tx2"/>
                </a:solidFill>
                <a:latin typeface="Arial" pitchFamily="34" charset="0"/>
                <a:ea typeface="+mn-ea"/>
                <a:cs typeface="Arial" pitchFamily="34" charset="0"/>
              </a:rPr>
              <a:t>Limited</a:t>
            </a:r>
            <a:r>
              <a:rPr lang="en-US" sz="800" kern="1200" dirty="0">
                <a:solidFill>
                  <a:schemeClr val="tx2"/>
                </a:solidFill>
                <a:latin typeface="Arial" pitchFamily="34" charset="0"/>
                <a:ea typeface="+mn-ea"/>
                <a:cs typeface="Arial" pitchFamily="34" charset="0"/>
              </a:rPr>
              <a:t>. All rights reserved.</a:t>
            </a:r>
          </a:p>
        </p:txBody>
      </p:sp>
    </p:spTree>
    <p:extLst>
      <p:ext uri="{BB962C8B-B14F-4D97-AF65-F5344CB8AC3E}">
        <p14:creationId xmlns:p14="http://schemas.microsoft.com/office/powerpoint/2010/main" val="242214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pPr/>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pPr/>
              <a:t>‹#›</a:t>
            </a:fld>
            <a:endParaRPr lang="en-IN" dirty="0"/>
          </a:p>
        </p:txBody>
      </p:sp>
    </p:spTree>
    <p:extLst>
      <p:ext uri="{BB962C8B-B14F-4D97-AF65-F5344CB8AC3E}">
        <p14:creationId xmlns:p14="http://schemas.microsoft.com/office/powerpoint/2010/main" val="248809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FF50BD-B055-4969-92A3-872CDBBE858F}" type="datetimeFigureOut">
              <a:rPr lang="en-IN" smtClean="0"/>
              <a:pPr/>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pPr/>
              <a:t>‹#›</a:t>
            </a:fld>
            <a:endParaRPr lang="en-IN" dirty="0"/>
          </a:p>
        </p:txBody>
      </p:sp>
    </p:spTree>
    <p:extLst>
      <p:ext uri="{BB962C8B-B14F-4D97-AF65-F5344CB8AC3E}">
        <p14:creationId xmlns:p14="http://schemas.microsoft.com/office/powerpoint/2010/main" val="2783934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1FF50BD-B055-4969-92A3-872CDBBE858F}" type="datetimeFigureOut">
              <a:rPr lang="en-IN" smtClean="0"/>
              <a:pPr/>
              <a:t>22/12/2018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96838A1-4E1F-4DAE-9D8D-F95A0FB22B4E}" type="slidenum">
              <a:rPr lang="en-IN" smtClean="0"/>
              <a:pPr/>
              <a:t>‹#›</a:t>
            </a:fld>
            <a:endParaRPr lang="en-IN" dirty="0"/>
          </a:p>
        </p:txBody>
      </p:sp>
    </p:spTree>
    <p:extLst>
      <p:ext uri="{BB962C8B-B14F-4D97-AF65-F5344CB8AC3E}">
        <p14:creationId xmlns:p14="http://schemas.microsoft.com/office/powerpoint/2010/main" val="28196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E1FF50BD-B055-4969-92A3-872CDBBE858F}" type="datetimeFigureOut">
              <a:rPr lang="en-IN" smtClean="0"/>
              <a:pPr/>
              <a:t>22/12/2018</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D96838A1-4E1F-4DAE-9D8D-F95A0FB22B4E}" type="slidenum">
              <a:rPr lang="en-IN" smtClean="0"/>
              <a:pPr/>
              <a:t>‹#›</a:t>
            </a:fld>
            <a:endParaRPr lang="en-IN" dirty="0"/>
          </a:p>
        </p:txBody>
      </p:sp>
    </p:spTree>
    <p:extLst>
      <p:ext uri="{BB962C8B-B14F-4D97-AF65-F5344CB8AC3E}">
        <p14:creationId xmlns:p14="http://schemas.microsoft.com/office/powerpoint/2010/main" val="338226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1FF50BD-B055-4969-92A3-872CDBBE858F}" type="datetimeFigureOut">
              <a:rPr lang="en-IN" smtClean="0"/>
              <a:pPr/>
              <a:t>22/12/2018</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D96838A1-4E1F-4DAE-9D8D-F95A0FB22B4E}" type="slidenum">
              <a:rPr lang="en-IN" smtClean="0"/>
              <a:pPr/>
              <a:t>‹#›</a:t>
            </a:fld>
            <a:endParaRPr lang="en-IN" dirty="0"/>
          </a:p>
        </p:txBody>
      </p:sp>
    </p:spTree>
    <p:extLst>
      <p:ext uri="{BB962C8B-B14F-4D97-AF65-F5344CB8AC3E}">
        <p14:creationId xmlns:p14="http://schemas.microsoft.com/office/powerpoint/2010/main" val="1462703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F50BD-B055-4969-92A3-872CDBBE858F}" type="datetimeFigureOut">
              <a:rPr lang="en-IN" smtClean="0"/>
              <a:pPr/>
              <a:t>22/12/2018</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D96838A1-4E1F-4DAE-9D8D-F95A0FB22B4E}" type="slidenum">
              <a:rPr lang="en-IN" smtClean="0"/>
              <a:pPr/>
              <a:t>‹#›</a:t>
            </a:fld>
            <a:endParaRPr lang="en-IN" dirty="0"/>
          </a:p>
        </p:txBody>
      </p:sp>
    </p:spTree>
    <p:extLst>
      <p:ext uri="{BB962C8B-B14F-4D97-AF65-F5344CB8AC3E}">
        <p14:creationId xmlns:p14="http://schemas.microsoft.com/office/powerpoint/2010/main" val="54811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F50BD-B055-4969-92A3-872CDBBE858F}" type="datetimeFigureOut">
              <a:rPr lang="en-IN" smtClean="0"/>
              <a:pPr/>
              <a:t>22/12/2018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96838A1-4E1F-4DAE-9D8D-F95A0FB22B4E}" type="slidenum">
              <a:rPr lang="en-IN" smtClean="0"/>
              <a:pPr/>
              <a:t>‹#›</a:t>
            </a:fld>
            <a:endParaRPr lang="en-IN" dirty="0"/>
          </a:p>
        </p:txBody>
      </p:sp>
    </p:spTree>
    <p:extLst>
      <p:ext uri="{BB962C8B-B14F-4D97-AF65-F5344CB8AC3E}">
        <p14:creationId xmlns:p14="http://schemas.microsoft.com/office/powerpoint/2010/main" val="414479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F50BD-B055-4969-92A3-872CDBBE858F}" type="datetimeFigureOut">
              <a:rPr lang="en-IN" smtClean="0"/>
              <a:pPr/>
              <a:t>22/12/2018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96838A1-4E1F-4DAE-9D8D-F95A0FB22B4E}" type="slidenum">
              <a:rPr lang="en-IN" smtClean="0"/>
              <a:pPr/>
              <a:t>‹#›</a:t>
            </a:fld>
            <a:endParaRPr lang="en-IN" dirty="0"/>
          </a:p>
        </p:txBody>
      </p:sp>
    </p:spTree>
    <p:extLst>
      <p:ext uri="{BB962C8B-B14F-4D97-AF65-F5344CB8AC3E}">
        <p14:creationId xmlns:p14="http://schemas.microsoft.com/office/powerpoint/2010/main" val="69810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F50BD-B055-4969-92A3-872CDBBE858F}" type="datetimeFigureOut">
              <a:rPr lang="en-IN" smtClean="0"/>
              <a:pPr/>
              <a:t>22/12/2018</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838A1-4E1F-4DAE-9D8D-F95A0FB22B4E}" type="slidenum">
              <a:rPr lang="en-IN" smtClean="0"/>
              <a:pPr/>
              <a:t>‹#›</a:t>
            </a:fld>
            <a:endParaRPr lang="en-IN" dirty="0"/>
          </a:p>
        </p:txBody>
      </p:sp>
    </p:spTree>
    <p:extLst>
      <p:ext uri="{BB962C8B-B14F-4D97-AF65-F5344CB8AC3E}">
        <p14:creationId xmlns:p14="http://schemas.microsoft.com/office/powerpoint/2010/main" val="277315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9367" y="1922790"/>
            <a:ext cx="9867331" cy="1588127"/>
          </a:xfrm>
        </p:spPr>
        <p:txBody>
          <a:bodyPr/>
          <a:lstStyle/>
          <a:p>
            <a:pPr algn="ctr"/>
            <a:r>
              <a:rPr lang="en-IN" sz="5400" dirty="0" smtClean="0">
                <a:solidFill>
                  <a:schemeClr val="tx1"/>
                </a:solidFill>
                <a:latin typeface="Cambria Math" panose="02040503050406030204" pitchFamily="18" charset="0"/>
                <a:ea typeface="Cambria Math" panose="02040503050406030204" pitchFamily="18" charset="0"/>
              </a:rPr>
              <a:t>Guidelines </a:t>
            </a:r>
            <a:r>
              <a:rPr lang="en-IN" sz="5400" dirty="0">
                <a:solidFill>
                  <a:schemeClr val="tx1"/>
                </a:solidFill>
                <a:latin typeface="Cambria Math" panose="02040503050406030204" pitchFamily="18" charset="0"/>
                <a:ea typeface="Cambria Math" panose="02040503050406030204" pitchFamily="18" charset="0"/>
              </a:rPr>
              <a:t>To </a:t>
            </a:r>
            <a:r>
              <a:rPr lang="en-IN" sz="5400" dirty="0">
                <a:solidFill>
                  <a:srgbClr val="002060"/>
                </a:solidFill>
                <a:latin typeface="Cambria Math" panose="02040503050406030204" pitchFamily="18" charset="0"/>
                <a:ea typeface="Cambria Math" panose="02040503050406030204" pitchFamily="18" charset="0"/>
              </a:rPr>
              <a:t>Radware </a:t>
            </a:r>
            <a:r>
              <a:rPr lang="en-IN" sz="5400" dirty="0" smtClean="0">
                <a:solidFill>
                  <a:srgbClr val="002060"/>
                </a:solidFill>
                <a:latin typeface="Cambria Math" panose="02040503050406030204" pitchFamily="18" charset="0"/>
                <a:ea typeface="Cambria Math" panose="02040503050406030204" pitchFamily="18" charset="0"/>
              </a:rPr>
              <a:t>AppDirector</a:t>
            </a:r>
            <a:r>
              <a:rPr lang="en-IN" sz="5400" dirty="0" smtClean="0">
                <a:solidFill>
                  <a:schemeClr val="tx1"/>
                </a:solidFill>
                <a:latin typeface="Cambria Math" panose="02040503050406030204" pitchFamily="18" charset="0"/>
                <a:ea typeface="Cambria Math" panose="02040503050406030204" pitchFamily="18" charset="0"/>
              </a:rPr>
              <a:t> </a:t>
            </a:r>
            <a:r>
              <a:rPr lang="en-IN" sz="5400" dirty="0">
                <a:solidFill>
                  <a:schemeClr val="tx1"/>
                </a:solidFill>
                <a:latin typeface="Cambria Math" panose="02040503050406030204" pitchFamily="18" charset="0"/>
                <a:ea typeface="Cambria Math" panose="02040503050406030204" pitchFamily="18" charset="0"/>
              </a:rPr>
              <a:t>Configuration</a:t>
            </a:r>
          </a:p>
        </p:txBody>
      </p:sp>
    </p:spTree>
    <p:extLst>
      <p:ext uri="{BB962C8B-B14F-4D97-AF65-F5344CB8AC3E}">
        <p14:creationId xmlns:p14="http://schemas.microsoft.com/office/powerpoint/2010/main" val="3293377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3038" y="678556"/>
            <a:ext cx="5865004" cy="523220"/>
          </a:xfrm>
          <a:prstGeom prst="rect">
            <a:avLst/>
          </a:prstGeom>
        </p:spPr>
        <p:txBody>
          <a:bodyPr wrap="none">
            <a:spAutoFit/>
          </a:bodyPr>
          <a:lstStyle/>
          <a:p>
            <a:r>
              <a:rPr lang="en-US" sz="2800" b="1" u="sng" dirty="0" smtClean="0">
                <a:solidFill>
                  <a:srgbClr val="7030A0"/>
                </a:solidFill>
                <a:latin typeface="Cambria" pitchFamily="18" charset="0"/>
              </a:rPr>
              <a:t>Configure IP Address on Interfaces</a:t>
            </a:r>
            <a:endParaRPr lang="en-US" sz="2800" b="1" u="sng" dirty="0">
              <a:solidFill>
                <a:srgbClr val="7030A0"/>
              </a:solidFill>
              <a:latin typeface="Cambria" pitchFamily="18" charset="0"/>
            </a:endParaRPr>
          </a:p>
        </p:txBody>
      </p:sp>
      <p:sp>
        <p:nvSpPr>
          <p:cNvPr id="7" name="Rectangle 6"/>
          <p:cNvSpPr/>
          <p:nvPr/>
        </p:nvSpPr>
        <p:spPr>
          <a:xfrm>
            <a:off x="301418" y="1688490"/>
            <a:ext cx="11026223" cy="646331"/>
          </a:xfrm>
          <a:prstGeom prst="rect">
            <a:avLst/>
          </a:prstGeom>
        </p:spPr>
        <p:txBody>
          <a:bodyPr wrap="square">
            <a:spAutoFit/>
          </a:bodyPr>
          <a:lstStyle/>
          <a:p>
            <a:pPr>
              <a:buFont typeface="Wingdings" pitchFamily="2" charset="2"/>
              <a:buChar char="Ø"/>
            </a:pPr>
            <a:r>
              <a:rPr lang="en-US" dirty="0" smtClean="0">
                <a:solidFill>
                  <a:srgbClr val="7030A0"/>
                </a:solidFill>
                <a:latin typeface="Cambria" pitchFamily="18" charset="0"/>
              </a:rPr>
              <a:t>Now Give the IP Address , Network Mask, Interface Number, VLAN Tag (if any), Peer Address of Second Device (if Any)</a:t>
            </a:r>
            <a:endParaRPr lang="en-US" dirty="0"/>
          </a:p>
        </p:txBody>
      </p:sp>
      <p:pic>
        <p:nvPicPr>
          <p:cNvPr id="68611" name="Picture 3"/>
          <p:cNvPicPr>
            <a:picLocks noChangeAspect="1" noChangeArrowheads="1"/>
          </p:cNvPicPr>
          <p:nvPr/>
        </p:nvPicPr>
        <p:blipFill>
          <a:blip r:embed="rId2"/>
          <a:srcRect/>
          <a:stretch>
            <a:fillRect/>
          </a:stretch>
        </p:blipFill>
        <p:spPr bwMode="auto">
          <a:xfrm>
            <a:off x="4399555" y="2894178"/>
            <a:ext cx="7000875" cy="348615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5592" y="683146"/>
            <a:ext cx="7349067" cy="867930"/>
          </a:xfrm>
        </p:spPr>
        <p:txBody>
          <a:bodyPr/>
          <a:lstStyle/>
          <a:p>
            <a:r>
              <a:rPr lang="en-IN" sz="2800" u="sng" dirty="0" smtClean="0">
                <a:solidFill>
                  <a:srgbClr val="002060"/>
                </a:solidFill>
                <a:latin typeface="Cambria" pitchFamily="18" charset="0"/>
              </a:rPr>
              <a:t>Quick View on Configured IPs</a:t>
            </a:r>
            <a:br>
              <a:rPr lang="en-IN" sz="2800" u="sng" dirty="0" smtClean="0">
                <a:solidFill>
                  <a:srgbClr val="002060"/>
                </a:solidFill>
                <a:latin typeface="Cambria" pitchFamily="18" charset="0"/>
              </a:rPr>
            </a:br>
            <a:endParaRPr lang="en-US" sz="2800" u="sng" dirty="0">
              <a:solidFill>
                <a:srgbClr val="002060"/>
              </a:solidFill>
              <a:latin typeface="Cambria" pitchFamily="18" charset="0"/>
            </a:endParaRPr>
          </a:p>
        </p:txBody>
      </p:sp>
      <p:pic>
        <p:nvPicPr>
          <p:cNvPr id="69634" name="Picture 2"/>
          <p:cNvPicPr>
            <a:picLocks noChangeAspect="1" noChangeArrowheads="1"/>
          </p:cNvPicPr>
          <p:nvPr/>
        </p:nvPicPr>
        <p:blipFill>
          <a:blip r:embed="rId2"/>
          <a:srcRect/>
          <a:stretch>
            <a:fillRect/>
          </a:stretch>
        </p:blipFill>
        <p:spPr bwMode="auto">
          <a:xfrm>
            <a:off x="732430" y="1787999"/>
            <a:ext cx="10972800" cy="421005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881" y="1446663"/>
            <a:ext cx="10856635" cy="4801314"/>
          </a:xfrm>
        </p:spPr>
        <p:txBody>
          <a:bodyPr/>
          <a:lstStyle/>
          <a:p>
            <a:pPr>
              <a:buFont typeface="Wingdings" pitchFamily="2" charset="2"/>
              <a:buChar char="Ø"/>
            </a:pPr>
            <a:r>
              <a:rPr lang="en-US" sz="2000" b="0" dirty="0" smtClean="0">
                <a:solidFill>
                  <a:schemeClr val="tx1"/>
                </a:solidFill>
                <a:latin typeface="Cambria" pitchFamily="18" charset="0"/>
                <a:ea typeface="MS PGothic" pitchFamily="34" charset="-128"/>
              </a:rPr>
              <a:t>For AppDirector to support </a:t>
            </a:r>
            <a:r>
              <a:rPr lang="en-US" sz="2000" dirty="0" smtClean="0">
                <a:solidFill>
                  <a:srgbClr val="002060"/>
                </a:solidFill>
                <a:latin typeface="Cambria" pitchFamily="18" charset="0"/>
                <a:ea typeface="MS PGothic" pitchFamily="34" charset="-128"/>
              </a:rPr>
              <a:t>VLAN Tags </a:t>
            </a:r>
            <a:r>
              <a:rPr lang="en-US" sz="2000" b="0" dirty="0" smtClean="0">
                <a:solidFill>
                  <a:schemeClr val="tx1"/>
                </a:solidFill>
                <a:latin typeface="Cambria" pitchFamily="18" charset="0"/>
                <a:ea typeface="MS PGothic" pitchFamily="34" charset="-128"/>
              </a:rPr>
              <a:t>you need to enable </a:t>
            </a:r>
            <a:r>
              <a:rPr lang="en-US" sz="2000" dirty="0" smtClean="0">
                <a:solidFill>
                  <a:srgbClr val="002060"/>
                </a:solidFill>
                <a:latin typeface="Cambria" pitchFamily="18" charset="0"/>
                <a:ea typeface="MS PGothic" pitchFamily="34" charset="-128"/>
              </a:rPr>
              <a:t>802.1q</a:t>
            </a:r>
            <a:r>
              <a:rPr lang="en-US" sz="2000" b="0" dirty="0" smtClean="0">
                <a:solidFill>
                  <a:schemeClr val="tx1"/>
                </a:solidFill>
                <a:latin typeface="Cambria" pitchFamily="18" charset="0"/>
                <a:ea typeface="MS PGothic" pitchFamily="34" charset="-128"/>
              </a:rPr>
              <a:t> environment support. </a:t>
            </a:r>
            <a:br>
              <a:rPr lang="en-US" sz="2000" b="0" dirty="0" smtClean="0">
                <a:solidFill>
                  <a:schemeClr val="tx1"/>
                </a:solidFill>
                <a:latin typeface="Cambria" pitchFamily="18" charset="0"/>
                <a:ea typeface="MS PGothic" pitchFamily="34" charset="-128"/>
              </a:rPr>
            </a:br>
            <a:r>
              <a:rPr lang="en-US" sz="2000" b="0" dirty="0" smtClean="0">
                <a:solidFill>
                  <a:schemeClr val="tx1"/>
                </a:solidFill>
                <a:latin typeface="Cambria" pitchFamily="18" charset="0"/>
                <a:ea typeface="MS PGothic" pitchFamily="34" charset="-128"/>
              </a:rPr>
              <a:t>   After enabling you need to </a:t>
            </a:r>
            <a:r>
              <a:rPr lang="en-US" sz="2000" dirty="0" smtClean="0">
                <a:solidFill>
                  <a:srgbClr val="002060"/>
                </a:solidFill>
                <a:latin typeface="Cambria" pitchFamily="18" charset="0"/>
                <a:ea typeface="MS PGothic" pitchFamily="34" charset="-128"/>
              </a:rPr>
              <a:t>reboot</a:t>
            </a:r>
            <a:r>
              <a:rPr lang="en-US" sz="2000" b="0" dirty="0" smtClean="0">
                <a:solidFill>
                  <a:schemeClr val="tx1"/>
                </a:solidFill>
                <a:latin typeface="Cambria" pitchFamily="18" charset="0"/>
                <a:ea typeface="MS PGothic" pitchFamily="34" charset="-128"/>
              </a:rPr>
              <a:t> the device.</a:t>
            </a:r>
            <a:br>
              <a:rPr lang="en-US" sz="2000" b="0" dirty="0" smtClean="0">
                <a:solidFill>
                  <a:schemeClr val="tx1"/>
                </a:solidFill>
                <a:latin typeface="Cambria" pitchFamily="18" charset="0"/>
                <a:ea typeface="MS PGothic" pitchFamily="34" charset="-128"/>
              </a:rPr>
            </a:br>
            <a:r>
              <a:rPr lang="en-US" sz="2000" b="0" dirty="0" smtClean="0">
                <a:solidFill>
                  <a:schemeClr val="tx1"/>
                </a:solidFill>
                <a:latin typeface="Cambria" pitchFamily="18" charset="0"/>
                <a:ea typeface="MS PGothic" pitchFamily="34" charset="-128"/>
              </a:rPr>
              <a:t/>
            </a:r>
            <a:br>
              <a:rPr lang="en-US" sz="2000" b="0" dirty="0" smtClean="0">
                <a:solidFill>
                  <a:schemeClr val="tx1"/>
                </a:solidFill>
                <a:latin typeface="Cambria" pitchFamily="18" charset="0"/>
                <a:ea typeface="MS PGothic" pitchFamily="34" charset="-128"/>
              </a:rPr>
            </a:br>
            <a:r>
              <a:rPr lang="en-US" sz="2000" b="0" dirty="0" smtClean="0">
                <a:solidFill>
                  <a:schemeClr val="tx1"/>
                </a:solidFill>
                <a:latin typeface="Cambria" pitchFamily="18" charset="0"/>
                <a:ea typeface="MS PGothic" pitchFamily="34" charset="-128"/>
              </a:rPr>
              <a:t> </a:t>
            </a:r>
            <a:r>
              <a:rPr lang="en-US" sz="2000" u="sng" dirty="0" smtClean="0">
                <a:solidFill>
                  <a:schemeClr val="tx1"/>
                </a:solidFill>
                <a:latin typeface="Cambria" pitchFamily="18" charset="0"/>
                <a:ea typeface="MS PGothic" pitchFamily="34" charset="-128"/>
              </a:rPr>
              <a:t>VLAN Tag Handling can be</a:t>
            </a:r>
            <a:br>
              <a:rPr lang="en-US" sz="2000" u="sng" dirty="0" smtClean="0">
                <a:solidFill>
                  <a:schemeClr val="tx1"/>
                </a:solidFill>
                <a:latin typeface="Cambria" pitchFamily="18" charset="0"/>
                <a:ea typeface="MS PGothic" pitchFamily="34" charset="-128"/>
              </a:rPr>
            </a:br>
            <a:r>
              <a:rPr lang="en-US" sz="2000" b="0" dirty="0" smtClean="0">
                <a:solidFill>
                  <a:schemeClr val="tx1"/>
                </a:solidFill>
                <a:latin typeface="Cambria" pitchFamily="18" charset="0"/>
                <a:ea typeface="MS PGothic" pitchFamily="34" charset="-128"/>
              </a:rPr>
              <a:t/>
            </a:r>
            <a:br>
              <a:rPr lang="en-US" sz="2000" b="0" dirty="0" smtClean="0">
                <a:solidFill>
                  <a:schemeClr val="tx1"/>
                </a:solidFill>
                <a:latin typeface="Cambria" pitchFamily="18" charset="0"/>
                <a:ea typeface="MS PGothic" pitchFamily="34" charset="-128"/>
              </a:rPr>
            </a:br>
            <a:r>
              <a:rPr lang="en-US" sz="2000" u="sng" dirty="0" smtClean="0">
                <a:solidFill>
                  <a:srgbClr val="002060"/>
                </a:solidFill>
                <a:latin typeface="Cambria" pitchFamily="18" charset="0"/>
                <a:ea typeface="MS PGothic" pitchFamily="34" charset="-128"/>
              </a:rPr>
              <a:t>Retain VLAN Tags</a:t>
            </a:r>
            <a:r>
              <a:rPr lang="en-US" sz="2000" b="0" dirty="0" smtClean="0">
                <a:solidFill>
                  <a:schemeClr val="tx1"/>
                </a:solidFill>
                <a:latin typeface="Cambria" pitchFamily="18" charset="0"/>
                <a:ea typeface="MS PGothic" pitchFamily="34" charset="-128"/>
              </a:rPr>
              <a:t>: preserves VLAN Tags on incoming traffic passing through the device (used only with Segmentation per VLAN, but is Default)</a:t>
            </a:r>
            <a:br>
              <a:rPr lang="en-US" sz="2000" b="0" dirty="0" smtClean="0">
                <a:solidFill>
                  <a:schemeClr val="tx1"/>
                </a:solidFill>
                <a:latin typeface="Cambria" pitchFamily="18" charset="0"/>
                <a:ea typeface="MS PGothic" pitchFamily="34" charset="-128"/>
              </a:rPr>
            </a:br>
            <a:r>
              <a:rPr lang="en-US" sz="2000" b="0" dirty="0" smtClean="0">
                <a:solidFill>
                  <a:schemeClr val="tx1"/>
                </a:solidFill>
                <a:latin typeface="Cambria" pitchFamily="18" charset="0"/>
                <a:ea typeface="MS PGothic" pitchFamily="34" charset="-128"/>
              </a:rPr>
              <a:t/>
            </a:r>
            <a:br>
              <a:rPr lang="en-US" sz="2000" b="0" dirty="0" smtClean="0">
                <a:solidFill>
                  <a:schemeClr val="tx1"/>
                </a:solidFill>
                <a:latin typeface="Cambria" pitchFamily="18" charset="0"/>
                <a:ea typeface="MS PGothic" pitchFamily="34" charset="-128"/>
              </a:rPr>
            </a:br>
            <a:r>
              <a:rPr lang="en-US" sz="2000" u="sng" dirty="0" smtClean="0">
                <a:solidFill>
                  <a:srgbClr val="002060"/>
                </a:solidFill>
                <a:latin typeface="Cambria" pitchFamily="18" charset="0"/>
                <a:ea typeface="MS PGothic" pitchFamily="34" charset="-128"/>
              </a:rPr>
              <a:t>Overwrite VLAN Tags</a:t>
            </a:r>
            <a:r>
              <a:rPr lang="en-US" sz="2000" b="0" dirty="0" smtClean="0">
                <a:solidFill>
                  <a:schemeClr val="tx1"/>
                </a:solidFill>
                <a:latin typeface="Cambria" pitchFamily="18" charset="0"/>
                <a:ea typeface="MS PGothic" pitchFamily="34" charset="-128"/>
              </a:rPr>
              <a:t>: rewrites VLAN Tags based on the local subnet to which the traffic is sent or on the destination MAC of the packet.</a:t>
            </a:r>
            <a:br>
              <a:rPr lang="en-US" sz="2000" b="0" dirty="0" smtClean="0">
                <a:solidFill>
                  <a:schemeClr val="tx1"/>
                </a:solidFill>
                <a:latin typeface="Cambria" pitchFamily="18" charset="0"/>
                <a:ea typeface="MS PGothic" pitchFamily="34" charset="-128"/>
              </a:rPr>
            </a:br>
            <a:r>
              <a:rPr lang="en-US" sz="2000" b="0" dirty="0" smtClean="0">
                <a:solidFill>
                  <a:schemeClr val="tx1"/>
                </a:solidFill>
                <a:latin typeface="Cambria" pitchFamily="18" charset="0"/>
                <a:ea typeface="MS PGothic" pitchFamily="34" charset="-128"/>
              </a:rPr>
              <a:t/>
            </a:r>
            <a:br>
              <a:rPr lang="en-US" sz="2000" b="0" dirty="0" smtClean="0">
                <a:solidFill>
                  <a:schemeClr val="tx1"/>
                </a:solidFill>
                <a:latin typeface="Cambria" pitchFamily="18" charset="0"/>
                <a:ea typeface="MS PGothic" pitchFamily="34" charset="-128"/>
              </a:rPr>
            </a:br>
            <a:r>
              <a:rPr lang="en-US" sz="2000" u="sng" dirty="0" smtClean="0">
                <a:solidFill>
                  <a:srgbClr val="002060"/>
                </a:solidFill>
                <a:latin typeface="Cambria" pitchFamily="18" charset="0"/>
                <a:ea typeface="MS PGothic" pitchFamily="34" charset="-128"/>
              </a:rPr>
              <a:t>CLI</a:t>
            </a:r>
            <a:r>
              <a:rPr lang="en-US" sz="2000" b="0" u="sng" dirty="0" smtClean="0">
                <a:solidFill>
                  <a:srgbClr val="002060"/>
                </a:solidFill>
                <a:latin typeface="Cambria" pitchFamily="18" charset="0"/>
                <a:ea typeface="MS PGothic" pitchFamily="34" charset="-128"/>
              </a:rPr>
              <a:t>:</a:t>
            </a:r>
            <a:r>
              <a:rPr lang="en-US" sz="2000" b="0" dirty="0" smtClean="0">
                <a:solidFill>
                  <a:schemeClr val="tx1"/>
                </a:solidFill>
                <a:latin typeface="Cambria" pitchFamily="18" charset="0"/>
                <a:ea typeface="MS PGothic" pitchFamily="34" charset="-128"/>
              </a:rPr>
              <a:t/>
            </a:r>
            <a:br>
              <a:rPr lang="en-US" sz="2000" b="0" dirty="0" smtClean="0">
                <a:solidFill>
                  <a:schemeClr val="tx1"/>
                </a:solidFill>
                <a:latin typeface="Cambria" pitchFamily="18" charset="0"/>
                <a:ea typeface="MS PGothic" pitchFamily="34" charset="-128"/>
              </a:rPr>
            </a:br>
            <a:r>
              <a:rPr lang="en-US" sz="2000" i="1" dirty="0" smtClean="0">
                <a:solidFill>
                  <a:schemeClr val="tx1"/>
                </a:solidFill>
                <a:latin typeface="Cambria" pitchFamily="18" charset="0"/>
                <a:ea typeface="MS PGothic" pitchFamily="34" charset="-128"/>
                <a:cs typeface="Courier New" pitchFamily="49" charset="0"/>
              </a:rPr>
              <a:t>net vlan-tag-environment set enable</a:t>
            </a:r>
            <a:r>
              <a:rPr lang="en-US" sz="2000" b="0" i="1" dirty="0" smtClean="0">
                <a:solidFill>
                  <a:schemeClr val="tx1"/>
                </a:solidFill>
                <a:latin typeface="Cambria" pitchFamily="18" charset="0"/>
                <a:ea typeface="MS PGothic" pitchFamily="34" charset="-128"/>
                <a:cs typeface="Courier New" pitchFamily="49" charset="0"/>
              </a:rPr>
              <a:t/>
            </a:r>
            <a:br>
              <a:rPr lang="en-US" sz="2000" b="0" i="1" dirty="0" smtClean="0">
                <a:solidFill>
                  <a:schemeClr val="tx1"/>
                </a:solidFill>
                <a:latin typeface="Cambria" pitchFamily="18" charset="0"/>
                <a:ea typeface="MS PGothic" pitchFamily="34" charset="-128"/>
                <a:cs typeface="Courier New" pitchFamily="49" charset="0"/>
              </a:rPr>
            </a:br>
            <a:r>
              <a:rPr lang="en-US" sz="2000" b="0" dirty="0" smtClean="0">
                <a:solidFill>
                  <a:schemeClr val="tx1"/>
                </a:solidFill>
                <a:latin typeface="Cambria" pitchFamily="18" charset="0"/>
                <a:ea typeface="MS PGothic" pitchFamily="34" charset="-128"/>
              </a:rPr>
              <a:t/>
            </a:r>
            <a:br>
              <a:rPr lang="en-US" sz="2000" b="0" dirty="0" smtClean="0">
                <a:solidFill>
                  <a:schemeClr val="tx1"/>
                </a:solidFill>
                <a:latin typeface="Cambria" pitchFamily="18" charset="0"/>
                <a:ea typeface="MS PGothic" pitchFamily="34" charset="-128"/>
              </a:rPr>
            </a:br>
            <a:r>
              <a:rPr lang="en-US" sz="2000" u="sng" dirty="0" smtClean="0">
                <a:solidFill>
                  <a:srgbClr val="002060"/>
                </a:solidFill>
                <a:latin typeface="Cambria" pitchFamily="18" charset="0"/>
                <a:ea typeface="MS PGothic" pitchFamily="34" charset="-128"/>
              </a:rPr>
              <a:t>Web Based Management</a:t>
            </a:r>
            <a:r>
              <a:rPr lang="en-US" sz="2000" b="0" dirty="0" smtClean="0">
                <a:solidFill>
                  <a:schemeClr val="tx1"/>
                </a:solidFill>
                <a:latin typeface="Cambria" pitchFamily="18" charset="0"/>
                <a:ea typeface="MS PGothic" pitchFamily="34" charset="-128"/>
              </a:rPr>
              <a:t/>
            </a:r>
            <a:br>
              <a:rPr lang="en-US" sz="2000" b="0" dirty="0" smtClean="0">
                <a:solidFill>
                  <a:schemeClr val="tx1"/>
                </a:solidFill>
                <a:latin typeface="Cambria" pitchFamily="18" charset="0"/>
                <a:ea typeface="MS PGothic" pitchFamily="34" charset="-128"/>
              </a:rPr>
            </a:br>
            <a:r>
              <a:rPr lang="en-US" sz="2000" b="0" dirty="0" smtClean="0">
                <a:solidFill>
                  <a:schemeClr val="tx1"/>
                </a:solidFill>
                <a:latin typeface="Cambria" pitchFamily="18" charset="0"/>
                <a:ea typeface="MS PGothic" pitchFamily="34" charset="-128"/>
              </a:rPr>
              <a:t>	    </a:t>
            </a:r>
            <a:r>
              <a:rPr lang="en-US" sz="2000" dirty="0" smtClean="0">
                <a:solidFill>
                  <a:schemeClr val="tx1"/>
                </a:solidFill>
                <a:latin typeface="Cambria" pitchFamily="18" charset="0"/>
                <a:ea typeface="MS PGothic" pitchFamily="34" charset="-128"/>
              </a:rPr>
              <a:t>Device</a:t>
            </a:r>
            <a:r>
              <a:rPr lang="en-US" sz="2000" b="0" dirty="0" smtClean="0">
                <a:solidFill>
                  <a:schemeClr val="tx1"/>
                </a:solidFill>
                <a:latin typeface="Cambria" pitchFamily="18" charset="0"/>
                <a:ea typeface="MS PGothic" pitchFamily="34" charset="-128"/>
              </a:rPr>
              <a:t> </a:t>
            </a:r>
            <a:r>
              <a:rPr lang="en-US" sz="2000" b="0" dirty="0" smtClean="0">
                <a:solidFill>
                  <a:schemeClr val="tx1"/>
                </a:solidFill>
                <a:latin typeface="Cambria" pitchFamily="18" charset="0"/>
                <a:ea typeface="MS PGothic" pitchFamily="34" charset="-128"/>
                <a:sym typeface="Wingdings" pitchFamily="2" charset="2"/>
              </a:rPr>
              <a:t> </a:t>
            </a:r>
            <a:r>
              <a:rPr lang="en-US" sz="2000" dirty="0" smtClean="0">
                <a:solidFill>
                  <a:schemeClr val="tx1"/>
                </a:solidFill>
                <a:latin typeface="Cambria" pitchFamily="18" charset="0"/>
                <a:ea typeface="MS PGothic" pitchFamily="34" charset="-128"/>
                <a:sym typeface="Wingdings" pitchFamily="2" charset="2"/>
              </a:rPr>
              <a:t>VLAN Tagging</a:t>
            </a:r>
            <a:r>
              <a:rPr lang="en-US" sz="2000" b="0" dirty="0" smtClean="0">
                <a:solidFill>
                  <a:schemeClr val="tx1"/>
                </a:solidFill>
                <a:latin typeface="Cambria" pitchFamily="18" charset="0"/>
                <a:ea typeface="MS PGothic" pitchFamily="34" charset="-128"/>
              </a:rPr>
              <a:t/>
            </a:r>
            <a:br>
              <a:rPr lang="en-US" sz="2000" b="0" dirty="0" smtClean="0">
                <a:solidFill>
                  <a:schemeClr val="tx1"/>
                </a:solidFill>
                <a:latin typeface="Cambria" pitchFamily="18" charset="0"/>
                <a:ea typeface="MS PGothic" pitchFamily="34" charset="-128"/>
              </a:rPr>
            </a:br>
            <a:endParaRPr lang="en-IN" sz="2000" b="0" dirty="0">
              <a:solidFill>
                <a:schemeClr val="tx1"/>
              </a:solidFill>
              <a:latin typeface="Cambria" pitchFamily="18" charset="0"/>
            </a:endParaRPr>
          </a:p>
        </p:txBody>
      </p:sp>
      <p:sp>
        <p:nvSpPr>
          <p:cNvPr id="2" name="TextBox 1"/>
          <p:cNvSpPr txBox="1"/>
          <p:nvPr/>
        </p:nvSpPr>
        <p:spPr>
          <a:xfrm>
            <a:off x="2580897" y="671260"/>
            <a:ext cx="6713248" cy="584775"/>
          </a:xfrm>
          <a:prstGeom prst="rect">
            <a:avLst/>
          </a:prstGeom>
          <a:noFill/>
        </p:spPr>
        <p:txBody>
          <a:bodyPr wrap="none" rtlCol="0">
            <a:spAutoFit/>
          </a:bodyPr>
          <a:lstStyle/>
          <a:p>
            <a:r>
              <a:rPr lang="en-IN" sz="3200" b="1" u="sng" dirty="0" smtClean="0">
                <a:latin typeface="Cambria" pitchFamily="18" charset="0"/>
              </a:rPr>
              <a:t>Configuring VLANs on AppDirector</a:t>
            </a:r>
            <a:endParaRPr lang="en-IN" sz="3200" b="1" u="sng" dirty="0">
              <a:latin typeface="Cambria" pitchFamily="18" charset="0"/>
            </a:endParaRPr>
          </a:p>
        </p:txBody>
      </p:sp>
      <p:pic>
        <p:nvPicPr>
          <p:cNvPr id="4" name="Picture 4"/>
          <p:cNvPicPr>
            <a:picLocks noChangeAspect="1" noChangeArrowheads="1"/>
          </p:cNvPicPr>
          <p:nvPr/>
        </p:nvPicPr>
        <p:blipFill>
          <a:blip r:embed="rId2" cstate="print"/>
          <a:srcRect/>
          <a:stretch>
            <a:fillRect/>
          </a:stretch>
        </p:blipFill>
        <p:spPr bwMode="auto">
          <a:xfrm>
            <a:off x="4913194" y="4843101"/>
            <a:ext cx="2784144" cy="1830653"/>
          </a:xfrm>
          <a:prstGeom prst="rect">
            <a:avLst/>
          </a:prstGeom>
          <a:solidFill>
            <a:schemeClr val="tx1">
              <a:lumMod val="75000"/>
              <a:lumOff val="25000"/>
            </a:schemeClr>
          </a:solidFill>
          <a:ln w="9525">
            <a:solidFill>
              <a:srgbClr val="002060"/>
            </a:solidFill>
            <a:miter lim="800000"/>
            <a:headEnd/>
            <a:tailEnd/>
          </a:ln>
        </p:spPr>
      </p:pic>
    </p:spTree>
    <p:extLst>
      <p:ext uri="{BB962C8B-B14F-4D97-AF65-F5344CB8AC3E}">
        <p14:creationId xmlns:p14="http://schemas.microsoft.com/office/powerpoint/2010/main" val="3303970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92323" y="1276530"/>
            <a:ext cx="7410734" cy="5009769"/>
          </a:xfrm>
          <a:prstGeom prst="rect">
            <a:avLst/>
          </a:prstGeom>
        </p:spPr>
        <p:txBody>
          <a:bodyPr wrap="square">
            <a:spAutoFit/>
          </a:bodyPr>
          <a:lstStyle/>
          <a:p>
            <a:pPr>
              <a:lnSpc>
                <a:spcPct val="150000"/>
              </a:lnSpc>
              <a:buFontTx/>
              <a:buNone/>
            </a:pPr>
            <a:r>
              <a:rPr lang="en-US" sz="2400" b="1" u="sng" dirty="0" smtClean="0">
                <a:solidFill>
                  <a:srgbClr val="002060"/>
                </a:solidFill>
                <a:latin typeface="Cambria Math" pitchFamily="18" charset="0"/>
                <a:ea typeface="Cambria Math" pitchFamily="18" charset="0"/>
              </a:rPr>
              <a:t>Steps to configure an AppDirector</a:t>
            </a:r>
          </a:p>
          <a:p>
            <a:pPr>
              <a:lnSpc>
                <a:spcPct val="150000"/>
              </a:lnSpc>
              <a:buFontTx/>
              <a:buAutoNum type="arabicPeriod"/>
            </a:pPr>
            <a:r>
              <a:rPr lang="en-US" sz="2400" dirty="0" smtClean="0">
                <a:latin typeface="Cambria Math" pitchFamily="18" charset="0"/>
                <a:ea typeface="Cambria Math" pitchFamily="18" charset="0"/>
              </a:rPr>
              <a:t>Create a Farm </a:t>
            </a:r>
          </a:p>
          <a:p>
            <a:pPr>
              <a:lnSpc>
                <a:spcPct val="150000"/>
              </a:lnSpc>
              <a:buFontTx/>
              <a:buAutoNum type="arabicPeriod"/>
            </a:pPr>
            <a:r>
              <a:rPr lang="en-US" sz="2400" dirty="0" smtClean="0">
                <a:latin typeface="Cambria Math" pitchFamily="18" charset="0"/>
                <a:ea typeface="Cambria Math" pitchFamily="18" charset="0"/>
              </a:rPr>
              <a:t>Add Servers to the Farm </a:t>
            </a:r>
          </a:p>
          <a:p>
            <a:pPr>
              <a:lnSpc>
                <a:spcPct val="150000"/>
              </a:lnSpc>
              <a:buFontTx/>
              <a:buAutoNum type="arabicPeriod"/>
            </a:pPr>
            <a:r>
              <a:rPr lang="en-US" sz="2400" dirty="0" smtClean="0">
                <a:latin typeface="Cambria Math" pitchFamily="18" charset="0"/>
                <a:ea typeface="Cambria Math" pitchFamily="18" charset="0"/>
              </a:rPr>
              <a:t>Create a Layer 4 Policy </a:t>
            </a:r>
          </a:p>
          <a:p>
            <a:pPr>
              <a:lnSpc>
                <a:spcPct val="150000"/>
              </a:lnSpc>
              <a:buFontTx/>
              <a:buAutoNum type="arabicPeriod"/>
            </a:pPr>
            <a:r>
              <a:rPr lang="en-US" sz="2400" dirty="0" smtClean="0">
                <a:latin typeface="Cambria Math" pitchFamily="18" charset="0"/>
                <a:ea typeface="Cambria Math" pitchFamily="18" charset="0"/>
              </a:rPr>
              <a:t>Configure Health Monitoring </a:t>
            </a:r>
          </a:p>
          <a:p>
            <a:pPr>
              <a:lnSpc>
                <a:spcPct val="150000"/>
              </a:lnSpc>
              <a:buFontTx/>
              <a:buAutoNum type="arabicPeriod"/>
            </a:pPr>
            <a:r>
              <a:rPr lang="en-US" sz="2400" dirty="0" smtClean="0">
                <a:latin typeface="Cambria Math" pitchFamily="18" charset="0"/>
                <a:ea typeface="Cambria Math" pitchFamily="18" charset="0"/>
              </a:rPr>
              <a:t>Configure client persistency </a:t>
            </a:r>
          </a:p>
          <a:p>
            <a:pPr>
              <a:lnSpc>
                <a:spcPct val="150000"/>
              </a:lnSpc>
              <a:buFontTx/>
              <a:buAutoNum type="arabicPeriod"/>
            </a:pPr>
            <a:r>
              <a:rPr lang="en-US" sz="2400" dirty="0" smtClean="0">
                <a:latin typeface="Cambria Math" pitchFamily="18" charset="0"/>
                <a:ea typeface="Cambria Math" pitchFamily="18" charset="0"/>
              </a:rPr>
              <a:t>Configure Layer 7 Policies </a:t>
            </a:r>
          </a:p>
          <a:p>
            <a:pPr>
              <a:lnSpc>
                <a:spcPct val="150000"/>
              </a:lnSpc>
              <a:buFontTx/>
              <a:buAutoNum type="arabicPeriod"/>
            </a:pPr>
            <a:r>
              <a:rPr lang="en-US" sz="2400" dirty="0" smtClean="0">
                <a:latin typeface="Cambria Math" pitchFamily="18" charset="0"/>
                <a:ea typeface="Cambria Math" pitchFamily="18" charset="0"/>
              </a:rPr>
              <a:t>Configure Client NAT </a:t>
            </a:r>
          </a:p>
          <a:p>
            <a:pPr>
              <a:lnSpc>
                <a:spcPct val="150000"/>
              </a:lnSpc>
              <a:buFontTx/>
              <a:buAutoNum type="arabicPeriod"/>
            </a:pPr>
            <a:r>
              <a:rPr lang="en-US" sz="2400" dirty="0" smtClean="0">
                <a:latin typeface="Cambria Math" pitchFamily="18" charset="0"/>
                <a:ea typeface="Cambria Math" pitchFamily="18" charset="0"/>
              </a:rPr>
              <a:t>Configure Redundancy</a:t>
            </a:r>
            <a:endParaRPr lang="en-US" sz="2400" dirty="0">
              <a:latin typeface="Cambria Math" pitchFamily="18" charset="0"/>
              <a:ea typeface="Cambria Math" pitchFamily="18" charset="0"/>
            </a:endParaRPr>
          </a:p>
        </p:txBody>
      </p:sp>
    </p:spTree>
    <p:extLst>
      <p:ext uri="{BB962C8B-B14F-4D97-AF65-F5344CB8AC3E}">
        <p14:creationId xmlns:p14="http://schemas.microsoft.com/office/powerpoint/2010/main" val="1298316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993142" y="419248"/>
            <a:ext cx="3043141" cy="677108"/>
          </a:xfrm>
          <a:prstGeom prst="rect">
            <a:avLst/>
          </a:prstGeom>
        </p:spPr>
        <p:txBody>
          <a:bodyPr wrap="none">
            <a:spAutoFit/>
          </a:bodyPr>
          <a:lstStyle/>
          <a:p>
            <a:r>
              <a:rPr lang="en-IN" sz="3800" b="1" u="sng" dirty="0" smtClean="0">
                <a:solidFill>
                  <a:srgbClr val="002060"/>
                </a:solidFill>
                <a:latin typeface="Cambria Math" pitchFamily="18" charset="0"/>
                <a:ea typeface="Cambria Math" pitchFamily="18" charset="0"/>
              </a:rPr>
              <a:t>What is FARM</a:t>
            </a:r>
            <a:endParaRPr lang="en-US" sz="3800" b="1" u="sng" dirty="0">
              <a:solidFill>
                <a:srgbClr val="002060"/>
              </a:solidFill>
              <a:latin typeface="Cambria Math" pitchFamily="18" charset="0"/>
              <a:ea typeface="Cambria Math" pitchFamily="18" charset="0"/>
            </a:endParaRPr>
          </a:p>
        </p:txBody>
      </p:sp>
      <p:sp>
        <p:nvSpPr>
          <p:cNvPr id="22" name="Rectangle 21"/>
          <p:cNvSpPr/>
          <p:nvPr/>
        </p:nvSpPr>
        <p:spPr>
          <a:xfrm>
            <a:off x="873456" y="1508748"/>
            <a:ext cx="9498841" cy="5035353"/>
          </a:xfrm>
          <a:prstGeom prst="rect">
            <a:avLst/>
          </a:prstGeom>
        </p:spPr>
        <p:txBody>
          <a:bodyPr wrap="square">
            <a:spAutoFit/>
          </a:bodyPr>
          <a:lstStyle/>
          <a:p>
            <a:pPr marL="285750" indent="-285750">
              <a:lnSpc>
                <a:spcPct val="150000"/>
              </a:lnSpc>
              <a:buFont typeface="Wingdings" pitchFamily="2" charset="2"/>
              <a:buChar char="Ø"/>
            </a:pPr>
            <a:r>
              <a:rPr lang="en-US" dirty="0" smtClean="0">
                <a:latin typeface="Cambria Math" pitchFamily="18" charset="0"/>
                <a:ea typeface="Cambria Math" pitchFamily="18" charset="0"/>
              </a:rPr>
              <a:t>Farms </a:t>
            </a:r>
            <a:r>
              <a:rPr lang="en-US" dirty="0">
                <a:latin typeface="Cambria Math" pitchFamily="18" charset="0"/>
                <a:ea typeface="Cambria Math" pitchFamily="18" charset="0"/>
              </a:rPr>
              <a:t>contain </a:t>
            </a:r>
            <a:r>
              <a:rPr lang="en-US" dirty="0" smtClean="0">
                <a:latin typeface="Cambria Math" pitchFamily="18" charset="0"/>
                <a:ea typeface="Cambria Math" pitchFamily="18" charset="0"/>
              </a:rPr>
              <a:t>servers</a:t>
            </a:r>
            <a:endParaRPr lang="en-US" dirty="0">
              <a:latin typeface="Cambria Math" pitchFamily="18" charset="0"/>
              <a:ea typeface="Cambria Math" pitchFamily="18" charset="0"/>
            </a:endParaRPr>
          </a:p>
          <a:p>
            <a:pPr marL="285750" indent="-285750">
              <a:lnSpc>
                <a:spcPct val="150000"/>
              </a:lnSpc>
              <a:buFont typeface="Wingdings" pitchFamily="2" charset="2"/>
              <a:buChar char="Ø"/>
            </a:pPr>
            <a:r>
              <a:rPr lang="en-US" dirty="0">
                <a:latin typeface="Cambria Math" pitchFamily="18" charset="0"/>
                <a:ea typeface="Cambria Math" pitchFamily="18" charset="0"/>
              </a:rPr>
              <a:t>Farm defines the server dispatch (Dispatch Method</a:t>
            </a:r>
            <a:r>
              <a:rPr lang="en-US" dirty="0" smtClean="0">
                <a:latin typeface="Cambria Math" pitchFamily="18" charset="0"/>
                <a:ea typeface="Cambria Math" pitchFamily="18" charset="0"/>
              </a:rPr>
              <a:t>)</a:t>
            </a:r>
            <a:endParaRPr lang="en-US" dirty="0">
              <a:latin typeface="Cambria Math" pitchFamily="18" charset="0"/>
              <a:ea typeface="Cambria Math" pitchFamily="18" charset="0"/>
            </a:endParaRPr>
          </a:p>
          <a:p>
            <a:pPr marL="285750" indent="-285750">
              <a:lnSpc>
                <a:spcPct val="150000"/>
              </a:lnSpc>
              <a:buFont typeface="Wingdings" pitchFamily="2" charset="2"/>
              <a:buChar char="Ø"/>
            </a:pPr>
            <a:r>
              <a:rPr lang="en-US" dirty="0">
                <a:latin typeface="Cambria Math" pitchFamily="18" charset="0"/>
                <a:ea typeface="Cambria Math" pitchFamily="18" charset="0"/>
              </a:rPr>
              <a:t>On the Farm level it’s defined what triggers a new load balancing decision and how the device is doing the basic persistency (Farm Session Mode</a:t>
            </a:r>
            <a:r>
              <a:rPr lang="en-US" dirty="0" smtClean="0">
                <a:latin typeface="Cambria Math" pitchFamily="18" charset="0"/>
                <a:ea typeface="Cambria Math" pitchFamily="18" charset="0"/>
              </a:rPr>
              <a:t>)</a:t>
            </a:r>
            <a:endParaRPr lang="en-US" dirty="0">
              <a:latin typeface="Cambria Math" pitchFamily="18" charset="0"/>
              <a:ea typeface="Cambria Math" pitchFamily="18" charset="0"/>
            </a:endParaRPr>
          </a:p>
          <a:p>
            <a:pPr marL="285750" indent="-285750">
              <a:lnSpc>
                <a:spcPct val="150000"/>
              </a:lnSpc>
              <a:buFont typeface="Wingdings" pitchFamily="2" charset="2"/>
              <a:buChar char="Ø"/>
            </a:pPr>
            <a:r>
              <a:rPr lang="en-US" dirty="0">
                <a:latin typeface="Cambria Math" pitchFamily="18" charset="0"/>
                <a:ea typeface="Cambria Math" pitchFamily="18" charset="0"/>
              </a:rPr>
              <a:t>Defines basic health monitoring of the </a:t>
            </a:r>
            <a:r>
              <a:rPr lang="en-US" dirty="0" smtClean="0">
                <a:latin typeface="Cambria Math" pitchFamily="18" charset="0"/>
                <a:ea typeface="Cambria Math" pitchFamily="18" charset="0"/>
              </a:rPr>
              <a:t>servers</a:t>
            </a:r>
          </a:p>
          <a:p>
            <a:pPr marL="285750" indent="-285750">
              <a:lnSpc>
                <a:spcPct val="150000"/>
              </a:lnSpc>
              <a:buFont typeface="Wingdings" pitchFamily="2" charset="2"/>
              <a:buChar char="Ø"/>
            </a:pPr>
            <a:endParaRPr lang="en-US" dirty="0" smtClean="0">
              <a:latin typeface="Cambria Math" pitchFamily="18" charset="0"/>
              <a:ea typeface="Cambria Math" pitchFamily="18" charset="0"/>
            </a:endParaRPr>
          </a:p>
          <a:p>
            <a:pPr marL="285750" indent="-285750">
              <a:lnSpc>
                <a:spcPct val="150000"/>
              </a:lnSpc>
              <a:buFont typeface="Wingdings" pitchFamily="2" charset="2"/>
              <a:buChar char="Ø"/>
            </a:pPr>
            <a:r>
              <a:rPr lang="en-US" dirty="0">
                <a:latin typeface="Cambria Math" pitchFamily="18" charset="0"/>
                <a:ea typeface="Cambria Math" pitchFamily="18" charset="0"/>
              </a:rPr>
              <a:t>Virtual IP bind the client request towards the farm</a:t>
            </a:r>
          </a:p>
          <a:p>
            <a:pPr marL="285750" indent="-285750">
              <a:lnSpc>
                <a:spcPct val="150000"/>
              </a:lnSpc>
              <a:buFont typeface="Wingdings" pitchFamily="2" charset="2"/>
              <a:buChar char="Ø"/>
            </a:pPr>
            <a:r>
              <a:rPr lang="en-US" dirty="0" smtClean="0">
                <a:latin typeface="Cambria Math" pitchFamily="18" charset="0"/>
                <a:ea typeface="Cambria Math" pitchFamily="18" charset="0"/>
              </a:rPr>
              <a:t>Virtual </a:t>
            </a:r>
            <a:r>
              <a:rPr lang="en-US" dirty="0">
                <a:latin typeface="Cambria Math" pitchFamily="18" charset="0"/>
                <a:ea typeface="Cambria Math" pitchFamily="18" charset="0"/>
              </a:rPr>
              <a:t>IP addresses are bound to one or more farms by defining multiple Layer 4 policies for the traffic flow</a:t>
            </a:r>
          </a:p>
          <a:p>
            <a:pPr marL="285750" indent="-285750">
              <a:lnSpc>
                <a:spcPct val="150000"/>
              </a:lnSpc>
              <a:buFont typeface="Wingdings" pitchFamily="2" charset="2"/>
              <a:buChar char="Ø"/>
            </a:pPr>
            <a:r>
              <a:rPr lang="en-US" dirty="0" smtClean="0">
                <a:latin typeface="Cambria Math" pitchFamily="18" charset="0"/>
                <a:ea typeface="Cambria Math" pitchFamily="18" charset="0"/>
              </a:rPr>
              <a:t>A </a:t>
            </a:r>
            <a:r>
              <a:rPr lang="en-US" dirty="0">
                <a:latin typeface="Cambria Math" pitchFamily="18" charset="0"/>
                <a:ea typeface="Cambria Math" pitchFamily="18" charset="0"/>
              </a:rPr>
              <a:t>single Layer 4 Policy can contain only a single farm</a:t>
            </a:r>
          </a:p>
          <a:p>
            <a:pPr marL="285750" indent="-285750">
              <a:lnSpc>
                <a:spcPct val="150000"/>
              </a:lnSpc>
              <a:buFont typeface="Wingdings" pitchFamily="2" charset="2"/>
              <a:buChar char="Ø"/>
            </a:pPr>
            <a:r>
              <a:rPr lang="en-US" dirty="0" smtClean="0">
                <a:latin typeface="Cambria Math" pitchFamily="18" charset="0"/>
                <a:ea typeface="Cambria Math" pitchFamily="18" charset="0"/>
              </a:rPr>
              <a:t>Multiple </a:t>
            </a:r>
            <a:r>
              <a:rPr lang="en-US" dirty="0">
                <a:latin typeface="Cambria Math" pitchFamily="18" charset="0"/>
                <a:ea typeface="Cambria Math" pitchFamily="18" charset="0"/>
              </a:rPr>
              <a:t>Layer 4 policies can be associated to one VIP</a:t>
            </a:r>
          </a:p>
          <a:p>
            <a:pPr marL="285750" indent="-285750">
              <a:lnSpc>
                <a:spcPct val="150000"/>
              </a:lnSpc>
              <a:buFont typeface="Wingdings" pitchFamily="2" charset="2"/>
              <a:buChar char="Ø"/>
            </a:pPr>
            <a:endParaRPr lang="en-US" dirty="0">
              <a:latin typeface="Cambria Math" pitchFamily="18" charset="0"/>
              <a:ea typeface="Cambria Math" pitchFamily="18" charset="0"/>
            </a:endParaRPr>
          </a:p>
        </p:txBody>
      </p:sp>
    </p:spTree>
    <p:extLst>
      <p:ext uri="{BB962C8B-B14F-4D97-AF65-F5344CB8AC3E}">
        <p14:creationId xmlns:p14="http://schemas.microsoft.com/office/powerpoint/2010/main" val="2599734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97645" y="651259"/>
            <a:ext cx="3767680" cy="646331"/>
          </a:xfrm>
          <a:prstGeom prst="rect">
            <a:avLst/>
          </a:prstGeom>
        </p:spPr>
        <p:txBody>
          <a:bodyPr wrap="square">
            <a:spAutoFit/>
          </a:bodyPr>
          <a:lstStyle/>
          <a:p>
            <a:r>
              <a:rPr lang="en-US" sz="3600" b="1" u="sng" dirty="0" smtClean="0">
                <a:solidFill>
                  <a:srgbClr val="002060"/>
                </a:solidFill>
                <a:latin typeface="Cambria Math" pitchFamily="18" charset="0"/>
                <a:ea typeface="Cambria Math" pitchFamily="18" charset="0"/>
              </a:rPr>
              <a:t>VIPs  </a:t>
            </a:r>
            <a:r>
              <a:rPr lang="en-US" sz="3600" b="1" u="sng" dirty="0" smtClean="0">
                <a:latin typeface="Cambria Math" pitchFamily="18" charset="0"/>
                <a:ea typeface="Cambria Math" pitchFamily="18" charset="0"/>
              </a:rPr>
              <a:t>and</a:t>
            </a:r>
            <a:r>
              <a:rPr lang="en-US" sz="3600" b="1" u="sng" dirty="0" smtClean="0">
                <a:solidFill>
                  <a:srgbClr val="002060"/>
                </a:solidFill>
                <a:latin typeface="Cambria Math" pitchFamily="18" charset="0"/>
                <a:ea typeface="Cambria Math" pitchFamily="18" charset="0"/>
              </a:rPr>
              <a:t>  Farms</a:t>
            </a:r>
            <a:endParaRPr lang="en-US" sz="3600" b="1" u="sng" dirty="0">
              <a:solidFill>
                <a:srgbClr val="002060"/>
              </a:solidFill>
              <a:latin typeface="Cambria Math" pitchFamily="18" charset="0"/>
              <a:ea typeface="Cambria Math" pitchFamily="18" charset="0"/>
            </a:endParaRPr>
          </a:p>
        </p:txBody>
      </p:sp>
      <p:sp>
        <p:nvSpPr>
          <p:cNvPr id="8" name="Foliennummernplatzhalter 3"/>
          <p:cNvSpPr txBox="1">
            <a:spLocks noGrp="1"/>
          </p:cNvSpPr>
          <p:nvPr/>
        </p:nvSpPr>
        <p:spPr bwMode="auto">
          <a:xfrm>
            <a:off x="8500304" y="6803318"/>
            <a:ext cx="1905000" cy="244475"/>
          </a:xfrm>
          <a:prstGeom prst="rect">
            <a:avLst/>
          </a:prstGeom>
          <a:noFill/>
          <a:ln w="9525">
            <a:noFill/>
            <a:miter lim="800000"/>
            <a:headEnd/>
            <a:tailEnd/>
          </a:ln>
        </p:spPr>
        <p:txBody>
          <a:bodyPr>
            <a:spAutoFit/>
          </a:bodyPr>
          <a:lstStyle/>
          <a:p>
            <a:pPr algn="r"/>
            <a:r>
              <a:rPr lang="en-US" sz="1000">
                <a:solidFill>
                  <a:schemeClr val="bg1"/>
                </a:solidFill>
                <a:ea typeface="Osaka"/>
                <a:cs typeface="Osaka"/>
              </a:rPr>
              <a:t>slide </a:t>
            </a:r>
            <a:fld id="{B1C17DE6-8CA8-4CCA-ABD4-7A224AD26E3C}" type="slidenum">
              <a:rPr lang="en-US" sz="1000">
                <a:solidFill>
                  <a:schemeClr val="bg1"/>
                </a:solidFill>
                <a:ea typeface="Osaka"/>
                <a:cs typeface="Osaka"/>
              </a:rPr>
              <a:pPr algn="r"/>
              <a:t>15</a:t>
            </a:fld>
            <a:endParaRPr lang="en-US" sz="1200">
              <a:solidFill>
                <a:schemeClr val="bg1"/>
              </a:solidFill>
              <a:ea typeface="Osaka"/>
              <a:cs typeface="Osaka"/>
            </a:endParaRPr>
          </a:p>
        </p:txBody>
      </p:sp>
      <p:sp>
        <p:nvSpPr>
          <p:cNvPr id="9" name="Rectangle 2"/>
          <p:cNvSpPr>
            <a:spLocks noChangeArrowheads="1"/>
          </p:cNvSpPr>
          <p:nvPr/>
        </p:nvSpPr>
        <p:spPr bwMode="auto">
          <a:xfrm>
            <a:off x="2596392" y="3353681"/>
            <a:ext cx="2089150" cy="2808287"/>
          </a:xfrm>
          <a:prstGeom prst="rect">
            <a:avLst/>
          </a:prstGeom>
          <a:noFill/>
          <a:ln w="19050">
            <a:solidFill>
              <a:schemeClr val="tx1"/>
            </a:solidFill>
            <a:prstDash val="sysDot"/>
            <a:miter lim="800000"/>
            <a:headEnd/>
            <a:tailEnd/>
          </a:ln>
        </p:spPr>
        <p:txBody>
          <a:bodyPr wrap="none" anchor="ctr"/>
          <a:lstStyle/>
          <a:p>
            <a:pPr algn="r"/>
            <a:endParaRPr lang="en-US" sz="1000">
              <a:ea typeface="Osaka"/>
              <a:cs typeface="Osaka"/>
            </a:endParaRPr>
          </a:p>
        </p:txBody>
      </p:sp>
      <p:sp>
        <p:nvSpPr>
          <p:cNvPr id="10" name="Text Box 19"/>
          <p:cNvSpPr txBox="1">
            <a:spLocks noChangeArrowheads="1"/>
          </p:cNvSpPr>
          <p:nvPr/>
        </p:nvSpPr>
        <p:spPr bwMode="auto">
          <a:xfrm>
            <a:off x="2956754" y="5514268"/>
            <a:ext cx="1420813" cy="336550"/>
          </a:xfrm>
          <a:prstGeom prst="rect">
            <a:avLst/>
          </a:prstGeom>
          <a:noFill/>
          <a:ln w="9525">
            <a:noFill/>
            <a:miter lim="800000"/>
            <a:headEnd/>
            <a:tailEnd/>
          </a:ln>
        </p:spPr>
        <p:txBody>
          <a:bodyPr>
            <a:spAutoFit/>
          </a:bodyPr>
          <a:lstStyle/>
          <a:p>
            <a:pPr algn="ctr"/>
            <a:r>
              <a:rPr lang="en-GB" altLang="en-GB" sz="1600" b="1" dirty="0">
                <a:latin typeface="Cambria Math" pitchFamily="18" charset="0"/>
                <a:ea typeface="Cambria Math" pitchFamily="18" charset="0"/>
                <a:cs typeface="Times New Roman (Hebrew)"/>
              </a:rPr>
              <a:t>Farm-1</a:t>
            </a:r>
          </a:p>
        </p:txBody>
      </p:sp>
      <p:sp>
        <p:nvSpPr>
          <p:cNvPr id="11" name="Text Box 20"/>
          <p:cNvSpPr txBox="1">
            <a:spLocks noChangeArrowheads="1"/>
          </p:cNvSpPr>
          <p:nvPr/>
        </p:nvSpPr>
        <p:spPr bwMode="auto">
          <a:xfrm>
            <a:off x="4972879" y="5587293"/>
            <a:ext cx="1420813" cy="336550"/>
          </a:xfrm>
          <a:prstGeom prst="rect">
            <a:avLst/>
          </a:prstGeom>
          <a:noFill/>
          <a:ln w="9525">
            <a:noFill/>
            <a:miter lim="800000"/>
            <a:headEnd/>
            <a:tailEnd/>
          </a:ln>
        </p:spPr>
        <p:txBody>
          <a:bodyPr>
            <a:spAutoFit/>
          </a:bodyPr>
          <a:lstStyle/>
          <a:p>
            <a:pPr algn="ctr"/>
            <a:r>
              <a:rPr lang="en-GB" altLang="en-GB" sz="1600" b="1" dirty="0">
                <a:latin typeface="Cambria Math" pitchFamily="18" charset="0"/>
                <a:ea typeface="Cambria Math" pitchFamily="18" charset="0"/>
                <a:cs typeface="Times New Roman (Hebrew)"/>
              </a:rPr>
              <a:t>Farm-2</a:t>
            </a:r>
          </a:p>
        </p:txBody>
      </p:sp>
      <p:sp>
        <p:nvSpPr>
          <p:cNvPr id="12" name="Text Box 21"/>
          <p:cNvSpPr txBox="1">
            <a:spLocks noChangeArrowheads="1"/>
          </p:cNvSpPr>
          <p:nvPr/>
        </p:nvSpPr>
        <p:spPr bwMode="auto">
          <a:xfrm>
            <a:off x="6576254" y="5538081"/>
            <a:ext cx="1420813" cy="336550"/>
          </a:xfrm>
          <a:prstGeom prst="rect">
            <a:avLst/>
          </a:prstGeom>
          <a:noFill/>
          <a:ln w="9525">
            <a:noFill/>
            <a:miter lim="800000"/>
            <a:headEnd/>
            <a:tailEnd/>
          </a:ln>
        </p:spPr>
        <p:txBody>
          <a:bodyPr>
            <a:spAutoFit/>
          </a:bodyPr>
          <a:lstStyle/>
          <a:p>
            <a:pPr algn="ctr"/>
            <a:r>
              <a:rPr lang="en-GB" altLang="en-GB" sz="1600" b="1" dirty="0">
                <a:latin typeface="Cambria Math" pitchFamily="18" charset="0"/>
                <a:ea typeface="Cambria Math" pitchFamily="18" charset="0"/>
                <a:cs typeface="Times New Roman (Hebrew)"/>
              </a:rPr>
              <a:t>Farm-3</a:t>
            </a:r>
          </a:p>
        </p:txBody>
      </p:sp>
      <p:sp>
        <p:nvSpPr>
          <p:cNvPr id="13" name="Oval 25"/>
          <p:cNvSpPr>
            <a:spLocks noChangeArrowheads="1"/>
          </p:cNvSpPr>
          <p:nvPr/>
        </p:nvSpPr>
        <p:spPr bwMode="auto">
          <a:xfrm>
            <a:off x="4830004" y="4074406"/>
            <a:ext cx="1655763" cy="2016125"/>
          </a:xfrm>
          <a:prstGeom prst="ellipse">
            <a:avLst/>
          </a:prstGeom>
          <a:noFill/>
          <a:ln w="9525">
            <a:solidFill>
              <a:srgbClr val="FF0000"/>
            </a:solidFill>
            <a:round/>
            <a:headEnd/>
            <a:tailEnd/>
          </a:ln>
        </p:spPr>
        <p:txBody>
          <a:bodyPr wrap="none" anchor="ctr"/>
          <a:lstStyle/>
          <a:p>
            <a:pPr algn="r"/>
            <a:endParaRPr lang="en-US" sz="1000">
              <a:ea typeface="Osaka"/>
              <a:cs typeface="Osaka"/>
            </a:endParaRPr>
          </a:p>
        </p:txBody>
      </p:sp>
      <p:sp>
        <p:nvSpPr>
          <p:cNvPr id="14" name="Text Box 26"/>
          <p:cNvSpPr txBox="1">
            <a:spLocks noChangeArrowheads="1"/>
          </p:cNvSpPr>
          <p:nvPr/>
        </p:nvSpPr>
        <p:spPr bwMode="auto">
          <a:xfrm>
            <a:off x="2885317" y="3353681"/>
            <a:ext cx="1420812" cy="336550"/>
          </a:xfrm>
          <a:prstGeom prst="rect">
            <a:avLst/>
          </a:prstGeom>
          <a:noFill/>
          <a:ln w="9525">
            <a:noFill/>
            <a:miter lim="800000"/>
            <a:headEnd/>
            <a:tailEnd/>
          </a:ln>
        </p:spPr>
        <p:txBody>
          <a:bodyPr>
            <a:spAutoFit/>
          </a:bodyPr>
          <a:lstStyle/>
          <a:p>
            <a:pPr algn="ctr"/>
            <a:r>
              <a:rPr lang="en-GB" altLang="en-GB" sz="1600" b="1" dirty="0">
                <a:latin typeface="Cambria Math" pitchFamily="18" charset="0"/>
                <a:ea typeface="Cambria Math" pitchFamily="18" charset="0"/>
                <a:cs typeface="Times New Roman (Hebrew)"/>
              </a:rPr>
              <a:t>VIP-A</a:t>
            </a:r>
          </a:p>
        </p:txBody>
      </p:sp>
      <p:sp>
        <p:nvSpPr>
          <p:cNvPr id="15" name="Rectangle 27"/>
          <p:cNvSpPr>
            <a:spLocks noChangeArrowheads="1"/>
          </p:cNvSpPr>
          <p:nvPr/>
        </p:nvSpPr>
        <p:spPr bwMode="auto">
          <a:xfrm>
            <a:off x="4756979" y="3353681"/>
            <a:ext cx="3313113" cy="2808287"/>
          </a:xfrm>
          <a:prstGeom prst="rect">
            <a:avLst/>
          </a:prstGeom>
          <a:noFill/>
          <a:ln w="19050">
            <a:solidFill>
              <a:schemeClr val="tx1"/>
            </a:solidFill>
            <a:prstDash val="sysDot"/>
            <a:miter lim="800000"/>
            <a:headEnd/>
            <a:tailEnd/>
          </a:ln>
        </p:spPr>
        <p:txBody>
          <a:bodyPr wrap="none" anchor="ctr"/>
          <a:lstStyle/>
          <a:p>
            <a:pPr algn="r"/>
            <a:endParaRPr lang="en-US" sz="1000">
              <a:ea typeface="Osaka"/>
              <a:cs typeface="Osaka"/>
            </a:endParaRPr>
          </a:p>
        </p:txBody>
      </p:sp>
      <p:sp>
        <p:nvSpPr>
          <p:cNvPr id="16" name="Text Box 28"/>
          <p:cNvSpPr txBox="1">
            <a:spLocks noChangeArrowheads="1"/>
          </p:cNvSpPr>
          <p:nvPr/>
        </p:nvSpPr>
        <p:spPr bwMode="auto">
          <a:xfrm>
            <a:off x="5333242" y="3353681"/>
            <a:ext cx="2301875" cy="336550"/>
          </a:xfrm>
          <a:prstGeom prst="rect">
            <a:avLst/>
          </a:prstGeom>
          <a:noFill/>
          <a:ln w="9525">
            <a:noFill/>
            <a:miter lim="800000"/>
            <a:headEnd/>
            <a:tailEnd/>
          </a:ln>
        </p:spPr>
        <p:txBody>
          <a:bodyPr>
            <a:spAutoFit/>
          </a:bodyPr>
          <a:lstStyle/>
          <a:p>
            <a:pPr algn="ctr"/>
            <a:r>
              <a:rPr lang="en-GB" altLang="en-GB" sz="1600" b="1" dirty="0">
                <a:latin typeface="Cambria Math" pitchFamily="18" charset="0"/>
                <a:ea typeface="Cambria Math" pitchFamily="18" charset="0"/>
                <a:cs typeface="Times New Roman (Hebrew)"/>
              </a:rPr>
              <a:t>VIP-B</a:t>
            </a:r>
          </a:p>
        </p:txBody>
      </p:sp>
      <p:sp>
        <p:nvSpPr>
          <p:cNvPr id="17" name="Rectangle 29"/>
          <p:cNvSpPr>
            <a:spLocks noChangeArrowheads="1"/>
          </p:cNvSpPr>
          <p:nvPr/>
        </p:nvSpPr>
        <p:spPr bwMode="auto">
          <a:xfrm>
            <a:off x="8141529" y="3353681"/>
            <a:ext cx="1944688" cy="2808287"/>
          </a:xfrm>
          <a:prstGeom prst="rect">
            <a:avLst/>
          </a:prstGeom>
          <a:noFill/>
          <a:ln w="19050">
            <a:solidFill>
              <a:schemeClr val="tx1"/>
            </a:solidFill>
            <a:prstDash val="sysDot"/>
            <a:miter lim="800000"/>
            <a:headEnd/>
            <a:tailEnd/>
          </a:ln>
        </p:spPr>
        <p:txBody>
          <a:bodyPr wrap="none" anchor="ctr"/>
          <a:lstStyle/>
          <a:p>
            <a:pPr algn="r"/>
            <a:endParaRPr lang="en-US" sz="1000">
              <a:ea typeface="Osaka"/>
              <a:cs typeface="Osaka"/>
            </a:endParaRPr>
          </a:p>
        </p:txBody>
      </p:sp>
      <p:sp>
        <p:nvSpPr>
          <p:cNvPr id="18" name="Text Box 30"/>
          <p:cNvSpPr txBox="1">
            <a:spLocks noChangeArrowheads="1"/>
          </p:cNvSpPr>
          <p:nvPr/>
        </p:nvSpPr>
        <p:spPr bwMode="auto">
          <a:xfrm>
            <a:off x="8430454" y="3353681"/>
            <a:ext cx="1420813" cy="336550"/>
          </a:xfrm>
          <a:prstGeom prst="rect">
            <a:avLst/>
          </a:prstGeom>
          <a:noFill/>
          <a:ln w="9525">
            <a:noFill/>
            <a:miter lim="800000"/>
            <a:headEnd/>
            <a:tailEnd/>
          </a:ln>
        </p:spPr>
        <p:txBody>
          <a:bodyPr>
            <a:spAutoFit/>
          </a:bodyPr>
          <a:lstStyle/>
          <a:p>
            <a:pPr algn="ctr"/>
            <a:r>
              <a:rPr lang="en-GB" altLang="en-GB" sz="1600" b="1" dirty="0">
                <a:latin typeface="Cambria Math" pitchFamily="18" charset="0"/>
                <a:ea typeface="Cambria Math" pitchFamily="18" charset="0"/>
                <a:cs typeface="Times New Roman (Hebrew)"/>
              </a:rPr>
              <a:t>VIP-C</a:t>
            </a:r>
          </a:p>
        </p:txBody>
      </p:sp>
      <p:sp>
        <p:nvSpPr>
          <p:cNvPr id="19" name="Text Box 31"/>
          <p:cNvSpPr txBox="1">
            <a:spLocks noChangeArrowheads="1"/>
          </p:cNvSpPr>
          <p:nvPr/>
        </p:nvSpPr>
        <p:spPr bwMode="auto">
          <a:xfrm>
            <a:off x="4253742" y="1789993"/>
            <a:ext cx="1420812" cy="336550"/>
          </a:xfrm>
          <a:prstGeom prst="rect">
            <a:avLst/>
          </a:prstGeom>
          <a:noFill/>
          <a:ln w="9525">
            <a:noFill/>
            <a:miter lim="800000"/>
            <a:headEnd/>
            <a:tailEnd/>
          </a:ln>
        </p:spPr>
        <p:txBody>
          <a:bodyPr>
            <a:spAutoFit/>
          </a:bodyPr>
          <a:lstStyle/>
          <a:p>
            <a:pPr algn="ctr"/>
            <a:r>
              <a:rPr lang="en-GB" altLang="en-GB" sz="1600" b="1" dirty="0">
                <a:latin typeface="Cambria Math" pitchFamily="18" charset="0"/>
                <a:ea typeface="Cambria Math" pitchFamily="18" charset="0"/>
                <a:cs typeface="Times New Roman (Hebrew)"/>
              </a:rPr>
              <a:t>AppDirector</a:t>
            </a:r>
          </a:p>
        </p:txBody>
      </p:sp>
      <p:sp>
        <p:nvSpPr>
          <p:cNvPr id="20" name="Line 33"/>
          <p:cNvSpPr>
            <a:spLocks noChangeShapeType="1"/>
          </p:cNvSpPr>
          <p:nvPr/>
        </p:nvSpPr>
        <p:spPr bwMode="auto">
          <a:xfrm flipV="1">
            <a:off x="3606042" y="2129718"/>
            <a:ext cx="2735262" cy="1223963"/>
          </a:xfrm>
          <a:prstGeom prst="line">
            <a:avLst/>
          </a:prstGeom>
          <a:noFill/>
          <a:ln w="9525">
            <a:solidFill>
              <a:schemeClr val="tx1"/>
            </a:solidFill>
            <a:round/>
            <a:headEnd/>
            <a:tailEnd/>
          </a:ln>
        </p:spPr>
        <p:txBody>
          <a:bodyPr/>
          <a:lstStyle/>
          <a:p>
            <a:endParaRPr lang="en-US"/>
          </a:p>
        </p:txBody>
      </p:sp>
      <p:sp>
        <p:nvSpPr>
          <p:cNvPr id="21" name="Line 34"/>
          <p:cNvSpPr>
            <a:spLocks noChangeShapeType="1"/>
          </p:cNvSpPr>
          <p:nvPr/>
        </p:nvSpPr>
        <p:spPr bwMode="auto">
          <a:xfrm>
            <a:off x="6341304" y="2129718"/>
            <a:ext cx="0" cy="1223963"/>
          </a:xfrm>
          <a:prstGeom prst="line">
            <a:avLst/>
          </a:prstGeom>
          <a:noFill/>
          <a:ln w="9525">
            <a:solidFill>
              <a:schemeClr val="tx1"/>
            </a:solidFill>
            <a:round/>
            <a:headEnd/>
            <a:tailEnd/>
          </a:ln>
        </p:spPr>
        <p:txBody>
          <a:bodyPr/>
          <a:lstStyle/>
          <a:p>
            <a:endParaRPr lang="en-US"/>
          </a:p>
        </p:txBody>
      </p:sp>
      <p:sp>
        <p:nvSpPr>
          <p:cNvPr id="22" name="Line 35"/>
          <p:cNvSpPr>
            <a:spLocks noChangeShapeType="1"/>
          </p:cNvSpPr>
          <p:nvPr/>
        </p:nvSpPr>
        <p:spPr bwMode="auto">
          <a:xfrm>
            <a:off x="6341304" y="2129718"/>
            <a:ext cx="2592388" cy="1223963"/>
          </a:xfrm>
          <a:prstGeom prst="line">
            <a:avLst/>
          </a:prstGeom>
          <a:noFill/>
          <a:ln w="9525">
            <a:solidFill>
              <a:schemeClr val="tx1"/>
            </a:solidFill>
            <a:round/>
            <a:headEnd/>
            <a:tailEnd/>
          </a:ln>
        </p:spPr>
        <p:txBody>
          <a:bodyPr/>
          <a:lstStyle/>
          <a:p>
            <a:endParaRPr lang="en-US"/>
          </a:p>
        </p:txBody>
      </p:sp>
      <p:pic>
        <p:nvPicPr>
          <p:cNvPr id="23" name="Picture 4" descr="OnDemand2"/>
          <p:cNvPicPr>
            <a:picLocks noChangeAspect="1" noChangeArrowheads="1"/>
          </p:cNvPicPr>
          <p:nvPr/>
        </p:nvPicPr>
        <p:blipFill>
          <a:blip r:embed="rId2" cstate="print"/>
          <a:srcRect/>
          <a:stretch>
            <a:fillRect/>
          </a:stretch>
        </p:blipFill>
        <p:spPr bwMode="auto">
          <a:xfrm>
            <a:off x="5770752" y="1837619"/>
            <a:ext cx="1143000" cy="306388"/>
          </a:xfrm>
          <a:prstGeom prst="rect">
            <a:avLst/>
          </a:prstGeom>
          <a:noFill/>
          <a:ln w="9525">
            <a:noFill/>
            <a:miter lim="800000"/>
            <a:headEnd/>
            <a:tailEnd/>
          </a:ln>
        </p:spPr>
      </p:pic>
      <p:sp>
        <p:nvSpPr>
          <p:cNvPr id="24" name="Text Box 21"/>
          <p:cNvSpPr txBox="1">
            <a:spLocks noChangeArrowheads="1"/>
          </p:cNvSpPr>
          <p:nvPr/>
        </p:nvSpPr>
        <p:spPr bwMode="auto">
          <a:xfrm>
            <a:off x="8451092" y="5528556"/>
            <a:ext cx="1420812" cy="336550"/>
          </a:xfrm>
          <a:prstGeom prst="rect">
            <a:avLst/>
          </a:prstGeom>
          <a:noFill/>
          <a:ln w="9525">
            <a:noFill/>
            <a:miter lim="800000"/>
            <a:headEnd/>
            <a:tailEnd/>
          </a:ln>
        </p:spPr>
        <p:txBody>
          <a:bodyPr>
            <a:spAutoFit/>
          </a:bodyPr>
          <a:lstStyle/>
          <a:p>
            <a:pPr algn="ctr"/>
            <a:r>
              <a:rPr lang="en-GB" altLang="en-GB" sz="1600" b="1" dirty="0" smtClean="0">
                <a:latin typeface="Cambria Math" pitchFamily="18" charset="0"/>
                <a:ea typeface="Cambria Math" pitchFamily="18" charset="0"/>
                <a:cs typeface="Times New Roman (Hebrew)"/>
              </a:rPr>
              <a:t>Farm-4</a:t>
            </a:r>
            <a:endParaRPr lang="en-GB" altLang="en-GB" sz="1600" b="1" dirty="0">
              <a:latin typeface="Cambria Math" pitchFamily="18" charset="0"/>
              <a:ea typeface="Cambria Math" pitchFamily="18" charset="0"/>
              <a:cs typeface="Times New Roman (Hebrew)"/>
            </a:endParaRPr>
          </a:p>
        </p:txBody>
      </p:sp>
      <p:pic>
        <p:nvPicPr>
          <p:cNvPr id="25" name="Picture 14" descr="server_group_2"/>
          <p:cNvPicPr>
            <a:picLocks noChangeAspect="1" noChangeArrowheads="1"/>
          </p:cNvPicPr>
          <p:nvPr/>
        </p:nvPicPr>
        <p:blipFill>
          <a:blip r:embed="rId3" cstate="print"/>
          <a:srcRect/>
          <a:stretch>
            <a:fillRect/>
          </a:stretch>
        </p:blipFill>
        <p:spPr bwMode="auto">
          <a:xfrm>
            <a:off x="2937704" y="4561768"/>
            <a:ext cx="1265238" cy="866775"/>
          </a:xfrm>
          <a:prstGeom prst="rect">
            <a:avLst/>
          </a:prstGeom>
          <a:noFill/>
          <a:ln w="9525">
            <a:noFill/>
            <a:miter lim="800000"/>
            <a:headEnd/>
            <a:tailEnd/>
          </a:ln>
        </p:spPr>
      </p:pic>
      <p:sp>
        <p:nvSpPr>
          <p:cNvPr id="26" name="Oval 3"/>
          <p:cNvSpPr>
            <a:spLocks noChangeArrowheads="1"/>
          </p:cNvSpPr>
          <p:nvPr/>
        </p:nvSpPr>
        <p:spPr bwMode="auto">
          <a:xfrm>
            <a:off x="2885317" y="4074406"/>
            <a:ext cx="1439862" cy="1871662"/>
          </a:xfrm>
          <a:prstGeom prst="ellipse">
            <a:avLst/>
          </a:prstGeom>
          <a:noFill/>
          <a:ln w="9525">
            <a:solidFill>
              <a:srgbClr val="00B050"/>
            </a:solidFill>
            <a:round/>
            <a:headEnd/>
            <a:tailEnd/>
          </a:ln>
          <a:effectLst>
            <a:innerShdw blurRad="114300">
              <a:prstClr val="black"/>
            </a:innerShdw>
          </a:effectLst>
        </p:spPr>
        <p:txBody>
          <a:bodyPr wrap="none" anchor="ctr"/>
          <a:lstStyle/>
          <a:p>
            <a:pPr algn="r"/>
            <a:endParaRPr lang="en-US" sz="1000">
              <a:ea typeface="Osaka"/>
              <a:cs typeface="Osaka"/>
            </a:endParaRPr>
          </a:p>
        </p:txBody>
      </p:sp>
      <p:pic>
        <p:nvPicPr>
          <p:cNvPr id="27" name="Picture 14" descr="server_group_2"/>
          <p:cNvPicPr>
            <a:picLocks noChangeAspect="1" noChangeArrowheads="1"/>
          </p:cNvPicPr>
          <p:nvPr/>
        </p:nvPicPr>
        <p:blipFill>
          <a:blip r:embed="rId3" cstate="print"/>
          <a:srcRect/>
          <a:stretch>
            <a:fillRect/>
          </a:stretch>
        </p:blipFill>
        <p:spPr bwMode="auto">
          <a:xfrm>
            <a:off x="4995104" y="4637968"/>
            <a:ext cx="1265238" cy="866775"/>
          </a:xfrm>
          <a:prstGeom prst="rect">
            <a:avLst/>
          </a:prstGeom>
          <a:noFill/>
          <a:ln w="9525">
            <a:noFill/>
            <a:miter lim="800000"/>
            <a:headEnd/>
            <a:tailEnd/>
          </a:ln>
        </p:spPr>
      </p:pic>
      <p:pic>
        <p:nvPicPr>
          <p:cNvPr id="28" name="Picture 14" descr="server_group_2"/>
          <p:cNvPicPr>
            <a:picLocks noChangeAspect="1" noChangeArrowheads="1"/>
          </p:cNvPicPr>
          <p:nvPr/>
        </p:nvPicPr>
        <p:blipFill>
          <a:blip r:embed="rId3" cstate="print"/>
          <a:srcRect/>
          <a:stretch>
            <a:fillRect/>
          </a:stretch>
        </p:blipFill>
        <p:spPr bwMode="auto">
          <a:xfrm>
            <a:off x="6595304" y="4637968"/>
            <a:ext cx="1265238" cy="866775"/>
          </a:xfrm>
          <a:prstGeom prst="rect">
            <a:avLst/>
          </a:prstGeom>
          <a:noFill/>
          <a:ln w="9525">
            <a:noFill/>
            <a:miter lim="800000"/>
            <a:headEnd/>
            <a:tailEnd/>
          </a:ln>
        </p:spPr>
      </p:pic>
      <p:pic>
        <p:nvPicPr>
          <p:cNvPr id="29" name="Picture 14" descr="server_group_2"/>
          <p:cNvPicPr>
            <a:picLocks noChangeAspect="1" noChangeArrowheads="1"/>
          </p:cNvPicPr>
          <p:nvPr/>
        </p:nvPicPr>
        <p:blipFill>
          <a:blip r:embed="rId3" cstate="print"/>
          <a:srcRect/>
          <a:stretch>
            <a:fillRect/>
          </a:stretch>
        </p:blipFill>
        <p:spPr bwMode="auto">
          <a:xfrm>
            <a:off x="8500304" y="4637968"/>
            <a:ext cx="1265238" cy="866775"/>
          </a:xfrm>
          <a:prstGeom prst="rect">
            <a:avLst/>
          </a:prstGeom>
          <a:noFill/>
          <a:ln w="9525">
            <a:noFill/>
            <a:miter lim="800000"/>
            <a:headEnd/>
            <a:tailEnd/>
          </a:ln>
        </p:spPr>
      </p:pic>
      <p:sp>
        <p:nvSpPr>
          <p:cNvPr id="30" name="Oval 24"/>
          <p:cNvSpPr>
            <a:spLocks noChangeArrowheads="1"/>
          </p:cNvSpPr>
          <p:nvPr/>
        </p:nvSpPr>
        <p:spPr bwMode="auto">
          <a:xfrm>
            <a:off x="6557204" y="4147431"/>
            <a:ext cx="1439863" cy="1871662"/>
          </a:xfrm>
          <a:prstGeom prst="ellipse">
            <a:avLst/>
          </a:prstGeom>
          <a:noFill/>
          <a:ln w="9525">
            <a:solidFill>
              <a:srgbClr val="FF0000"/>
            </a:solidFill>
            <a:round/>
            <a:headEnd/>
            <a:tailEnd/>
          </a:ln>
        </p:spPr>
        <p:txBody>
          <a:bodyPr wrap="none" anchor="ctr"/>
          <a:lstStyle/>
          <a:p>
            <a:pPr algn="r"/>
            <a:endParaRPr lang="en-US" sz="1000">
              <a:ea typeface="Osaka"/>
              <a:cs typeface="Osaka"/>
            </a:endParaRPr>
          </a:p>
        </p:txBody>
      </p:sp>
      <p:sp>
        <p:nvSpPr>
          <p:cNvPr id="31" name="Oval 24"/>
          <p:cNvSpPr>
            <a:spLocks noChangeArrowheads="1"/>
          </p:cNvSpPr>
          <p:nvPr/>
        </p:nvSpPr>
        <p:spPr bwMode="auto">
          <a:xfrm>
            <a:off x="8432042" y="4137906"/>
            <a:ext cx="1439862" cy="1871662"/>
          </a:xfrm>
          <a:prstGeom prst="ellipse">
            <a:avLst/>
          </a:prstGeom>
          <a:noFill/>
          <a:ln w="9525">
            <a:solidFill>
              <a:srgbClr val="00B0F0"/>
            </a:solidFill>
            <a:round/>
            <a:headEnd/>
            <a:tailEnd/>
          </a:ln>
        </p:spPr>
        <p:txBody>
          <a:bodyPr wrap="none" anchor="ctr"/>
          <a:lstStyle/>
          <a:p>
            <a:pPr algn="r"/>
            <a:endParaRPr lang="en-US" sz="1000">
              <a:ea typeface="Osaka"/>
              <a:cs typeface="Osaka"/>
            </a:endParaRPr>
          </a:p>
        </p:txBody>
      </p:sp>
    </p:spTree>
    <p:extLst>
      <p:ext uri="{BB962C8B-B14F-4D97-AF65-F5344CB8AC3E}">
        <p14:creationId xmlns:p14="http://schemas.microsoft.com/office/powerpoint/2010/main" val="2730127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6161" y="1255594"/>
            <a:ext cx="10426890" cy="4619854"/>
          </a:xfrm>
          <a:prstGeom prst="rect">
            <a:avLst/>
          </a:prstGeom>
        </p:spPr>
        <p:txBody>
          <a:bodyPr wrap="square">
            <a:spAutoFit/>
          </a:bodyPr>
          <a:lstStyle/>
          <a:p>
            <a:pPr marL="285750" indent="-285750">
              <a:lnSpc>
                <a:spcPct val="150000"/>
              </a:lnSpc>
              <a:buFont typeface="Wingdings" pitchFamily="2" charset="2"/>
              <a:buChar char="ü"/>
            </a:pPr>
            <a:r>
              <a:rPr lang="en-US" dirty="0">
                <a:latin typeface="Cambria Math" pitchFamily="18" charset="0"/>
                <a:ea typeface="Cambria Math" pitchFamily="18" charset="0"/>
              </a:rPr>
              <a:t>There are three major components to a Farm that will significantly affect traffic directed to that farm: </a:t>
            </a:r>
          </a:p>
          <a:p>
            <a:pPr marL="742950" lvl="1" indent="-285750">
              <a:lnSpc>
                <a:spcPct val="150000"/>
              </a:lnSpc>
              <a:buFont typeface="Wingdings" pitchFamily="2" charset="2"/>
              <a:buChar char="Ø"/>
            </a:pPr>
            <a:r>
              <a:rPr lang="en-US" b="1" dirty="0">
                <a:solidFill>
                  <a:srgbClr val="C00000"/>
                </a:solidFill>
                <a:latin typeface="Cambria Math" pitchFamily="18" charset="0"/>
                <a:ea typeface="Cambria Math" pitchFamily="18" charset="0"/>
              </a:rPr>
              <a:t>Dispatch Method </a:t>
            </a:r>
          </a:p>
          <a:p>
            <a:pPr marL="742950" lvl="1" indent="-285750">
              <a:lnSpc>
                <a:spcPct val="150000"/>
              </a:lnSpc>
              <a:buFont typeface="Wingdings" pitchFamily="2" charset="2"/>
              <a:buChar char="Ø"/>
            </a:pPr>
            <a:r>
              <a:rPr lang="en-US" b="1" dirty="0">
                <a:solidFill>
                  <a:srgbClr val="C00000"/>
                </a:solidFill>
                <a:latin typeface="Cambria Math" pitchFamily="18" charset="0"/>
                <a:ea typeface="Cambria Math" pitchFamily="18" charset="0"/>
              </a:rPr>
              <a:t>Client Ageing time (More details in lab 7)</a:t>
            </a:r>
          </a:p>
          <a:p>
            <a:pPr marL="742950" lvl="1" indent="-285750">
              <a:lnSpc>
                <a:spcPct val="150000"/>
              </a:lnSpc>
              <a:buFont typeface="Wingdings" pitchFamily="2" charset="2"/>
              <a:buChar char="Ø"/>
            </a:pPr>
            <a:r>
              <a:rPr lang="en-US" b="1" dirty="0">
                <a:solidFill>
                  <a:srgbClr val="C00000"/>
                </a:solidFill>
                <a:latin typeface="Cambria Math" pitchFamily="18" charset="0"/>
                <a:ea typeface="Cambria Math" pitchFamily="18" charset="0"/>
              </a:rPr>
              <a:t>Client Session Mode (More details in Lab 7)</a:t>
            </a:r>
          </a:p>
          <a:p>
            <a:pPr lvl="1">
              <a:lnSpc>
                <a:spcPct val="150000"/>
              </a:lnSpc>
            </a:pPr>
            <a:endParaRPr lang="en-US" dirty="0">
              <a:latin typeface="Cambria Math" pitchFamily="18" charset="0"/>
              <a:ea typeface="Cambria Math" pitchFamily="18" charset="0"/>
            </a:endParaRPr>
          </a:p>
          <a:p>
            <a:pPr marL="285750" indent="-285750">
              <a:lnSpc>
                <a:spcPct val="150000"/>
              </a:lnSpc>
              <a:buFont typeface="Wingdings" pitchFamily="2" charset="2"/>
              <a:buChar char="ü"/>
            </a:pPr>
            <a:r>
              <a:rPr lang="en-US" dirty="0">
                <a:latin typeface="Cambria Math" pitchFamily="18" charset="0"/>
                <a:ea typeface="Cambria Math" pitchFamily="18" charset="0"/>
              </a:rPr>
              <a:t>When creating a new farm it is important to understand these values and decide what they should be</a:t>
            </a:r>
          </a:p>
          <a:p>
            <a:pPr marL="742950" lvl="1" indent="-285750">
              <a:lnSpc>
                <a:spcPct val="150000"/>
              </a:lnSpc>
              <a:buFont typeface="Wingdings" pitchFamily="2" charset="2"/>
              <a:buChar char="Ø"/>
            </a:pPr>
            <a:r>
              <a:rPr lang="en-US" dirty="0">
                <a:latin typeface="Cambria Math" pitchFamily="18" charset="0"/>
                <a:ea typeface="Cambria Math" pitchFamily="18" charset="0"/>
              </a:rPr>
              <a:t>Many support issues of traffic not behaving as expected revolve around these parameters.  </a:t>
            </a:r>
          </a:p>
          <a:p>
            <a:pPr lvl="1">
              <a:lnSpc>
                <a:spcPct val="150000"/>
              </a:lnSpc>
            </a:pPr>
            <a:endParaRPr lang="en-US" dirty="0">
              <a:latin typeface="Cambria Math" pitchFamily="18" charset="0"/>
              <a:ea typeface="Cambria Math" pitchFamily="18" charset="0"/>
            </a:endParaRPr>
          </a:p>
          <a:p>
            <a:pPr marL="285750" indent="-285750">
              <a:lnSpc>
                <a:spcPct val="150000"/>
              </a:lnSpc>
              <a:buFont typeface="Wingdings" pitchFamily="2" charset="2"/>
              <a:buChar char="ü"/>
            </a:pPr>
            <a:r>
              <a:rPr lang="en-US" dirty="0">
                <a:latin typeface="Cambria Math" pitchFamily="18" charset="0"/>
                <a:ea typeface="Cambria Math" pitchFamily="18" charset="0"/>
              </a:rPr>
              <a:t>These values can be modified at anytime if they need to be adjusted however only new sessions will be classified by the changes, any existing sessions will still be treated based on the old values. </a:t>
            </a:r>
          </a:p>
          <a:p>
            <a:pPr marL="742950" lvl="1" indent="-285750">
              <a:lnSpc>
                <a:spcPct val="150000"/>
              </a:lnSpc>
              <a:buFont typeface="Wingdings" pitchFamily="2" charset="2"/>
              <a:buChar char="Ø"/>
            </a:pPr>
            <a:r>
              <a:rPr lang="en-US" dirty="0">
                <a:latin typeface="Cambria Math" pitchFamily="18" charset="0"/>
                <a:ea typeface="Cambria Math" pitchFamily="18" charset="0"/>
              </a:rPr>
              <a:t>Therefore it might take some time to see the results  </a:t>
            </a:r>
          </a:p>
        </p:txBody>
      </p:sp>
    </p:spTree>
    <p:extLst>
      <p:ext uri="{BB962C8B-B14F-4D97-AF65-F5344CB8AC3E}">
        <p14:creationId xmlns:p14="http://schemas.microsoft.com/office/powerpoint/2010/main" val="3091727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3"/>
          <p:cNvSpPr>
            <a:spLocks noChangeShapeType="1"/>
          </p:cNvSpPr>
          <p:nvPr/>
        </p:nvSpPr>
        <p:spPr bwMode="auto">
          <a:xfrm flipH="1">
            <a:off x="3030538" y="3240088"/>
            <a:ext cx="4762" cy="1393825"/>
          </a:xfrm>
          <a:prstGeom prst="line">
            <a:avLst/>
          </a:prstGeom>
          <a:noFill/>
          <a:ln w="28575">
            <a:solidFill>
              <a:srgbClr val="70D070"/>
            </a:solidFill>
            <a:prstDash val="sysDot"/>
            <a:round/>
            <a:headEnd/>
            <a:tailEnd/>
          </a:ln>
        </p:spPr>
        <p:txBody>
          <a:bodyPr/>
          <a:lstStyle/>
          <a:p>
            <a:endParaRPr lang="en-US"/>
          </a:p>
        </p:txBody>
      </p:sp>
      <p:sp>
        <p:nvSpPr>
          <p:cNvPr id="19" name="Line 4"/>
          <p:cNvSpPr>
            <a:spLocks noChangeShapeType="1"/>
          </p:cNvSpPr>
          <p:nvPr/>
        </p:nvSpPr>
        <p:spPr bwMode="auto">
          <a:xfrm rot="5400000" flipH="1" flipV="1">
            <a:off x="3054350" y="3571876"/>
            <a:ext cx="7937" cy="2087562"/>
          </a:xfrm>
          <a:prstGeom prst="line">
            <a:avLst/>
          </a:prstGeom>
          <a:noFill/>
          <a:ln w="28575">
            <a:solidFill>
              <a:srgbClr val="70D070"/>
            </a:solidFill>
            <a:prstDash val="sysDot"/>
            <a:round/>
            <a:headEnd/>
            <a:tailEnd/>
          </a:ln>
        </p:spPr>
        <p:txBody>
          <a:bodyPr/>
          <a:lstStyle/>
          <a:p>
            <a:endParaRPr lang="en-US"/>
          </a:p>
        </p:txBody>
      </p:sp>
      <p:sp>
        <p:nvSpPr>
          <p:cNvPr id="20" name="Line 5"/>
          <p:cNvSpPr>
            <a:spLocks noChangeShapeType="1"/>
          </p:cNvSpPr>
          <p:nvPr/>
        </p:nvSpPr>
        <p:spPr bwMode="auto">
          <a:xfrm>
            <a:off x="2046288" y="4641850"/>
            <a:ext cx="3175" cy="273050"/>
          </a:xfrm>
          <a:prstGeom prst="line">
            <a:avLst/>
          </a:prstGeom>
          <a:noFill/>
          <a:ln w="28575">
            <a:solidFill>
              <a:srgbClr val="70D070"/>
            </a:solidFill>
            <a:prstDash val="sysDot"/>
            <a:round/>
            <a:headEnd/>
            <a:tailEnd/>
          </a:ln>
        </p:spPr>
        <p:txBody>
          <a:bodyPr/>
          <a:lstStyle/>
          <a:p>
            <a:endParaRPr lang="en-US"/>
          </a:p>
        </p:txBody>
      </p:sp>
      <p:sp>
        <p:nvSpPr>
          <p:cNvPr id="21" name="Line 6"/>
          <p:cNvSpPr>
            <a:spLocks noChangeShapeType="1"/>
          </p:cNvSpPr>
          <p:nvPr/>
        </p:nvSpPr>
        <p:spPr bwMode="auto">
          <a:xfrm>
            <a:off x="4116388" y="4670425"/>
            <a:ext cx="3175" cy="273050"/>
          </a:xfrm>
          <a:prstGeom prst="line">
            <a:avLst/>
          </a:prstGeom>
          <a:noFill/>
          <a:ln w="28575">
            <a:solidFill>
              <a:srgbClr val="70D070"/>
            </a:solidFill>
            <a:prstDash val="sysDot"/>
            <a:round/>
            <a:headEnd/>
            <a:tailEnd/>
          </a:ln>
        </p:spPr>
        <p:txBody>
          <a:bodyPr/>
          <a:lstStyle/>
          <a:p>
            <a:endParaRPr lang="en-US"/>
          </a:p>
        </p:txBody>
      </p:sp>
      <p:sp>
        <p:nvSpPr>
          <p:cNvPr id="22" name="Oval 21"/>
          <p:cNvSpPr>
            <a:spLocks noChangeArrowheads="1"/>
          </p:cNvSpPr>
          <p:nvPr/>
        </p:nvSpPr>
        <p:spPr bwMode="auto">
          <a:xfrm>
            <a:off x="2627313" y="2606675"/>
            <a:ext cx="841375" cy="339725"/>
          </a:xfrm>
          <a:prstGeom prst="ellipse">
            <a:avLst/>
          </a:prstGeom>
          <a:solidFill>
            <a:srgbClr val="3366FF"/>
          </a:solidFill>
          <a:ln w="9525">
            <a:noFill/>
            <a:round/>
            <a:headEnd/>
            <a:tailEnd/>
          </a:ln>
        </p:spPr>
        <p:txBody>
          <a:bodyPr wrap="none" anchor="ctr"/>
          <a:lstStyle/>
          <a:p>
            <a:pPr algn="r"/>
            <a:endParaRPr lang="en-US" sz="1000" dirty="0">
              <a:solidFill>
                <a:schemeClr val="accent2">
                  <a:lumMod val="60000"/>
                  <a:lumOff val="40000"/>
                </a:schemeClr>
              </a:solidFill>
              <a:ea typeface="Osaka"/>
              <a:cs typeface="Osaka"/>
            </a:endParaRPr>
          </a:p>
        </p:txBody>
      </p:sp>
      <p:sp>
        <p:nvSpPr>
          <p:cNvPr id="23" name="Text Box 8"/>
          <p:cNvSpPr txBox="1">
            <a:spLocks noChangeArrowheads="1"/>
          </p:cNvSpPr>
          <p:nvPr/>
        </p:nvSpPr>
        <p:spPr bwMode="auto">
          <a:xfrm>
            <a:off x="2497138" y="2598738"/>
            <a:ext cx="1119187" cy="336550"/>
          </a:xfrm>
          <a:prstGeom prst="rect">
            <a:avLst/>
          </a:prstGeom>
          <a:noFill/>
          <a:ln w="9525">
            <a:noFill/>
            <a:miter lim="800000"/>
            <a:headEnd/>
            <a:tailEnd/>
          </a:ln>
        </p:spPr>
        <p:txBody>
          <a:bodyPr>
            <a:spAutoFit/>
          </a:bodyPr>
          <a:lstStyle/>
          <a:p>
            <a:pPr algn="ctr"/>
            <a:r>
              <a:rPr lang="en-GB" altLang="en-GB" sz="1600" b="1" dirty="0">
                <a:solidFill>
                  <a:srgbClr val="FFFF00"/>
                </a:solidFill>
                <a:ea typeface="Times New Roman (Hebrew)"/>
                <a:cs typeface="Times New Roman (Hebrew)"/>
              </a:rPr>
              <a:t>VIP</a:t>
            </a:r>
          </a:p>
        </p:txBody>
      </p:sp>
      <p:sp>
        <p:nvSpPr>
          <p:cNvPr id="24" name="Text Box 9"/>
          <p:cNvSpPr txBox="1">
            <a:spLocks noChangeArrowheads="1"/>
          </p:cNvSpPr>
          <p:nvPr/>
        </p:nvSpPr>
        <p:spPr bwMode="auto">
          <a:xfrm>
            <a:off x="1350963" y="5630863"/>
            <a:ext cx="1284287" cy="336550"/>
          </a:xfrm>
          <a:prstGeom prst="rect">
            <a:avLst/>
          </a:prstGeom>
          <a:noFill/>
          <a:ln w="9525">
            <a:noFill/>
            <a:miter lim="800000"/>
            <a:headEnd/>
            <a:tailEnd/>
          </a:ln>
        </p:spPr>
        <p:txBody>
          <a:bodyPr>
            <a:spAutoFit/>
          </a:bodyPr>
          <a:lstStyle/>
          <a:p>
            <a:pPr algn="ctr"/>
            <a:r>
              <a:rPr lang="en-GB" altLang="en-GB" sz="1600" b="1" dirty="0" smtClean="0">
                <a:latin typeface="Cambria Math" pitchFamily="18" charset="0"/>
                <a:ea typeface="Cambria Math" pitchFamily="18" charset="0"/>
                <a:cs typeface="Times New Roman (Hebrew)"/>
              </a:rPr>
              <a:t>Server 1</a:t>
            </a:r>
            <a:endParaRPr lang="en-GB" altLang="en-GB" sz="1600" b="1" dirty="0">
              <a:latin typeface="Cambria Math" pitchFamily="18" charset="0"/>
              <a:ea typeface="Cambria Math" pitchFamily="18" charset="0"/>
              <a:cs typeface="Times New Roman (Hebrew)"/>
            </a:endParaRPr>
          </a:p>
        </p:txBody>
      </p:sp>
      <p:sp>
        <p:nvSpPr>
          <p:cNvPr id="25" name="Text Box 10"/>
          <p:cNvSpPr txBox="1">
            <a:spLocks noChangeArrowheads="1"/>
          </p:cNvSpPr>
          <p:nvPr/>
        </p:nvSpPr>
        <p:spPr bwMode="auto">
          <a:xfrm>
            <a:off x="3395663" y="5656263"/>
            <a:ext cx="1284287" cy="336550"/>
          </a:xfrm>
          <a:prstGeom prst="rect">
            <a:avLst/>
          </a:prstGeom>
          <a:noFill/>
          <a:ln w="9525">
            <a:noFill/>
            <a:miter lim="800000"/>
            <a:headEnd/>
            <a:tailEnd/>
          </a:ln>
        </p:spPr>
        <p:txBody>
          <a:bodyPr>
            <a:spAutoFit/>
          </a:bodyPr>
          <a:lstStyle/>
          <a:p>
            <a:pPr algn="ctr"/>
            <a:r>
              <a:rPr lang="en-GB" altLang="en-GB" sz="1600" b="1" dirty="0">
                <a:latin typeface="Cambria Math" pitchFamily="18" charset="0"/>
                <a:ea typeface="Cambria Math" pitchFamily="18" charset="0"/>
                <a:cs typeface="Times New Roman (Hebrew)"/>
              </a:rPr>
              <a:t>Server 2</a:t>
            </a:r>
          </a:p>
        </p:txBody>
      </p:sp>
      <p:sp>
        <p:nvSpPr>
          <p:cNvPr id="26" name="Text Box 11"/>
          <p:cNvSpPr txBox="1">
            <a:spLocks noChangeArrowheads="1"/>
          </p:cNvSpPr>
          <p:nvPr/>
        </p:nvSpPr>
        <p:spPr bwMode="auto">
          <a:xfrm>
            <a:off x="1258888" y="3429000"/>
            <a:ext cx="1425575" cy="336550"/>
          </a:xfrm>
          <a:prstGeom prst="rect">
            <a:avLst/>
          </a:prstGeom>
          <a:noFill/>
          <a:ln w="9525">
            <a:noFill/>
            <a:miter lim="800000"/>
            <a:headEnd/>
            <a:tailEnd/>
          </a:ln>
        </p:spPr>
        <p:txBody>
          <a:bodyPr>
            <a:spAutoFit/>
          </a:bodyPr>
          <a:lstStyle/>
          <a:p>
            <a:pPr algn="ctr"/>
            <a:r>
              <a:rPr lang="en-GB" altLang="en-GB" sz="1600" b="1" dirty="0">
                <a:latin typeface="Cambria Math" pitchFamily="18" charset="0"/>
                <a:ea typeface="Cambria Math" pitchFamily="18" charset="0"/>
                <a:cs typeface="Times New Roman (Hebrew)"/>
              </a:rPr>
              <a:t>AppDirector</a:t>
            </a:r>
          </a:p>
        </p:txBody>
      </p:sp>
      <p:pic>
        <p:nvPicPr>
          <p:cNvPr id="27" name="Picture 14" descr="Server"/>
          <p:cNvPicPr>
            <a:picLocks noChangeAspect="1" noChangeArrowheads="1"/>
          </p:cNvPicPr>
          <p:nvPr/>
        </p:nvPicPr>
        <p:blipFill>
          <a:blip r:embed="rId2" cstate="print"/>
          <a:srcRect/>
          <a:stretch>
            <a:fillRect/>
          </a:stretch>
        </p:blipFill>
        <p:spPr bwMode="auto">
          <a:xfrm>
            <a:off x="1722438" y="4781550"/>
            <a:ext cx="628650" cy="898525"/>
          </a:xfrm>
          <a:prstGeom prst="rect">
            <a:avLst/>
          </a:prstGeom>
          <a:noFill/>
          <a:ln w="9525">
            <a:noFill/>
            <a:miter lim="800000"/>
            <a:headEnd/>
            <a:tailEnd/>
          </a:ln>
        </p:spPr>
      </p:pic>
      <p:pic>
        <p:nvPicPr>
          <p:cNvPr id="28" name="Picture 15" descr="Server"/>
          <p:cNvPicPr>
            <a:picLocks noChangeAspect="1" noChangeArrowheads="1"/>
          </p:cNvPicPr>
          <p:nvPr/>
        </p:nvPicPr>
        <p:blipFill>
          <a:blip r:embed="rId2" cstate="print"/>
          <a:srcRect/>
          <a:stretch>
            <a:fillRect/>
          </a:stretch>
        </p:blipFill>
        <p:spPr bwMode="auto">
          <a:xfrm>
            <a:off x="3779838" y="4781550"/>
            <a:ext cx="628650" cy="898525"/>
          </a:xfrm>
          <a:prstGeom prst="rect">
            <a:avLst/>
          </a:prstGeom>
          <a:noFill/>
          <a:ln w="9525">
            <a:noFill/>
            <a:miter lim="800000"/>
            <a:headEnd/>
            <a:tailEnd/>
          </a:ln>
        </p:spPr>
      </p:pic>
      <p:pic>
        <p:nvPicPr>
          <p:cNvPr id="29" name="Picture 16" descr="iconUserGroup"/>
          <p:cNvPicPr>
            <a:picLocks noChangeAspect="1" noChangeArrowheads="1"/>
          </p:cNvPicPr>
          <p:nvPr/>
        </p:nvPicPr>
        <p:blipFill>
          <a:blip r:embed="rId3" cstate="print"/>
          <a:srcRect/>
          <a:stretch>
            <a:fillRect/>
          </a:stretch>
        </p:blipFill>
        <p:spPr bwMode="auto">
          <a:xfrm>
            <a:off x="1236663" y="1616075"/>
            <a:ext cx="557212" cy="561975"/>
          </a:xfrm>
          <a:prstGeom prst="rect">
            <a:avLst/>
          </a:prstGeom>
          <a:noFill/>
          <a:ln w="9525">
            <a:noFill/>
            <a:miter lim="800000"/>
            <a:headEnd/>
            <a:tailEnd/>
          </a:ln>
        </p:spPr>
      </p:pic>
      <p:pic>
        <p:nvPicPr>
          <p:cNvPr id="30" name="Picture 17" descr="iconUserGroup"/>
          <p:cNvPicPr>
            <a:picLocks noChangeAspect="1" noChangeArrowheads="1"/>
          </p:cNvPicPr>
          <p:nvPr/>
        </p:nvPicPr>
        <p:blipFill>
          <a:blip r:embed="rId3" cstate="print"/>
          <a:srcRect/>
          <a:stretch>
            <a:fillRect/>
          </a:stretch>
        </p:blipFill>
        <p:spPr bwMode="auto">
          <a:xfrm>
            <a:off x="4335463" y="1552575"/>
            <a:ext cx="557212" cy="561975"/>
          </a:xfrm>
          <a:prstGeom prst="rect">
            <a:avLst/>
          </a:prstGeom>
          <a:noFill/>
          <a:ln w="9525">
            <a:noFill/>
            <a:miter lim="800000"/>
            <a:headEnd/>
            <a:tailEnd/>
          </a:ln>
        </p:spPr>
      </p:pic>
      <p:pic>
        <p:nvPicPr>
          <p:cNvPr id="31" name="Picture 18" descr="iconUserGroup"/>
          <p:cNvPicPr>
            <a:picLocks noChangeAspect="1" noChangeArrowheads="1"/>
          </p:cNvPicPr>
          <p:nvPr/>
        </p:nvPicPr>
        <p:blipFill>
          <a:blip r:embed="rId3" cstate="print"/>
          <a:srcRect/>
          <a:stretch>
            <a:fillRect/>
          </a:stretch>
        </p:blipFill>
        <p:spPr bwMode="auto">
          <a:xfrm>
            <a:off x="3421063" y="1260475"/>
            <a:ext cx="557212" cy="561975"/>
          </a:xfrm>
          <a:prstGeom prst="rect">
            <a:avLst/>
          </a:prstGeom>
          <a:noFill/>
          <a:ln w="9525">
            <a:noFill/>
            <a:miter lim="800000"/>
            <a:headEnd/>
            <a:tailEnd/>
          </a:ln>
        </p:spPr>
      </p:pic>
      <p:pic>
        <p:nvPicPr>
          <p:cNvPr id="32" name="Picture 19" descr="iconUserGroup"/>
          <p:cNvPicPr>
            <a:picLocks noChangeAspect="1" noChangeArrowheads="1"/>
          </p:cNvPicPr>
          <p:nvPr/>
        </p:nvPicPr>
        <p:blipFill>
          <a:blip r:embed="rId3" cstate="print"/>
          <a:srcRect/>
          <a:stretch>
            <a:fillRect/>
          </a:stretch>
        </p:blipFill>
        <p:spPr bwMode="auto">
          <a:xfrm>
            <a:off x="2252663" y="1273175"/>
            <a:ext cx="557212" cy="561975"/>
          </a:xfrm>
          <a:prstGeom prst="rect">
            <a:avLst/>
          </a:prstGeom>
          <a:noFill/>
          <a:ln w="9525">
            <a:noFill/>
            <a:miter lim="800000"/>
            <a:headEnd/>
            <a:tailEnd/>
          </a:ln>
        </p:spPr>
      </p:pic>
      <p:sp>
        <p:nvSpPr>
          <p:cNvPr id="33" name="Line 20"/>
          <p:cNvSpPr>
            <a:spLocks noChangeShapeType="1"/>
          </p:cNvSpPr>
          <p:nvPr/>
        </p:nvSpPr>
        <p:spPr bwMode="auto">
          <a:xfrm>
            <a:off x="1858963" y="2070100"/>
            <a:ext cx="749300" cy="495300"/>
          </a:xfrm>
          <a:prstGeom prst="line">
            <a:avLst/>
          </a:prstGeom>
          <a:noFill/>
          <a:ln w="38100">
            <a:solidFill>
              <a:srgbClr val="00FF00"/>
            </a:solidFill>
            <a:round/>
            <a:headEnd/>
            <a:tailEnd type="triangle" w="med" len="med"/>
          </a:ln>
        </p:spPr>
        <p:txBody>
          <a:bodyPr/>
          <a:lstStyle/>
          <a:p>
            <a:endParaRPr lang="en-US"/>
          </a:p>
        </p:txBody>
      </p:sp>
      <p:sp>
        <p:nvSpPr>
          <p:cNvPr id="34" name="Line 21"/>
          <p:cNvSpPr>
            <a:spLocks noChangeShapeType="1"/>
          </p:cNvSpPr>
          <p:nvPr/>
        </p:nvSpPr>
        <p:spPr bwMode="auto">
          <a:xfrm>
            <a:off x="2570163" y="1803400"/>
            <a:ext cx="393700" cy="660400"/>
          </a:xfrm>
          <a:prstGeom prst="line">
            <a:avLst/>
          </a:prstGeom>
          <a:noFill/>
          <a:ln w="38100">
            <a:solidFill>
              <a:srgbClr val="00FF00"/>
            </a:solidFill>
            <a:round/>
            <a:headEnd/>
            <a:tailEnd type="triangle" w="med" len="med"/>
          </a:ln>
        </p:spPr>
        <p:txBody>
          <a:bodyPr/>
          <a:lstStyle/>
          <a:p>
            <a:endParaRPr lang="en-US"/>
          </a:p>
        </p:txBody>
      </p:sp>
      <p:sp>
        <p:nvSpPr>
          <p:cNvPr id="35" name="Line 22"/>
          <p:cNvSpPr>
            <a:spLocks noChangeShapeType="1"/>
          </p:cNvSpPr>
          <p:nvPr/>
        </p:nvSpPr>
        <p:spPr bwMode="auto">
          <a:xfrm flipH="1">
            <a:off x="3217863" y="1841500"/>
            <a:ext cx="431800" cy="609600"/>
          </a:xfrm>
          <a:prstGeom prst="line">
            <a:avLst/>
          </a:prstGeom>
          <a:noFill/>
          <a:ln w="38100">
            <a:solidFill>
              <a:srgbClr val="00FF00"/>
            </a:solidFill>
            <a:round/>
            <a:headEnd/>
            <a:tailEnd type="triangle" w="med" len="med"/>
          </a:ln>
        </p:spPr>
        <p:txBody>
          <a:bodyPr/>
          <a:lstStyle/>
          <a:p>
            <a:endParaRPr lang="en-US"/>
          </a:p>
        </p:txBody>
      </p:sp>
      <p:sp>
        <p:nvSpPr>
          <p:cNvPr id="36" name="Line 23"/>
          <p:cNvSpPr>
            <a:spLocks noChangeShapeType="1"/>
          </p:cNvSpPr>
          <p:nvPr/>
        </p:nvSpPr>
        <p:spPr bwMode="auto">
          <a:xfrm flipH="1">
            <a:off x="3471863" y="2057400"/>
            <a:ext cx="825500" cy="533400"/>
          </a:xfrm>
          <a:prstGeom prst="line">
            <a:avLst/>
          </a:prstGeom>
          <a:noFill/>
          <a:ln w="38100">
            <a:solidFill>
              <a:srgbClr val="00FF00"/>
            </a:solidFill>
            <a:round/>
            <a:headEnd/>
            <a:tailEnd type="triangle" w="med" len="med"/>
          </a:ln>
        </p:spPr>
        <p:txBody>
          <a:bodyPr/>
          <a:lstStyle/>
          <a:p>
            <a:endParaRPr lang="en-US"/>
          </a:p>
        </p:txBody>
      </p:sp>
      <p:pic>
        <p:nvPicPr>
          <p:cNvPr id="37" name="Picture 4" descr="OnDemand2"/>
          <p:cNvPicPr>
            <a:picLocks noChangeAspect="1" noChangeArrowheads="1"/>
          </p:cNvPicPr>
          <p:nvPr/>
        </p:nvPicPr>
        <p:blipFill>
          <a:blip r:embed="rId4" cstate="print"/>
          <a:srcRect/>
          <a:stretch>
            <a:fillRect/>
          </a:stretch>
        </p:blipFill>
        <p:spPr bwMode="auto">
          <a:xfrm>
            <a:off x="2438400" y="3124200"/>
            <a:ext cx="1143000" cy="306388"/>
          </a:xfrm>
          <a:prstGeom prst="rect">
            <a:avLst/>
          </a:prstGeom>
          <a:noFill/>
          <a:ln w="9525">
            <a:noFill/>
            <a:miter lim="800000"/>
            <a:headEnd/>
            <a:tailEnd/>
          </a:ln>
        </p:spPr>
      </p:pic>
      <p:pic>
        <p:nvPicPr>
          <p:cNvPr id="34817" name="Picture 1"/>
          <p:cNvPicPr>
            <a:picLocks noChangeAspect="1" noChangeArrowheads="1"/>
          </p:cNvPicPr>
          <p:nvPr/>
        </p:nvPicPr>
        <p:blipFill>
          <a:blip r:embed="rId5"/>
          <a:srcRect/>
          <a:stretch>
            <a:fillRect/>
          </a:stretch>
        </p:blipFill>
        <p:spPr bwMode="auto">
          <a:xfrm>
            <a:off x="6700339" y="1656213"/>
            <a:ext cx="3486150" cy="4610100"/>
          </a:xfrm>
          <a:prstGeom prst="rect">
            <a:avLst/>
          </a:prstGeom>
          <a:noFill/>
          <a:ln w="9525">
            <a:noFill/>
            <a:miter lim="800000"/>
            <a:headEnd/>
            <a:tailEnd/>
          </a:ln>
          <a:effectLst/>
        </p:spPr>
      </p:pic>
    </p:spTree>
    <p:extLst>
      <p:ext uri="{BB962C8B-B14F-4D97-AF65-F5344CB8AC3E}">
        <p14:creationId xmlns:p14="http://schemas.microsoft.com/office/powerpoint/2010/main" val="3032648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096369" y="1194140"/>
            <a:ext cx="9603475" cy="5493812"/>
          </a:xfrm>
          <a:prstGeom prst="rect">
            <a:avLst/>
          </a:prstGeom>
        </p:spPr>
        <p:txBody>
          <a:bodyPr wrap="square">
            <a:spAutoFit/>
          </a:bodyPr>
          <a:lstStyle/>
          <a:p>
            <a:pPr marL="342900" indent="-342900">
              <a:lnSpc>
                <a:spcPct val="150000"/>
              </a:lnSpc>
              <a:buFont typeface="Wingdings" pitchFamily="2" charset="2"/>
              <a:buChar char="ü"/>
            </a:pPr>
            <a:r>
              <a:rPr lang="en-GB" altLang="en-GB" b="1" u="sng" dirty="0" smtClean="0">
                <a:solidFill>
                  <a:srgbClr val="002060"/>
                </a:solidFill>
                <a:latin typeface="Cambria Math" pitchFamily="18" charset="0"/>
                <a:ea typeface="Cambria Math" pitchFamily="18" charset="0"/>
                <a:cs typeface="Times New Roman (Hebrew)"/>
              </a:rPr>
              <a:t>Dispatch Methods</a:t>
            </a:r>
            <a:r>
              <a:rPr lang="en-GB" altLang="en-GB" dirty="0" smtClean="0">
                <a:latin typeface="Cambria Math" pitchFamily="18" charset="0"/>
                <a:ea typeface="Cambria Math" pitchFamily="18" charset="0"/>
                <a:cs typeface="Times New Roman (Hebrew)"/>
              </a:rPr>
              <a:t>:</a:t>
            </a:r>
          </a:p>
          <a:p>
            <a:pPr marL="342900" indent="-342900">
              <a:lnSpc>
                <a:spcPct val="150000"/>
              </a:lnSpc>
              <a:buFont typeface="Wingdings" pitchFamily="2" charset="2"/>
              <a:buChar char="Ø"/>
            </a:pPr>
            <a:r>
              <a:rPr lang="en-GB" altLang="en-GB" dirty="0" smtClean="0">
                <a:latin typeface="Cambria Math" pitchFamily="18" charset="0"/>
                <a:ea typeface="Cambria Math" pitchFamily="18" charset="0"/>
                <a:cs typeface="Times New Roman (Hebrew)"/>
              </a:rPr>
              <a:t>Cyclic – Round Robin</a:t>
            </a:r>
          </a:p>
          <a:p>
            <a:pPr marL="342900" indent="-342900">
              <a:lnSpc>
                <a:spcPct val="150000"/>
              </a:lnSpc>
              <a:buFont typeface="Wingdings" pitchFamily="2" charset="2"/>
              <a:buChar char="Ø"/>
            </a:pPr>
            <a:r>
              <a:rPr lang="en-GB" altLang="en-GB" dirty="0" smtClean="0">
                <a:latin typeface="Cambria Math" pitchFamily="18" charset="0"/>
                <a:ea typeface="Cambria Math" pitchFamily="18" charset="0"/>
                <a:cs typeface="Times New Roman (Hebrew)"/>
              </a:rPr>
              <a:t>Weighted Cyclic – Round Robin but uses Server Weights when applied</a:t>
            </a:r>
          </a:p>
          <a:p>
            <a:pPr marL="342900" indent="-342900">
              <a:lnSpc>
                <a:spcPct val="150000"/>
              </a:lnSpc>
              <a:buFont typeface="Wingdings" pitchFamily="2" charset="2"/>
              <a:buChar char="Ø"/>
            </a:pPr>
            <a:r>
              <a:rPr lang="en-GB" altLang="en-GB" dirty="0" smtClean="0">
                <a:latin typeface="Cambria Math" pitchFamily="18" charset="0"/>
                <a:ea typeface="Cambria Math" pitchFamily="18" charset="0"/>
                <a:cs typeface="Times New Roman (Hebrew)"/>
              </a:rPr>
              <a:t>Fewest Users – These are counted as source IPs or sessions (depending on “Session Mode”)</a:t>
            </a:r>
          </a:p>
          <a:p>
            <a:pPr marL="342900" indent="-342900">
              <a:lnSpc>
                <a:spcPct val="150000"/>
              </a:lnSpc>
              <a:buFont typeface="Wingdings" pitchFamily="2" charset="2"/>
              <a:buChar char="Ø"/>
            </a:pPr>
            <a:r>
              <a:rPr lang="en-GB" altLang="en-GB" dirty="0" smtClean="0">
                <a:latin typeface="Cambria Math" pitchFamily="18" charset="0"/>
                <a:ea typeface="Cambria Math" pitchFamily="18" charset="0"/>
                <a:cs typeface="Times New Roman (Hebrew)"/>
              </a:rPr>
              <a:t>Least Traffic – Measured in Packets</a:t>
            </a:r>
          </a:p>
          <a:p>
            <a:pPr marL="342900" indent="-342900">
              <a:lnSpc>
                <a:spcPct val="150000"/>
              </a:lnSpc>
              <a:buFont typeface="Wingdings" pitchFamily="2" charset="2"/>
              <a:buChar char="Ø"/>
            </a:pPr>
            <a:r>
              <a:rPr lang="en-GB" altLang="en-GB" dirty="0" smtClean="0">
                <a:latin typeface="Cambria Math" pitchFamily="18" charset="0"/>
                <a:ea typeface="Cambria Math" pitchFamily="18" charset="0"/>
                <a:cs typeface="Times New Roman (Hebrew)"/>
              </a:rPr>
              <a:t>SNMP – AD can query SNMP-enabled servers for Object Identifiers and make load balancing decisions accordingly. NT-1 and NT-2 are preconfigured traffic measurements.  Private-1 and -2 allow customers to enter their own SNMP Identifiers as needed (CPU, Available Memory, etc.)</a:t>
            </a:r>
          </a:p>
          <a:p>
            <a:pPr marL="342900" indent="-342900">
              <a:lnSpc>
                <a:spcPct val="150000"/>
              </a:lnSpc>
              <a:buFont typeface="Wingdings" pitchFamily="2" charset="2"/>
              <a:buChar char="Ø"/>
            </a:pPr>
            <a:r>
              <a:rPr lang="en-GB" altLang="en-GB" dirty="0" smtClean="0">
                <a:latin typeface="Cambria Math" pitchFamily="18" charset="0"/>
                <a:ea typeface="Cambria Math" pitchFamily="18" charset="0"/>
                <a:cs typeface="Times New Roman (Hebrew)"/>
              </a:rPr>
              <a:t>Hashing – uses mathematical formula based on source IP</a:t>
            </a:r>
          </a:p>
          <a:p>
            <a:pPr marL="342900" indent="-342900">
              <a:lnSpc>
                <a:spcPct val="150000"/>
              </a:lnSpc>
              <a:buFont typeface="Wingdings" pitchFamily="2" charset="2"/>
              <a:buChar char="Ø"/>
            </a:pPr>
            <a:r>
              <a:rPr lang="en-GB" altLang="en-GB" dirty="0" smtClean="0">
                <a:latin typeface="Cambria Math" pitchFamily="18" charset="0"/>
                <a:ea typeface="Cambria Math" pitchFamily="18" charset="0"/>
                <a:cs typeface="Times New Roman (Hebrew)"/>
              </a:rPr>
              <a:t>Response Time – measures amount of time each server takes to respond to Health Monitoring checks. Fastest responding server gets more traffic</a:t>
            </a:r>
          </a:p>
          <a:p>
            <a:pPr>
              <a:lnSpc>
                <a:spcPct val="150000"/>
              </a:lnSpc>
              <a:buFont typeface="Wingdings" pitchFamily="2" charset="2"/>
              <a:buChar char="Ø"/>
            </a:pPr>
            <a:endParaRPr lang="en-US" dirty="0">
              <a:latin typeface="Cambria Math" pitchFamily="18" charset="0"/>
              <a:ea typeface="Cambria Math" pitchFamily="18" charset="0"/>
              <a:cs typeface="Times New Roman (Hebrew)"/>
            </a:endParaRPr>
          </a:p>
        </p:txBody>
      </p:sp>
    </p:spTree>
    <p:extLst>
      <p:ext uri="{BB962C8B-B14F-4D97-AF65-F5344CB8AC3E}">
        <p14:creationId xmlns:p14="http://schemas.microsoft.com/office/powerpoint/2010/main" val="2908284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29804" y="623964"/>
            <a:ext cx="4544704" cy="646331"/>
          </a:xfrm>
          <a:prstGeom prst="rect">
            <a:avLst/>
          </a:prstGeom>
        </p:spPr>
        <p:txBody>
          <a:bodyPr wrap="square">
            <a:spAutoFit/>
          </a:bodyPr>
          <a:lstStyle/>
          <a:p>
            <a:pPr lvl="1"/>
            <a:r>
              <a:rPr lang="en-IN" sz="3600" b="1" u="sng" dirty="0" smtClean="0">
                <a:solidFill>
                  <a:srgbClr val="002060"/>
                </a:solidFill>
                <a:latin typeface="Cambria Math" pitchFamily="18" charset="0"/>
                <a:ea typeface="Cambria Math" pitchFamily="18" charset="0"/>
              </a:rPr>
              <a:t>Farm Configuration</a:t>
            </a:r>
            <a:endParaRPr lang="en-IN" sz="3600" b="1" u="sng" dirty="0">
              <a:solidFill>
                <a:srgbClr val="002060"/>
              </a:solidFill>
              <a:latin typeface="Cambria Math" pitchFamily="18" charset="0"/>
              <a:ea typeface="Cambria Math" pitchFamily="18" charset="0"/>
            </a:endParaRPr>
          </a:p>
        </p:txBody>
      </p:sp>
      <p:sp>
        <p:nvSpPr>
          <p:cNvPr id="11" name="Rectangle 10"/>
          <p:cNvSpPr/>
          <p:nvPr/>
        </p:nvSpPr>
        <p:spPr>
          <a:xfrm>
            <a:off x="254974" y="1565659"/>
            <a:ext cx="7610738" cy="400110"/>
          </a:xfrm>
          <a:prstGeom prst="rect">
            <a:avLst/>
          </a:prstGeom>
        </p:spPr>
        <p:txBody>
          <a:bodyPr wrap="none">
            <a:spAutoFit/>
          </a:bodyPr>
          <a:lstStyle/>
          <a:p>
            <a:pPr marL="285750" indent="-285750">
              <a:buFont typeface="Wingdings" pitchFamily="2" charset="2"/>
              <a:buChar char="Ø"/>
            </a:pPr>
            <a:r>
              <a:rPr lang="en-US" sz="2000" dirty="0" smtClean="0">
                <a:latin typeface="Cambria Math" pitchFamily="18" charset="0"/>
                <a:ea typeface="Cambria Math" pitchFamily="18" charset="0"/>
              </a:rPr>
              <a:t>Click on </a:t>
            </a:r>
            <a:r>
              <a:rPr lang="en-US" sz="2000" b="1" dirty="0" smtClean="0">
                <a:latin typeface="Cambria Math" pitchFamily="18" charset="0"/>
                <a:ea typeface="Cambria Math" pitchFamily="18" charset="0"/>
              </a:rPr>
              <a:t>AppDirector </a:t>
            </a:r>
            <a:r>
              <a:rPr lang="en-US" sz="2000" dirty="0" smtClean="0">
                <a:latin typeface="Cambria Math" pitchFamily="18" charset="0"/>
                <a:ea typeface="Cambria Math" pitchFamily="18" charset="0"/>
                <a:sym typeface="Wingdings" pitchFamily="2" charset="2"/>
              </a:rPr>
              <a:t> Goto </a:t>
            </a:r>
            <a:r>
              <a:rPr lang="en-US" sz="2000" b="1" dirty="0" smtClean="0">
                <a:latin typeface="Cambria Math" pitchFamily="18" charset="0"/>
                <a:ea typeface="Cambria Math" pitchFamily="18" charset="0"/>
                <a:sym typeface="Wingdings" pitchFamily="2" charset="2"/>
              </a:rPr>
              <a:t>Farms </a:t>
            </a:r>
            <a:r>
              <a:rPr lang="en-US" sz="2000" dirty="0" smtClean="0">
                <a:latin typeface="Cambria Math" pitchFamily="18" charset="0"/>
                <a:ea typeface="Cambria Math" pitchFamily="18" charset="0"/>
                <a:sym typeface="Wingdings" pitchFamily="2" charset="2"/>
              </a:rPr>
              <a:t> </a:t>
            </a:r>
            <a:r>
              <a:rPr lang="en-US" sz="2000" b="1" dirty="0" smtClean="0">
                <a:latin typeface="Cambria Math" pitchFamily="18" charset="0"/>
                <a:ea typeface="Cambria Math" pitchFamily="18" charset="0"/>
                <a:sym typeface="Wingdings" pitchFamily="2" charset="2"/>
              </a:rPr>
              <a:t>Farm Table </a:t>
            </a:r>
            <a:r>
              <a:rPr lang="en-US" sz="2000" dirty="0" smtClean="0">
                <a:latin typeface="Cambria Math" pitchFamily="18" charset="0"/>
                <a:ea typeface="Cambria Math" pitchFamily="18" charset="0"/>
                <a:sym typeface="Wingdings" pitchFamily="2" charset="2"/>
              </a:rPr>
              <a:t> Click </a:t>
            </a:r>
            <a:r>
              <a:rPr lang="en-US" sz="2000" b="1" dirty="0" smtClean="0">
                <a:latin typeface="Cambria Math" pitchFamily="18" charset="0"/>
                <a:ea typeface="Cambria Math" pitchFamily="18" charset="0"/>
                <a:sym typeface="Wingdings" pitchFamily="2" charset="2"/>
              </a:rPr>
              <a:t>Create</a:t>
            </a:r>
            <a:endParaRPr lang="en-US" sz="2000" b="1" dirty="0">
              <a:latin typeface="Cambria Math" pitchFamily="18" charset="0"/>
              <a:ea typeface="Cambria Math" pitchFamily="18" charset="0"/>
            </a:endParaRPr>
          </a:p>
        </p:txBody>
      </p:sp>
      <p:pic>
        <p:nvPicPr>
          <p:cNvPr id="32769" name="Picture 1"/>
          <p:cNvPicPr>
            <a:picLocks noChangeAspect="1" noChangeArrowheads="1"/>
          </p:cNvPicPr>
          <p:nvPr/>
        </p:nvPicPr>
        <p:blipFill>
          <a:blip r:embed="rId2"/>
          <a:srcRect/>
          <a:stretch>
            <a:fillRect/>
          </a:stretch>
        </p:blipFill>
        <p:spPr bwMode="auto">
          <a:xfrm>
            <a:off x="4467225" y="2129051"/>
            <a:ext cx="7724775" cy="4728949"/>
          </a:xfrm>
          <a:prstGeom prst="rect">
            <a:avLst/>
          </a:prstGeom>
          <a:noFill/>
          <a:ln w="9525">
            <a:noFill/>
            <a:miter lim="800000"/>
            <a:headEnd/>
            <a:tailEnd/>
          </a:ln>
          <a:effectLst/>
        </p:spPr>
      </p:pic>
    </p:spTree>
    <p:extLst>
      <p:ext uri="{BB962C8B-B14F-4D97-AF65-F5344CB8AC3E}">
        <p14:creationId xmlns:p14="http://schemas.microsoft.com/office/powerpoint/2010/main" val="3401980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21492" y="984836"/>
            <a:ext cx="7498080" cy="5298245"/>
          </a:xfrm>
        </p:spPr>
        <p:txBody>
          <a:bodyPr/>
          <a:lstStyle/>
          <a:p>
            <a:pPr lvl="0">
              <a:lnSpc>
                <a:spcPct val="150000"/>
              </a:lnSpc>
              <a:spcAft>
                <a:spcPct val="0"/>
              </a:spcAft>
              <a:defRPr/>
            </a:pPr>
            <a:r>
              <a:rPr lang="en-US" sz="2800" u="sng" dirty="0" smtClean="0">
                <a:solidFill>
                  <a:schemeClr val="tx1">
                    <a:lumMod val="95000"/>
                    <a:lumOff val="5000"/>
                  </a:schemeClr>
                </a:solidFill>
                <a:latin typeface="Cambria" pitchFamily="18" charset="0"/>
                <a:cs typeface="Calibri" panose="020F0502020204030204" pitchFamily="34" charset="0"/>
              </a:rPr>
              <a:t>Contents:-</a:t>
            </a:r>
            <a:br>
              <a:rPr lang="en-US" sz="2800" u="sng" dirty="0" smtClean="0">
                <a:solidFill>
                  <a:schemeClr val="tx1">
                    <a:lumMod val="95000"/>
                    <a:lumOff val="5000"/>
                  </a:schemeClr>
                </a:solidFill>
                <a:latin typeface="Cambria" pitchFamily="18" charset="0"/>
                <a:cs typeface="Calibri" panose="020F0502020204030204" pitchFamily="34" charset="0"/>
              </a:rPr>
            </a:br>
            <a:r>
              <a:rPr lang="en-US" sz="2000" b="0" dirty="0" smtClean="0">
                <a:solidFill>
                  <a:schemeClr val="tx1">
                    <a:lumMod val="95000"/>
                    <a:lumOff val="5000"/>
                  </a:schemeClr>
                </a:solidFill>
                <a:latin typeface="Cambria Math" pitchFamily="18" charset="0"/>
                <a:ea typeface="Cambria Math" pitchFamily="18" charset="0"/>
                <a:cs typeface="Calibri" panose="020F0502020204030204" pitchFamily="34" charset="0"/>
              </a:rPr>
              <a:t>1.Acessing the Appdirector first time</a:t>
            </a:r>
            <a:br>
              <a:rPr lang="en-US" sz="2000" b="0" dirty="0" smtClean="0">
                <a:solidFill>
                  <a:schemeClr val="tx1">
                    <a:lumMod val="95000"/>
                    <a:lumOff val="5000"/>
                  </a:schemeClr>
                </a:solidFill>
                <a:latin typeface="Cambria Math" pitchFamily="18" charset="0"/>
                <a:ea typeface="Cambria Math" pitchFamily="18" charset="0"/>
                <a:cs typeface="Calibri" panose="020F0502020204030204" pitchFamily="34" charset="0"/>
              </a:rPr>
            </a:br>
            <a:r>
              <a:rPr lang="en-US" sz="2000" b="0" dirty="0" smtClean="0">
                <a:solidFill>
                  <a:schemeClr val="tx1">
                    <a:lumMod val="95000"/>
                    <a:lumOff val="5000"/>
                  </a:schemeClr>
                </a:solidFill>
                <a:latin typeface="Cambria Math" pitchFamily="18" charset="0"/>
                <a:ea typeface="Cambria Math" pitchFamily="18" charset="0"/>
                <a:cs typeface="Calibri" panose="020F0502020204030204" pitchFamily="34" charset="0"/>
              </a:rPr>
              <a:t>2.Configuring IP Address using CLI</a:t>
            </a:r>
            <a:br>
              <a:rPr lang="en-US" sz="2000" b="0" dirty="0" smtClean="0">
                <a:solidFill>
                  <a:schemeClr val="tx1">
                    <a:lumMod val="95000"/>
                    <a:lumOff val="5000"/>
                  </a:schemeClr>
                </a:solidFill>
                <a:latin typeface="Cambria Math" pitchFamily="18" charset="0"/>
                <a:ea typeface="Cambria Math" pitchFamily="18" charset="0"/>
                <a:cs typeface="Calibri" panose="020F0502020204030204" pitchFamily="34" charset="0"/>
              </a:rPr>
            </a:br>
            <a:r>
              <a:rPr lang="en-US" sz="2000" b="0" dirty="0" smtClean="0">
                <a:solidFill>
                  <a:schemeClr val="tx1">
                    <a:lumMod val="95000"/>
                    <a:lumOff val="5000"/>
                  </a:schemeClr>
                </a:solidFill>
                <a:latin typeface="Cambria Math" pitchFamily="18" charset="0"/>
                <a:ea typeface="Cambria Math" pitchFamily="18" charset="0"/>
                <a:cs typeface="Calibri" panose="020F0502020204030204" pitchFamily="34" charset="0"/>
              </a:rPr>
              <a:t>3.Accessing  AppDirector through GUI</a:t>
            </a:r>
            <a:br>
              <a:rPr lang="en-US" sz="2000" b="0" dirty="0" smtClean="0">
                <a:solidFill>
                  <a:schemeClr val="tx1">
                    <a:lumMod val="95000"/>
                    <a:lumOff val="5000"/>
                  </a:schemeClr>
                </a:solidFill>
                <a:latin typeface="Cambria Math" pitchFamily="18" charset="0"/>
                <a:ea typeface="Cambria Math" pitchFamily="18" charset="0"/>
                <a:cs typeface="Calibri" panose="020F0502020204030204" pitchFamily="34" charset="0"/>
              </a:rPr>
            </a:br>
            <a:r>
              <a:rPr lang="en-US" sz="2000" b="0" dirty="0" smtClean="0">
                <a:solidFill>
                  <a:schemeClr val="tx1">
                    <a:lumMod val="95000"/>
                    <a:lumOff val="5000"/>
                  </a:schemeClr>
                </a:solidFill>
                <a:latin typeface="Cambria Math" pitchFamily="18" charset="0"/>
                <a:ea typeface="Cambria Math" pitchFamily="18" charset="0"/>
                <a:cs typeface="Calibri" panose="020F0502020204030204" pitchFamily="34" charset="0"/>
              </a:rPr>
              <a:t>4.Configuring IP Address on Interfaces</a:t>
            </a:r>
            <a:br>
              <a:rPr lang="en-US" sz="2000" b="0" dirty="0" smtClean="0">
                <a:solidFill>
                  <a:schemeClr val="tx1">
                    <a:lumMod val="95000"/>
                    <a:lumOff val="5000"/>
                  </a:schemeClr>
                </a:solidFill>
                <a:latin typeface="Cambria Math" pitchFamily="18" charset="0"/>
                <a:ea typeface="Cambria Math" pitchFamily="18" charset="0"/>
                <a:cs typeface="Calibri" panose="020F0502020204030204" pitchFamily="34" charset="0"/>
              </a:rPr>
            </a:br>
            <a:r>
              <a:rPr lang="en-US" sz="2000" b="0" dirty="0" smtClean="0">
                <a:solidFill>
                  <a:schemeClr val="tx1">
                    <a:lumMod val="95000"/>
                    <a:lumOff val="5000"/>
                  </a:schemeClr>
                </a:solidFill>
                <a:latin typeface="Cambria Math" pitchFamily="18" charset="0"/>
                <a:ea typeface="Cambria Math" pitchFamily="18" charset="0"/>
                <a:cs typeface="Calibri" panose="020F0502020204030204" pitchFamily="34" charset="0"/>
              </a:rPr>
              <a:t>5.Configuring FARMS on AppDirector</a:t>
            </a:r>
            <a:br>
              <a:rPr lang="en-US" sz="2000" b="0" dirty="0" smtClean="0">
                <a:solidFill>
                  <a:schemeClr val="tx1">
                    <a:lumMod val="95000"/>
                    <a:lumOff val="5000"/>
                  </a:schemeClr>
                </a:solidFill>
                <a:latin typeface="Cambria Math" pitchFamily="18" charset="0"/>
                <a:ea typeface="Cambria Math" pitchFamily="18" charset="0"/>
                <a:cs typeface="Calibri" panose="020F0502020204030204" pitchFamily="34" charset="0"/>
              </a:rPr>
            </a:br>
            <a:r>
              <a:rPr lang="en-US" sz="2000" b="0" dirty="0" smtClean="0">
                <a:solidFill>
                  <a:schemeClr val="tx1">
                    <a:lumMod val="95000"/>
                    <a:lumOff val="5000"/>
                  </a:schemeClr>
                </a:solidFill>
                <a:latin typeface="Cambria Math" pitchFamily="18" charset="0"/>
                <a:ea typeface="Cambria Math" pitchFamily="18" charset="0"/>
                <a:cs typeface="Calibri" panose="020F0502020204030204" pitchFamily="34" charset="0"/>
              </a:rPr>
              <a:t>6. Configuring SERVERS on AppDirector</a:t>
            </a:r>
            <a:br>
              <a:rPr lang="en-US" sz="2000" b="0" dirty="0" smtClean="0">
                <a:solidFill>
                  <a:schemeClr val="tx1">
                    <a:lumMod val="95000"/>
                    <a:lumOff val="5000"/>
                  </a:schemeClr>
                </a:solidFill>
                <a:latin typeface="Cambria Math" pitchFamily="18" charset="0"/>
                <a:ea typeface="Cambria Math" pitchFamily="18" charset="0"/>
                <a:cs typeface="Calibri" panose="020F0502020204030204" pitchFamily="34" charset="0"/>
              </a:rPr>
            </a:br>
            <a:r>
              <a:rPr lang="en-US" sz="2000" b="0" dirty="0" smtClean="0">
                <a:solidFill>
                  <a:schemeClr val="tx1">
                    <a:lumMod val="95000"/>
                    <a:lumOff val="5000"/>
                  </a:schemeClr>
                </a:solidFill>
                <a:latin typeface="Cambria Math" pitchFamily="18" charset="0"/>
                <a:ea typeface="Cambria Math" pitchFamily="18" charset="0"/>
                <a:cs typeface="Calibri" panose="020F0502020204030204" pitchFamily="34" charset="0"/>
              </a:rPr>
              <a:t>7. Configuring L4 Policies on AppDirector </a:t>
            </a:r>
            <a:br>
              <a:rPr lang="en-US" sz="2000" b="0" dirty="0" smtClean="0">
                <a:solidFill>
                  <a:schemeClr val="tx1">
                    <a:lumMod val="95000"/>
                    <a:lumOff val="5000"/>
                  </a:schemeClr>
                </a:solidFill>
                <a:latin typeface="Cambria Math" pitchFamily="18" charset="0"/>
                <a:ea typeface="Cambria Math" pitchFamily="18" charset="0"/>
                <a:cs typeface="Calibri" panose="020F0502020204030204" pitchFamily="34" charset="0"/>
              </a:rPr>
            </a:br>
            <a:r>
              <a:rPr lang="en-US" sz="2000" b="0" dirty="0" smtClean="0">
                <a:solidFill>
                  <a:schemeClr val="tx1">
                    <a:lumMod val="95000"/>
                    <a:lumOff val="5000"/>
                  </a:schemeClr>
                </a:solidFill>
                <a:latin typeface="Cambria Math" pitchFamily="18" charset="0"/>
                <a:ea typeface="Cambria Math" pitchFamily="18" charset="0"/>
                <a:cs typeface="Calibri" panose="020F0502020204030204" pitchFamily="34" charset="0"/>
              </a:rPr>
              <a:t>8. Configuring Health Monitoring for Servers </a:t>
            </a:r>
            <a:br>
              <a:rPr lang="en-US" sz="2000" b="0" dirty="0" smtClean="0">
                <a:solidFill>
                  <a:schemeClr val="tx1">
                    <a:lumMod val="95000"/>
                    <a:lumOff val="5000"/>
                  </a:schemeClr>
                </a:solidFill>
                <a:latin typeface="Cambria Math" pitchFamily="18" charset="0"/>
                <a:ea typeface="Cambria Math" pitchFamily="18" charset="0"/>
                <a:cs typeface="Calibri" panose="020F0502020204030204" pitchFamily="34" charset="0"/>
              </a:rPr>
            </a:br>
            <a:r>
              <a:rPr lang="en-US" sz="2000" b="0" dirty="0" smtClean="0">
                <a:solidFill>
                  <a:schemeClr val="tx1">
                    <a:lumMod val="95000"/>
                    <a:lumOff val="5000"/>
                  </a:schemeClr>
                </a:solidFill>
                <a:latin typeface="Cambria Math" pitchFamily="18" charset="0"/>
                <a:ea typeface="Cambria Math" pitchFamily="18" charset="0"/>
                <a:cs typeface="Calibri" panose="020F0502020204030204" pitchFamily="34" charset="0"/>
              </a:rPr>
              <a:t>9. NTP Server configuration on AppDirector</a:t>
            </a:r>
            <a:br>
              <a:rPr lang="en-US" sz="2000" b="0" dirty="0" smtClean="0">
                <a:solidFill>
                  <a:schemeClr val="tx1">
                    <a:lumMod val="95000"/>
                    <a:lumOff val="5000"/>
                  </a:schemeClr>
                </a:solidFill>
                <a:latin typeface="Cambria Math" pitchFamily="18" charset="0"/>
                <a:ea typeface="Cambria Math" pitchFamily="18" charset="0"/>
                <a:cs typeface="Calibri" panose="020F0502020204030204" pitchFamily="34" charset="0"/>
              </a:rPr>
            </a:br>
            <a:r>
              <a:rPr lang="en-US" sz="2000" b="0" dirty="0" smtClean="0">
                <a:solidFill>
                  <a:schemeClr val="tx1">
                    <a:lumMod val="95000"/>
                    <a:lumOff val="5000"/>
                  </a:schemeClr>
                </a:solidFill>
                <a:latin typeface="Cambria Math" pitchFamily="18" charset="0"/>
                <a:ea typeface="Cambria Math" pitchFamily="18" charset="0"/>
                <a:cs typeface="Calibri" panose="020F0502020204030204" pitchFamily="34" charset="0"/>
              </a:rPr>
              <a:t>10.SNMP Server configuration on AppDirector</a:t>
            </a:r>
            <a:endParaRPr lang="en-IN" sz="2000" b="0" u="sng" dirty="0">
              <a:latin typeface="Cambria Math" pitchFamily="18" charset="0"/>
              <a:ea typeface="Cambria Math" pitchFamily="18" charset="0"/>
            </a:endParaRPr>
          </a:p>
        </p:txBody>
      </p:sp>
    </p:spTree>
    <p:extLst>
      <p:ext uri="{BB962C8B-B14F-4D97-AF65-F5344CB8AC3E}">
        <p14:creationId xmlns:p14="http://schemas.microsoft.com/office/powerpoint/2010/main" val="1620905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11901" y="717477"/>
            <a:ext cx="4421788" cy="646331"/>
          </a:xfrm>
          <a:prstGeom prst="rect">
            <a:avLst/>
          </a:prstGeom>
        </p:spPr>
        <p:txBody>
          <a:bodyPr wrap="none">
            <a:spAutoFit/>
          </a:bodyPr>
          <a:lstStyle/>
          <a:p>
            <a:pPr lvl="1"/>
            <a:r>
              <a:rPr lang="en-IN" sz="3600" b="1" u="sng" dirty="0" smtClean="0">
                <a:solidFill>
                  <a:srgbClr val="002060"/>
                </a:solidFill>
                <a:latin typeface="Cambria Math" pitchFamily="18" charset="0"/>
                <a:ea typeface="Cambria Math" pitchFamily="18" charset="0"/>
              </a:rPr>
              <a:t>Farm Configuration</a:t>
            </a:r>
            <a:endParaRPr lang="en-IN" sz="3600" b="1" u="sng" dirty="0">
              <a:solidFill>
                <a:srgbClr val="002060"/>
              </a:solidFill>
              <a:latin typeface="Cambria Math" pitchFamily="18" charset="0"/>
              <a:ea typeface="Cambria Math" pitchFamily="18" charset="0"/>
            </a:endParaRPr>
          </a:p>
        </p:txBody>
      </p:sp>
      <p:pic>
        <p:nvPicPr>
          <p:cNvPr id="31745" name="Picture 1"/>
          <p:cNvPicPr>
            <a:picLocks noChangeAspect="1" noChangeArrowheads="1"/>
          </p:cNvPicPr>
          <p:nvPr/>
        </p:nvPicPr>
        <p:blipFill>
          <a:blip r:embed="rId2"/>
          <a:srcRect/>
          <a:stretch>
            <a:fillRect/>
          </a:stretch>
        </p:blipFill>
        <p:spPr bwMode="auto">
          <a:xfrm>
            <a:off x="3548418" y="2183643"/>
            <a:ext cx="8643582" cy="4674358"/>
          </a:xfrm>
          <a:prstGeom prst="rect">
            <a:avLst/>
          </a:prstGeom>
          <a:noFill/>
          <a:ln w="9525">
            <a:noFill/>
            <a:miter lim="800000"/>
            <a:headEnd/>
            <a:tailEnd/>
          </a:ln>
          <a:effectLst/>
        </p:spPr>
      </p:pic>
      <p:sp>
        <p:nvSpPr>
          <p:cNvPr id="6" name="Rectangle 5"/>
          <p:cNvSpPr/>
          <p:nvPr/>
        </p:nvSpPr>
        <p:spPr>
          <a:xfrm>
            <a:off x="0" y="3094209"/>
            <a:ext cx="3473179" cy="2125069"/>
          </a:xfrm>
          <a:prstGeom prst="rect">
            <a:avLst/>
          </a:prstGeom>
        </p:spPr>
        <p:txBody>
          <a:bodyPr wrap="square">
            <a:spAutoFit/>
          </a:bodyPr>
          <a:lstStyle/>
          <a:p>
            <a:pPr>
              <a:lnSpc>
                <a:spcPct val="150000"/>
              </a:lnSpc>
              <a:buFont typeface="Wingdings" pitchFamily="2" charset="2"/>
              <a:buChar char="Ø"/>
            </a:pPr>
            <a:r>
              <a:rPr lang="en-IN" dirty="0" smtClean="0">
                <a:solidFill>
                  <a:srgbClr val="002060"/>
                </a:solidFill>
                <a:latin typeface="Cambria Math" pitchFamily="18" charset="0"/>
                <a:ea typeface="Cambria Math" pitchFamily="18" charset="0"/>
              </a:rPr>
              <a:t>Enable Admin Status</a:t>
            </a:r>
          </a:p>
          <a:p>
            <a:pPr>
              <a:lnSpc>
                <a:spcPct val="150000"/>
              </a:lnSpc>
              <a:buFont typeface="Wingdings" pitchFamily="2" charset="2"/>
              <a:buChar char="Ø"/>
            </a:pPr>
            <a:r>
              <a:rPr lang="en-IN" dirty="0" smtClean="0">
                <a:solidFill>
                  <a:srgbClr val="002060"/>
                </a:solidFill>
                <a:latin typeface="Cambria Math" pitchFamily="18" charset="0"/>
                <a:ea typeface="Cambria Math" pitchFamily="18" charset="0"/>
              </a:rPr>
              <a:t>Choose Dispatch Method</a:t>
            </a:r>
          </a:p>
          <a:p>
            <a:pPr>
              <a:lnSpc>
                <a:spcPct val="150000"/>
              </a:lnSpc>
              <a:buFont typeface="Wingdings" pitchFamily="2" charset="2"/>
              <a:buChar char="Ø"/>
            </a:pPr>
            <a:r>
              <a:rPr lang="en-IN" dirty="0" smtClean="0">
                <a:solidFill>
                  <a:srgbClr val="002060"/>
                </a:solidFill>
                <a:latin typeface="Cambria Math" pitchFamily="18" charset="0"/>
                <a:ea typeface="Cambria Math" pitchFamily="18" charset="0"/>
              </a:rPr>
              <a:t>Choose Session Mode</a:t>
            </a:r>
          </a:p>
          <a:p>
            <a:pPr>
              <a:lnSpc>
                <a:spcPct val="150000"/>
              </a:lnSpc>
              <a:buFont typeface="Wingdings" pitchFamily="2" charset="2"/>
              <a:buChar char="Ø"/>
            </a:pPr>
            <a:r>
              <a:rPr lang="en-IN" dirty="0" smtClean="0">
                <a:solidFill>
                  <a:srgbClr val="002060"/>
                </a:solidFill>
                <a:latin typeface="Cambria Math" pitchFamily="18" charset="0"/>
                <a:ea typeface="Cambria Math" pitchFamily="18" charset="0"/>
              </a:rPr>
              <a:t>Set Aging Time</a:t>
            </a:r>
          </a:p>
          <a:p>
            <a:pPr>
              <a:lnSpc>
                <a:spcPct val="150000"/>
              </a:lnSpc>
              <a:buFont typeface="Wingdings" pitchFamily="2" charset="2"/>
              <a:buChar char="Ø"/>
            </a:pPr>
            <a:r>
              <a:rPr lang="en-IN" dirty="0" smtClean="0">
                <a:solidFill>
                  <a:srgbClr val="002060"/>
                </a:solidFill>
                <a:latin typeface="Cambria Math" pitchFamily="18" charset="0"/>
                <a:ea typeface="Cambria Math" pitchFamily="18" charset="0"/>
              </a:rPr>
              <a:t>Configure Connectivity Check </a:t>
            </a:r>
            <a:endParaRPr lang="en-US" dirty="0"/>
          </a:p>
        </p:txBody>
      </p:sp>
    </p:spTree>
    <p:extLst>
      <p:ext uri="{BB962C8B-B14F-4D97-AF65-F5344CB8AC3E}">
        <p14:creationId xmlns:p14="http://schemas.microsoft.com/office/powerpoint/2010/main" val="3334706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3682530" y="716662"/>
            <a:ext cx="3946569" cy="584775"/>
          </a:xfrm>
          <a:prstGeom prst="rect">
            <a:avLst/>
          </a:prstGeom>
          <a:noFill/>
        </p:spPr>
        <p:txBody>
          <a:bodyPr wrap="square" rtlCol="0">
            <a:spAutoFit/>
          </a:bodyPr>
          <a:lstStyle/>
          <a:p>
            <a:r>
              <a:rPr lang="en-IN" sz="3200" b="1" u="sng" dirty="0" smtClean="0">
                <a:solidFill>
                  <a:srgbClr val="002060"/>
                </a:solidFill>
                <a:latin typeface="Cambria Math" pitchFamily="18" charset="0"/>
                <a:ea typeface="Cambria Math" pitchFamily="18" charset="0"/>
              </a:rPr>
              <a:t>Server Configuration</a:t>
            </a:r>
            <a:endParaRPr lang="en-IN" sz="3200" b="1" u="sng" dirty="0">
              <a:solidFill>
                <a:srgbClr val="002060"/>
              </a:solidFill>
              <a:latin typeface="Cambria Math" pitchFamily="18" charset="0"/>
              <a:ea typeface="Cambria Math" pitchFamily="18" charset="0"/>
            </a:endParaRPr>
          </a:p>
        </p:txBody>
      </p:sp>
      <p:sp>
        <p:nvSpPr>
          <p:cNvPr id="38" name="Rectangle 37"/>
          <p:cNvSpPr/>
          <p:nvPr/>
        </p:nvSpPr>
        <p:spPr>
          <a:xfrm>
            <a:off x="313768" y="1538364"/>
            <a:ext cx="6431697" cy="369332"/>
          </a:xfrm>
          <a:prstGeom prst="rect">
            <a:avLst/>
          </a:prstGeom>
        </p:spPr>
        <p:txBody>
          <a:bodyPr wrap="none">
            <a:spAutoFit/>
          </a:bodyPr>
          <a:lstStyle/>
          <a:p>
            <a:pPr marL="285750" indent="-285750">
              <a:buFont typeface="Wingdings" pitchFamily="2" charset="2"/>
              <a:buChar char="Ø"/>
            </a:pPr>
            <a:r>
              <a:rPr lang="en-US" dirty="0" smtClean="0">
                <a:latin typeface="Cambria Math" pitchFamily="18" charset="0"/>
                <a:ea typeface="Cambria Math" pitchFamily="18" charset="0"/>
              </a:rPr>
              <a:t>Go To AppDirector </a:t>
            </a:r>
            <a:r>
              <a:rPr lang="en-US" dirty="0" smtClean="0">
                <a:latin typeface="Cambria Math" pitchFamily="18" charset="0"/>
                <a:ea typeface="Cambria Math" pitchFamily="18" charset="0"/>
                <a:sym typeface="Wingdings" pitchFamily="2" charset="2"/>
              </a:rPr>
              <a:t> Servers Application Server  Table</a:t>
            </a:r>
            <a:endParaRPr lang="en-US" dirty="0">
              <a:latin typeface="Cambria Math" pitchFamily="18" charset="0"/>
              <a:ea typeface="Cambria Math" pitchFamily="18" charset="0"/>
            </a:endParaRPr>
          </a:p>
        </p:txBody>
      </p:sp>
      <p:pic>
        <p:nvPicPr>
          <p:cNvPr id="30721" name="Picture 1"/>
          <p:cNvPicPr>
            <a:picLocks noChangeAspect="1" noChangeArrowheads="1"/>
          </p:cNvPicPr>
          <p:nvPr/>
        </p:nvPicPr>
        <p:blipFill>
          <a:blip r:embed="rId2"/>
          <a:srcRect/>
          <a:stretch>
            <a:fillRect/>
          </a:stretch>
        </p:blipFill>
        <p:spPr bwMode="auto">
          <a:xfrm>
            <a:off x="4872607" y="2715904"/>
            <a:ext cx="7319393" cy="4142096"/>
          </a:xfrm>
          <a:prstGeom prst="rect">
            <a:avLst/>
          </a:prstGeom>
          <a:noFill/>
          <a:ln w="9525">
            <a:noFill/>
            <a:miter lim="800000"/>
            <a:headEnd/>
            <a:tailEnd/>
          </a:ln>
          <a:effectLst/>
        </p:spPr>
      </p:pic>
    </p:spTree>
    <p:extLst>
      <p:ext uri="{BB962C8B-B14F-4D97-AF65-F5344CB8AC3E}">
        <p14:creationId xmlns:p14="http://schemas.microsoft.com/office/powerpoint/2010/main" val="2010063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08960" y="614989"/>
            <a:ext cx="4647875" cy="707886"/>
          </a:xfrm>
          <a:prstGeom prst="rect">
            <a:avLst/>
          </a:prstGeom>
          <a:noFill/>
        </p:spPr>
        <p:txBody>
          <a:bodyPr wrap="none" rtlCol="0">
            <a:spAutoFit/>
          </a:bodyPr>
          <a:lstStyle/>
          <a:p>
            <a:r>
              <a:rPr lang="en-IN" sz="4000" b="1" u="sng" dirty="0" smtClean="0">
                <a:solidFill>
                  <a:srgbClr val="002060"/>
                </a:solidFill>
                <a:latin typeface="Cambria Math" pitchFamily="18" charset="0"/>
                <a:ea typeface="Cambria Math" pitchFamily="18" charset="0"/>
              </a:rPr>
              <a:t>Server </a:t>
            </a:r>
            <a:r>
              <a:rPr lang="en-IN" sz="4000" b="1" u="sng" dirty="0">
                <a:solidFill>
                  <a:srgbClr val="002060"/>
                </a:solidFill>
                <a:latin typeface="Cambria Math" pitchFamily="18" charset="0"/>
                <a:ea typeface="Cambria Math" pitchFamily="18" charset="0"/>
              </a:rPr>
              <a:t>Configuration</a:t>
            </a:r>
          </a:p>
        </p:txBody>
      </p:sp>
      <p:sp>
        <p:nvSpPr>
          <p:cNvPr id="12" name="Rectangle 11"/>
          <p:cNvSpPr/>
          <p:nvPr/>
        </p:nvSpPr>
        <p:spPr>
          <a:xfrm>
            <a:off x="236561" y="1572737"/>
            <a:ext cx="6096000" cy="3000821"/>
          </a:xfrm>
          <a:prstGeom prst="rect">
            <a:avLst/>
          </a:prstGeom>
        </p:spPr>
        <p:txBody>
          <a:bodyPr>
            <a:spAutoFit/>
          </a:bodyPr>
          <a:lstStyle/>
          <a:p>
            <a:pPr marL="285750" indent="-285750">
              <a:lnSpc>
                <a:spcPct val="150000"/>
              </a:lnSpc>
              <a:buFont typeface="Wingdings" pitchFamily="2" charset="2"/>
              <a:buChar char="Ø"/>
            </a:pPr>
            <a:r>
              <a:rPr lang="en-US" dirty="0" smtClean="0">
                <a:latin typeface="Cambria Math" pitchFamily="18" charset="0"/>
                <a:ea typeface="Cambria Math" pitchFamily="18" charset="0"/>
              </a:rPr>
              <a:t>Give a </a:t>
            </a:r>
            <a:r>
              <a:rPr lang="en-US" b="1" dirty="0" smtClean="0">
                <a:solidFill>
                  <a:srgbClr val="002060"/>
                </a:solidFill>
                <a:latin typeface="Cambria Math" pitchFamily="18" charset="0"/>
                <a:ea typeface="Cambria Math" pitchFamily="18" charset="0"/>
              </a:rPr>
              <a:t>name</a:t>
            </a:r>
            <a:r>
              <a:rPr lang="en-US" dirty="0" smtClean="0">
                <a:latin typeface="Cambria Math" pitchFamily="18" charset="0"/>
                <a:ea typeface="Cambria Math" pitchFamily="18" charset="0"/>
              </a:rPr>
              <a:t> to the Server &amp; FARM</a:t>
            </a:r>
          </a:p>
          <a:p>
            <a:pPr marL="285750" indent="-285750">
              <a:lnSpc>
                <a:spcPct val="150000"/>
              </a:lnSpc>
              <a:buFont typeface="Wingdings" pitchFamily="2" charset="2"/>
              <a:buChar char="Ø"/>
            </a:pPr>
            <a:r>
              <a:rPr lang="en-US" dirty="0" smtClean="0">
                <a:latin typeface="Cambria Math" pitchFamily="18" charset="0"/>
                <a:ea typeface="Cambria Math" pitchFamily="18" charset="0"/>
              </a:rPr>
              <a:t>Give </a:t>
            </a:r>
            <a:r>
              <a:rPr lang="en-US" b="1" dirty="0" smtClean="0">
                <a:solidFill>
                  <a:srgbClr val="002060"/>
                </a:solidFill>
                <a:latin typeface="Cambria Math" pitchFamily="18" charset="0"/>
                <a:ea typeface="Cambria Math" pitchFamily="18" charset="0"/>
              </a:rPr>
              <a:t>IP Address </a:t>
            </a:r>
            <a:r>
              <a:rPr lang="en-US" dirty="0" smtClean="0">
                <a:latin typeface="Cambria Math" pitchFamily="18" charset="0"/>
                <a:ea typeface="Cambria Math" pitchFamily="18" charset="0"/>
              </a:rPr>
              <a:t>to the Server</a:t>
            </a:r>
          </a:p>
          <a:p>
            <a:pPr marL="285750" indent="-285750">
              <a:lnSpc>
                <a:spcPct val="150000"/>
              </a:lnSpc>
              <a:buFont typeface="Wingdings" pitchFamily="2" charset="2"/>
              <a:buChar char="Ø"/>
            </a:pPr>
            <a:r>
              <a:rPr lang="en-US" dirty="0" smtClean="0">
                <a:latin typeface="Cambria Math" pitchFamily="18" charset="0"/>
                <a:ea typeface="Cambria Math" pitchFamily="18" charset="0"/>
              </a:rPr>
              <a:t>Select </a:t>
            </a:r>
            <a:r>
              <a:rPr lang="en-US" b="1" dirty="0" smtClean="0">
                <a:solidFill>
                  <a:srgbClr val="002060"/>
                </a:solidFill>
                <a:latin typeface="Cambria Math" pitchFamily="18" charset="0"/>
                <a:ea typeface="Cambria Math" pitchFamily="18" charset="0"/>
              </a:rPr>
              <a:t>Service Port </a:t>
            </a:r>
            <a:r>
              <a:rPr lang="en-US" dirty="0" smtClean="0">
                <a:latin typeface="Cambria Math" pitchFamily="18" charset="0"/>
                <a:ea typeface="Cambria Math" pitchFamily="18" charset="0"/>
              </a:rPr>
              <a:t>for the Server</a:t>
            </a:r>
          </a:p>
          <a:p>
            <a:pPr marL="285750" indent="-285750">
              <a:lnSpc>
                <a:spcPct val="150000"/>
              </a:lnSpc>
              <a:buFont typeface="Wingdings" pitchFamily="2" charset="2"/>
              <a:buChar char="Ø"/>
            </a:pPr>
            <a:r>
              <a:rPr lang="en-US" dirty="0" smtClean="0">
                <a:latin typeface="Cambria Math" pitchFamily="18" charset="0"/>
                <a:ea typeface="Cambria Math" pitchFamily="18" charset="0"/>
              </a:rPr>
              <a:t>Choose </a:t>
            </a:r>
            <a:r>
              <a:rPr lang="en-US" b="1" dirty="0" smtClean="0">
                <a:solidFill>
                  <a:srgbClr val="002060"/>
                </a:solidFill>
                <a:latin typeface="Cambria Math" pitchFamily="18" charset="0"/>
                <a:ea typeface="Cambria Math" pitchFamily="18" charset="0"/>
              </a:rPr>
              <a:t>Admin Status </a:t>
            </a:r>
            <a:r>
              <a:rPr lang="en-US" dirty="0" smtClean="0">
                <a:latin typeface="Cambria Math" pitchFamily="18" charset="0"/>
                <a:ea typeface="Cambria Math" pitchFamily="18" charset="0"/>
              </a:rPr>
              <a:t>for the Server</a:t>
            </a:r>
          </a:p>
          <a:p>
            <a:pPr marL="285750" indent="-285750">
              <a:lnSpc>
                <a:spcPct val="150000"/>
              </a:lnSpc>
              <a:buFont typeface="Wingdings" pitchFamily="2" charset="2"/>
              <a:buChar char="Ø"/>
            </a:pPr>
            <a:r>
              <a:rPr lang="en-US" dirty="0" smtClean="0">
                <a:latin typeface="Cambria Math" pitchFamily="18" charset="0"/>
                <a:ea typeface="Cambria Math" pitchFamily="18" charset="0"/>
              </a:rPr>
              <a:t>Select </a:t>
            </a:r>
            <a:r>
              <a:rPr lang="en-US" b="1" dirty="0" smtClean="0">
                <a:solidFill>
                  <a:srgbClr val="002060"/>
                </a:solidFill>
                <a:latin typeface="Cambria Math" pitchFamily="18" charset="0"/>
                <a:ea typeface="Cambria Math" pitchFamily="18" charset="0"/>
              </a:rPr>
              <a:t>Load Balancing Parameters</a:t>
            </a:r>
          </a:p>
          <a:p>
            <a:pPr marL="285750" indent="-285750">
              <a:lnSpc>
                <a:spcPct val="150000"/>
              </a:lnSpc>
              <a:buFont typeface="Wingdings" pitchFamily="2" charset="2"/>
              <a:buChar char="Ø"/>
            </a:pPr>
            <a:endParaRPr lang="en-US" dirty="0" smtClean="0">
              <a:latin typeface="Cambria Math" pitchFamily="18" charset="0"/>
              <a:ea typeface="Cambria Math" pitchFamily="18" charset="0"/>
            </a:endParaRPr>
          </a:p>
          <a:p>
            <a:pPr marL="285750" indent="-285750">
              <a:lnSpc>
                <a:spcPct val="150000"/>
              </a:lnSpc>
              <a:buFont typeface="Wingdings" pitchFamily="2" charset="2"/>
              <a:buChar char="Ø"/>
            </a:pPr>
            <a:endParaRPr lang="en-US" dirty="0" smtClean="0">
              <a:latin typeface="Cambria Math" pitchFamily="18" charset="0"/>
              <a:ea typeface="Cambria Math" pitchFamily="18" charset="0"/>
            </a:endParaRPr>
          </a:p>
        </p:txBody>
      </p:sp>
      <p:pic>
        <p:nvPicPr>
          <p:cNvPr id="29697" name="Picture 1"/>
          <p:cNvPicPr>
            <a:picLocks noChangeAspect="1" noChangeArrowheads="1"/>
          </p:cNvPicPr>
          <p:nvPr/>
        </p:nvPicPr>
        <p:blipFill>
          <a:blip r:embed="rId2"/>
          <a:srcRect/>
          <a:stretch>
            <a:fillRect/>
          </a:stretch>
        </p:blipFill>
        <p:spPr bwMode="auto">
          <a:xfrm>
            <a:off x="4105275" y="1610436"/>
            <a:ext cx="8086725" cy="5247564"/>
          </a:xfrm>
          <a:prstGeom prst="rect">
            <a:avLst/>
          </a:prstGeom>
          <a:noFill/>
          <a:ln w="9525">
            <a:noFill/>
            <a:miter lim="800000"/>
            <a:headEnd/>
            <a:tailEnd/>
          </a:ln>
          <a:effectLst/>
        </p:spPr>
      </p:pic>
    </p:spTree>
    <p:extLst>
      <p:ext uri="{BB962C8B-B14F-4D97-AF65-F5344CB8AC3E}">
        <p14:creationId xmlns:p14="http://schemas.microsoft.com/office/powerpoint/2010/main" val="206609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91068" y="1119116"/>
            <a:ext cx="10972801" cy="5560029"/>
          </a:xfrm>
          <a:prstGeom prst="rect">
            <a:avLst/>
          </a:prstGeom>
        </p:spPr>
        <p:txBody>
          <a:bodyPr wrap="square" numCol="1">
            <a:spAutoFit/>
          </a:bodyPr>
          <a:lstStyle/>
          <a:p>
            <a:pPr marL="285750" indent="-285750">
              <a:buFont typeface="Wingdings" pitchFamily="2" charset="2"/>
              <a:buChar char="ü"/>
            </a:pPr>
            <a:endParaRPr lang="en-US" b="1" dirty="0" smtClean="0">
              <a:solidFill>
                <a:srgbClr val="002060"/>
              </a:solidFill>
              <a:latin typeface="Cambria Math" pitchFamily="18" charset="0"/>
              <a:ea typeface="Cambria Math" pitchFamily="18" charset="0"/>
            </a:endParaRPr>
          </a:p>
          <a:p>
            <a:pPr marL="285750" indent="-285750">
              <a:buFont typeface="Wingdings" pitchFamily="2" charset="2"/>
              <a:buChar char="ü"/>
            </a:pPr>
            <a:r>
              <a:rPr lang="en-US" b="1" dirty="0" smtClean="0">
                <a:solidFill>
                  <a:srgbClr val="002060"/>
                </a:solidFill>
                <a:latin typeface="Cambria Math" pitchFamily="18" charset="0"/>
                <a:ea typeface="Cambria Math" pitchFamily="18" charset="0"/>
              </a:rPr>
              <a:t>There are three main limiting factors for servers</a:t>
            </a:r>
          </a:p>
          <a:p>
            <a:pPr lvl="1">
              <a:buFont typeface="Wingdings" pitchFamily="2" charset="2"/>
              <a:buChar char="Ø"/>
            </a:pPr>
            <a:r>
              <a:rPr lang="en-US" dirty="0" smtClean="0">
                <a:latin typeface="Cambria Math" pitchFamily="18" charset="0"/>
                <a:ea typeface="Cambria Math" pitchFamily="18" charset="0"/>
              </a:rPr>
              <a:t>Weights</a:t>
            </a:r>
          </a:p>
          <a:p>
            <a:pPr lvl="1">
              <a:buFont typeface="Wingdings" pitchFamily="2" charset="2"/>
              <a:buChar char="Ø"/>
            </a:pPr>
            <a:r>
              <a:rPr lang="en-US" dirty="0" smtClean="0">
                <a:latin typeface="Cambria Math" pitchFamily="18" charset="0"/>
                <a:ea typeface="Cambria Math" pitchFamily="18" charset="0"/>
              </a:rPr>
              <a:t>Connection Limit</a:t>
            </a:r>
          </a:p>
          <a:p>
            <a:pPr lvl="1">
              <a:buFont typeface="Wingdings" pitchFamily="2" charset="2"/>
              <a:buChar char="Ø"/>
            </a:pPr>
            <a:r>
              <a:rPr lang="en-US" dirty="0" smtClean="0">
                <a:latin typeface="Cambria Math" pitchFamily="18" charset="0"/>
                <a:ea typeface="Cambria Math" pitchFamily="18" charset="0"/>
              </a:rPr>
              <a:t>Bandwidth Limit </a:t>
            </a:r>
          </a:p>
          <a:p>
            <a:pPr lvl="1">
              <a:buFont typeface="Wingdings" pitchFamily="2" charset="2"/>
              <a:buChar char="Ø"/>
            </a:pPr>
            <a:endParaRPr lang="en-US" dirty="0" smtClean="0">
              <a:latin typeface="Cambria Math" pitchFamily="18" charset="0"/>
              <a:ea typeface="Cambria Math" pitchFamily="18" charset="0"/>
            </a:endParaRPr>
          </a:p>
          <a:p>
            <a:pPr lvl="1"/>
            <a:endParaRPr lang="en-US" dirty="0" smtClean="0">
              <a:latin typeface="Cambria Math" pitchFamily="18" charset="0"/>
              <a:ea typeface="Cambria Math" pitchFamily="18" charset="0"/>
            </a:endParaRPr>
          </a:p>
          <a:p>
            <a:pPr marL="285750" indent="-285750"/>
            <a:r>
              <a:rPr lang="en-US" b="1" dirty="0" smtClean="0">
                <a:solidFill>
                  <a:srgbClr val="002060"/>
                </a:solidFill>
                <a:latin typeface="Cambria Math" pitchFamily="18" charset="0"/>
                <a:ea typeface="Cambria Math" pitchFamily="18" charset="0"/>
              </a:rPr>
              <a:t>1.</a:t>
            </a:r>
            <a:r>
              <a:rPr lang="en-US" b="1" u="sng" dirty="0" smtClean="0">
                <a:solidFill>
                  <a:srgbClr val="002060"/>
                </a:solidFill>
                <a:latin typeface="Cambria Math" pitchFamily="18" charset="0"/>
                <a:ea typeface="Cambria Math" pitchFamily="18" charset="0"/>
              </a:rPr>
              <a:t>Weights</a:t>
            </a:r>
          </a:p>
          <a:p>
            <a:pPr lvl="2">
              <a:buFont typeface="Wingdings" pitchFamily="2" charset="2"/>
              <a:buChar char="Ø"/>
            </a:pPr>
            <a:r>
              <a:rPr lang="en-US" dirty="0" smtClean="0">
                <a:latin typeface="Cambria Math" pitchFamily="18" charset="0"/>
                <a:ea typeface="Cambria Math" pitchFamily="18" charset="0"/>
              </a:rPr>
              <a:t> This value is a ratio, the higher the number the more traffic will be sent to that server </a:t>
            </a:r>
          </a:p>
          <a:p>
            <a:pPr lvl="2">
              <a:buFont typeface="Wingdings" pitchFamily="2" charset="2"/>
              <a:buChar char="Ø"/>
            </a:pPr>
            <a:r>
              <a:rPr lang="en-US" dirty="0" smtClean="0">
                <a:latin typeface="Cambria Math" pitchFamily="18" charset="0"/>
                <a:ea typeface="Cambria Math" pitchFamily="18" charset="0"/>
              </a:rPr>
              <a:t>Note: of the Dispatch Method is cyclic this value is ignored</a:t>
            </a:r>
          </a:p>
          <a:p>
            <a:pPr marL="285750" indent="-285750">
              <a:buFont typeface="Wingdings" pitchFamily="2" charset="2"/>
              <a:buChar char="Ø"/>
            </a:pPr>
            <a:endParaRPr lang="en-US" b="1" u="sng" dirty="0" smtClean="0">
              <a:solidFill>
                <a:srgbClr val="002060"/>
              </a:solidFill>
              <a:latin typeface="Cambria Math" pitchFamily="18" charset="0"/>
              <a:ea typeface="Cambria Math" pitchFamily="18" charset="0"/>
            </a:endParaRPr>
          </a:p>
          <a:p>
            <a:pPr marL="285750" indent="-285750"/>
            <a:r>
              <a:rPr lang="en-US" b="1" dirty="0" smtClean="0">
                <a:solidFill>
                  <a:srgbClr val="002060"/>
                </a:solidFill>
                <a:latin typeface="Cambria Math" pitchFamily="18" charset="0"/>
                <a:ea typeface="Cambria Math" pitchFamily="18" charset="0"/>
              </a:rPr>
              <a:t>2.</a:t>
            </a:r>
            <a:r>
              <a:rPr lang="en-US" b="1" u="sng" dirty="0" smtClean="0">
                <a:solidFill>
                  <a:srgbClr val="002060"/>
                </a:solidFill>
                <a:latin typeface="Cambria Math" pitchFamily="18" charset="0"/>
                <a:ea typeface="Cambria Math" pitchFamily="18" charset="0"/>
              </a:rPr>
              <a:t>Connection Limit</a:t>
            </a:r>
          </a:p>
          <a:p>
            <a:pPr lvl="2">
              <a:buFont typeface="Wingdings" pitchFamily="2" charset="2"/>
              <a:buChar char="Ø"/>
            </a:pPr>
            <a:r>
              <a:rPr lang="en-US" dirty="0" smtClean="0">
                <a:latin typeface="Cambria Math" pitchFamily="18" charset="0"/>
                <a:ea typeface="Cambria Math" pitchFamily="18" charset="0"/>
              </a:rPr>
              <a:t>Will limit the number of connections based on the session Mode (layer 3 or Layer 4) </a:t>
            </a:r>
          </a:p>
          <a:p>
            <a:pPr marL="285750" indent="-285750">
              <a:buFont typeface="Wingdings" pitchFamily="2" charset="2"/>
              <a:buChar char="Ø"/>
            </a:pPr>
            <a:endParaRPr lang="en-US" b="1" u="sng" dirty="0" smtClean="0">
              <a:solidFill>
                <a:srgbClr val="002060"/>
              </a:solidFill>
              <a:latin typeface="Cambria Math" pitchFamily="18" charset="0"/>
              <a:ea typeface="Cambria Math" pitchFamily="18" charset="0"/>
            </a:endParaRPr>
          </a:p>
          <a:p>
            <a:pPr marL="285750" indent="-285750"/>
            <a:r>
              <a:rPr lang="en-US" b="1" dirty="0" smtClean="0">
                <a:solidFill>
                  <a:srgbClr val="002060"/>
                </a:solidFill>
                <a:latin typeface="Cambria Math" pitchFamily="18" charset="0"/>
                <a:ea typeface="Cambria Math" pitchFamily="18" charset="0"/>
              </a:rPr>
              <a:t>3.</a:t>
            </a:r>
            <a:r>
              <a:rPr lang="en-US" b="1" u="sng" dirty="0" smtClean="0">
                <a:solidFill>
                  <a:srgbClr val="002060"/>
                </a:solidFill>
                <a:latin typeface="Cambria Math" pitchFamily="18" charset="0"/>
                <a:ea typeface="Cambria Math" pitchFamily="18" charset="0"/>
              </a:rPr>
              <a:t>Bandwidth Limit</a:t>
            </a:r>
          </a:p>
          <a:p>
            <a:pPr lvl="2">
              <a:buFont typeface="Wingdings" pitchFamily="2" charset="2"/>
              <a:buChar char="Ø"/>
            </a:pPr>
            <a:r>
              <a:rPr lang="en-US" dirty="0" smtClean="0">
                <a:latin typeface="Cambria Math" pitchFamily="18" charset="0"/>
                <a:ea typeface="Cambria Math" pitchFamily="18" charset="0"/>
              </a:rPr>
              <a:t>Will cap the server at a specific bandwidth limit.  If the server reaches the limit no new session will be established</a:t>
            </a:r>
          </a:p>
          <a:p>
            <a:pPr lvl="2">
              <a:buFont typeface="Wingdings" pitchFamily="2" charset="2"/>
              <a:buChar char="Ø"/>
            </a:pPr>
            <a:r>
              <a:rPr lang="en-US" dirty="0" smtClean="0">
                <a:latin typeface="Cambria Math" pitchFamily="18" charset="0"/>
                <a:ea typeface="Cambria Math" pitchFamily="18" charset="0"/>
              </a:rPr>
              <a:t>Note: It will not traffic shape or provide QoS, traffic can exceed the bandwidth limit however no new sessions will be established to the server until it drops below the limit.  </a:t>
            </a:r>
            <a:endParaRPr lang="en-US" dirty="0">
              <a:latin typeface="Cambria Math" pitchFamily="18" charset="0"/>
              <a:ea typeface="Cambria Math" pitchFamily="18" charset="0"/>
            </a:endParaRPr>
          </a:p>
        </p:txBody>
      </p:sp>
    </p:spTree>
    <p:extLst>
      <p:ext uri="{BB962C8B-B14F-4D97-AF65-F5344CB8AC3E}">
        <p14:creationId xmlns:p14="http://schemas.microsoft.com/office/powerpoint/2010/main" val="2887277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32429" y="664907"/>
            <a:ext cx="3991157" cy="707886"/>
          </a:xfrm>
          <a:prstGeom prst="rect">
            <a:avLst/>
          </a:prstGeom>
        </p:spPr>
        <p:txBody>
          <a:bodyPr wrap="none">
            <a:spAutoFit/>
          </a:bodyPr>
          <a:lstStyle/>
          <a:p>
            <a:pPr lvl="1"/>
            <a:r>
              <a:rPr lang="en-US" sz="4000" b="1" u="sng" dirty="0" smtClean="0">
                <a:solidFill>
                  <a:srgbClr val="002060"/>
                </a:solidFill>
                <a:latin typeface="Cambria Math" pitchFamily="18" charset="0"/>
                <a:ea typeface="Cambria Math" pitchFamily="18" charset="0"/>
              </a:rPr>
              <a:t>Layer 4 Policies</a:t>
            </a:r>
            <a:endParaRPr lang="en-US" sz="4000" b="1" u="sng" dirty="0">
              <a:solidFill>
                <a:srgbClr val="002060"/>
              </a:solidFill>
              <a:latin typeface="Cambria Math" pitchFamily="18" charset="0"/>
              <a:ea typeface="Cambria Math" pitchFamily="18" charset="0"/>
            </a:endParaRPr>
          </a:p>
        </p:txBody>
      </p:sp>
      <p:grpSp>
        <p:nvGrpSpPr>
          <p:cNvPr id="11" name="Gruppieren 15"/>
          <p:cNvGrpSpPr>
            <a:grpSpLocks/>
          </p:cNvGrpSpPr>
          <p:nvPr/>
        </p:nvGrpSpPr>
        <p:grpSpPr bwMode="auto">
          <a:xfrm>
            <a:off x="2674976" y="3504975"/>
            <a:ext cx="5683250" cy="2959100"/>
            <a:chOff x="1828800" y="2822575"/>
            <a:chExt cx="5683250" cy="2959100"/>
          </a:xfrm>
        </p:grpSpPr>
        <p:sp>
          <p:nvSpPr>
            <p:cNvPr id="12" name="Text Box 4"/>
            <p:cNvSpPr txBox="1">
              <a:spLocks noChangeArrowheads="1"/>
            </p:cNvSpPr>
            <p:nvPr/>
          </p:nvSpPr>
          <p:spPr bwMode="auto">
            <a:xfrm>
              <a:off x="1828800" y="5381625"/>
              <a:ext cx="5683250" cy="400050"/>
            </a:xfrm>
            <a:prstGeom prst="rect">
              <a:avLst/>
            </a:prstGeom>
            <a:ln>
              <a:headEnd/>
              <a:tailEnd/>
            </a:ln>
          </p:spPr>
          <p:style>
            <a:lnRef idx="1">
              <a:schemeClr val="dk1"/>
            </a:lnRef>
            <a:fillRef idx="3">
              <a:schemeClr val="dk1"/>
            </a:fillRef>
            <a:effectRef idx="2">
              <a:schemeClr val="dk1"/>
            </a:effectRef>
            <a:fontRef idx="minor">
              <a:schemeClr val="lt1"/>
            </a:fontRef>
          </p:style>
          <p:txBody>
            <a:bodyPr>
              <a:spAutoFit/>
            </a:bodyPr>
            <a:lstStyle/>
            <a:p>
              <a:pPr algn="r">
                <a:spcBef>
                  <a:spcPct val="50000"/>
                </a:spcBef>
                <a:defRPr/>
              </a:pPr>
              <a:r>
                <a:rPr lang="en-US" sz="2000" b="1" dirty="0">
                  <a:latin typeface="Cambria Math" pitchFamily="18" charset="0"/>
                  <a:ea typeface="Cambria Math" pitchFamily="18" charset="0"/>
                  <a:cs typeface="Arial" pitchFamily="34" charset="0"/>
                </a:rPr>
                <a:t>Farm</a:t>
              </a:r>
              <a:r>
                <a:rPr lang="en-US" sz="2000" dirty="0">
                  <a:latin typeface="Cambria Math" pitchFamily="18" charset="0"/>
                  <a:ea typeface="Cambria Math" pitchFamily="18" charset="0"/>
                  <a:cs typeface="Arial" pitchFamily="34" charset="0"/>
                </a:rPr>
                <a:t> – a group of servers that provide a service </a:t>
              </a:r>
            </a:p>
          </p:txBody>
        </p:sp>
        <p:sp>
          <p:nvSpPr>
            <p:cNvPr id="13" name="Line 6"/>
            <p:cNvSpPr>
              <a:spLocks noChangeShapeType="1"/>
            </p:cNvSpPr>
            <p:nvPr/>
          </p:nvSpPr>
          <p:spPr bwMode="auto">
            <a:xfrm>
              <a:off x="2908300" y="2822575"/>
              <a:ext cx="23813" cy="2478088"/>
            </a:xfrm>
            <a:prstGeom prst="line">
              <a:avLst/>
            </a:prstGeom>
            <a:noFill/>
            <a:ln w="28575">
              <a:solidFill>
                <a:schemeClr val="tx1"/>
              </a:solidFill>
              <a:round/>
              <a:headEnd/>
              <a:tailEnd type="triangle" w="med" len="med"/>
            </a:ln>
          </p:spPr>
          <p:txBody>
            <a:bodyPr/>
            <a:lstStyle/>
            <a:p>
              <a:pPr algn="r">
                <a:defRPr/>
              </a:pPr>
              <a:endParaRPr lang="en-GB" sz="1000">
                <a:solidFill>
                  <a:schemeClr val="bg1"/>
                </a:solidFill>
                <a:latin typeface="+mn-lt"/>
                <a:ea typeface="Osaka" charset="-128"/>
              </a:endParaRPr>
            </a:p>
          </p:txBody>
        </p:sp>
      </p:grpSp>
      <p:grpSp>
        <p:nvGrpSpPr>
          <p:cNvPr id="14" name="Gruppieren 14"/>
          <p:cNvGrpSpPr>
            <a:grpSpLocks/>
          </p:cNvGrpSpPr>
          <p:nvPr/>
        </p:nvGrpSpPr>
        <p:grpSpPr bwMode="auto">
          <a:xfrm>
            <a:off x="4548226" y="3535138"/>
            <a:ext cx="3743325" cy="2447925"/>
            <a:chOff x="3702050" y="2852738"/>
            <a:chExt cx="3743325" cy="2447925"/>
          </a:xfrm>
        </p:grpSpPr>
        <p:grpSp>
          <p:nvGrpSpPr>
            <p:cNvPr id="15" name="Gruppieren 11"/>
            <p:cNvGrpSpPr>
              <a:grpSpLocks/>
            </p:cNvGrpSpPr>
            <p:nvPr/>
          </p:nvGrpSpPr>
          <p:grpSpPr bwMode="auto">
            <a:xfrm>
              <a:off x="3702050" y="2852738"/>
              <a:ext cx="3743325" cy="1420217"/>
              <a:chOff x="3702050" y="2852738"/>
              <a:chExt cx="3743325" cy="1420217"/>
            </a:xfrm>
          </p:grpSpPr>
          <p:sp>
            <p:nvSpPr>
              <p:cNvPr id="23" name="Text Box 5"/>
              <p:cNvSpPr txBox="1">
                <a:spLocks noChangeArrowheads="1"/>
              </p:cNvSpPr>
              <p:nvPr/>
            </p:nvSpPr>
            <p:spPr bwMode="auto">
              <a:xfrm>
                <a:off x="3702050" y="3349625"/>
                <a:ext cx="3743325" cy="923330"/>
              </a:xfrm>
              <a:prstGeom prst="rect">
                <a:avLst/>
              </a:prstGeom>
              <a:solidFill>
                <a:schemeClr val="accent6">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r">
                  <a:spcBef>
                    <a:spcPct val="50000"/>
                  </a:spcBef>
                  <a:defRPr/>
                </a:pPr>
                <a:r>
                  <a:rPr lang="en-US" b="1" dirty="0">
                    <a:latin typeface="Cambria Math" pitchFamily="18" charset="0"/>
                    <a:ea typeface="Cambria Math" pitchFamily="18" charset="0"/>
                    <a:cs typeface="Arial" pitchFamily="34" charset="0"/>
                  </a:rPr>
                  <a:t>Layer 7 Policies </a:t>
                </a:r>
                <a:r>
                  <a:rPr lang="en-US" dirty="0">
                    <a:latin typeface="Cambria Math" pitchFamily="18" charset="0"/>
                    <a:ea typeface="Cambria Math" pitchFamily="18" charset="0"/>
                    <a:cs typeface="Arial" pitchFamily="34" charset="0"/>
                  </a:rPr>
                  <a:t>– farm selection based on application level parameters </a:t>
                </a:r>
              </a:p>
            </p:txBody>
          </p:sp>
          <p:sp>
            <p:nvSpPr>
              <p:cNvPr id="25" name="Line 7"/>
              <p:cNvSpPr>
                <a:spLocks noChangeShapeType="1"/>
              </p:cNvSpPr>
              <p:nvPr/>
            </p:nvSpPr>
            <p:spPr bwMode="auto">
              <a:xfrm>
                <a:off x="5318125" y="2852738"/>
                <a:ext cx="0" cy="463550"/>
              </a:xfrm>
              <a:prstGeom prst="line">
                <a:avLst/>
              </a:prstGeom>
              <a:noFill/>
              <a:ln w="28575">
                <a:solidFill>
                  <a:schemeClr val="tx1"/>
                </a:solidFill>
                <a:round/>
                <a:headEnd/>
                <a:tailEnd type="triangle" w="med" len="med"/>
              </a:ln>
            </p:spPr>
            <p:txBody>
              <a:bodyPr/>
              <a:lstStyle/>
              <a:p>
                <a:pPr algn="r">
                  <a:defRPr/>
                </a:pPr>
                <a:endParaRPr lang="en-GB" sz="1000">
                  <a:solidFill>
                    <a:schemeClr val="bg1"/>
                  </a:solidFill>
                  <a:latin typeface="+mn-lt"/>
                  <a:ea typeface="Osaka" charset="-128"/>
                </a:endParaRPr>
              </a:p>
            </p:txBody>
          </p:sp>
        </p:grpSp>
        <p:sp>
          <p:nvSpPr>
            <p:cNvPr id="16" name="Line 8"/>
            <p:cNvSpPr>
              <a:spLocks noChangeShapeType="1"/>
            </p:cNvSpPr>
            <p:nvPr/>
          </p:nvSpPr>
          <p:spPr bwMode="auto">
            <a:xfrm>
              <a:off x="5284788" y="4437063"/>
              <a:ext cx="0" cy="863600"/>
            </a:xfrm>
            <a:prstGeom prst="line">
              <a:avLst/>
            </a:prstGeom>
            <a:noFill/>
            <a:ln w="28575">
              <a:solidFill>
                <a:schemeClr val="tx1"/>
              </a:solidFill>
              <a:round/>
              <a:headEnd/>
              <a:tailEnd type="triangle" w="med" len="med"/>
            </a:ln>
          </p:spPr>
          <p:txBody>
            <a:bodyPr/>
            <a:lstStyle/>
            <a:p>
              <a:pPr algn="r">
                <a:defRPr/>
              </a:pPr>
              <a:endParaRPr lang="en-GB" sz="1000">
                <a:solidFill>
                  <a:schemeClr val="bg1"/>
                </a:solidFill>
                <a:latin typeface="+mn-lt"/>
                <a:ea typeface="Osaka" charset="-128"/>
              </a:endParaRPr>
            </a:p>
          </p:txBody>
        </p:sp>
      </p:grpSp>
      <p:sp>
        <p:nvSpPr>
          <p:cNvPr id="26" name="Text Box 9"/>
          <p:cNvSpPr txBox="1">
            <a:spLocks noChangeArrowheads="1"/>
          </p:cNvSpPr>
          <p:nvPr/>
        </p:nvSpPr>
        <p:spPr bwMode="auto">
          <a:xfrm>
            <a:off x="4475695" y="1947638"/>
            <a:ext cx="2109295" cy="400110"/>
          </a:xfrm>
          <a:prstGeom prst="rect">
            <a:avLst/>
          </a:prstGeom>
          <a:noFill/>
          <a:ln w="9525">
            <a:noFill/>
            <a:miter lim="800000"/>
            <a:headEnd/>
            <a:tailEnd/>
          </a:ln>
        </p:spPr>
        <p:txBody>
          <a:bodyPr wrap="none">
            <a:spAutoFit/>
          </a:bodyPr>
          <a:lstStyle/>
          <a:p>
            <a:pPr algn="r">
              <a:defRPr/>
            </a:pPr>
            <a:r>
              <a:rPr lang="en-US" sz="2000" b="1" dirty="0" smtClean="0">
                <a:solidFill>
                  <a:srgbClr val="00B050"/>
                </a:solidFill>
                <a:latin typeface="Cambria Math" pitchFamily="18" charset="0"/>
                <a:ea typeface="Cambria Math" pitchFamily="18" charset="0"/>
                <a:cs typeface="Arial" pitchFamily="34" charset="0"/>
              </a:rPr>
              <a:t>Virtual IP address</a:t>
            </a:r>
            <a:endParaRPr lang="en-US" sz="2000" b="1" dirty="0">
              <a:solidFill>
                <a:srgbClr val="00B050"/>
              </a:solidFill>
              <a:latin typeface="Cambria Math" pitchFamily="18" charset="0"/>
              <a:ea typeface="Cambria Math" pitchFamily="18" charset="0"/>
              <a:cs typeface="Arial" pitchFamily="34" charset="0"/>
            </a:endParaRPr>
          </a:p>
        </p:txBody>
      </p:sp>
      <p:grpSp>
        <p:nvGrpSpPr>
          <p:cNvPr id="27" name="Gruppieren 13"/>
          <p:cNvGrpSpPr>
            <a:grpSpLocks/>
          </p:cNvGrpSpPr>
          <p:nvPr/>
        </p:nvGrpSpPr>
        <p:grpSpPr bwMode="auto">
          <a:xfrm>
            <a:off x="2674976" y="2311175"/>
            <a:ext cx="5543550" cy="1078131"/>
            <a:chOff x="1828800" y="1628775"/>
            <a:chExt cx="5543550" cy="1078131"/>
          </a:xfrm>
        </p:grpSpPr>
        <p:sp>
          <p:nvSpPr>
            <p:cNvPr id="28" name="Text Box 3"/>
            <p:cNvSpPr txBox="1">
              <a:spLocks noChangeArrowheads="1"/>
            </p:cNvSpPr>
            <p:nvPr/>
          </p:nvSpPr>
          <p:spPr bwMode="auto">
            <a:xfrm>
              <a:off x="1828800" y="2060575"/>
              <a:ext cx="5543550" cy="646331"/>
            </a:xfrm>
            <a:prstGeom prst="rect">
              <a:avLst/>
            </a:prstGeom>
            <a:solidFill>
              <a:srgbClr val="92D050"/>
            </a:solidFill>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r">
                <a:spcBef>
                  <a:spcPct val="50000"/>
                </a:spcBef>
                <a:defRPr/>
              </a:pPr>
              <a:r>
                <a:rPr lang="en-US" b="1" dirty="0">
                  <a:solidFill>
                    <a:schemeClr val="tx1"/>
                  </a:solidFill>
                  <a:latin typeface="Cambria Math" pitchFamily="18" charset="0"/>
                  <a:ea typeface="Cambria Math" pitchFamily="18" charset="0"/>
                  <a:cs typeface="Arial" pitchFamily="34" charset="0"/>
                </a:rPr>
                <a:t>Layer 4 Policies</a:t>
              </a:r>
              <a:r>
                <a:rPr lang="en-US" dirty="0">
                  <a:solidFill>
                    <a:schemeClr val="tx1"/>
                  </a:solidFill>
                  <a:latin typeface="Cambria Math" pitchFamily="18" charset="0"/>
                  <a:ea typeface="Cambria Math" pitchFamily="18" charset="0"/>
                  <a:cs typeface="Arial" pitchFamily="34" charset="0"/>
                </a:rPr>
                <a:t> – farm selection based on network level parameters </a:t>
              </a:r>
            </a:p>
          </p:txBody>
        </p:sp>
        <p:sp>
          <p:nvSpPr>
            <p:cNvPr id="29" name="Line 10"/>
            <p:cNvSpPr>
              <a:spLocks noChangeShapeType="1"/>
            </p:cNvSpPr>
            <p:nvPr/>
          </p:nvSpPr>
          <p:spPr bwMode="auto">
            <a:xfrm>
              <a:off x="4564063" y="1628775"/>
              <a:ext cx="0" cy="360363"/>
            </a:xfrm>
            <a:prstGeom prst="line">
              <a:avLst/>
            </a:prstGeom>
            <a:noFill/>
            <a:ln w="28575">
              <a:solidFill>
                <a:schemeClr val="tx1"/>
              </a:solidFill>
              <a:round/>
              <a:headEnd/>
              <a:tailEnd type="triangle" w="med" len="med"/>
            </a:ln>
          </p:spPr>
          <p:txBody>
            <a:bodyPr/>
            <a:lstStyle/>
            <a:p>
              <a:pPr algn="r">
                <a:defRPr/>
              </a:pPr>
              <a:endParaRPr lang="en-GB" sz="1000">
                <a:solidFill>
                  <a:schemeClr val="bg1"/>
                </a:solidFill>
                <a:latin typeface="+mn-lt"/>
                <a:ea typeface="Osaka" charset="-128"/>
              </a:endParaRPr>
            </a:p>
          </p:txBody>
        </p:sp>
      </p:grpSp>
    </p:spTree>
    <p:extLst>
      <p:ext uri="{BB962C8B-B14F-4D97-AF65-F5344CB8AC3E}">
        <p14:creationId xmlns:p14="http://schemas.microsoft.com/office/powerpoint/2010/main" val="125844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flipV="1">
            <a:off x="7950467" y="4449605"/>
            <a:ext cx="0" cy="1485900"/>
          </a:xfrm>
          <a:prstGeom prst="line">
            <a:avLst/>
          </a:prstGeom>
          <a:noFill/>
          <a:ln w="28575">
            <a:solidFill>
              <a:schemeClr val="tx1"/>
            </a:solidFill>
            <a:round/>
            <a:headEnd/>
            <a:tailEnd/>
          </a:ln>
        </p:spPr>
        <p:txBody>
          <a:bodyPr/>
          <a:lstStyle/>
          <a:p>
            <a:endParaRPr lang="en-US"/>
          </a:p>
        </p:txBody>
      </p:sp>
      <p:sp>
        <p:nvSpPr>
          <p:cNvPr id="5" name="Line 5"/>
          <p:cNvSpPr>
            <a:spLocks noChangeShapeType="1"/>
          </p:cNvSpPr>
          <p:nvPr/>
        </p:nvSpPr>
        <p:spPr bwMode="auto">
          <a:xfrm>
            <a:off x="5883542" y="5211605"/>
            <a:ext cx="4314825" cy="0"/>
          </a:xfrm>
          <a:prstGeom prst="line">
            <a:avLst/>
          </a:prstGeom>
          <a:noFill/>
          <a:ln w="38100">
            <a:solidFill>
              <a:schemeClr val="tx1"/>
            </a:solidFill>
            <a:round/>
            <a:headEnd/>
            <a:tailEnd/>
          </a:ln>
        </p:spPr>
        <p:txBody>
          <a:bodyPr/>
          <a:lstStyle/>
          <a:p>
            <a:endParaRPr lang="en-US"/>
          </a:p>
        </p:txBody>
      </p:sp>
      <p:sp>
        <p:nvSpPr>
          <p:cNvPr id="6" name="Line 6"/>
          <p:cNvSpPr>
            <a:spLocks noChangeShapeType="1"/>
          </p:cNvSpPr>
          <p:nvPr/>
        </p:nvSpPr>
        <p:spPr bwMode="auto">
          <a:xfrm flipV="1">
            <a:off x="5878779" y="5211605"/>
            <a:ext cx="0" cy="539750"/>
          </a:xfrm>
          <a:prstGeom prst="line">
            <a:avLst/>
          </a:prstGeom>
          <a:noFill/>
          <a:ln w="28575">
            <a:solidFill>
              <a:schemeClr val="tx1"/>
            </a:solidFill>
            <a:round/>
            <a:headEnd/>
            <a:tailEnd/>
          </a:ln>
        </p:spPr>
        <p:txBody>
          <a:bodyPr/>
          <a:lstStyle/>
          <a:p>
            <a:endParaRPr lang="en-US"/>
          </a:p>
        </p:txBody>
      </p:sp>
      <p:sp>
        <p:nvSpPr>
          <p:cNvPr id="7" name="Line 7"/>
          <p:cNvSpPr>
            <a:spLocks noChangeShapeType="1"/>
          </p:cNvSpPr>
          <p:nvPr/>
        </p:nvSpPr>
        <p:spPr bwMode="auto">
          <a:xfrm flipV="1">
            <a:off x="10203129" y="5211605"/>
            <a:ext cx="0" cy="539750"/>
          </a:xfrm>
          <a:prstGeom prst="line">
            <a:avLst/>
          </a:prstGeom>
          <a:noFill/>
          <a:ln w="28575">
            <a:solidFill>
              <a:schemeClr val="tx1"/>
            </a:solidFill>
            <a:round/>
            <a:headEnd/>
            <a:tailEnd/>
          </a:ln>
        </p:spPr>
        <p:txBody>
          <a:bodyPr/>
          <a:lstStyle/>
          <a:p>
            <a:endParaRPr lang="en-US"/>
          </a:p>
        </p:txBody>
      </p:sp>
      <p:sp>
        <p:nvSpPr>
          <p:cNvPr id="8" name="Text Box 8"/>
          <p:cNvSpPr txBox="1">
            <a:spLocks noChangeArrowheads="1"/>
          </p:cNvSpPr>
          <p:nvPr/>
        </p:nvSpPr>
        <p:spPr bwMode="auto">
          <a:xfrm>
            <a:off x="5567629" y="6475255"/>
            <a:ext cx="566738" cy="336550"/>
          </a:xfrm>
          <a:prstGeom prst="rect">
            <a:avLst/>
          </a:prstGeom>
          <a:noFill/>
          <a:ln w="9525">
            <a:noFill/>
            <a:miter lim="800000"/>
            <a:headEnd/>
            <a:tailEnd/>
          </a:ln>
        </p:spPr>
        <p:txBody>
          <a:bodyPr wrap="none">
            <a:spAutoFit/>
          </a:bodyPr>
          <a:lstStyle/>
          <a:p>
            <a:pPr algn="r" rtl="1"/>
            <a:r>
              <a:rPr lang="en-US" sz="1600" b="1">
                <a:solidFill>
                  <a:srgbClr val="00B050"/>
                </a:solidFill>
                <a:ea typeface="Osaka"/>
                <a:cs typeface="Osaka"/>
              </a:rPr>
              <a:t>FTP</a:t>
            </a:r>
            <a:endParaRPr lang="en-GB" sz="1600" b="1">
              <a:solidFill>
                <a:srgbClr val="00B050"/>
              </a:solidFill>
              <a:ea typeface="Osaka"/>
              <a:cs typeface="Osaka"/>
            </a:endParaRPr>
          </a:p>
        </p:txBody>
      </p:sp>
      <p:sp>
        <p:nvSpPr>
          <p:cNvPr id="9" name="Text Box 9"/>
          <p:cNvSpPr txBox="1">
            <a:spLocks noChangeArrowheads="1"/>
          </p:cNvSpPr>
          <p:nvPr/>
        </p:nvSpPr>
        <p:spPr bwMode="auto">
          <a:xfrm>
            <a:off x="7566292" y="6462555"/>
            <a:ext cx="760412" cy="336550"/>
          </a:xfrm>
          <a:prstGeom prst="rect">
            <a:avLst/>
          </a:prstGeom>
          <a:noFill/>
          <a:ln w="9525">
            <a:noFill/>
            <a:miter lim="800000"/>
            <a:headEnd/>
            <a:tailEnd/>
          </a:ln>
        </p:spPr>
        <p:txBody>
          <a:bodyPr wrap="none">
            <a:spAutoFit/>
          </a:bodyPr>
          <a:lstStyle/>
          <a:p>
            <a:pPr algn="r" rtl="1"/>
            <a:r>
              <a:rPr lang="en-US" sz="1600" b="1">
                <a:ea typeface="Osaka"/>
                <a:cs typeface="Osaka"/>
              </a:rPr>
              <a:t>WWW</a:t>
            </a:r>
            <a:endParaRPr lang="en-GB" sz="1600" b="1">
              <a:ea typeface="Osaka"/>
              <a:cs typeface="Osaka"/>
            </a:endParaRPr>
          </a:p>
        </p:txBody>
      </p:sp>
      <p:sp>
        <p:nvSpPr>
          <p:cNvPr id="10" name="Text Box 10"/>
          <p:cNvSpPr txBox="1">
            <a:spLocks noChangeArrowheads="1"/>
          </p:cNvSpPr>
          <p:nvPr/>
        </p:nvSpPr>
        <p:spPr bwMode="auto">
          <a:xfrm>
            <a:off x="9879279" y="6462555"/>
            <a:ext cx="611188" cy="336550"/>
          </a:xfrm>
          <a:prstGeom prst="rect">
            <a:avLst/>
          </a:prstGeom>
          <a:noFill/>
          <a:ln w="9525">
            <a:noFill/>
            <a:miter lim="800000"/>
            <a:headEnd/>
            <a:tailEnd/>
          </a:ln>
        </p:spPr>
        <p:txBody>
          <a:bodyPr wrap="none">
            <a:spAutoFit/>
          </a:bodyPr>
          <a:lstStyle/>
          <a:p>
            <a:pPr algn="r" rtl="1"/>
            <a:r>
              <a:rPr lang="en-US" sz="1600" b="1">
                <a:solidFill>
                  <a:srgbClr val="0066FF"/>
                </a:solidFill>
                <a:ea typeface="Osaka"/>
                <a:cs typeface="Osaka"/>
              </a:rPr>
              <a:t>DNS</a:t>
            </a:r>
            <a:endParaRPr lang="en-GB" sz="1600" b="1">
              <a:solidFill>
                <a:srgbClr val="0066FF"/>
              </a:solidFill>
              <a:ea typeface="Osaka"/>
              <a:cs typeface="Osaka"/>
            </a:endParaRPr>
          </a:p>
        </p:txBody>
      </p:sp>
      <p:sp>
        <p:nvSpPr>
          <p:cNvPr id="11" name="Oval 11"/>
          <p:cNvSpPr>
            <a:spLocks noChangeArrowheads="1"/>
          </p:cNvSpPr>
          <p:nvPr/>
        </p:nvSpPr>
        <p:spPr bwMode="auto">
          <a:xfrm>
            <a:off x="7126554" y="3833655"/>
            <a:ext cx="1600200" cy="495300"/>
          </a:xfrm>
          <a:prstGeom prst="ellipse">
            <a:avLst/>
          </a:prstGeom>
          <a:solidFill>
            <a:schemeClr val="accent6">
              <a:lumMod val="75000"/>
            </a:schemeClr>
          </a:solidFill>
          <a:ln w="9525">
            <a:noFill/>
            <a:round/>
            <a:headEnd/>
            <a:tailEnd/>
          </a:ln>
        </p:spPr>
        <p:txBody>
          <a:bodyPr wrap="none" anchor="ctr"/>
          <a:lstStyle/>
          <a:p>
            <a:pPr algn="r"/>
            <a:endParaRPr lang="en-US" sz="1000">
              <a:solidFill>
                <a:schemeClr val="bg1"/>
              </a:solidFill>
              <a:ea typeface="Osaka"/>
              <a:cs typeface="Osaka"/>
            </a:endParaRPr>
          </a:p>
        </p:txBody>
      </p:sp>
      <p:sp>
        <p:nvSpPr>
          <p:cNvPr id="12" name="Text Box 12"/>
          <p:cNvSpPr txBox="1">
            <a:spLocks noChangeArrowheads="1"/>
          </p:cNvSpPr>
          <p:nvPr/>
        </p:nvSpPr>
        <p:spPr bwMode="auto">
          <a:xfrm>
            <a:off x="7042246" y="3906680"/>
            <a:ext cx="1446662" cy="338554"/>
          </a:xfrm>
          <a:prstGeom prst="rect">
            <a:avLst/>
          </a:prstGeom>
          <a:noFill/>
          <a:ln w="9525">
            <a:noFill/>
            <a:miter lim="800000"/>
            <a:headEnd/>
            <a:tailEnd/>
          </a:ln>
        </p:spPr>
        <p:txBody>
          <a:bodyPr wrap="square">
            <a:spAutoFit/>
          </a:bodyPr>
          <a:lstStyle/>
          <a:p>
            <a:pPr algn="r" rtl="1"/>
            <a:r>
              <a:rPr lang="en-US" sz="1600" b="1" dirty="0" smtClean="0">
                <a:solidFill>
                  <a:schemeClr val="bg1"/>
                </a:solidFill>
                <a:ea typeface="Osaka"/>
                <a:cs typeface="Osaka"/>
              </a:rPr>
              <a:t>VIP-10.1.1.50</a:t>
            </a:r>
            <a:endParaRPr lang="en-GB" sz="1600" b="1" dirty="0">
              <a:solidFill>
                <a:schemeClr val="bg1"/>
              </a:solidFill>
              <a:ea typeface="Osaka"/>
              <a:cs typeface="Osaka"/>
            </a:endParaRPr>
          </a:p>
        </p:txBody>
      </p:sp>
      <p:grpSp>
        <p:nvGrpSpPr>
          <p:cNvPr id="13" name="Group 13"/>
          <p:cNvGrpSpPr>
            <a:grpSpLocks/>
          </p:cNvGrpSpPr>
          <p:nvPr/>
        </p:nvGrpSpPr>
        <p:grpSpPr bwMode="auto">
          <a:xfrm>
            <a:off x="8079054" y="2208055"/>
            <a:ext cx="2290763" cy="1460500"/>
            <a:chOff x="3000" y="1264"/>
            <a:chExt cx="1443" cy="920"/>
          </a:xfrm>
        </p:grpSpPr>
        <p:sp>
          <p:nvSpPr>
            <p:cNvPr id="14" name="Line 14"/>
            <p:cNvSpPr>
              <a:spLocks noChangeShapeType="1"/>
            </p:cNvSpPr>
            <p:nvPr/>
          </p:nvSpPr>
          <p:spPr bwMode="auto">
            <a:xfrm>
              <a:off x="3000" y="1264"/>
              <a:ext cx="0" cy="920"/>
            </a:xfrm>
            <a:prstGeom prst="line">
              <a:avLst/>
            </a:prstGeom>
            <a:noFill/>
            <a:ln w="28575">
              <a:solidFill>
                <a:srgbClr val="3366FF"/>
              </a:solidFill>
              <a:round/>
              <a:headEnd/>
              <a:tailEnd type="triangle" w="med" len="med"/>
            </a:ln>
          </p:spPr>
          <p:txBody>
            <a:bodyPr/>
            <a:lstStyle/>
            <a:p>
              <a:endParaRPr lang="en-US"/>
            </a:p>
          </p:txBody>
        </p:sp>
        <p:sp>
          <p:nvSpPr>
            <p:cNvPr id="15" name="Rectangle 15"/>
            <p:cNvSpPr>
              <a:spLocks noChangeArrowheads="1"/>
            </p:cNvSpPr>
            <p:nvPr/>
          </p:nvSpPr>
          <p:spPr bwMode="auto">
            <a:xfrm>
              <a:off x="3056" y="1360"/>
              <a:ext cx="1387" cy="366"/>
            </a:xfrm>
            <a:prstGeom prst="rect">
              <a:avLst/>
            </a:prstGeom>
            <a:noFill/>
            <a:ln w="9525">
              <a:noFill/>
              <a:miter lim="800000"/>
              <a:headEnd/>
              <a:tailEnd/>
            </a:ln>
          </p:spPr>
          <p:txBody>
            <a:bodyPr wrap="none">
              <a:spAutoFit/>
            </a:bodyPr>
            <a:lstStyle/>
            <a:p>
              <a:pPr algn="r"/>
              <a:r>
                <a:rPr lang="en-US" sz="1600" b="1">
                  <a:solidFill>
                    <a:srgbClr val="0066FF"/>
                  </a:solidFill>
                  <a:ea typeface="Osaka"/>
                  <a:cs typeface="Osaka"/>
                </a:rPr>
                <a:t>Destination IP = VIP</a:t>
              </a:r>
            </a:p>
            <a:p>
              <a:pPr algn="r"/>
              <a:r>
                <a:rPr lang="en-US" sz="1600" b="1">
                  <a:solidFill>
                    <a:srgbClr val="0066FF"/>
                  </a:solidFill>
                  <a:ea typeface="Osaka"/>
                  <a:cs typeface="Osaka"/>
                </a:rPr>
                <a:t>Destination port = 53</a:t>
              </a:r>
              <a:endParaRPr lang="en-GB" sz="1600" b="1">
                <a:solidFill>
                  <a:srgbClr val="0066FF"/>
                </a:solidFill>
                <a:ea typeface="Osaka"/>
                <a:cs typeface="Osaka"/>
              </a:endParaRPr>
            </a:p>
          </p:txBody>
        </p:sp>
      </p:grpSp>
      <p:grpSp>
        <p:nvGrpSpPr>
          <p:cNvPr id="16" name="Group 16"/>
          <p:cNvGrpSpPr>
            <a:grpSpLocks/>
          </p:cNvGrpSpPr>
          <p:nvPr/>
        </p:nvGrpSpPr>
        <p:grpSpPr bwMode="auto">
          <a:xfrm>
            <a:off x="8574354" y="4392455"/>
            <a:ext cx="3579813" cy="1016000"/>
            <a:chOff x="3312" y="2640"/>
            <a:chExt cx="2255" cy="640"/>
          </a:xfrm>
        </p:grpSpPr>
        <p:sp>
          <p:nvSpPr>
            <p:cNvPr id="17" name="Line 17"/>
            <p:cNvSpPr>
              <a:spLocks noChangeShapeType="1"/>
            </p:cNvSpPr>
            <p:nvPr/>
          </p:nvSpPr>
          <p:spPr bwMode="auto">
            <a:xfrm>
              <a:off x="3312" y="2880"/>
              <a:ext cx="840" cy="400"/>
            </a:xfrm>
            <a:prstGeom prst="line">
              <a:avLst/>
            </a:prstGeom>
            <a:noFill/>
            <a:ln w="28575">
              <a:solidFill>
                <a:srgbClr val="3366FF"/>
              </a:solidFill>
              <a:round/>
              <a:headEnd/>
              <a:tailEnd type="triangle" w="med" len="med"/>
            </a:ln>
          </p:spPr>
          <p:txBody>
            <a:bodyPr/>
            <a:lstStyle/>
            <a:p>
              <a:endParaRPr lang="en-US"/>
            </a:p>
          </p:txBody>
        </p:sp>
        <p:sp>
          <p:nvSpPr>
            <p:cNvPr id="18" name="Rectangle 18"/>
            <p:cNvSpPr>
              <a:spLocks noChangeArrowheads="1"/>
            </p:cNvSpPr>
            <p:nvPr/>
          </p:nvSpPr>
          <p:spPr bwMode="auto">
            <a:xfrm>
              <a:off x="3504" y="2640"/>
              <a:ext cx="2063" cy="366"/>
            </a:xfrm>
            <a:prstGeom prst="rect">
              <a:avLst/>
            </a:prstGeom>
            <a:noFill/>
            <a:ln w="9525">
              <a:noFill/>
              <a:miter lim="800000"/>
              <a:headEnd/>
              <a:tailEnd/>
            </a:ln>
          </p:spPr>
          <p:txBody>
            <a:bodyPr wrap="none">
              <a:spAutoFit/>
            </a:bodyPr>
            <a:lstStyle/>
            <a:p>
              <a:pPr algn="r" rtl="1"/>
              <a:r>
                <a:rPr lang="en-US" sz="1600" b="1">
                  <a:solidFill>
                    <a:srgbClr val="0066FF"/>
                  </a:solidFill>
                  <a:ea typeface="Osaka"/>
                  <a:cs typeface="Osaka"/>
                </a:rPr>
                <a:t>Destination IP = Selected server</a:t>
              </a:r>
            </a:p>
            <a:p>
              <a:pPr algn="r" rtl="1"/>
              <a:r>
                <a:rPr lang="en-US" sz="1600" b="1">
                  <a:solidFill>
                    <a:srgbClr val="0066FF"/>
                  </a:solidFill>
                  <a:ea typeface="Osaka"/>
                  <a:cs typeface="Osaka"/>
                </a:rPr>
                <a:t>Destination port = 53</a:t>
              </a:r>
              <a:endParaRPr lang="en-GB" sz="1600" b="1">
                <a:solidFill>
                  <a:srgbClr val="0066FF"/>
                </a:solidFill>
                <a:ea typeface="Osaka"/>
                <a:cs typeface="Osaka"/>
              </a:endParaRPr>
            </a:p>
          </p:txBody>
        </p:sp>
      </p:grpSp>
      <p:grpSp>
        <p:nvGrpSpPr>
          <p:cNvPr id="19" name="Group 19"/>
          <p:cNvGrpSpPr>
            <a:grpSpLocks/>
          </p:cNvGrpSpPr>
          <p:nvPr/>
        </p:nvGrpSpPr>
        <p:grpSpPr bwMode="auto">
          <a:xfrm>
            <a:off x="5551754" y="2195355"/>
            <a:ext cx="2298700" cy="1460500"/>
            <a:chOff x="1408" y="1256"/>
            <a:chExt cx="1448" cy="920"/>
          </a:xfrm>
        </p:grpSpPr>
        <p:sp>
          <p:nvSpPr>
            <p:cNvPr id="20" name="Line 20"/>
            <p:cNvSpPr>
              <a:spLocks noChangeShapeType="1"/>
            </p:cNvSpPr>
            <p:nvPr/>
          </p:nvSpPr>
          <p:spPr bwMode="auto">
            <a:xfrm>
              <a:off x="2856" y="1256"/>
              <a:ext cx="0" cy="920"/>
            </a:xfrm>
            <a:prstGeom prst="line">
              <a:avLst/>
            </a:prstGeom>
            <a:noFill/>
            <a:ln w="28575">
              <a:solidFill>
                <a:srgbClr val="00FF00"/>
              </a:solidFill>
              <a:round/>
              <a:headEnd/>
              <a:tailEnd type="triangle" w="med" len="med"/>
            </a:ln>
          </p:spPr>
          <p:txBody>
            <a:bodyPr/>
            <a:lstStyle/>
            <a:p>
              <a:endParaRPr lang="en-US"/>
            </a:p>
          </p:txBody>
        </p:sp>
        <p:sp>
          <p:nvSpPr>
            <p:cNvPr id="21" name="Rectangle 21"/>
            <p:cNvSpPr>
              <a:spLocks noChangeArrowheads="1"/>
            </p:cNvSpPr>
            <p:nvPr/>
          </p:nvSpPr>
          <p:spPr bwMode="auto">
            <a:xfrm>
              <a:off x="1408" y="1344"/>
              <a:ext cx="1387" cy="366"/>
            </a:xfrm>
            <a:prstGeom prst="rect">
              <a:avLst/>
            </a:prstGeom>
            <a:noFill/>
            <a:ln w="9525">
              <a:noFill/>
              <a:miter lim="800000"/>
              <a:headEnd/>
              <a:tailEnd/>
            </a:ln>
          </p:spPr>
          <p:txBody>
            <a:bodyPr wrap="none">
              <a:spAutoFit/>
            </a:bodyPr>
            <a:lstStyle/>
            <a:p>
              <a:pPr algn="r"/>
              <a:r>
                <a:rPr lang="en-US" sz="1600" b="1">
                  <a:solidFill>
                    <a:srgbClr val="00B050"/>
                  </a:solidFill>
                  <a:ea typeface="Osaka"/>
                  <a:cs typeface="Osaka"/>
                </a:rPr>
                <a:t>Destination IP = VIP</a:t>
              </a:r>
            </a:p>
            <a:p>
              <a:pPr algn="r"/>
              <a:r>
                <a:rPr lang="en-US" sz="1600" b="1">
                  <a:solidFill>
                    <a:srgbClr val="00B050"/>
                  </a:solidFill>
                  <a:ea typeface="Osaka"/>
                  <a:cs typeface="Osaka"/>
                </a:rPr>
                <a:t>Destination port = 21</a:t>
              </a:r>
              <a:endParaRPr lang="en-GB" sz="1600" b="1">
                <a:solidFill>
                  <a:srgbClr val="00B050"/>
                </a:solidFill>
                <a:ea typeface="Osaka"/>
                <a:cs typeface="Osaka"/>
              </a:endParaRPr>
            </a:p>
          </p:txBody>
        </p:sp>
      </p:grpSp>
      <p:grpSp>
        <p:nvGrpSpPr>
          <p:cNvPr id="22" name="Group 22"/>
          <p:cNvGrpSpPr>
            <a:grpSpLocks/>
          </p:cNvGrpSpPr>
          <p:nvPr/>
        </p:nvGrpSpPr>
        <p:grpSpPr bwMode="auto">
          <a:xfrm>
            <a:off x="3729304" y="4440080"/>
            <a:ext cx="3549650" cy="968375"/>
            <a:chOff x="260" y="2670"/>
            <a:chExt cx="2236" cy="610"/>
          </a:xfrm>
        </p:grpSpPr>
        <p:sp>
          <p:nvSpPr>
            <p:cNvPr id="23" name="Line 23"/>
            <p:cNvSpPr>
              <a:spLocks noChangeShapeType="1"/>
            </p:cNvSpPr>
            <p:nvPr/>
          </p:nvSpPr>
          <p:spPr bwMode="auto">
            <a:xfrm flipH="1">
              <a:off x="1792" y="2864"/>
              <a:ext cx="704" cy="416"/>
            </a:xfrm>
            <a:prstGeom prst="line">
              <a:avLst/>
            </a:prstGeom>
            <a:noFill/>
            <a:ln w="28575">
              <a:solidFill>
                <a:srgbClr val="00FF00"/>
              </a:solidFill>
              <a:round/>
              <a:headEnd/>
              <a:tailEnd type="triangle" w="med" len="med"/>
            </a:ln>
          </p:spPr>
          <p:txBody>
            <a:bodyPr/>
            <a:lstStyle/>
            <a:p>
              <a:endParaRPr lang="en-US"/>
            </a:p>
          </p:txBody>
        </p:sp>
        <p:sp>
          <p:nvSpPr>
            <p:cNvPr id="24" name="Rectangle 24"/>
            <p:cNvSpPr>
              <a:spLocks noChangeArrowheads="1"/>
            </p:cNvSpPr>
            <p:nvPr/>
          </p:nvSpPr>
          <p:spPr bwMode="auto">
            <a:xfrm>
              <a:off x="260" y="2670"/>
              <a:ext cx="2063" cy="366"/>
            </a:xfrm>
            <a:prstGeom prst="rect">
              <a:avLst/>
            </a:prstGeom>
            <a:noFill/>
            <a:ln w="9525">
              <a:noFill/>
              <a:miter lim="800000"/>
              <a:headEnd/>
              <a:tailEnd/>
            </a:ln>
          </p:spPr>
          <p:txBody>
            <a:bodyPr wrap="none">
              <a:spAutoFit/>
            </a:bodyPr>
            <a:lstStyle/>
            <a:p>
              <a:pPr algn="r" rtl="1"/>
              <a:r>
                <a:rPr lang="en-US" sz="1600" b="1">
                  <a:solidFill>
                    <a:srgbClr val="00B050"/>
                  </a:solidFill>
                  <a:ea typeface="Osaka"/>
                  <a:cs typeface="Osaka"/>
                </a:rPr>
                <a:t>Destination IP = Selected server</a:t>
              </a:r>
            </a:p>
            <a:p>
              <a:pPr algn="r" rtl="1"/>
              <a:r>
                <a:rPr lang="en-US" sz="1600" b="1">
                  <a:solidFill>
                    <a:srgbClr val="00B050"/>
                  </a:solidFill>
                  <a:ea typeface="Osaka"/>
                  <a:cs typeface="Osaka"/>
                </a:rPr>
                <a:t>Destination port = 21</a:t>
              </a:r>
              <a:endParaRPr lang="en-GB" sz="1600" b="1">
                <a:solidFill>
                  <a:srgbClr val="00B050"/>
                </a:solidFill>
                <a:ea typeface="Osaka"/>
                <a:cs typeface="Osaka"/>
              </a:endParaRPr>
            </a:p>
          </p:txBody>
        </p:sp>
      </p:grpSp>
      <p:pic>
        <p:nvPicPr>
          <p:cNvPr id="25" name="Picture 40" descr="workstattion"/>
          <p:cNvPicPr>
            <a:picLocks noChangeAspect="1" noChangeArrowheads="1"/>
          </p:cNvPicPr>
          <p:nvPr/>
        </p:nvPicPr>
        <p:blipFill>
          <a:blip r:embed="rId2" cstate="print"/>
          <a:srcRect/>
          <a:stretch>
            <a:fillRect/>
          </a:stretch>
        </p:blipFill>
        <p:spPr bwMode="auto">
          <a:xfrm>
            <a:off x="7463104" y="1544480"/>
            <a:ext cx="998538" cy="809625"/>
          </a:xfrm>
          <a:prstGeom prst="rect">
            <a:avLst/>
          </a:prstGeom>
          <a:noFill/>
          <a:ln w="9525">
            <a:noFill/>
            <a:miter lim="800000"/>
            <a:headEnd/>
            <a:tailEnd/>
          </a:ln>
        </p:spPr>
      </p:pic>
      <p:pic>
        <p:nvPicPr>
          <p:cNvPr id="26" name="Picture 4" descr="OnDemand2"/>
          <p:cNvPicPr>
            <a:picLocks noChangeAspect="1" noChangeArrowheads="1"/>
          </p:cNvPicPr>
          <p:nvPr/>
        </p:nvPicPr>
        <p:blipFill>
          <a:blip r:embed="rId3" cstate="print"/>
          <a:srcRect/>
          <a:stretch>
            <a:fillRect/>
          </a:stretch>
        </p:blipFill>
        <p:spPr bwMode="auto">
          <a:xfrm>
            <a:off x="7386904" y="4592480"/>
            <a:ext cx="1143000" cy="306388"/>
          </a:xfrm>
          <a:prstGeom prst="rect">
            <a:avLst/>
          </a:prstGeom>
          <a:noFill/>
          <a:ln w="9525">
            <a:noFill/>
            <a:miter lim="800000"/>
            <a:headEnd/>
            <a:tailEnd/>
          </a:ln>
        </p:spPr>
      </p:pic>
      <p:pic>
        <p:nvPicPr>
          <p:cNvPr id="27" name="Picture 14" descr="server_group_2"/>
          <p:cNvPicPr>
            <a:picLocks noChangeAspect="1" noChangeArrowheads="1"/>
          </p:cNvPicPr>
          <p:nvPr/>
        </p:nvPicPr>
        <p:blipFill>
          <a:blip r:embed="rId4" cstate="print"/>
          <a:srcRect/>
          <a:stretch>
            <a:fillRect/>
          </a:stretch>
        </p:blipFill>
        <p:spPr bwMode="auto">
          <a:xfrm>
            <a:off x="5253304" y="5583080"/>
            <a:ext cx="1265238" cy="866775"/>
          </a:xfrm>
          <a:prstGeom prst="rect">
            <a:avLst/>
          </a:prstGeom>
          <a:noFill/>
          <a:ln w="9525">
            <a:noFill/>
            <a:miter lim="800000"/>
            <a:headEnd/>
            <a:tailEnd/>
          </a:ln>
        </p:spPr>
      </p:pic>
      <p:pic>
        <p:nvPicPr>
          <p:cNvPr id="28" name="Picture 14" descr="server_group_2"/>
          <p:cNvPicPr>
            <a:picLocks noChangeAspect="1" noChangeArrowheads="1"/>
          </p:cNvPicPr>
          <p:nvPr/>
        </p:nvPicPr>
        <p:blipFill>
          <a:blip r:embed="rId4" cstate="print"/>
          <a:srcRect/>
          <a:stretch>
            <a:fillRect/>
          </a:stretch>
        </p:blipFill>
        <p:spPr bwMode="auto">
          <a:xfrm>
            <a:off x="7310704" y="5583080"/>
            <a:ext cx="1265238" cy="866775"/>
          </a:xfrm>
          <a:prstGeom prst="rect">
            <a:avLst/>
          </a:prstGeom>
          <a:noFill/>
          <a:ln w="9525">
            <a:noFill/>
            <a:miter lim="800000"/>
            <a:headEnd/>
            <a:tailEnd/>
          </a:ln>
        </p:spPr>
      </p:pic>
      <p:pic>
        <p:nvPicPr>
          <p:cNvPr id="29" name="Picture 14" descr="server_group_2"/>
          <p:cNvPicPr>
            <a:picLocks noChangeAspect="1" noChangeArrowheads="1"/>
          </p:cNvPicPr>
          <p:nvPr/>
        </p:nvPicPr>
        <p:blipFill>
          <a:blip r:embed="rId4" cstate="print"/>
          <a:srcRect/>
          <a:stretch>
            <a:fillRect/>
          </a:stretch>
        </p:blipFill>
        <p:spPr bwMode="auto">
          <a:xfrm>
            <a:off x="9596704" y="5659280"/>
            <a:ext cx="1265238" cy="866775"/>
          </a:xfrm>
          <a:prstGeom prst="rect">
            <a:avLst/>
          </a:prstGeom>
          <a:noFill/>
          <a:ln w="9525">
            <a:noFill/>
            <a:miter lim="800000"/>
            <a:headEnd/>
            <a:tailEnd/>
          </a:ln>
        </p:spPr>
      </p:pic>
      <p:sp>
        <p:nvSpPr>
          <p:cNvPr id="33" name="Rectangle 32"/>
          <p:cNvSpPr/>
          <p:nvPr/>
        </p:nvSpPr>
        <p:spPr>
          <a:xfrm>
            <a:off x="0" y="1214651"/>
            <a:ext cx="5868537" cy="324816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1310184"/>
            <a:ext cx="5854890" cy="3139321"/>
          </a:xfrm>
          <a:prstGeom prst="rect">
            <a:avLst/>
          </a:prstGeom>
        </p:spPr>
        <p:txBody>
          <a:bodyPr wrap="square">
            <a:spAutoFit/>
          </a:bodyPr>
          <a:lstStyle/>
          <a:p>
            <a:pPr marL="342900" indent="-342900">
              <a:buFont typeface="Wingdings" pitchFamily="2" charset="2"/>
              <a:buChar char="Ø"/>
            </a:pPr>
            <a:r>
              <a:rPr lang="en-US" dirty="0">
                <a:latin typeface="Cambria Math" pitchFamily="18" charset="0"/>
                <a:ea typeface="Cambria Math" pitchFamily="18" charset="0"/>
              </a:rPr>
              <a:t>A Layer 4 policy connects the VIP to a Farm</a:t>
            </a:r>
          </a:p>
          <a:p>
            <a:pPr marL="800100" lvl="1" indent="-342900">
              <a:buFont typeface="Wingdings" pitchFamily="2" charset="2"/>
              <a:buChar char="ü"/>
            </a:pPr>
            <a:r>
              <a:rPr lang="en-US" dirty="0">
                <a:latin typeface="Cambria Math" pitchFamily="18" charset="0"/>
                <a:ea typeface="Cambria Math" pitchFamily="18" charset="0"/>
              </a:rPr>
              <a:t>Multiple Layer 4 Policies can share the same VIP </a:t>
            </a:r>
          </a:p>
          <a:p>
            <a:pPr lvl="1"/>
            <a:endParaRPr lang="en-US" dirty="0">
              <a:latin typeface="Cambria Math" pitchFamily="18" charset="0"/>
              <a:ea typeface="Cambria Math" pitchFamily="18" charset="0"/>
            </a:endParaRPr>
          </a:p>
          <a:p>
            <a:pPr marL="342900" indent="-342900">
              <a:buFont typeface="Wingdings" pitchFamily="2" charset="2"/>
              <a:buChar char="Ø"/>
            </a:pPr>
            <a:r>
              <a:rPr lang="en-US" dirty="0">
                <a:latin typeface="Cambria Math" pitchFamily="18" charset="0"/>
                <a:ea typeface="Cambria Math" pitchFamily="18" charset="0"/>
              </a:rPr>
              <a:t>Sometimes a customer has to use a single IP on the outside for multiple farms running different applications: </a:t>
            </a:r>
          </a:p>
          <a:p>
            <a:pPr marL="800100" lvl="1" indent="-342900">
              <a:buFont typeface="Wingdings" pitchFamily="2" charset="2"/>
              <a:buChar char="ü"/>
            </a:pPr>
            <a:r>
              <a:rPr lang="en-US" dirty="0">
                <a:latin typeface="Cambria Math" pitchFamily="18" charset="0"/>
                <a:ea typeface="Cambria Math" pitchFamily="18" charset="0"/>
              </a:rPr>
              <a:t>They want to conserve IP </a:t>
            </a:r>
          </a:p>
          <a:p>
            <a:pPr marL="800100" lvl="1" indent="-342900">
              <a:buFont typeface="Wingdings" pitchFamily="2" charset="2"/>
              <a:buChar char="ü"/>
            </a:pPr>
            <a:r>
              <a:rPr lang="en-US" dirty="0">
                <a:latin typeface="Cambria Math" pitchFamily="18" charset="0"/>
                <a:ea typeface="Cambria Math" pitchFamily="18" charset="0"/>
              </a:rPr>
              <a:t>The DNS name is the same (As in HTTP and HTTPS)</a:t>
            </a:r>
          </a:p>
          <a:p>
            <a:pPr lvl="1"/>
            <a:endParaRPr lang="en-US" dirty="0">
              <a:latin typeface="Cambria Math" pitchFamily="18" charset="0"/>
              <a:ea typeface="Cambria Math" pitchFamily="18" charset="0"/>
            </a:endParaRPr>
          </a:p>
          <a:p>
            <a:endParaRPr lang="en-US" dirty="0">
              <a:latin typeface="Cambria Math" pitchFamily="18" charset="0"/>
              <a:ea typeface="Cambria Math" pitchFamily="18" charset="0"/>
            </a:endParaRPr>
          </a:p>
        </p:txBody>
      </p:sp>
    </p:spTree>
    <p:extLst>
      <p:ext uri="{BB962C8B-B14F-4D97-AF65-F5344CB8AC3E}">
        <p14:creationId xmlns:p14="http://schemas.microsoft.com/office/powerpoint/2010/main" val="251496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53758" y="673051"/>
            <a:ext cx="6197402" cy="707886"/>
          </a:xfrm>
          <a:prstGeom prst="rect">
            <a:avLst/>
          </a:prstGeom>
        </p:spPr>
        <p:txBody>
          <a:bodyPr wrap="none">
            <a:spAutoFit/>
          </a:bodyPr>
          <a:lstStyle/>
          <a:p>
            <a:pPr lvl="1"/>
            <a:r>
              <a:rPr lang="en-US" sz="4000" b="1" u="sng" dirty="0" smtClean="0">
                <a:solidFill>
                  <a:srgbClr val="002060"/>
                </a:solidFill>
                <a:latin typeface="Cambria Math" pitchFamily="18" charset="0"/>
                <a:ea typeface="Cambria Math" pitchFamily="18" charset="0"/>
              </a:rPr>
              <a:t>Configure Layer 4 Policies</a:t>
            </a:r>
            <a:endParaRPr lang="en-US" sz="4000" b="1" u="sng" dirty="0">
              <a:solidFill>
                <a:srgbClr val="002060"/>
              </a:solidFill>
              <a:latin typeface="Cambria Math" pitchFamily="18" charset="0"/>
              <a:ea typeface="Cambria Math" pitchFamily="18" charset="0"/>
            </a:endParaRPr>
          </a:p>
        </p:txBody>
      </p:sp>
      <p:sp>
        <p:nvSpPr>
          <p:cNvPr id="5" name="Rectangle 4"/>
          <p:cNvSpPr/>
          <p:nvPr/>
        </p:nvSpPr>
        <p:spPr>
          <a:xfrm>
            <a:off x="266909" y="1688489"/>
            <a:ext cx="6795963" cy="369332"/>
          </a:xfrm>
          <a:prstGeom prst="rect">
            <a:avLst/>
          </a:prstGeom>
        </p:spPr>
        <p:txBody>
          <a:bodyPr wrap="none">
            <a:spAutoFit/>
          </a:bodyPr>
          <a:lstStyle/>
          <a:p>
            <a:pPr>
              <a:buFont typeface="Wingdings" pitchFamily="2" charset="2"/>
              <a:buChar char="Ø"/>
            </a:pPr>
            <a:r>
              <a:rPr lang="en-US" dirty="0" smtClean="0">
                <a:latin typeface="Cambria Math" pitchFamily="18" charset="0"/>
                <a:ea typeface="Cambria Math" pitchFamily="18" charset="0"/>
              </a:rPr>
              <a:t>Goto </a:t>
            </a:r>
            <a:r>
              <a:rPr lang="en-US" b="1" dirty="0" smtClean="0">
                <a:solidFill>
                  <a:srgbClr val="002060"/>
                </a:solidFill>
                <a:latin typeface="Cambria Math" pitchFamily="18" charset="0"/>
                <a:ea typeface="Cambria Math" pitchFamily="18" charset="0"/>
              </a:rPr>
              <a:t>AppDirector</a:t>
            </a:r>
            <a:r>
              <a:rPr lang="en-US" dirty="0" smtClean="0">
                <a:latin typeface="Cambria Math" pitchFamily="18" charset="0"/>
                <a:ea typeface="Cambria Math" pitchFamily="18" charset="0"/>
              </a:rPr>
              <a:t> </a:t>
            </a:r>
            <a:r>
              <a:rPr lang="en-US" dirty="0" smtClean="0">
                <a:latin typeface="Cambria Math" pitchFamily="18" charset="0"/>
                <a:ea typeface="Cambria Math" pitchFamily="18" charset="0"/>
                <a:sym typeface="Wingdings" pitchFamily="2" charset="2"/>
              </a:rPr>
              <a:t> </a:t>
            </a:r>
            <a:r>
              <a:rPr lang="en-US" b="1" dirty="0" smtClean="0">
                <a:solidFill>
                  <a:srgbClr val="002060"/>
                </a:solidFill>
                <a:latin typeface="Cambria Math" pitchFamily="18" charset="0"/>
                <a:ea typeface="Cambria Math" pitchFamily="18" charset="0"/>
                <a:sym typeface="Wingdings" pitchFamily="2" charset="2"/>
              </a:rPr>
              <a:t>Layer 4 Traffic Redirection </a:t>
            </a:r>
            <a:r>
              <a:rPr lang="en-US" dirty="0" smtClean="0">
                <a:latin typeface="Cambria Math" pitchFamily="18" charset="0"/>
                <a:ea typeface="Cambria Math" pitchFamily="18" charset="0"/>
                <a:sym typeface="Wingdings" pitchFamily="2" charset="2"/>
              </a:rPr>
              <a:t> </a:t>
            </a:r>
            <a:r>
              <a:rPr lang="en-US" b="1" dirty="0" smtClean="0">
                <a:solidFill>
                  <a:srgbClr val="002060"/>
                </a:solidFill>
                <a:latin typeface="Cambria Math" pitchFamily="18" charset="0"/>
                <a:ea typeface="Cambria Math" pitchFamily="18" charset="0"/>
                <a:sym typeface="Wingdings" pitchFamily="2" charset="2"/>
              </a:rPr>
              <a:t>Layer 4 Policies</a:t>
            </a:r>
            <a:endParaRPr lang="en-US" b="1" dirty="0">
              <a:solidFill>
                <a:srgbClr val="002060"/>
              </a:solidFill>
              <a:latin typeface="Cambria Math" pitchFamily="18" charset="0"/>
              <a:ea typeface="Cambria Math" pitchFamily="18" charset="0"/>
            </a:endParaRPr>
          </a:p>
        </p:txBody>
      </p:sp>
      <p:pic>
        <p:nvPicPr>
          <p:cNvPr id="23553" name="Picture 1"/>
          <p:cNvPicPr>
            <a:picLocks noChangeAspect="1" noChangeArrowheads="1"/>
          </p:cNvPicPr>
          <p:nvPr/>
        </p:nvPicPr>
        <p:blipFill>
          <a:blip r:embed="rId2"/>
          <a:srcRect/>
          <a:stretch>
            <a:fillRect/>
          </a:stretch>
        </p:blipFill>
        <p:spPr bwMode="auto">
          <a:xfrm>
            <a:off x="4362450" y="2156346"/>
            <a:ext cx="7829550" cy="4701654"/>
          </a:xfrm>
          <a:prstGeom prst="rect">
            <a:avLst/>
          </a:prstGeom>
          <a:noFill/>
          <a:ln w="9525">
            <a:noFill/>
            <a:miter lim="800000"/>
            <a:headEnd/>
            <a:tailEnd/>
          </a:ln>
          <a:effectLst/>
        </p:spPr>
      </p:pic>
    </p:spTree>
    <p:extLst>
      <p:ext uri="{BB962C8B-B14F-4D97-AF65-F5344CB8AC3E}">
        <p14:creationId xmlns:p14="http://schemas.microsoft.com/office/powerpoint/2010/main" val="1216833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674961" y="774707"/>
            <a:ext cx="6537278" cy="584775"/>
          </a:xfrm>
          <a:prstGeom prst="rect">
            <a:avLst/>
          </a:prstGeom>
        </p:spPr>
        <p:txBody>
          <a:bodyPr wrap="square">
            <a:spAutoFit/>
          </a:bodyPr>
          <a:lstStyle/>
          <a:p>
            <a:pPr lvl="1"/>
            <a:r>
              <a:rPr lang="en-US" sz="3200" b="1" u="sng" dirty="0" smtClean="0">
                <a:latin typeface="Cambria Math" pitchFamily="18" charset="0"/>
                <a:ea typeface="Cambria Math" pitchFamily="18" charset="0"/>
              </a:rPr>
              <a:t>Configure Layer 4 Policies</a:t>
            </a:r>
            <a:endParaRPr lang="en-US" sz="3200" b="1" u="sng" dirty="0">
              <a:latin typeface="Cambria Math" pitchFamily="18" charset="0"/>
              <a:ea typeface="Cambria Math" pitchFamily="18" charset="0"/>
            </a:endParaRPr>
          </a:p>
        </p:txBody>
      </p:sp>
      <p:pic>
        <p:nvPicPr>
          <p:cNvPr id="22529" name="Picture 1"/>
          <p:cNvPicPr>
            <a:picLocks noChangeAspect="1" noChangeArrowheads="1"/>
          </p:cNvPicPr>
          <p:nvPr/>
        </p:nvPicPr>
        <p:blipFill>
          <a:blip r:embed="rId2"/>
          <a:srcRect/>
          <a:stretch>
            <a:fillRect/>
          </a:stretch>
        </p:blipFill>
        <p:spPr bwMode="auto">
          <a:xfrm>
            <a:off x="5566155" y="2051359"/>
            <a:ext cx="6448425" cy="4638675"/>
          </a:xfrm>
          <a:prstGeom prst="rect">
            <a:avLst/>
          </a:prstGeom>
          <a:noFill/>
          <a:ln w="9525">
            <a:noFill/>
            <a:miter lim="800000"/>
            <a:headEnd/>
            <a:tailEnd/>
          </a:ln>
          <a:effectLst/>
        </p:spPr>
      </p:pic>
      <p:sp>
        <p:nvSpPr>
          <p:cNvPr id="38" name="Rectangle 37"/>
          <p:cNvSpPr/>
          <p:nvPr/>
        </p:nvSpPr>
        <p:spPr>
          <a:xfrm>
            <a:off x="0" y="1961446"/>
            <a:ext cx="5399812" cy="369332"/>
          </a:xfrm>
          <a:prstGeom prst="rect">
            <a:avLst/>
          </a:prstGeom>
        </p:spPr>
        <p:txBody>
          <a:bodyPr wrap="none">
            <a:spAutoFit/>
          </a:bodyPr>
          <a:lstStyle/>
          <a:p>
            <a:pPr>
              <a:buFont typeface="Wingdings" pitchFamily="2" charset="2"/>
              <a:buChar char="Ø"/>
            </a:pPr>
            <a:r>
              <a:rPr lang="en-US" dirty="0" smtClean="0">
                <a:latin typeface="Cambria Math" pitchFamily="18" charset="0"/>
                <a:ea typeface="Cambria Math" pitchFamily="18" charset="0"/>
              </a:rPr>
              <a:t>Add the following information then click Set button</a:t>
            </a:r>
            <a:endParaRPr lang="en-US" dirty="0"/>
          </a:p>
        </p:txBody>
      </p:sp>
    </p:spTree>
    <p:extLst>
      <p:ext uri="{BB962C8B-B14F-4D97-AF65-F5344CB8AC3E}">
        <p14:creationId xmlns:p14="http://schemas.microsoft.com/office/powerpoint/2010/main" val="3929905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224767" y="460191"/>
            <a:ext cx="3338991" cy="584775"/>
          </a:xfrm>
          <a:prstGeom prst="rect">
            <a:avLst/>
          </a:prstGeom>
        </p:spPr>
        <p:txBody>
          <a:bodyPr wrap="none">
            <a:spAutoFit/>
          </a:bodyPr>
          <a:lstStyle/>
          <a:p>
            <a:r>
              <a:rPr lang="en-IN" sz="3200" b="1" u="sng" dirty="0" smtClean="0">
                <a:latin typeface="Cambria Math" pitchFamily="18" charset="0"/>
                <a:ea typeface="Cambria Math" pitchFamily="18" charset="0"/>
              </a:rPr>
              <a:t>Health Monitoring</a:t>
            </a:r>
            <a:endParaRPr lang="en-IN" sz="3200" b="1" u="sng" dirty="0">
              <a:latin typeface="Cambria Math" pitchFamily="18" charset="0"/>
              <a:ea typeface="Cambria Math" pitchFamily="18" charset="0"/>
            </a:endParaRPr>
          </a:p>
        </p:txBody>
      </p:sp>
      <p:sp>
        <p:nvSpPr>
          <p:cNvPr id="14" name="Rectangle 13"/>
          <p:cNvSpPr/>
          <p:nvPr/>
        </p:nvSpPr>
        <p:spPr>
          <a:xfrm>
            <a:off x="0" y="1428172"/>
            <a:ext cx="6096000" cy="4247317"/>
          </a:xfrm>
          <a:prstGeom prst="rect">
            <a:avLst/>
          </a:prstGeom>
        </p:spPr>
        <p:txBody>
          <a:bodyPr>
            <a:spAutoFit/>
          </a:bodyPr>
          <a:lstStyle/>
          <a:p>
            <a:pPr marL="285750" indent="-285750">
              <a:buFont typeface="Wingdings" pitchFamily="2" charset="2"/>
              <a:buChar char="Ø"/>
            </a:pPr>
            <a:r>
              <a:rPr lang="en-US" dirty="0" smtClean="0">
                <a:ea typeface="MS PGothic" pitchFamily="34" charset="-128"/>
              </a:rPr>
              <a:t>The default method for checking the availability of servers is called Connectivity Checks (Health Monitoring).</a:t>
            </a:r>
          </a:p>
          <a:p>
            <a:pPr>
              <a:buFont typeface="Wingdings" pitchFamily="2" charset="2"/>
              <a:buChar char="Ø"/>
            </a:pPr>
            <a:endParaRPr lang="en-US" dirty="0" smtClean="0">
              <a:ea typeface="MS PGothic" pitchFamily="34" charset="-128"/>
            </a:endParaRPr>
          </a:p>
          <a:p>
            <a:pPr marL="285750" indent="-285750">
              <a:buFont typeface="Wingdings" pitchFamily="2" charset="2"/>
              <a:buChar char="Ø"/>
            </a:pPr>
            <a:r>
              <a:rPr lang="en-US" dirty="0" smtClean="0">
                <a:ea typeface="MS PGothic" pitchFamily="34" charset="-128"/>
              </a:rPr>
              <a:t>Each farm can have a different Check method, but every server within that farm has to be able to respond to the check in the same way</a:t>
            </a:r>
          </a:p>
          <a:p>
            <a:pPr>
              <a:buFont typeface="Wingdings" pitchFamily="2" charset="2"/>
              <a:buChar char="Ø"/>
            </a:pPr>
            <a:endParaRPr lang="en-US" dirty="0" smtClean="0">
              <a:ea typeface="MS PGothic" pitchFamily="34" charset="-128"/>
            </a:endParaRPr>
          </a:p>
          <a:p>
            <a:pPr marL="285750" indent="-285750">
              <a:buFont typeface="Wingdings" pitchFamily="2" charset="2"/>
              <a:buChar char="Ø"/>
            </a:pPr>
            <a:r>
              <a:rPr lang="en-US" dirty="0" smtClean="0">
                <a:ea typeface="MS PGothic" pitchFamily="34" charset="-128"/>
              </a:rPr>
              <a:t>If a server fails to respond to consecutive checks, the AppDirector will disable it in that farm and not send traffic to it</a:t>
            </a:r>
          </a:p>
          <a:p>
            <a:pPr>
              <a:buFont typeface="Wingdings" pitchFamily="2" charset="2"/>
              <a:buChar char="Ø"/>
            </a:pPr>
            <a:endParaRPr lang="en-US" dirty="0" smtClean="0">
              <a:ea typeface="MS PGothic" pitchFamily="34" charset="-128"/>
            </a:endParaRPr>
          </a:p>
          <a:p>
            <a:pPr marL="285750" indent="-285750">
              <a:buFont typeface="Wingdings" pitchFamily="2" charset="2"/>
              <a:buChar char="Ø"/>
            </a:pPr>
            <a:r>
              <a:rPr lang="en-US" dirty="0" smtClean="0">
                <a:ea typeface="MS PGothic" pitchFamily="34" charset="-128"/>
              </a:rPr>
              <a:t>The AppDirector will continue to send checks to the failed server in order to reintroduce it back into the farm when it has recovered</a:t>
            </a:r>
          </a:p>
          <a:p>
            <a:pPr>
              <a:buFont typeface="Wingdings" pitchFamily="2" charset="2"/>
              <a:buChar char="Ø"/>
            </a:pPr>
            <a:endParaRPr lang="en-US" dirty="0">
              <a:ea typeface="MS PGothic" pitchFamily="34" charset="-128"/>
            </a:endParaRPr>
          </a:p>
        </p:txBody>
      </p:sp>
      <p:sp>
        <p:nvSpPr>
          <p:cNvPr id="15" name="Line 3"/>
          <p:cNvSpPr>
            <a:spLocks noChangeShapeType="1"/>
          </p:cNvSpPr>
          <p:nvPr/>
        </p:nvSpPr>
        <p:spPr bwMode="auto">
          <a:xfrm flipH="1">
            <a:off x="7701759" y="2990591"/>
            <a:ext cx="45719" cy="1943578"/>
          </a:xfrm>
          <a:prstGeom prst="line">
            <a:avLst/>
          </a:prstGeom>
          <a:noFill/>
          <a:ln w="28575">
            <a:solidFill>
              <a:srgbClr val="70D070"/>
            </a:solidFill>
            <a:prstDash val="sysDot"/>
            <a:round/>
            <a:headEnd/>
            <a:tailEnd/>
          </a:ln>
        </p:spPr>
        <p:txBody>
          <a:bodyPr/>
          <a:lstStyle/>
          <a:p>
            <a:endParaRPr lang="en-US"/>
          </a:p>
        </p:txBody>
      </p:sp>
      <p:sp>
        <p:nvSpPr>
          <p:cNvPr id="16" name="Line 4"/>
          <p:cNvSpPr>
            <a:spLocks noChangeShapeType="1"/>
          </p:cNvSpPr>
          <p:nvPr/>
        </p:nvSpPr>
        <p:spPr bwMode="auto">
          <a:xfrm rot="5400000" flipH="1" flipV="1">
            <a:off x="7758960" y="3864562"/>
            <a:ext cx="45719" cy="2064918"/>
          </a:xfrm>
          <a:prstGeom prst="line">
            <a:avLst/>
          </a:prstGeom>
          <a:noFill/>
          <a:ln w="28575">
            <a:solidFill>
              <a:srgbClr val="70D070"/>
            </a:solidFill>
            <a:prstDash val="sysDot"/>
            <a:round/>
            <a:headEnd/>
            <a:tailEnd/>
          </a:ln>
        </p:spPr>
        <p:txBody>
          <a:bodyPr/>
          <a:lstStyle/>
          <a:p>
            <a:endParaRPr lang="en-US"/>
          </a:p>
        </p:txBody>
      </p:sp>
      <p:sp>
        <p:nvSpPr>
          <p:cNvPr id="17" name="Line 5"/>
          <p:cNvSpPr>
            <a:spLocks noChangeShapeType="1"/>
          </p:cNvSpPr>
          <p:nvPr/>
        </p:nvSpPr>
        <p:spPr bwMode="auto">
          <a:xfrm>
            <a:off x="6690522" y="4956812"/>
            <a:ext cx="45719" cy="258343"/>
          </a:xfrm>
          <a:prstGeom prst="line">
            <a:avLst/>
          </a:prstGeom>
          <a:noFill/>
          <a:ln w="28575">
            <a:solidFill>
              <a:srgbClr val="70D070"/>
            </a:solidFill>
            <a:prstDash val="sysDot"/>
            <a:round/>
            <a:headEnd/>
            <a:tailEnd/>
          </a:ln>
        </p:spPr>
        <p:txBody>
          <a:bodyPr/>
          <a:lstStyle/>
          <a:p>
            <a:endParaRPr lang="en-US"/>
          </a:p>
        </p:txBody>
      </p:sp>
      <p:sp>
        <p:nvSpPr>
          <p:cNvPr id="18" name="Line 6"/>
          <p:cNvSpPr>
            <a:spLocks noChangeShapeType="1"/>
          </p:cNvSpPr>
          <p:nvPr/>
        </p:nvSpPr>
        <p:spPr bwMode="auto">
          <a:xfrm>
            <a:off x="8786022" y="4985387"/>
            <a:ext cx="45719" cy="258343"/>
          </a:xfrm>
          <a:prstGeom prst="line">
            <a:avLst/>
          </a:prstGeom>
          <a:noFill/>
          <a:ln w="28575">
            <a:solidFill>
              <a:srgbClr val="70D070"/>
            </a:solidFill>
            <a:prstDash val="sysDot"/>
            <a:round/>
            <a:headEnd/>
            <a:tailEnd/>
          </a:ln>
        </p:spPr>
        <p:txBody>
          <a:bodyPr/>
          <a:lstStyle/>
          <a:p>
            <a:endParaRPr lang="en-US"/>
          </a:p>
        </p:txBody>
      </p:sp>
      <p:sp>
        <p:nvSpPr>
          <p:cNvPr id="19" name="Text Box 7"/>
          <p:cNvSpPr txBox="1">
            <a:spLocks noChangeArrowheads="1"/>
          </p:cNvSpPr>
          <p:nvPr/>
        </p:nvSpPr>
        <p:spPr bwMode="auto">
          <a:xfrm>
            <a:off x="6077073" y="5949247"/>
            <a:ext cx="1270356" cy="338554"/>
          </a:xfrm>
          <a:prstGeom prst="rect">
            <a:avLst/>
          </a:prstGeom>
          <a:noFill/>
          <a:ln w="9525">
            <a:noFill/>
            <a:miter lim="800000"/>
            <a:headEnd/>
            <a:tailEnd/>
          </a:ln>
        </p:spPr>
        <p:txBody>
          <a:bodyPr wrap="square">
            <a:spAutoFit/>
          </a:bodyPr>
          <a:lstStyle/>
          <a:p>
            <a:pPr algn="ctr"/>
            <a:r>
              <a:rPr lang="en-GB" altLang="en-GB" sz="1600" b="1">
                <a:ea typeface="Times New Roman (Hebrew)"/>
                <a:cs typeface="Times New Roman (Hebrew)"/>
              </a:rPr>
              <a:t>Server 1</a:t>
            </a:r>
          </a:p>
        </p:txBody>
      </p:sp>
      <p:sp>
        <p:nvSpPr>
          <p:cNvPr id="20" name="Text Box 8"/>
          <p:cNvSpPr txBox="1">
            <a:spLocks noChangeArrowheads="1"/>
          </p:cNvSpPr>
          <p:nvPr/>
        </p:nvSpPr>
        <p:spPr bwMode="auto">
          <a:xfrm>
            <a:off x="8121773" y="5974647"/>
            <a:ext cx="1270356" cy="338554"/>
          </a:xfrm>
          <a:prstGeom prst="rect">
            <a:avLst/>
          </a:prstGeom>
          <a:noFill/>
          <a:ln w="9525">
            <a:noFill/>
            <a:miter lim="800000"/>
            <a:headEnd/>
            <a:tailEnd/>
          </a:ln>
        </p:spPr>
        <p:txBody>
          <a:bodyPr wrap="square">
            <a:spAutoFit/>
          </a:bodyPr>
          <a:lstStyle/>
          <a:p>
            <a:pPr algn="ctr"/>
            <a:r>
              <a:rPr lang="en-GB" altLang="en-GB" sz="1600" b="1">
                <a:ea typeface="Times New Roman (Hebrew)"/>
                <a:cs typeface="Times New Roman (Hebrew)"/>
              </a:rPr>
              <a:t>Server 2</a:t>
            </a:r>
          </a:p>
        </p:txBody>
      </p:sp>
      <p:sp>
        <p:nvSpPr>
          <p:cNvPr id="21" name="Text Box 9"/>
          <p:cNvSpPr txBox="1">
            <a:spLocks noChangeArrowheads="1"/>
          </p:cNvSpPr>
          <p:nvPr/>
        </p:nvSpPr>
        <p:spPr bwMode="auto">
          <a:xfrm>
            <a:off x="7127341" y="2104322"/>
            <a:ext cx="1355150" cy="338554"/>
          </a:xfrm>
          <a:prstGeom prst="rect">
            <a:avLst/>
          </a:prstGeom>
          <a:noFill/>
          <a:ln w="9525">
            <a:noFill/>
            <a:miter lim="800000"/>
            <a:headEnd/>
            <a:tailEnd/>
          </a:ln>
        </p:spPr>
        <p:txBody>
          <a:bodyPr wrap="square">
            <a:spAutoFit/>
          </a:bodyPr>
          <a:lstStyle/>
          <a:p>
            <a:r>
              <a:rPr lang="en-GB" altLang="en-GB" sz="1600" b="1">
                <a:ea typeface="Times New Roman (Hebrew)"/>
                <a:cs typeface="Times New Roman (Hebrew)"/>
              </a:rPr>
              <a:t>AppDirector</a:t>
            </a:r>
          </a:p>
        </p:txBody>
      </p:sp>
      <p:pic>
        <p:nvPicPr>
          <p:cNvPr id="22" name="Picture 12" descr="Server"/>
          <p:cNvPicPr>
            <a:picLocks noChangeAspect="1" noChangeArrowheads="1"/>
          </p:cNvPicPr>
          <p:nvPr/>
        </p:nvPicPr>
        <p:blipFill>
          <a:blip r:embed="rId2" cstate="print"/>
          <a:srcRect/>
          <a:stretch>
            <a:fillRect/>
          </a:stretch>
        </p:blipFill>
        <p:spPr bwMode="auto">
          <a:xfrm>
            <a:off x="6441434" y="5091552"/>
            <a:ext cx="621831" cy="888779"/>
          </a:xfrm>
          <a:prstGeom prst="rect">
            <a:avLst/>
          </a:prstGeom>
          <a:noFill/>
          <a:ln w="9525">
            <a:noFill/>
            <a:miter lim="800000"/>
            <a:headEnd/>
            <a:tailEnd/>
          </a:ln>
        </p:spPr>
      </p:pic>
      <p:pic>
        <p:nvPicPr>
          <p:cNvPr id="23" name="Picture 13" descr="Server"/>
          <p:cNvPicPr>
            <a:picLocks noChangeAspect="1" noChangeArrowheads="1"/>
          </p:cNvPicPr>
          <p:nvPr/>
        </p:nvPicPr>
        <p:blipFill>
          <a:blip r:embed="rId2" cstate="print"/>
          <a:srcRect/>
          <a:stretch>
            <a:fillRect/>
          </a:stretch>
        </p:blipFill>
        <p:spPr bwMode="auto">
          <a:xfrm>
            <a:off x="8498834" y="5091552"/>
            <a:ext cx="621831" cy="888779"/>
          </a:xfrm>
          <a:prstGeom prst="rect">
            <a:avLst/>
          </a:prstGeom>
          <a:noFill/>
          <a:ln w="9525">
            <a:noFill/>
            <a:miter lim="800000"/>
            <a:headEnd/>
            <a:tailEnd/>
          </a:ln>
        </p:spPr>
      </p:pic>
      <p:sp>
        <p:nvSpPr>
          <p:cNvPr id="24" name="Line 14"/>
          <p:cNvSpPr>
            <a:spLocks noChangeShapeType="1"/>
          </p:cNvSpPr>
          <p:nvPr/>
        </p:nvSpPr>
        <p:spPr bwMode="auto">
          <a:xfrm flipH="1">
            <a:off x="6845143" y="3017696"/>
            <a:ext cx="665798" cy="1778359"/>
          </a:xfrm>
          <a:prstGeom prst="line">
            <a:avLst/>
          </a:prstGeom>
          <a:noFill/>
          <a:ln w="38100">
            <a:solidFill>
              <a:srgbClr val="00FF00"/>
            </a:solidFill>
            <a:round/>
            <a:headEnd/>
            <a:tailEnd type="triangle" w="med" len="med"/>
          </a:ln>
        </p:spPr>
        <p:txBody>
          <a:bodyPr/>
          <a:lstStyle/>
          <a:p>
            <a:endParaRPr lang="en-US"/>
          </a:p>
        </p:txBody>
      </p:sp>
      <p:sp>
        <p:nvSpPr>
          <p:cNvPr id="25" name="Line 15"/>
          <p:cNvSpPr>
            <a:spLocks noChangeShapeType="1"/>
          </p:cNvSpPr>
          <p:nvPr/>
        </p:nvSpPr>
        <p:spPr bwMode="auto">
          <a:xfrm>
            <a:off x="8042530" y="3036282"/>
            <a:ext cx="703485" cy="1742311"/>
          </a:xfrm>
          <a:prstGeom prst="line">
            <a:avLst/>
          </a:prstGeom>
          <a:noFill/>
          <a:ln w="38100">
            <a:solidFill>
              <a:srgbClr val="FF0000"/>
            </a:solidFill>
            <a:round/>
            <a:headEnd/>
            <a:tailEnd type="triangle" w="med" len="med"/>
          </a:ln>
        </p:spPr>
        <p:txBody>
          <a:bodyPr/>
          <a:lstStyle/>
          <a:p>
            <a:endParaRPr lang="en-US"/>
          </a:p>
        </p:txBody>
      </p:sp>
      <p:pic>
        <p:nvPicPr>
          <p:cNvPr id="26" name="Picture 16" descr="checkmark"/>
          <p:cNvPicPr>
            <a:picLocks noChangeAspect="1" noChangeArrowheads="1"/>
          </p:cNvPicPr>
          <p:nvPr/>
        </p:nvPicPr>
        <p:blipFill>
          <a:blip r:embed="rId3" cstate="print"/>
          <a:srcRect/>
          <a:stretch>
            <a:fillRect/>
          </a:stretch>
        </p:blipFill>
        <p:spPr bwMode="auto">
          <a:xfrm>
            <a:off x="5882185" y="4585492"/>
            <a:ext cx="725469" cy="631252"/>
          </a:xfrm>
          <a:prstGeom prst="rect">
            <a:avLst/>
          </a:prstGeom>
          <a:noFill/>
          <a:ln w="9525">
            <a:noFill/>
            <a:miter lim="800000"/>
            <a:headEnd/>
            <a:tailEnd/>
          </a:ln>
        </p:spPr>
      </p:pic>
      <p:sp>
        <p:nvSpPr>
          <p:cNvPr id="27" name="Rectangle 17"/>
          <p:cNvSpPr>
            <a:spLocks noChangeArrowheads="1"/>
          </p:cNvSpPr>
          <p:nvPr/>
        </p:nvSpPr>
        <p:spPr bwMode="auto">
          <a:xfrm>
            <a:off x="6428301" y="3582358"/>
            <a:ext cx="727039" cy="400110"/>
          </a:xfrm>
          <a:prstGeom prst="rect">
            <a:avLst/>
          </a:prstGeom>
          <a:noFill/>
          <a:ln w="9525">
            <a:noFill/>
            <a:miter lim="800000"/>
            <a:headEnd/>
            <a:tailEnd/>
          </a:ln>
        </p:spPr>
        <p:txBody>
          <a:bodyPr wrap="square">
            <a:spAutoFit/>
          </a:bodyPr>
          <a:lstStyle/>
          <a:p>
            <a:pPr>
              <a:spcBef>
                <a:spcPct val="50000"/>
              </a:spcBef>
            </a:pPr>
            <a:r>
              <a:rPr lang="en-GB" altLang="en-GB" sz="2000" b="1">
                <a:ea typeface="Osaka"/>
                <a:cs typeface="Osaka"/>
              </a:rPr>
              <a:t>Ping</a:t>
            </a:r>
            <a:endParaRPr lang="en-US" sz="2000" b="1">
              <a:ea typeface="Osaka"/>
              <a:cs typeface="Osaka"/>
            </a:endParaRPr>
          </a:p>
        </p:txBody>
      </p:sp>
      <p:sp>
        <p:nvSpPr>
          <p:cNvPr id="28" name="Rectangle 18"/>
          <p:cNvSpPr>
            <a:spLocks noChangeArrowheads="1"/>
          </p:cNvSpPr>
          <p:nvPr/>
        </p:nvSpPr>
        <p:spPr bwMode="auto">
          <a:xfrm>
            <a:off x="8447601" y="3607758"/>
            <a:ext cx="727039" cy="400110"/>
          </a:xfrm>
          <a:prstGeom prst="rect">
            <a:avLst/>
          </a:prstGeom>
          <a:noFill/>
          <a:ln w="9525">
            <a:noFill/>
            <a:miter lim="800000"/>
            <a:headEnd/>
            <a:tailEnd/>
          </a:ln>
        </p:spPr>
        <p:txBody>
          <a:bodyPr wrap="square">
            <a:spAutoFit/>
          </a:bodyPr>
          <a:lstStyle/>
          <a:p>
            <a:pPr>
              <a:spcBef>
                <a:spcPct val="50000"/>
              </a:spcBef>
            </a:pPr>
            <a:r>
              <a:rPr lang="en-GB" altLang="en-GB" sz="2000" b="1">
                <a:ea typeface="Osaka"/>
                <a:cs typeface="Osaka"/>
              </a:rPr>
              <a:t>Ping</a:t>
            </a:r>
            <a:endParaRPr lang="en-US" sz="2000" b="1">
              <a:ea typeface="Osaka"/>
              <a:cs typeface="Osaka"/>
            </a:endParaRPr>
          </a:p>
        </p:txBody>
      </p:sp>
      <p:sp>
        <p:nvSpPr>
          <p:cNvPr id="29" name="AutoShape 19"/>
          <p:cNvSpPr>
            <a:spLocks noChangeArrowheads="1"/>
          </p:cNvSpPr>
          <p:nvPr/>
        </p:nvSpPr>
        <p:spPr bwMode="auto">
          <a:xfrm>
            <a:off x="8837939" y="4496638"/>
            <a:ext cx="565301" cy="54071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noFill/>
            <a:miter lim="800000"/>
            <a:headEnd/>
            <a:tailEnd/>
          </a:ln>
        </p:spPr>
        <p:txBody>
          <a:bodyPr wrap="none" anchor="ctr"/>
          <a:lstStyle/>
          <a:p>
            <a:endParaRPr lang="en-US"/>
          </a:p>
        </p:txBody>
      </p:sp>
      <p:pic>
        <p:nvPicPr>
          <p:cNvPr id="30" name="Picture 4" descr="OnDemand2"/>
          <p:cNvPicPr>
            <a:picLocks noChangeAspect="1" noChangeArrowheads="1"/>
          </p:cNvPicPr>
          <p:nvPr/>
        </p:nvPicPr>
        <p:blipFill>
          <a:blip r:embed="rId4" cstate="print"/>
          <a:srcRect/>
          <a:stretch>
            <a:fillRect/>
          </a:stretch>
        </p:blipFill>
        <p:spPr bwMode="auto">
          <a:xfrm>
            <a:off x="7234414" y="2513380"/>
            <a:ext cx="1130601" cy="303064"/>
          </a:xfrm>
          <a:prstGeom prst="rect">
            <a:avLst/>
          </a:prstGeom>
          <a:noFill/>
          <a:ln w="9525">
            <a:noFill/>
            <a:miter lim="800000"/>
            <a:headEnd/>
            <a:tailEnd/>
          </a:ln>
        </p:spPr>
      </p:pic>
    </p:spTree>
    <p:extLst>
      <p:ext uri="{BB962C8B-B14F-4D97-AF65-F5344CB8AC3E}">
        <p14:creationId xmlns:p14="http://schemas.microsoft.com/office/powerpoint/2010/main" val="307600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4298564" y="596668"/>
            <a:ext cx="3338991" cy="584775"/>
          </a:xfrm>
          <a:prstGeom prst="rect">
            <a:avLst/>
          </a:prstGeom>
        </p:spPr>
        <p:txBody>
          <a:bodyPr wrap="none">
            <a:spAutoFit/>
          </a:bodyPr>
          <a:lstStyle/>
          <a:p>
            <a:r>
              <a:rPr lang="en-IN" sz="3200" b="1" u="sng" dirty="0" smtClean="0">
                <a:latin typeface="Cambria Math" pitchFamily="18" charset="0"/>
                <a:ea typeface="Cambria Math" pitchFamily="18" charset="0"/>
              </a:rPr>
              <a:t>Health Monitoring</a:t>
            </a:r>
            <a:endParaRPr lang="en-IN" sz="3200" b="1" u="sng" dirty="0">
              <a:latin typeface="Cambria Math" pitchFamily="18" charset="0"/>
              <a:ea typeface="Cambria Math" pitchFamily="18" charset="0"/>
            </a:endParaRPr>
          </a:p>
        </p:txBody>
      </p:sp>
      <p:sp>
        <p:nvSpPr>
          <p:cNvPr id="33" name="Rectangle 32"/>
          <p:cNvSpPr/>
          <p:nvPr/>
        </p:nvSpPr>
        <p:spPr>
          <a:xfrm>
            <a:off x="0" y="1489333"/>
            <a:ext cx="3052549" cy="1477328"/>
          </a:xfrm>
          <a:prstGeom prst="rect">
            <a:avLst/>
          </a:prstGeom>
        </p:spPr>
        <p:style>
          <a:lnRef idx="1">
            <a:schemeClr val="accent6"/>
          </a:lnRef>
          <a:fillRef idx="1003">
            <a:schemeClr val="lt1"/>
          </a:fillRef>
          <a:effectRef idx="1">
            <a:schemeClr val="accent6"/>
          </a:effectRef>
          <a:fontRef idx="minor">
            <a:schemeClr val="dk1"/>
          </a:fontRef>
        </p:style>
        <p:txBody>
          <a:bodyPr wrap="square">
            <a:spAutoFit/>
          </a:bodyPr>
          <a:lstStyle/>
          <a:p>
            <a:r>
              <a:rPr lang="en-GB" altLang="en-GB" b="1" u="sng" dirty="0" smtClean="0">
                <a:latin typeface="Cambria Math" pitchFamily="18" charset="0"/>
                <a:ea typeface="Cambria Math" pitchFamily="18" charset="0"/>
                <a:cs typeface="Times New Roman (Hebrew)"/>
              </a:rPr>
              <a:t>Connectivity Checks</a:t>
            </a:r>
            <a:r>
              <a:rPr lang="en-GB" altLang="en-GB" b="1" dirty="0" smtClean="0">
                <a:latin typeface="Cambria Math" pitchFamily="18" charset="0"/>
                <a:ea typeface="Cambria Math" pitchFamily="18" charset="0"/>
                <a:cs typeface="Times New Roman (Hebrew)"/>
              </a:rPr>
              <a:t>:</a:t>
            </a:r>
          </a:p>
          <a:p>
            <a:pPr>
              <a:buFont typeface="Wingdings" pitchFamily="2" charset="2"/>
              <a:buChar char="Ø"/>
            </a:pPr>
            <a:r>
              <a:rPr lang="en-GB" altLang="en-GB" dirty="0" smtClean="0">
                <a:latin typeface="Cambria Math" pitchFamily="18" charset="0"/>
                <a:ea typeface="Cambria Math" pitchFamily="18" charset="0"/>
                <a:cs typeface="Times New Roman (Hebrew)"/>
              </a:rPr>
              <a:t>Ping</a:t>
            </a:r>
          </a:p>
          <a:p>
            <a:pPr>
              <a:buFont typeface="Wingdings" pitchFamily="2" charset="2"/>
              <a:buChar char="Ø"/>
            </a:pPr>
            <a:r>
              <a:rPr lang="en-GB" altLang="en-GB" dirty="0" smtClean="0">
                <a:latin typeface="Cambria Math" pitchFamily="18" charset="0"/>
                <a:ea typeface="Cambria Math" pitchFamily="18" charset="0"/>
                <a:cs typeface="Times New Roman (Hebrew)"/>
              </a:rPr>
              <a:t>TCP or UDP Port</a:t>
            </a:r>
          </a:p>
          <a:p>
            <a:pPr>
              <a:buFont typeface="Wingdings" pitchFamily="2" charset="2"/>
              <a:buChar char="Ø"/>
            </a:pPr>
            <a:r>
              <a:rPr lang="en-GB" altLang="en-GB" dirty="0" smtClean="0">
                <a:latin typeface="Cambria Math" pitchFamily="18" charset="0"/>
                <a:ea typeface="Cambria Math" pitchFamily="18" charset="0"/>
                <a:cs typeface="Times New Roman (Hebrew)"/>
              </a:rPr>
              <a:t>HTTP page</a:t>
            </a:r>
          </a:p>
          <a:p>
            <a:pPr>
              <a:buFont typeface="Wingdings" pitchFamily="2" charset="2"/>
              <a:buChar char="Ø"/>
            </a:pPr>
            <a:r>
              <a:rPr lang="en-GB" altLang="en-GB" dirty="0" smtClean="0">
                <a:latin typeface="Cambria Math" pitchFamily="18" charset="0"/>
                <a:ea typeface="Cambria Math" pitchFamily="18" charset="0"/>
                <a:cs typeface="Times New Roman (Hebrew)"/>
              </a:rPr>
              <a:t>page Content</a:t>
            </a:r>
            <a:endParaRPr lang="en-GB" altLang="en-GB" dirty="0">
              <a:latin typeface="Cambria Math" pitchFamily="18" charset="0"/>
              <a:ea typeface="Cambria Math" pitchFamily="18" charset="0"/>
              <a:cs typeface="Times New Roman (Hebrew)"/>
            </a:endParaRPr>
          </a:p>
        </p:txBody>
      </p:sp>
      <p:sp>
        <p:nvSpPr>
          <p:cNvPr id="35" name="Line 3"/>
          <p:cNvSpPr>
            <a:spLocks noChangeShapeType="1"/>
          </p:cNvSpPr>
          <p:nvPr/>
        </p:nvSpPr>
        <p:spPr bwMode="auto">
          <a:xfrm flipH="1">
            <a:off x="4098687" y="3181663"/>
            <a:ext cx="45719" cy="1943578"/>
          </a:xfrm>
          <a:prstGeom prst="line">
            <a:avLst/>
          </a:prstGeom>
          <a:noFill/>
          <a:ln w="28575">
            <a:solidFill>
              <a:srgbClr val="70D070"/>
            </a:solidFill>
            <a:prstDash val="sysDot"/>
            <a:round/>
            <a:headEnd/>
            <a:tailEnd/>
          </a:ln>
        </p:spPr>
        <p:txBody>
          <a:bodyPr/>
          <a:lstStyle/>
          <a:p>
            <a:endParaRPr lang="en-US"/>
          </a:p>
        </p:txBody>
      </p:sp>
      <p:sp>
        <p:nvSpPr>
          <p:cNvPr id="36" name="Line 4"/>
          <p:cNvSpPr>
            <a:spLocks noChangeShapeType="1"/>
          </p:cNvSpPr>
          <p:nvPr/>
        </p:nvSpPr>
        <p:spPr bwMode="auto">
          <a:xfrm rot="5400000" flipH="1" flipV="1">
            <a:off x="4155888" y="4055634"/>
            <a:ext cx="45719" cy="2064918"/>
          </a:xfrm>
          <a:prstGeom prst="line">
            <a:avLst/>
          </a:prstGeom>
          <a:noFill/>
          <a:ln w="28575">
            <a:solidFill>
              <a:srgbClr val="70D070"/>
            </a:solidFill>
            <a:prstDash val="sysDot"/>
            <a:round/>
            <a:headEnd/>
            <a:tailEnd/>
          </a:ln>
        </p:spPr>
        <p:txBody>
          <a:bodyPr/>
          <a:lstStyle/>
          <a:p>
            <a:endParaRPr lang="en-US"/>
          </a:p>
        </p:txBody>
      </p:sp>
      <p:sp>
        <p:nvSpPr>
          <p:cNvPr id="37" name="Line 5"/>
          <p:cNvSpPr>
            <a:spLocks noChangeShapeType="1"/>
          </p:cNvSpPr>
          <p:nvPr/>
        </p:nvSpPr>
        <p:spPr bwMode="auto">
          <a:xfrm>
            <a:off x="3087450" y="5147884"/>
            <a:ext cx="45719" cy="258343"/>
          </a:xfrm>
          <a:prstGeom prst="line">
            <a:avLst/>
          </a:prstGeom>
          <a:noFill/>
          <a:ln w="28575">
            <a:solidFill>
              <a:srgbClr val="70D070"/>
            </a:solidFill>
            <a:prstDash val="sysDot"/>
            <a:round/>
            <a:headEnd/>
            <a:tailEnd/>
          </a:ln>
        </p:spPr>
        <p:txBody>
          <a:bodyPr/>
          <a:lstStyle/>
          <a:p>
            <a:endParaRPr lang="en-US"/>
          </a:p>
        </p:txBody>
      </p:sp>
      <p:sp>
        <p:nvSpPr>
          <p:cNvPr id="38" name="Line 6"/>
          <p:cNvSpPr>
            <a:spLocks noChangeShapeType="1"/>
          </p:cNvSpPr>
          <p:nvPr/>
        </p:nvSpPr>
        <p:spPr bwMode="auto">
          <a:xfrm>
            <a:off x="5182950" y="5176459"/>
            <a:ext cx="45719" cy="258343"/>
          </a:xfrm>
          <a:prstGeom prst="line">
            <a:avLst/>
          </a:prstGeom>
          <a:noFill/>
          <a:ln w="28575">
            <a:solidFill>
              <a:srgbClr val="70D070"/>
            </a:solidFill>
            <a:prstDash val="sysDot"/>
            <a:round/>
            <a:headEnd/>
            <a:tailEnd/>
          </a:ln>
        </p:spPr>
        <p:txBody>
          <a:bodyPr/>
          <a:lstStyle/>
          <a:p>
            <a:endParaRPr lang="en-US"/>
          </a:p>
        </p:txBody>
      </p:sp>
      <p:sp>
        <p:nvSpPr>
          <p:cNvPr id="39" name="Text Box 7"/>
          <p:cNvSpPr txBox="1">
            <a:spLocks noChangeArrowheads="1"/>
          </p:cNvSpPr>
          <p:nvPr/>
        </p:nvSpPr>
        <p:spPr bwMode="auto">
          <a:xfrm>
            <a:off x="2474001" y="6140319"/>
            <a:ext cx="1270356" cy="338554"/>
          </a:xfrm>
          <a:prstGeom prst="rect">
            <a:avLst/>
          </a:prstGeom>
          <a:noFill/>
          <a:ln w="9525">
            <a:noFill/>
            <a:miter lim="800000"/>
            <a:headEnd/>
            <a:tailEnd/>
          </a:ln>
        </p:spPr>
        <p:txBody>
          <a:bodyPr wrap="square">
            <a:spAutoFit/>
          </a:bodyPr>
          <a:lstStyle/>
          <a:p>
            <a:pPr algn="ctr"/>
            <a:r>
              <a:rPr lang="en-GB" altLang="en-GB" sz="1600" b="1">
                <a:ea typeface="Times New Roman (Hebrew)"/>
                <a:cs typeface="Times New Roman (Hebrew)"/>
              </a:rPr>
              <a:t>Server 1</a:t>
            </a:r>
          </a:p>
        </p:txBody>
      </p:sp>
      <p:sp>
        <p:nvSpPr>
          <p:cNvPr id="40" name="Text Box 8"/>
          <p:cNvSpPr txBox="1">
            <a:spLocks noChangeArrowheads="1"/>
          </p:cNvSpPr>
          <p:nvPr/>
        </p:nvSpPr>
        <p:spPr bwMode="auto">
          <a:xfrm>
            <a:off x="4518701" y="6165719"/>
            <a:ext cx="1270356" cy="338554"/>
          </a:xfrm>
          <a:prstGeom prst="rect">
            <a:avLst/>
          </a:prstGeom>
          <a:noFill/>
          <a:ln w="9525">
            <a:noFill/>
            <a:miter lim="800000"/>
            <a:headEnd/>
            <a:tailEnd/>
          </a:ln>
        </p:spPr>
        <p:txBody>
          <a:bodyPr wrap="square">
            <a:spAutoFit/>
          </a:bodyPr>
          <a:lstStyle/>
          <a:p>
            <a:pPr algn="ctr"/>
            <a:r>
              <a:rPr lang="en-GB" altLang="en-GB" sz="1600" b="1">
                <a:ea typeface="Times New Roman (Hebrew)"/>
                <a:cs typeface="Times New Roman (Hebrew)"/>
              </a:rPr>
              <a:t>Server 2</a:t>
            </a:r>
          </a:p>
        </p:txBody>
      </p:sp>
      <p:sp>
        <p:nvSpPr>
          <p:cNvPr id="41" name="Text Box 9"/>
          <p:cNvSpPr txBox="1">
            <a:spLocks noChangeArrowheads="1"/>
          </p:cNvSpPr>
          <p:nvPr/>
        </p:nvSpPr>
        <p:spPr bwMode="auto">
          <a:xfrm>
            <a:off x="3524269" y="2295394"/>
            <a:ext cx="1355150" cy="338554"/>
          </a:xfrm>
          <a:prstGeom prst="rect">
            <a:avLst/>
          </a:prstGeom>
          <a:noFill/>
          <a:ln w="9525">
            <a:noFill/>
            <a:miter lim="800000"/>
            <a:headEnd/>
            <a:tailEnd/>
          </a:ln>
        </p:spPr>
        <p:txBody>
          <a:bodyPr wrap="square">
            <a:spAutoFit/>
          </a:bodyPr>
          <a:lstStyle/>
          <a:p>
            <a:r>
              <a:rPr lang="en-GB" altLang="en-GB" sz="1600" b="1">
                <a:ea typeface="Times New Roman (Hebrew)"/>
                <a:cs typeface="Times New Roman (Hebrew)"/>
              </a:rPr>
              <a:t>AppDirector</a:t>
            </a:r>
          </a:p>
        </p:txBody>
      </p:sp>
      <p:pic>
        <p:nvPicPr>
          <p:cNvPr id="42" name="Picture 12" descr="Server"/>
          <p:cNvPicPr>
            <a:picLocks noChangeAspect="1" noChangeArrowheads="1"/>
          </p:cNvPicPr>
          <p:nvPr/>
        </p:nvPicPr>
        <p:blipFill>
          <a:blip r:embed="rId2" cstate="print"/>
          <a:srcRect/>
          <a:stretch>
            <a:fillRect/>
          </a:stretch>
        </p:blipFill>
        <p:spPr bwMode="auto">
          <a:xfrm>
            <a:off x="2838362" y="5282624"/>
            <a:ext cx="621831" cy="888779"/>
          </a:xfrm>
          <a:prstGeom prst="rect">
            <a:avLst/>
          </a:prstGeom>
          <a:noFill/>
          <a:ln w="9525">
            <a:noFill/>
            <a:miter lim="800000"/>
            <a:headEnd/>
            <a:tailEnd/>
          </a:ln>
        </p:spPr>
      </p:pic>
      <p:pic>
        <p:nvPicPr>
          <p:cNvPr id="43" name="Picture 13" descr="Server"/>
          <p:cNvPicPr>
            <a:picLocks noChangeAspect="1" noChangeArrowheads="1"/>
          </p:cNvPicPr>
          <p:nvPr/>
        </p:nvPicPr>
        <p:blipFill>
          <a:blip r:embed="rId2" cstate="print"/>
          <a:srcRect/>
          <a:stretch>
            <a:fillRect/>
          </a:stretch>
        </p:blipFill>
        <p:spPr bwMode="auto">
          <a:xfrm>
            <a:off x="4895762" y="5282624"/>
            <a:ext cx="621831" cy="888779"/>
          </a:xfrm>
          <a:prstGeom prst="rect">
            <a:avLst/>
          </a:prstGeom>
          <a:noFill/>
          <a:ln w="9525">
            <a:noFill/>
            <a:miter lim="800000"/>
            <a:headEnd/>
            <a:tailEnd/>
          </a:ln>
        </p:spPr>
      </p:pic>
      <p:sp>
        <p:nvSpPr>
          <p:cNvPr id="44" name="Line 14"/>
          <p:cNvSpPr>
            <a:spLocks noChangeShapeType="1"/>
          </p:cNvSpPr>
          <p:nvPr/>
        </p:nvSpPr>
        <p:spPr bwMode="auto">
          <a:xfrm flipH="1">
            <a:off x="3242071" y="3208768"/>
            <a:ext cx="665798" cy="1778359"/>
          </a:xfrm>
          <a:prstGeom prst="line">
            <a:avLst/>
          </a:prstGeom>
          <a:noFill/>
          <a:ln w="38100">
            <a:solidFill>
              <a:srgbClr val="00FF00"/>
            </a:solidFill>
            <a:round/>
            <a:headEnd/>
            <a:tailEnd type="triangle" w="med" len="med"/>
          </a:ln>
        </p:spPr>
        <p:txBody>
          <a:bodyPr/>
          <a:lstStyle/>
          <a:p>
            <a:endParaRPr lang="en-US"/>
          </a:p>
        </p:txBody>
      </p:sp>
      <p:sp>
        <p:nvSpPr>
          <p:cNvPr id="45" name="Line 15"/>
          <p:cNvSpPr>
            <a:spLocks noChangeShapeType="1"/>
          </p:cNvSpPr>
          <p:nvPr/>
        </p:nvSpPr>
        <p:spPr bwMode="auto">
          <a:xfrm>
            <a:off x="4439458" y="3227354"/>
            <a:ext cx="703485" cy="1742311"/>
          </a:xfrm>
          <a:prstGeom prst="line">
            <a:avLst/>
          </a:prstGeom>
          <a:noFill/>
          <a:ln w="38100">
            <a:solidFill>
              <a:srgbClr val="FF0000"/>
            </a:solidFill>
            <a:round/>
            <a:headEnd/>
            <a:tailEnd type="triangle" w="med" len="med"/>
          </a:ln>
        </p:spPr>
        <p:txBody>
          <a:bodyPr/>
          <a:lstStyle/>
          <a:p>
            <a:endParaRPr lang="en-US"/>
          </a:p>
        </p:txBody>
      </p:sp>
      <p:pic>
        <p:nvPicPr>
          <p:cNvPr id="46" name="Picture 16" descr="checkmark"/>
          <p:cNvPicPr>
            <a:picLocks noChangeAspect="1" noChangeArrowheads="1"/>
          </p:cNvPicPr>
          <p:nvPr/>
        </p:nvPicPr>
        <p:blipFill>
          <a:blip r:embed="rId3" cstate="print"/>
          <a:srcRect/>
          <a:stretch>
            <a:fillRect/>
          </a:stretch>
        </p:blipFill>
        <p:spPr bwMode="auto">
          <a:xfrm>
            <a:off x="2279113" y="4776564"/>
            <a:ext cx="725469" cy="631252"/>
          </a:xfrm>
          <a:prstGeom prst="rect">
            <a:avLst/>
          </a:prstGeom>
          <a:noFill/>
          <a:ln w="9525">
            <a:noFill/>
            <a:miter lim="800000"/>
            <a:headEnd/>
            <a:tailEnd/>
          </a:ln>
        </p:spPr>
      </p:pic>
      <p:sp>
        <p:nvSpPr>
          <p:cNvPr id="47" name="Rectangle 17"/>
          <p:cNvSpPr>
            <a:spLocks noChangeArrowheads="1"/>
          </p:cNvSpPr>
          <p:nvPr/>
        </p:nvSpPr>
        <p:spPr bwMode="auto">
          <a:xfrm>
            <a:off x="2825229" y="3773430"/>
            <a:ext cx="727039" cy="400110"/>
          </a:xfrm>
          <a:prstGeom prst="rect">
            <a:avLst/>
          </a:prstGeom>
          <a:noFill/>
          <a:ln w="9525">
            <a:noFill/>
            <a:miter lim="800000"/>
            <a:headEnd/>
            <a:tailEnd/>
          </a:ln>
        </p:spPr>
        <p:txBody>
          <a:bodyPr wrap="square">
            <a:spAutoFit/>
          </a:bodyPr>
          <a:lstStyle/>
          <a:p>
            <a:pPr>
              <a:spcBef>
                <a:spcPct val="50000"/>
              </a:spcBef>
            </a:pPr>
            <a:r>
              <a:rPr lang="en-GB" altLang="en-GB" sz="2000" b="1">
                <a:ea typeface="Osaka"/>
                <a:cs typeface="Osaka"/>
              </a:rPr>
              <a:t>Ping</a:t>
            </a:r>
            <a:endParaRPr lang="en-US" sz="2000" b="1">
              <a:ea typeface="Osaka"/>
              <a:cs typeface="Osaka"/>
            </a:endParaRPr>
          </a:p>
        </p:txBody>
      </p:sp>
      <p:sp>
        <p:nvSpPr>
          <p:cNvPr id="48" name="Rectangle 18"/>
          <p:cNvSpPr>
            <a:spLocks noChangeArrowheads="1"/>
          </p:cNvSpPr>
          <p:nvPr/>
        </p:nvSpPr>
        <p:spPr bwMode="auto">
          <a:xfrm>
            <a:off x="4844529" y="3798830"/>
            <a:ext cx="727039" cy="400110"/>
          </a:xfrm>
          <a:prstGeom prst="rect">
            <a:avLst/>
          </a:prstGeom>
          <a:noFill/>
          <a:ln w="9525">
            <a:noFill/>
            <a:miter lim="800000"/>
            <a:headEnd/>
            <a:tailEnd/>
          </a:ln>
        </p:spPr>
        <p:txBody>
          <a:bodyPr wrap="square">
            <a:spAutoFit/>
          </a:bodyPr>
          <a:lstStyle/>
          <a:p>
            <a:pPr>
              <a:spcBef>
                <a:spcPct val="50000"/>
              </a:spcBef>
            </a:pPr>
            <a:r>
              <a:rPr lang="en-GB" altLang="en-GB" sz="2000" b="1">
                <a:ea typeface="Osaka"/>
                <a:cs typeface="Osaka"/>
              </a:rPr>
              <a:t>Ping</a:t>
            </a:r>
            <a:endParaRPr lang="en-US" sz="2000" b="1">
              <a:ea typeface="Osaka"/>
              <a:cs typeface="Osaka"/>
            </a:endParaRPr>
          </a:p>
        </p:txBody>
      </p:sp>
      <p:sp>
        <p:nvSpPr>
          <p:cNvPr id="49" name="AutoShape 19"/>
          <p:cNvSpPr>
            <a:spLocks noChangeArrowheads="1"/>
          </p:cNvSpPr>
          <p:nvPr/>
        </p:nvSpPr>
        <p:spPr bwMode="auto">
          <a:xfrm>
            <a:off x="5234867" y="4687710"/>
            <a:ext cx="565301" cy="54071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noFill/>
            <a:miter lim="800000"/>
            <a:headEnd/>
            <a:tailEnd/>
          </a:ln>
        </p:spPr>
        <p:txBody>
          <a:bodyPr wrap="none" anchor="ctr"/>
          <a:lstStyle/>
          <a:p>
            <a:endParaRPr lang="en-US"/>
          </a:p>
        </p:txBody>
      </p:sp>
      <p:pic>
        <p:nvPicPr>
          <p:cNvPr id="50" name="Picture 4" descr="OnDemand2"/>
          <p:cNvPicPr>
            <a:picLocks noChangeAspect="1" noChangeArrowheads="1"/>
          </p:cNvPicPr>
          <p:nvPr/>
        </p:nvPicPr>
        <p:blipFill>
          <a:blip r:embed="rId4" cstate="print"/>
          <a:srcRect/>
          <a:stretch>
            <a:fillRect/>
          </a:stretch>
        </p:blipFill>
        <p:spPr bwMode="auto">
          <a:xfrm>
            <a:off x="3631342" y="2704452"/>
            <a:ext cx="1130601" cy="303064"/>
          </a:xfrm>
          <a:prstGeom prst="rect">
            <a:avLst/>
          </a:prstGeom>
          <a:noFill/>
          <a:ln w="9525">
            <a:noFill/>
            <a:miter lim="800000"/>
            <a:headEnd/>
            <a:tailEnd/>
          </a:ln>
        </p:spPr>
      </p:pic>
      <p:sp>
        <p:nvSpPr>
          <p:cNvPr id="75" name="Line 3"/>
          <p:cNvSpPr>
            <a:spLocks noChangeShapeType="1"/>
          </p:cNvSpPr>
          <p:nvPr/>
        </p:nvSpPr>
        <p:spPr bwMode="auto">
          <a:xfrm flipH="1">
            <a:off x="9255845" y="3432680"/>
            <a:ext cx="4762" cy="2054225"/>
          </a:xfrm>
          <a:prstGeom prst="line">
            <a:avLst/>
          </a:prstGeom>
          <a:noFill/>
          <a:ln w="28575">
            <a:solidFill>
              <a:srgbClr val="70D070"/>
            </a:solidFill>
            <a:prstDash val="sysDot"/>
            <a:round/>
            <a:headEnd/>
            <a:tailEnd/>
          </a:ln>
        </p:spPr>
        <p:txBody>
          <a:bodyPr/>
          <a:lstStyle/>
          <a:p>
            <a:endParaRPr lang="en-US"/>
          </a:p>
        </p:txBody>
      </p:sp>
      <p:sp>
        <p:nvSpPr>
          <p:cNvPr id="76" name="Line 4"/>
          <p:cNvSpPr>
            <a:spLocks noChangeShapeType="1"/>
          </p:cNvSpPr>
          <p:nvPr/>
        </p:nvSpPr>
        <p:spPr bwMode="auto">
          <a:xfrm rot="5400000" flipH="1" flipV="1">
            <a:off x="9279657" y="4424868"/>
            <a:ext cx="7937" cy="2087562"/>
          </a:xfrm>
          <a:prstGeom prst="line">
            <a:avLst/>
          </a:prstGeom>
          <a:noFill/>
          <a:ln w="28575">
            <a:solidFill>
              <a:srgbClr val="70D070"/>
            </a:solidFill>
            <a:prstDash val="sysDot"/>
            <a:round/>
            <a:headEnd/>
            <a:tailEnd/>
          </a:ln>
        </p:spPr>
        <p:txBody>
          <a:bodyPr/>
          <a:lstStyle/>
          <a:p>
            <a:endParaRPr lang="en-US"/>
          </a:p>
        </p:txBody>
      </p:sp>
      <p:sp>
        <p:nvSpPr>
          <p:cNvPr id="77" name="Line 5"/>
          <p:cNvSpPr>
            <a:spLocks noChangeShapeType="1"/>
          </p:cNvSpPr>
          <p:nvPr/>
        </p:nvSpPr>
        <p:spPr bwMode="auto">
          <a:xfrm>
            <a:off x="8246195" y="5494842"/>
            <a:ext cx="3175" cy="273050"/>
          </a:xfrm>
          <a:prstGeom prst="line">
            <a:avLst/>
          </a:prstGeom>
          <a:noFill/>
          <a:ln w="28575">
            <a:solidFill>
              <a:srgbClr val="70D070"/>
            </a:solidFill>
            <a:prstDash val="sysDot"/>
            <a:round/>
            <a:headEnd/>
            <a:tailEnd/>
          </a:ln>
        </p:spPr>
        <p:txBody>
          <a:bodyPr/>
          <a:lstStyle/>
          <a:p>
            <a:endParaRPr lang="en-US"/>
          </a:p>
        </p:txBody>
      </p:sp>
      <p:sp>
        <p:nvSpPr>
          <p:cNvPr id="78" name="Line 6"/>
          <p:cNvSpPr>
            <a:spLocks noChangeShapeType="1"/>
          </p:cNvSpPr>
          <p:nvPr/>
        </p:nvSpPr>
        <p:spPr bwMode="auto">
          <a:xfrm>
            <a:off x="10341695" y="5523417"/>
            <a:ext cx="3175" cy="273050"/>
          </a:xfrm>
          <a:prstGeom prst="line">
            <a:avLst/>
          </a:prstGeom>
          <a:noFill/>
          <a:ln w="28575">
            <a:solidFill>
              <a:srgbClr val="70D070"/>
            </a:solidFill>
            <a:prstDash val="sysDot"/>
            <a:round/>
            <a:headEnd/>
            <a:tailEnd/>
          </a:ln>
        </p:spPr>
        <p:txBody>
          <a:bodyPr/>
          <a:lstStyle/>
          <a:p>
            <a:endParaRPr lang="en-US"/>
          </a:p>
        </p:txBody>
      </p:sp>
      <p:sp>
        <p:nvSpPr>
          <p:cNvPr id="79" name="Text Box 7"/>
          <p:cNvSpPr txBox="1">
            <a:spLocks noChangeArrowheads="1"/>
          </p:cNvSpPr>
          <p:nvPr/>
        </p:nvSpPr>
        <p:spPr bwMode="auto">
          <a:xfrm>
            <a:off x="7576270" y="6483855"/>
            <a:ext cx="1284287" cy="336550"/>
          </a:xfrm>
          <a:prstGeom prst="rect">
            <a:avLst/>
          </a:prstGeom>
          <a:noFill/>
          <a:ln w="9525">
            <a:noFill/>
            <a:miter lim="800000"/>
            <a:headEnd/>
            <a:tailEnd/>
          </a:ln>
        </p:spPr>
        <p:txBody>
          <a:bodyPr>
            <a:spAutoFit/>
          </a:bodyPr>
          <a:lstStyle/>
          <a:p>
            <a:pPr algn="ctr"/>
            <a:r>
              <a:rPr lang="en-GB" altLang="en-GB" sz="1600" b="1">
                <a:ea typeface="Times New Roman (Hebrew)"/>
                <a:cs typeface="Times New Roman (Hebrew)"/>
              </a:rPr>
              <a:t>Server 1</a:t>
            </a:r>
          </a:p>
        </p:txBody>
      </p:sp>
      <p:sp>
        <p:nvSpPr>
          <p:cNvPr id="80" name="Text Box 8"/>
          <p:cNvSpPr txBox="1">
            <a:spLocks noChangeArrowheads="1"/>
          </p:cNvSpPr>
          <p:nvPr/>
        </p:nvSpPr>
        <p:spPr bwMode="auto">
          <a:xfrm>
            <a:off x="9620970" y="6509255"/>
            <a:ext cx="1284287" cy="336550"/>
          </a:xfrm>
          <a:prstGeom prst="rect">
            <a:avLst/>
          </a:prstGeom>
          <a:noFill/>
          <a:ln w="9525">
            <a:noFill/>
            <a:miter lim="800000"/>
            <a:headEnd/>
            <a:tailEnd/>
          </a:ln>
        </p:spPr>
        <p:txBody>
          <a:bodyPr>
            <a:spAutoFit/>
          </a:bodyPr>
          <a:lstStyle/>
          <a:p>
            <a:pPr algn="ctr"/>
            <a:r>
              <a:rPr lang="en-GB" altLang="en-GB" sz="1600" b="1">
                <a:ea typeface="Times New Roman (Hebrew)"/>
                <a:cs typeface="Times New Roman (Hebrew)"/>
              </a:rPr>
              <a:t>Server 2</a:t>
            </a:r>
          </a:p>
        </p:txBody>
      </p:sp>
      <p:sp>
        <p:nvSpPr>
          <p:cNvPr id="81" name="Text Box 9"/>
          <p:cNvSpPr txBox="1">
            <a:spLocks noChangeArrowheads="1"/>
          </p:cNvSpPr>
          <p:nvPr/>
        </p:nvSpPr>
        <p:spPr bwMode="auto">
          <a:xfrm>
            <a:off x="8554170" y="2508755"/>
            <a:ext cx="1512887" cy="336550"/>
          </a:xfrm>
          <a:prstGeom prst="rect">
            <a:avLst/>
          </a:prstGeom>
          <a:noFill/>
          <a:ln w="9525">
            <a:noFill/>
            <a:miter lim="800000"/>
            <a:headEnd/>
            <a:tailEnd/>
          </a:ln>
        </p:spPr>
        <p:txBody>
          <a:bodyPr>
            <a:spAutoFit/>
          </a:bodyPr>
          <a:lstStyle/>
          <a:p>
            <a:pPr algn="ctr"/>
            <a:r>
              <a:rPr lang="en-GB" altLang="en-GB" sz="1600" b="1">
                <a:ea typeface="Times New Roman (Hebrew)"/>
                <a:cs typeface="Times New Roman (Hebrew)"/>
              </a:rPr>
              <a:t>AppDirector</a:t>
            </a:r>
          </a:p>
        </p:txBody>
      </p:sp>
      <p:pic>
        <p:nvPicPr>
          <p:cNvPr id="82" name="Picture 11" descr="Server"/>
          <p:cNvPicPr>
            <a:picLocks noChangeAspect="1" noChangeArrowheads="1"/>
          </p:cNvPicPr>
          <p:nvPr/>
        </p:nvPicPr>
        <p:blipFill>
          <a:blip r:embed="rId2" cstate="print"/>
          <a:srcRect/>
          <a:stretch>
            <a:fillRect/>
          </a:stretch>
        </p:blipFill>
        <p:spPr bwMode="auto">
          <a:xfrm>
            <a:off x="7947745" y="5634542"/>
            <a:ext cx="628650" cy="898525"/>
          </a:xfrm>
          <a:prstGeom prst="rect">
            <a:avLst/>
          </a:prstGeom>
          <a:noFill/>
          <a:ln w="9525">
            <a:noFill/>
            <a:miter lim="800000"/>
            <a:headEnd/>
            <a:tailEnd/>
          </a:ln>
        </p:spPr>
      </p:pic>
      <p:pic>
        <p:nvPicPr>
          <p:cNvPr id="83" name="Picture 12" descr="Server"/>
          <p:cNvPicPr>
            <a:picLocks noChangeAspect="1" noChangeArrowheads="1"/>
          </p:cNvPicPr>
          <p:nvPr/>
        </p:nvPicPr>
        <p:blipFill>
          <a:blip r:embed="rId2" cstate="print"/>
          <a:srcRect/>
          <a:stretch>
            <a:fillRect/>
          </a:stretch>
        </p:blipFill>
        <p:spPr bwMode="auto">
          <a:xfrm>
            <a:off x="10005145" y="5634542"/>
            <a:ext cx="628650" cy="898525"/>
          </a:xfrm>
          <a:prstGeom prst="rect">
            <a:avLst/>
          </a:prstGeom>
          <a:noFill/>
          <a:ln w="9525">
            <a:noFill/>
            <a:miter lim="800000"/>
            <a:headEnd/>
            <a:tailEnd/>
          </a:ln>
        </p:spPr>
      </p:pic>
      <p:pic>
        <p:nvPicPr>
          <p:cNvPr id="84" name="Picture 13" descr="checkmark"/>
          <p:cNvPicPr>
            <a:picLocks noChangeAspect="1" noChangeArrowheads="1"/>
          </p:cNvPicPr>
          <p:nvPr/>
        </p:nvPicPr>
        <p:blipFill>
          <a:blip r:embed="rId3" cstate="print"/>
          <a:srcRect/>
          <a:stretch>
            <a:fillRect/>
          </a:stretch>
        </p:blipFill>
        <p:spPr bwMode="auto">
          <a:xfrm>
            <a:off x="8518518" y="3452891"/>
            <a:ext cx="388716" cy="338233"/>
          </a:xfrm>
          <a:prstGeom prst="rect">
            <a:avLst/>
          </a:prstGeom>
          <a:noFill/>
          <a:ln w="9525">
            <a:noFill/>
            <a:miter lim="800000"/>
            <a:headEnd/>
            <a:tailEnd/>
          </a:ln>
        </p:spPr>
      </p:pic>
      <p:grpSp>
        <p:nvGrpSpPr>
          <p:cNvPr id="85" name="Group 14"/>
          <p:cNvGrpSpPr>
            <a:grpSpLocks/>
          </p:cNvGrpSpPr>
          <p:nvPr/>
        </p:nvGrpSpPr>
        <p:grpSpPr bwMode="auto">
          <a:xfrm>
            <a:off x="8258895" y="3469192"/>
            <a:ext cx="2114550" cy="1879600"/>
            <a:chOff x="2038" y="1656"/>
            <a:chExt cx="1332" cy="1184"/>
          </a:xfrm>
        </p:grpSpPr>
        <p:sp>
          <p:nvSpPr>
            <p:cNvPr id="86" name="Line 15"/>
            <p:cNvSpPr>
              <a:spLocks noChangeShapeType="1"/>
            </p:cNvSpPr>
            <p:nvPr/>
          </p:nvSpPr>
          <p:spPr bwMode="auto">
            <a:xfrm flipH="1">
              <a:off x="2096" y="1656"/>
              <a:ext cx="424" cy="1184"/>
            </a:xfrm>
            <a:prstGeom prst="line">
              <a:avLst/>
            </a:prstGeom>
            <a:noFill/>
            <a:ln w="38100">
              <a:solidFill>
                <a:schemeClr val="bg2"/>
              </a:solidFill>
              <a:round/>
              <a:headEnd/>
              <a:tailEnd type="triangle" w="med" len="med"/>
            </a:ln>
          </p:spPr>
          <p:txBody>
            <a:bodyPr/>
            <a:lstStyle/>
            <a:p>
              <a:endParaRPr lang="en-US"/>
            </a:p>
          </p:txBody>
        </p:sp>
        <p:sp>
          <p:nvSpPr>
            <p:cNvPr id="87" name="Line 16"/>
            <p:cNvSpPr>
              <a:spLocks noChangeShapeType="1"/>
            </p:cNvSpPr>
            <p:nvPr/>
          </p:nvSpPr>
          <p:spPr bwMode="auto">
            <a:xfrm>
              <a:off x="2832" y="1656"/>
              <a:ext cx="448" cy="1160"/>
            </a:xfrm>
            <a:prstGeom prst="line">
              <a:avLst/>
            </a:prstGeom>
            <a:noFill/>
            <a:ln w="38100">
              <a:solidFill>
                <a:schemeClr val="bg2"/>
              </a:solidFill>
              <a:round/>
              <a:headEnd/>
              <a:tailEnd type="triangle" w="med" len="med"/>
            </a:ln>
          </p:spPr>
          <p:txBody>
            <a:bodyPr/>
            <a:lstStyle/>
            <a:p>
              <a:endParaRPr lang="en-US"/>
            </a:p>
          </p:txBody>
        </p:sp>
        <p:sp>
          <p:nvSpPr>
            <p:cNvPr id="88" name="Rectangle 17"/>
            <p:cNvSpPr>
              <a:spLocks noChangeArrowheads="1"/>
            </p:cNvSpPr>
            <p:nvPr/>
          </p:nvSpPr>
          <p:spPr bwMode="auto">
            <a:xfrm rot="-4190977">
              <a:off x="1720" y="2061"/>
              <a:ext cx="887" cy="252"/>
            </a:xfrm>
            <a:prstGeom prst="rect">
              <a:avLst/>
            </a:prstGeom>
            <a:noFill/>
            <a:ln w="9525">
              <a:noFill/>
              <a:miter lim="800000"/>
              <a:headEnd/>
              <a:tailEnd/>
            </a:ln>
          </p:spPr>
          <p:txBody>
            <a:bodyPr wrap="none">
              <a:spAutoFit/>
            </a:bodyPr>
            <a:lstStyle/>
            <a:p>
              <a:pPr algn="ctr">
                <a:spcBef>
                  <a:spcPct val="50000"/>
                </a:spcBef>
              </a:pPr>
              <a:r>
                <a:rPr lang="en-GB" altLang="en-GB" sz="2000" b="1">
                  <a:ea typeface="Osaka"/>
                  <a:cs typeface="Osaka"/>
                </a:rPr>
                <a:t>test.htm ?</a:t>
              </a:r>
              <a:endParaRPr lang="en-US" sz="2000" b="1">
                <a:ea typeface="Osaka"/>
                <a:cs typeface="Osaka"/>
              </a:endParaRPr>
            </a:p>
          </p:txBody>
        </p:sp>
        <p:sp>
          <p:nvSpPr>
            <p:cNvPr id="89" name="Rectangle 18"/>
            <p:cNvSpPr>
              <a:spLocks noChangeArrowheads="1"/>
            </p:cNvSpPr>
            <p:nvPr/>
          </p:nvSpPr>
          <p:spPr bwMode="auto">
            <a:xfrm rot="4126463">
              <a:off x="2800" y="2117"/>
              <a:ext cx="887" cy="252"/>
            </a:xfrm>
            <a:prstGeom prst="rect">
              <a:avLst/>
            </a:prstGeom>
            <a:noFill/>
            <a:ln w="9525">
              <a:noFill/>
              <a:miter lim="800000"/>
              <a:headEnd/>
              <a:tailEnd/>
            </a:ln>
          </p:spPr>
          <p:txBody>
            <a:bodyPr wrap="none">
              <a:spAutoFit/>
            </a:bodyPr>
            <a:lstStyle/>
            <a:p>
              <a:pPr algn="ctr">
                <a:spcBef>
                  <a:spcPct val="50000"/>
                </a:spcBef>
              </a:pPr>
              <a:r>
                <a:rPr lang="en-GB" altLang="en-GB" sz="2000" b="1">
                  <a:ea typeface="Osaka"/>
                  <a:cs typeface="Osaka"/>
                </a:rPr>
                <a:t>test.htm ?</a:t>
              </a:r>
              <a:endParaRPr lang="en-US" sz="2000" b="1">
                <a:ea typeface="Osaka"/>
                <a:cs typeface="Osaka"/>
              </a:endParaRPr>
            </a:p>
          </p:txBody>
        </p:sp>
      </p:grpSp>
      <p:sp>
        <p:nvSpPr>
          <p:cNvPr id="90" name="AutoShape 19"/>
          <p:cNvSpPr>
            <a:spLocks noChangeArrowheads="1"/>
          </p:cNvSpPr>
          <p:nvPr/>
        </p:nvSpPr>
        <p:spPr bwMode="auto">
          <a:xfrm>
            <a:off x="9745221" y="3398299"/>
            <a:ext cx="272292" cy="33155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noFill/>
            <a:miter lim="800000"/>
            <a:headEnd/>
            <a:tailEnd/>
          </a:ln>
        </p:spPr>
        <p:txBody>
          <a:bodyPr wrap="none" anchor="ctr"/>
          <a:lstStyle/>
          <a:p>
            <a:endParaRPr lang="en-US"/>
          </a:p>
        </p:txBody>
      </p:sp>
      <p:sp>
        <p:nvSpPr>
          <p:cNvPr id="91" name="AutoShape 20"/>
          <p:cNvSpPr>
            <a:spLocks noChangeArrowheads="1"/>
          </p:cNvSpPr>
          <p:nvPr/>
        </p:nvSpPr>
        <p:spPr bwMode="auto">
          <a:xfrm>
            <a:off x="9976570" y="5729792"/>
            <a:ext cx="711200" cy="736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noFill/>
            <a:miter lim="800000"/>
            <a:headEnd/>
            <a:tailEnd/>
          </a:ln>
        </p:spPr>
        <p:txBody>
          <a:bodyPr wrap="none" anchor="ctr"/>
          <a:lstStyle/>
          <a:p>
            <a:endParaRPr lang="en-US"/>
          </a:p>
        </p:txBody>
      </p:sp>
      <p:grpSp>
        <p:nvGrpSpPr>
          <p:cNvPr id="92" name="Group 21"/>
          <p:cNvGrpSpPr>
            <a:grpSpLocks/>
          </p:cNvGrpSpPr>
          <p:nvPr/>
        </p:nvGrpSpPr>
        <p:grpSpPr bwMode="auto">
          <a:xfrm>
            <a:off x="6796642" y="2060818"/>
            <a:ext cx="1771176" cy="3368343"/>
            <a:chOff x="617" y="844"/>
            <a:chExt cx="1607" cy="2404"/>
          </a:xfrm>
        </p:grpSpPr>
        <p:sp>
          <p:nvSpPr>
            <p:cNvPr id="93" name="Freeform 22"/>
            <p:cNvSpPr>
              <a:spLocks/>
            </p:cNvSpPr>
            <p:nvPr/>
          </p:nvSpPr>
          <p:spPr bwMode="auto">
            <a:xfrm>
              <a:off x="1672" y="1793"/>
              <a:ext cx="552" cy="1455"/>
            </a:xfrm>
            <a:custGeom>
              <a:avLst/>
              <a:gdLst>
                <a:gd name="T0" fmla="*/ 240 w 552"/>
                <a:gd name="T1" fmla="*/ 1455 h 1455"/>
                <a:gd name="T2" fmla="*/ 16 w 552"/>
                <a:gd name="T3" fmla="*/ 975 h 1455"/>
                <a:gd name="T4" fmla="*/ 336 w 552"/>
                <a:gd name="T5" fmla="*/ 159 h 1455"/>
                <a:gd name="T6" fmla="*/ 552 w 552"/>
                <a:gd name="T7" fmla="*/ 23 h 1455"/>
                <a:gd name="T8" fmla="*/ 0 60000 65536"/>
                <a:gd name="T9" fmla="*/ 0 60000 65536"/>
                <a:gd name="T10" fmla="*/ 0 60000 65536"/>
                <a:gd name="T11" fmla="*/ 0 60000 65536"/>
                <a:gd name="T12" fmla="*/ 0 w 552"/>
                <a:gd name="T13" fmla="*/ 0 h 1455"/>
                <a:gd name="T14" fmla="*/ 552 w 552"/>
                <a:gd name="T15" fmla="*/ 1455 h 1455"/>
              </a:gdLst>
              <a:ahLst/>
              <a:cxnLst>
                <a:cxn ang="T8">
                  <a:pos x="T0" y="T1"/>
                </a:cxn>
                <a:cxn ang="T9">
                  <a:pos x="T2" y="T3"/>
                </a:cxn>
                <a:cxn ang="T10">
                  <a:pos x="T4" y="T5"/>
                </a:cxn>
                <a:cxn ang="T11">
                  <a:pos x="T6" y="T7"/>
                </a:cxn>
              </a:cxnLst>
              <a:rect l="T12" t="T13" r="T14" b="T15"/>
              <a:pathLst>
                <a:path w="552" h="1455">
                  <a:moveTo>
                    <a:pt x="240" y="1455"/>
                  </a:moveTo>
                  <a:cubicBezTo>
                    <a:pt x="120" y="1323"/>
                    <a:pt x="0" y="1191"/>
                    <a:pt x="16" y="975"/>
                  </a:cubicBezTo>
                  <a:cubicBezTo>
                    <a:pt x="32" y="759"/>
                    <a:pt x="247" y="318"/>
                    <a:pt x="336" y="159"/>
                  </a:cubicBezTo>
                  <a:cubicBezTo>
                    <a:pt x="425" y="0"/>
                    <a:pt x="488" y="11"/>
                    <a:pt x="552" y="23"/>
                  </a:cubicBezTo>
                </a:path>
              </a:pathLst>
            </a:custGeom>
            <a:noFill/>
            <a:ln w="38100">
              <a:solidFill>
                <a:srgbClr val="00FF00"/>
              </a:solidFill>
              <a:round/>
              <a:headEnd/>
              <a:tailEnd type="triangle" w="med" len="med"/>
            </a:ln>
          </p:spPr>
          <p:txBody>
            <a:bodyPr/>
            <a:lstStyle/>
            <a:p>
              <a:endParaRPr lang="en-US"/>
            </a:p>
          </p:txBody>
        </p:sp>
        <p:sp>
          <p:nvSpPr>
            <p:cNvPr id="94" name="AutoShape 23"/>
            <p:cNvSpPr>
              <a:spLocks noChangeArrowheads="1"/>
            </p:cNvSpPr>
            <p:nvPr/>
          </p:nvSpPr>
          <p:spPr bwMode="auto">
            <a:xfrm>
              <a:off x="617" y="844"/>
              <a:ext cx="1341" cy="505"/>
            </a:xfrm>
            <a:prstGeom prst="wedgeRoundRectCallout">
              <a:avLst>
                <a:gd name="adj1" fmla="val 70954"/>
                <a:gd name="adj2" fmla="val 95741"/>
                <a:gd name="adj3" fmla="val 16667"/>
              </a:avLst>
            </a:prstGeom>
            <a:noFill/>
            <a:ln w="9525">
              <a:solidFill>
                <a:srgbClr val="00FF00"/>
              </a:solidFill>
              <a:miter lim="800000"/>
              <a:headEnd/>
              <a:tailEnd/>
            </a:ln>
          </p:spPr>
          <p:txBody>
            <a:bodyPr/>
            <a:lstStyle/>
            <a:p>
              <a:pPr algn="ctr"/>
              <a:r>
                <a:rPr lang="en-US" sz="1400" dirty="0">
                  <a:latin typeface="Comic Sans MS" pitchFamily="66" charset="0"/>
                  <a:ea typeface="Osaka"/>
                  <a:cs typeface="Osaka"/>
                </a:rPr>
                <a:t>HTML Code “Server Up”</a:t>
              </a:r>
            </a:p>
          </p:txBody>
        </p:sp>
      </p:grpSp>
      <p:grpSp>
        <p:nvGrpSpPr>
          <p:cNvPr id="95" name="Group 24"/>
          <p:cNvGrpSpPr>
            <a:grpSpLocks/>
          </p:cNvGrpSpPr>
          <p:nvPr/>
        </p:nvGrpSpPr>
        <p:grpSpPr bwMode="auto">
          <a:xfrm>
            <a:off x="9961976" y="2101337"/>
            <a:ext cx="2047702" cy="3297687"/>
            <a:chOff x="3128" y="959"/>
            <a:chExt cx="1923" cy="2313"/>
          </a:xfrm>
        </p:grpSpPr>
        <p:sp>
          <p:nvSpPr>
            <p:cNvPr id="96" name="Freeform 25"/>
            <p:cNvSpPr>
              <a:spLocks/>
            </p:cNvSpPr>
            <p:nvPr/>
          </p:nvSpPr>
          <p:spPr bwMode="auto">
            <a:xfrm>
              <a:off x="3128" y="1776"/>
              <a:ext cx="528" cy="1496"/>
            </a:xfrm>
            <a:custGeom>
              <a:avLst/>
              <a:gdLst>
                <a:gd name="T0" fmla="*/ 336 w 528"/>
                <a:gd name="T1" fmla="*/ 1496 h 1496"/>
                <a:gd name="T2" fmla="*/ 504 w 528"/>
                <a:gd name="T3" fmla="*/ 1064 h 1496"/>
                <a:gd name="T4" fmla="*/ 192 w 528"/>
                <a:gd name="T5" fmla="*/ 184 h 1496"/>
                <a:gd name="T6" fmla="*/ 0 w 528"/>
                <a:gd name="T7" fmla="*/ 0 h 1496"/>
                <a:gd name="T8" fmla="*/ 0 60000 65536"/>
                <a:gd name="T9" fmla="*/ 0 60000 65536"/>
                <a:gd name="T10" fmla="*/ 0 60000 65536"/>
                <a:gd name="T11" fmla="*/ 0 60000 65536"/>
                <a:gd name="T12" fmla="*/ 0 w 528"/>
                <a:gd name="T13" fmla="*/ 0 h 1496"/>
                <a:gd name="T14" fmla="*/ 528 w 528"/>
                <a:gd name="T15" fmla="*/ 1496 h 1496"/>
              </a:gdLst>
              <a:ahLst/>
              <a:cxnLst>
                <a:cxn ang="T8">
                  <a:pos x="T0" y="T1"/>
                </a:cxn>
                <a:cxn ang="T9">
                  <a:pos x="T2" y="T3"/>
                </a:cxn>
                <a:cxn ang="T10">
                  <a:pos x="T4" y="T5"/>
                </a:cxn>
                <a:cxn ang="T11">
                  <a:pos x="T6" y="T7"/>
                </a:cxn>
              </a:cxnLst>
              <a:rect l="T12" t="T13" r="T14" b="T15"/>
              <a:pathLst>
                <a:path w="528" h="1496">
                  <a:moveTo>
                    <a:pt x="336" y="1496"/>
                  </a:moveTo>
                  <a:cubicBezTo>
                    <a:pt x="432" y="1389"/>
                    <a:pt x="528" y="1283"/>
                    <a:pt x="504" y="1064"/>
                  </a:cubicBezTo>
                  <a:cubicBezTo>
                    <a:pt x="480" y="845"/>
                    <a:pt x="276" y="361"/>
                    <a:pt x="192" y="184"/>
                  </a:cubicBezTo>
                  <a:cubicBezTo>
                    <a:pt x="108" y="7"/>
                    <a:pt x="54" y="3"/>
                    <a:pt x="0" y="0"/>
                  </a:cubicBezTo>
                </a:path>
              </a:pathLst>
            </a:custGeom>
            <a:noFill/>
            <a:ln w="38100">
              <a:solidFill>
                <a:srgbClr val="FF0000"/>
              </a:solidFill>
              <a:round/>
              <a:headEnd/>
              <a:tailEnd type="triangle" w="med" len="med"/>
            </a:ln>
          </p:spPr>
          <p:txBody>
            <a:bodyPr/>
            <a:lstStyle/>
            <a:p>
              <a:endParaRPr lang="en-US"/>
            </a:p>
          </p:txBody>
        </p:sp>
        <p:sp>
          <p:nvSpPr>
            <p:cNvPr id="97" name="AutoShape 26"/>
            <p:cNvSpPr>
              <a:spLocks noChangeArrowheads="1"/>
            </p:cNvSpPr>
            <p:nvPr/>
          </p:nvSpPr>
          <p:spPr bwMode="auto">
            <a:xfrm>
              <a:off x="3877" y="959"/>
              <a:ext cx="1174" cy="573"/>
            </a:xfrm>
            <a:prstGeom prst="wedgeRoundRectCallout">
              <a:avLst>
                <a:gd name="adj1" fmla="val -105032"/>
                <a:gd name="adj2" fmla="val 63125"/>
                <a:gd name="adj3" fmla="val 16667"/>
              </a:avLst>
            </a:prstGeom>
            <a:noFill/>
            <a:ln w="9525">
              <a:solidFill>
                <a:srgbClr val="FF0000"/>
              </a:solidFill>
              <a:miter lim="800000"/>
              <a:headEnd/>
              <a:tailEnd/>
            </a:ln>
          </p:spPr>
          <p:txBody>
            <a:bodyPr/>
            <a:lstStyle/>
            <a:p>
              <a:pPr algn="ctr"/>
              <a:r>
                <a:rPr lang="en-US" sz="1400" dirty="0">
                  <a:latin typeface="Comic Sans MS" pitchFamily="66" charset="0"/>
                  <a:ea typeface="Osaka"/>
                  <a:cs typeface="Osaka"/>
                </a:rPr>
                <a:t>HTML Code “Server Down”</a:t>
              </a:r>
            </a:p>
          </p:txBody>
        </p:sp>
      </p:grpSp>
      <p:pic>
        <p:nvPicPr>
          <p:cNvPr id="98" name="Picture 4" descr="OnDemand2"/>
          <p:cNvPicPr>
            <a:picLocks noChangeAspect="1" noChangeArrowheads="1"/>
          </p:cNvPicPr>
          <p:nvPr/>
        </p:nvPicPr>
        <p:blipFill>
          <a:blip r:embed="rId4" cstate="print"/>
          <a:srcRect/>
          <a:stretch>
            <a:fillRect/>
          </a:stretch>
        </p:blipFill>
        <p:spPr bwMode="auto">
          <a:xfrm>
            <a:off x="8722136" y="3068478"/>
            <a:ext cx="1143000" cy="306388"/>
          </a:xfrm>
          <a:prstGeom prst="rect">
            <a:avLst/>
          </a:prstGeom>
          <a:noFill/>
          <a:ln w="9525">
            <a:noFill/>
            <a:miter lim="800000"/>
            <a:headEnd/>
            <a:tailEnd/>
          </a:ln>
        </p:spPr>
      </p:pic>
      <p:pic>
        <p:nvPicPr>
          <p:cNvPr id="99" name="Picture 13" descr="checkmark"/>
          <p:cNvPicPr>
            <a:picLocks noChangeAspect="1" noChangeArrowheads="1"/>
          </p:cNvPicPr>
          <p:nvPr/>
        </p:nvPicPr>
        <p:blipFill>
          <a:blip r:embed="rId3" cstate="print"/>
          <a:srcRect/>
          <a:stretch>
            <a:fillRect/>
          </a:stretch>
        </p:blipFill>
        <p:spPr bwMode="auto">
          <a:xfrm>
            <a:off x="8548088" y="5909487"/>
            <a:ext cx="595234" cy="517930"/>
          </a:xfrm>
          <a:prstGeom prst="rect">
            <a:avLst/>
          </a:prstGeom>
          <a:noFill/>
          <a:ln w="9525">
            <a:noFill/>
            <a:miter lim="800000"/>
            <a:headEnd/>
            <a:tailEnd/>
          </a:ln>
        </p:spPr>
      </p:pic>
      <p:sp>
        <p:nvSpPr>
          <p:cNvPr id="101" name="Rectangle 100"/>
          <p:cNvSpPr/>
          <p:nvPr/>
        </p:nvSpPr>
        <p:spPr>
          <a:xfrm>
            <a:off x="6414448" y="1460310"/>
            <a:ext cx="45719" cy="53976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3248166" y="1596788"/>
            <a:ext cx="1428596" cy="369332"/>
          </a:xfrm>
          <a:prstGeom prst="rect">
            <a:avLst/>
          </a:prstGeom>
          <a:noFill/>
        </p:spPr>
        <p:txBody>
          <a:bodyPr wrap="none" rtlCol="0">
            <a:spAutoFit/>
          </a:bodyPr>
          <a:lstStyle/>
          <a:p>
            <a:pPr>
              <a:buFont typeface="Wingdings" pitchFamily="2" charset="2"/>
              <a:buChar char="Ø"/>
            </a:pPr>
            <a:r>
              <a:rPr lang="en-US" b="1" u="sng" dirty="0" smtClean="0">
                <a:solidFill>
                  <a:srgbClr val="002060"/>
                </a:solidFill>
                <a:latin typeface="Cambria Math" pitchFamily="18" charset="0"/>
                <a:ea typeface="Cambria Math" pitchFamily="18" charset="0"/>
              </a:rPr>
              <a:t>Ping Check</a:t>
            </a:r>
            <a:endParaRPr lang="en-US" b="1" u="sng" dirty="0">
              <a:solidFill>
                <a:srgbClr val="002060"/>
              </a:solidFill>
              <a:latin typeface="Cambria Math" pitchFamily="18" charset="0"/>
              <a:ea typeface="Cambria Math" pitchFamily="18" charset="0"/>
            </a:endParaRPr>
          </a:p>
        </p:txBody>
      </p:sp>
      <p:sp>
        <p:nvSpPr>
          <p:cNvPr id="103" name="Rectangle 102"/>
          <p:cNvSpPr/>
          <p:nvPr/>
        </p:nvSpPr>
        <p:spPr>
          <a:xfrm>
            <a:off x="6650944" y="1565659"/>
            <a:ext cx="2058897" cy="369332"/>
          </a:xfrm>
          <a:prstGeom prst="rect">
            <a:avLst/>
          </a:prstGeom>
        </p:spPr>
        <p:txBody>
          <a:bodyPr wrap="none">
            <a:spAutoFit/>
          </a:bodyPr>
          <a:lstStyle/>
          <a:p>
            <a:pPr>
              <a:buFont typeface="Wingdings" pitchFamily="2" charset="2"/>
              <a:buChar char="Ø"/>
            </a:pPr>
            <a:r>
              <a:rPr lang="en-US" b="1" u="sng" dirty="0" smtClean="0">
                <a:solidFill>
                  <a:srgbClr val="002060"/>
                </a:solidFill>
                <a:latin typeface="Cambria Math" pitchFamily="18" charset="0"/>
                <a:ea typeface="Cambria Math" pitchFamily="18" charset="0"/>
              </a:rPr>
              <a:t>HTTP Page Check</a:t>
            </a:r>
            <a:endParaRPr lang="en-US" b="1" u="sng" dirty="0">
              <a:solidFill>
                <a:srgbClr val="002060"/>
              </a:solidFill>
              <a:latin typeface="Cambria Math" pitchFamily="18" charset="0"/>
              <a:ea typeface="Cambria Math" pitchFamily="18" charset="0"/>
            </a:endParaRPr>
          </a:p>
        </p:txBody>
      </p:sp>
    </p:spTree>
    <p:extLst>
      <p:ext uri="{BB962C8B-B14F-4D97-AF65-F5344CB8AC3E}">
        <p14:creationId xmlns:p14="http://schemas.microsoft.com/office/powerpoint/2010/main" val="360834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dissolv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dissolv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dissolve">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dissolve">
                                      <p:cBhvr>
                                        <p:cTn id="32" dur="500"/>
                                        <p:tgtEl>
                                          <p:spTgt spid="9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dissolve">
                                      <p:cBhvr>
                                        <p:cTn id="37" dur="5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dissolve">
                                      <p:cBhvr>
                                        <p:cTn id="42" dur="500"/>
                                        <p:tgtEl>
                                          <p:spTgt spid="9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dissolve">
                                      <p:cBhvr>
                                        <p:cTn id="47" dur="500"/>
                                        <p:tgtEl>
                                          <p:spTgt spid="90"/>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checkerboard(across)">
                                      <p:cBhvr>
                                        <p:cTn id="52" dur="500"/>
                                        <p:tgtEl>
                                          <p:spTgt spid="9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dissolve">
                                      <p:cBhvr>
                                        <p:cTn id="5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9" grpId="0" animBg="1"/>
      <p:bldP spid="90" grpId="0" animBg="1"/>
      <p:bldP spid="9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radappliances.com/images/AppWall/Appwall_Network_Architecture.jpg"/>
          <p:cNvPicPr>
            <a:picLocks noChangeAspect="1" noChangeArrowheads="1"/>
          </p:cNvPicPr>
          <p:nvPr/>
        </p:nvPicPr>
        <p:blipFill>
          <a:blip r:embed="rId2"/>
          <a:srcRect/>
          <a:stretch>
            <a:fillRect/>
          </a:stretch>
        </p:blipFill>
        <p:spPr bwMode="auto">
          <a:xfrm>
            <a:off x="1460311" y="1912241"/>
            <a:ext cx="9089408" cy="4566040"/>
          </a:xfrm>
          <a:prstGeom prst="rect">
            <a:avLst/>
          </a:prstGeom>
          <a:noFill/>
        </p:spPr>
      </p:pic>
      <p:pic>
        <p:nvPicPr>
          <p:cNvPr id="50179" name="Picture 3"/>
          <p:cNvPicPr>
            <a:picLocks noChangeAspect="1" noChangeArrowheads="1"/>
          </p:cNvPicPr>
          <p:nvPr/>
        </p:nvPicPr>
        <p:blipFill>
          <a:blip r:embed="rId3"/>
          <a:srcRect/>
          <a:stretch>
            <a:fillRect/>
          </a:stretch>
        </p:blipFill>
        <p:spPr bwMode="auto">
          <a:xfrm>
            <a:off x="641659" y="1375225"/>
            <a:ext cx="10963275" cy="5172075"/>
          </a:xfrm>
          <a:prstGeom prst="rect">
            <a:avLst/>
          </a:prstGeom>
          <a:noFill/>
          <a:ln w="9525">
            <a:noFill/>
            <a:miter lim="800000"/>
            <a:headEnd/>
            <a:tailEnd/>
          </a:ln>
          <a:effectLst/>
        </p:spPr>
      </p:pic>
      <p:sp>
        <p:nvSpPr>
          <p:cNvPr id="43" name="Rectangle 42"/>
          <p:cNvSpPr/>
          <p:nvPr/>
        </p:nvSpPr>
        <p:spPr>
          <a:xfrm>
            <a:off x="3211774" y="485464"/>
            <a:ext cx="6096000" cy="584775"/>
          </a:xfrm>
          <a:prstGeom prst="rect">
            <a:avLst/>
          </a:prstGeom>
        </p:spPr>
        <p:txBody>
          <a:bodyPr>
            <a:spAutoFit/>
          </a:bodyPr>
          <a:lstStyle/>
          <a:p>
            <a:r>
              <a:rPr lang="en-US" sz="3200" b="1" u="sng" dirty="0" smtClean="0">
                <a:solidFill>
                  <a:srgbClr val="002060"/>
                </a:solidFill>
                <a:latin typeface="Cambria" pitchFamily="18" charset="0"/>
                <a:cs typeface="Calibri" panose="020F0502020204030204" pitchFamily="34" charset="0"/>
              </a:rPr>
              <a:t>Radware AppDirector</a:t>
            </a:r>
            <a:endParaRPr lang="en-US" sz="3200" b="1" u="sng" dirty="0">
              <a:solidFill>
                <a:srgbClr val="002060"/>
              </a:solidFill>
            </a:endParaRPr>
          </a:p>
        </p:txBody>
      </p:sp>
    </p:spTree>
    <p:extLst>
      <p:ext uri="{BB962C8B-B14F-4D97-AF65-F5344CB8AC3E}">
        <p14:creationId xmlns:p14="http://schemas.microsoft.com/office/powerpoint/2010/main" val="32981390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083913" y="555726"/>
            <a:ext cx="4793363" cy="523220"/>
          </a:xfrm>
          <a:prstGeom prst="rect">
            <a:avLst/>
          </a:prstGeom>
        </p:spPr>
        <p:txBody>
          <a:bodyPr wrap="none">
            <a:spAutoFit/>
          </a:bodyPr>
          <a:lstStyle/>
          <a:p>
            <a:r>
              <a:rPr lang="en-IN" sz="2800" b="1" u="sng" dirty="0" smtClean="0">
                <a:solidFill>
                  <a:srgbClr val="002060"/>
                </a:solidFill>
                <a:latin typeface="Cambria Math" pitchFamily="18" charset="0"/>
                <a:ea typeface="Cambria Math" pitchFamily="18" charset="0"/>
              </a:rPr>
              <a:t>Configuring Health Monitoring</a:t>
            </a:r>
            <a:endParaRPr lang="en-IN" sz="2800" b="1" u="sng" dirty="0">
              <a:solidFill>
                <a:srgbClr val="002060"/>
              </a:solidFill>
              <a:latin typeface="Cambria Math" pitchFamily="18" charset="0"/>
              <a:ea typeface="Cambria Math" pitchFamily="18" charset="0"/>
            </a:endParaRPr>
          </a:p>
        </p:txBody>
      </p:sp>
      <p:sp>
        <p:nvSpPr>
          <p:cNvPr id="16" name="Rectangle 15"/>
          <p:cNvSpPr/>
          <p:nvPr/>
        </p:nvSpPr>
        <p:spPr>
          <a:xfrm>
            <a:off x="0" y="1524716"/>
            <a:ext cx="5086329" cy="646331"/>
          </a:xfrm>
          <a:prstGeom prst="rect">
            <a:avLst/>
          </a:prstGeom>
        </p:spPr>
        <p:txBody>
          <a:bodyPr wrap="none">
            <a:spAutoFit/>
          </a:bodyPr>
          <a:lstStyle/>
          <a:p>
            <a:pPr>
              <a:buFont typeface="Wingdings" pitchFamily="2" charset="2"/>
              <a:buChar char="Ø"/>
            </a:pPr>
            <a:r>
              <a:rPr lang="en-IN" dirty="0" smtClean="0">
                <a:latin typeface="Cambria Math" pitchFamily="18" charset="0"/>
                <a:ea typeface="Cambria Math" pitchFamily="18" charset="0"/>
              </a:rPr>
              <a:t>Goto </a:t>
            </a:r>
            <a:r>
              <a:rPr lang="en-IN" b="1" dirty="0" smtClean="0">
                <a:latin typeface="Cambria Math" pitchFamily="18" charset="0"/>
                <a:ea typeface="Cambria Math" pitchFamily="18" charset="0"/>
              </a:rPr>
              <a:t>Health Monitoring</a:t>
            </a:r>
            <a:r>
              <a:rPr lang="en-IN" dirty="0" smtClean="0">
                <a:latin typeface="Cambria Math" pitchFamily="18" charset="0"/>
                <a:ea typeface="Cambria Math" pitchFamily="18" charset="0"/>
              </a:rPr>
              <a:t> </a:t>
            </a:r>
            <a:r>
              <a:rPr lang="en-IN" dirty="0" smtClean="0">
                <a:latin typeface="Cambria Math" pitchFamily="18" charset="0"/>
                <a:ea typeface="Cambria Math" pitchFamily="18" charset="0"/>
                <a:sym typeface="Wingdings" pitchFamily="2" charset="2"/>
              </a:rPr>
              <a:t> </a:t>
            </a:r>
            <a:r>
              <a:rPr lang="en-IN" b="1" dirty="0" smtClean="0">
                <a:latin typeface="Cambria Math" pitchFamily="18" charset="0"/>
                <a:ea typeface="Cambria Math" pitchFamily="18" charset="0"/>
                <a:sym typeface="Wingdings" pitchFamily="2" charset="2"/>
              </a:rPr>
              <a:t>Check Table </a:t>
            </a:r>
            <a:r>
              <a:rPr lang="en-IN" dirty="0" smtClean="0">
                <a:latin typeface="Cambria Math" pitchFamily="18" charset="0"/>
                <a:ea typeface="Cambria Math" pitchFamily="18" charset="0"/>
                <a:sym typeface="Wingdings" pitchFamily="2" charset="2"/>
              </a:rPr>
              <a:t> </a:t>
            </a:r>
            <a:r>
              <a:rPr lang="en-IN" b="1" dirty="0" smtClean="0">
                <a:latin typeface="Cambria Math" pitchFamily="18" charset="0"/>
                <a:ea typeface="Cambria Math" pitchFamily="18" charset="0"/>
                <a:sym typeface="Wingdings" pitchFamily="2" charset="2"/>
              </a:rPr>
              <a:t>Create</a:t>
            </a:r>
          </a:p>
          <a:p>
            <a:pPr>
              <a:buFont typeface="Wingdings" pitchFamily="2" charset="2"/>
              <a:buChar char="Ø"/>
            </a:pPr>
            <a:endParaRPr lang="en-IN" b="1" dirty="0" smtClean="0">
              <a:latin typeface="Cambria Math" pitchFamily="18" charset="0"/>
              <a:ea typeface="Cambria Math" pitchFamily="18" charset="0"/>
              <a:sym typeface="Wingdings" pitchFamily="2" charset="2"/>
            </a:endParaRPr>
          </a:p>
        </p:txBody>
      </p:sp>
      <p:pic>
        <p:nvPicPr>
          <p:cNvPr id="19458" name="Picture 2"/>
          <p:cNvPicPr>
            <a:picLocks noChangeAspect="1" noChangeArrowheads="1"/>
          </p:cNvPicPr>
          <p:nvPr/>
        </p:nvPicPr>
        <p:blipFill>
          <a:blip r:embed="rId2"/>
          <a:srcRect/>
          <a:stretch>
            <a:fillRect/>
          </a:stretch>
        </p:blipFill>
        <p:spPr bwMode="auto">
          <a:xfrm>
            <a:off x="5619750" y="1411620"/>
            <a:ext cx="6572250" cy="2124075"/>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5353050" y="3619500"/>
            <a:ext cx="6838950" cy="3238500"/>
          </a:xfrm>
          <a:prstGeom prst="rect">
            <a:avLst/>
          </a:prstGeom>
          <a:noFill/>
          <a:ln w="9525">
            <a:noFill/>
            <a:miter lim="800000"/>
            <a:headEnd/>
            <a:tailEnd/>
          </a:ln>
          <a:effectLst/>
        </p:spPr>
      </p:pic>
      <p:sp>
        <p:nvSpPr>
          <p:cNvPr id="20" name="Rectangle 19"/>
          <p:cNvSpPr/>
          <p:nvPr/>
        </p:nvSpPr>
        <p:spPr>
          <a:xfrm>
            <a:off x="0" y="4332111"/>
            <a:ext cx="5076967" cy="923330"/>
          </a:xfrm>
          <a:prstGeom prst="rect">
            <a:avLst/>
          </a:prstGeom>
        </p:spPr>
        <p:txBody>
          <a:bodyPr wrap="square">
            <a:spAutoFit/>
          </a:bodyPr>
          <a:lstStyle/>
          <a:p>
            <a:pPr>
              <a:buFont typeface="Wingdings" pitchFamily="2" charset="2"/>
              <a:buChar char="Ø"/>
            </a:pPr>
            <a:r>
              <a:rPr lang="en-IN" dirty="0" smtClean="0">
                <a:latin typeface="Cambria Math" pitchFamily="18" charset="0"/>
                <a:ea typeface="Cambria Math" pitchFamily="18" charset="0"/>
                <a:sym typeface="Wingdings" pitchFamily="2" charset="2"/>
              </a:rPr>
              <a:t>Then fill the Check Name, Method used,</a:t>
            </a:r>
          </a:p>
          <a:p>
            <a:pPr>
              <a:buFont typeface="Wingdings" pitchFamily="2" charset="2"/>
              <a:buChar char="Ø"/>
            </a:pPr>
            <a:r>
              <a:rPr lang="en-IN" dirty="0" smtClean="0">
                <a:latin typeface="Cambria Math" pitchFamily="18" charset="0"/>
                <a:ea typeface="Cambria Math" pitchFamily="18" charset="0"/>
                <a:sym typeface="Wingdings" pitchFamily="2" charset="2"/>
              </a:rPr>
              <a:t>Destination Host, Destination Port</a:t>
            </a:r>
          </a:p>
          <a:p>
            <a:pPr>
              <a:buFont typeface="Wingdings" pitchFamily="2" charset="2"/>
              <a:buChar char="Ø"/>
            </a:pPr>
            <a:r>
              <a:rPr lang="en-IN" dirty="0" smtClean="0">
                <a:latin typeface="Cambria Math" pitchFamily="18" charset="0"/>
                <a:ea typeface="Cambria Math" pitchFamily="18" charset="0"/>
                <a:sym typeface="Wingdings" pitchFamily="2" charset="2"/>
              </a:rPr>
              <a:t>Then Click Set</a:t>
            </a:r>
            <a:endParaRPr lang="en-US" dirty="0"/>
          </a:p>
        </p:txBody>
      </p:sp>
      <p:sp>
        <p:nvSpPr>
          <p:cNvPr id="22" name="Bent-Up Arrow 21"/>
          <p:cNvSpPr/>
          <p:nvPr/>
        </p:nvSpPr>
        <p:spPr>
          <a:xfrm rot="5400000">
            <a:off x="4360459" y="2040342"/>
            <a:ext cx="1003111" cy="648268"/>
          </a:xfrm>
          <a:prstGeom prst="bentUp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3643952" y="5145206"/>
            <a:ext cx="1542197" cy="40943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6135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2913" y="1701632"/>
            <a:ext cx="6096000" cy="1477328"/>
          </a:xfrm>
          <a:prstGeom prst="rect">
            <a:avLst/>
          </a:prstGeom>
        </p:spPr>
        <p:txBody>
          <a:bodyPr>
            <a:spAutoFit/>
          </a:bodyPr>
          <a:lstStyle/>
          <a:p>
            <a:pPr>
              <a:buFontTx/>
              <a:buNone/>
            </a:pPr>
            <a:r>
              <a:rPr lang="en-US" b="1" u="sng" dirty="0" smtClean="0">
                <a:solidFill>
                  <a:srgbClr val="002060"/>
                </a:solidFill>
              </a:rPr>
              <a:t>Health Monitoring contains two parts: </a:t>
            </a:r>
            <a:r>
              <a:rPr lang="en-US" dirty="0" smtClean="0"/>
              <a:t/>
            </a:r>
            <a:br>
              <a:rPr lang="en-US" dirty="0" smtClean="0"/>
            </a:br>
            <a:endParaRPr lang="en-US" dirty="0" smtClean="0"/>
          </a:p>
          <a:p>
            <a:pPr marL="342900" indent="-342900">
              <a:buFont typeface="Wingdings" pitchFamily="2" charset="2"/>
              <a:buChar char="Ø"/>
            </a:pPr>
            <a:r>
              <a:rPr lang="en-US" dirty="0" smtClean="0"/>
              <a:t> </a:t>
            </a:r>
            <a:r>
              <a:rPr lang="en-US" b="1" u="sng" dirty="0" smtClean="0">
                <a:solidFill>
                  <a:srgbClr val="002060"/>
                </a:solidFill>
              </a:rPr>
              <a:t>Health Check DB</a:t>
            </a:r>
          </a:p>
          <a:p>
            <a:r>
              <a:rPr lang="en-US" dirty="0" smtClean="0"/>
              <a:t>  	The DB of all the health checks being </a:t>
            </a:r>
            <a:br>
              <a:rPr lang="en-US" dirty="0" smtClean="0"/>
            </a:br>
            <a:r>
              <a:rPr lang="en-US" dirty="0" smtClean="0"/>
              <a:t> 	performed by the AppDirector</a:t>
            </a:r>
          </a:p>
        </p:txBody>
      </p:sp>
      <p:sp>
        <p:nvSpPr>
          <p:cNvPr id="8" name="Rectangle 7"/>
          <p:cNvSpPr/>
          <p:nvPr/>
        </p:nvSpPr>
        <p:spPr>
          <a:xfrm>
            <a:off x="0" y="4741544"/>
            <a:ext cx="6096000" cy="923330"/>
          </a:xfrm>
          <a:prstGeom prst="rect">
            <a:avLst/>
          </a:prstGeom>
        </p:spPr>
        <p:txBody>
          <a:bodyPr>
            <a:spAutoFit/>
          </a:bodyPr>
          <a:lstStyle/>
          <a:p>
            <a:pPr marL="342900" indent="-342900">
              <a:buFont typeface="Wingdings" pitchFamily="2" charset="2"/>
              <a:buChar char="Ø"/>
            </a:pPr>
            <a:r>
              <a:rPr lang="en-US" b="1" u="sng" dirty="0" smtClean="0">
                <a:solidFill>
                  <a:srgbClr val="002060"/>
                </a:solidFill>
              </a:rPr>
              <a:t>Binding Table</a:t>
            </a:r>
          </a:p>
          <a:p>
            <a:r>
              <a:rPr lang="en-US" dirty="0" smtClean="0"/>
              <a:t>	Binding the health checks to the servers </a:t>
            </a:r>
            <a:br>
              <a:rPr lang="en-US" dirty="0" smtClean="0"/>
            </a:br>
            <a:r>
              <a:rPr lang="en-US" dirty="0" smtClean="0"/>
              <a:t>	in the AppDirector.</a:t>
            </a:r>
            <a:endParaRPr lang="en-US" dirty="0"/>
          </a:p>
        </p:txBody>
      </p:sp>
      <p:pic>
        <p:nvPicPr>
          <p:cNvPr id="18433" name="Picture 1"/>
          <p:cNvPicPr>
            <a:picLocks noChangeAspect="1" noChangeArrowheads="1"/>
          </p:cNvPicPr>
          <p:nvPr/>
        </p:nvPicPr>
        <p:blipFill>
          <a:blip r:embed="rId2"/>
          <a:srcRect/>
          <a:stretch>
            <a:fillRect/>
          </a:stretch>
        </p:blipFill>
        <p:spPr bwMode="auto">
          <a:xfrm>
            <a:off x="5332223" y="1201430"/>
            <a:ext cx="4448175" cy="2571750"/>
          </a:xfrm>
          <a:prstGeom prst="rect">
            <a:avLst/>
          </a:prstGeom>
          <a:noFill/>
          <a:ln w="9525">
            <a:noFill/>
            <a:miter lim="800000"/>
            <a:headEnd/>
            <a:tailEnd/>
          </a:ln>
          <a:effectLst/>
        </p:spPr>
      </p:pic>
      <p:pic>
        <p:nvPicPr>
          <p:cNvPr id="18434" name="Picture 2"/>
          <p:cNvPicPr>
            <a:picLocks noChangeAspect="1" noChangeArrowheads="1"/>
          </p:cNvPicPr>
          <p:nvPr/>
        </p:nvPicPr>
        <p:blipFill>
          <a:blip r:embed="rId3"/>
          <a:srcRect/>
          <a:stretch>
            <a:fillRect/>
          </a:stretch>
        </p:blipFill>
        <p:spPr bwMode="auto">
          <a:xfrm>
            <a:off x="5399822" y="3990975"/>
            <a:ext cx="4476750" cy="2867025"/>
          </a:xfrm>
          <a:prstGeom prst="rect">
            <a:avLst/>
          </a:prstGeom>
          <a:noFill/>
          <a:ln w="9525">
            <a:noFill/>
            <a:miter lim="800000"/>
            <a:headEnd/>
            <a:tailEnd/>
          </a:ln>
          <a:effectLst/>
        </p:spPr>
      </p:pic>
    </p:spTree>
    <p:extLst>
      <p:ext uri="{BB962C8B-B14F-4D97-AF65-F5344CB8AC3E}">
        <p14:creationId xmlns:p14="http://schemas.microsoft.com/office/powerpoint/2010/main" val="1373978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75958" y="378304"/>
            <a:ext cx="4120230" cy="584775"/>
          </a:xfrm>
          <a:prstGeom prst="rect">
            <a:avLst/>
          </a:prstGeom>
        </p:spPr>
        <p:txBody>
          <a:bodyPr wrap="none">
            <a:spAutoFit/>
          </a:bodyPr>
          <a:lstStyle/>
          <a:p>
            <a:r>
              <a:rPr lang="en-IN" sz="3200" b="1" u="sng" dirty="0" smtClean="0">
                <a:solidFill>
                  <a:srgbClr val="002060"/>
                </a:solidFill>
                <a:latin typeface="Cambria Math" pitchFamily="18" charset="0"/>
                <a:ea typeface="Cambria Math" pitchFamily="18" charset="0"/>
              </a:rPr>
              <a:t>Configuring Client NAT</a:t>
            </a:r>
            <a:endParaRPr lang="en-US" sz="3200" b="1" u="sng" dirty="0">
              <a:solidFill>
                <a:srgbClr val="002060"/>
              </a:solidFill>
              <a:latin typeface="Cambria Math" pitchFamily="18" charset="0"/>
              <a:ea typeface="Cambria Math" pitchFamily="18" charset="0"/>
            </a:endParaRPr>
          </a:p>
        </p:txBody>
      </p:sp>
      <p:pic>
        <p:nvPicPr>
          <p:cNvPr id="17409" name="Picture 1"/>
          <p:cNvPicPr>
            <a:picLocks noChangeAspect="1" noChangeArrowheads="1"/>
          </p:cNvPicPr>
          <p:nvPr/>
        </p:nvPicPr>
        <p:blipFill>
          <a:blip r:embed="rId2"/>
          <a:srcRect/>
          <a:stretch>
            <a:fillRect/>
          </a:stretch>
        </p:blipFill>
        <p:spPr bwMode="auto">
          <a:xfrm>
            <a:off x="5886450" y="1585983"/>
            <a:ext cx="6305550" cy="4152900"/>
          </a:xfrm>
          <a:prstGeom prst="rect">
            <a:avLst/>
          </a:prstGeom>
          <a:noFill/>
          <a:ln w="9525">
            <a:noFill/>
            <a:miter lim="800000"/>
            <a:headEnd/>
            <a:tailEnd/>
          </a:ln>
          <a:effectLst/>
        </p:spPr>
      </p:pic>
      <p:sp>
        <p:nvSpPr>
          <p:cNvPr id="7" name="Rectangle 6"/>
          <p:cNvSpPr/>
          <p:nvPr/>
        </p:nvSpPr>
        <p:spPr>
          <a:xfrm>
            <a:off x="0" y="1197170"/>
            <a:ext cx="7318157" cy="369332"/>
          </a:xfrm>
          <a:prstGeom prst="rect">
            <a:avLst/>
          </a:prstGeom>
        </p:spPr>
        <p:txBody>
          <a:bodyPr wrap="none">
            <a:spAutoFit/>
          </a:bodyPr>
          <a:lstStyle/>
          <a:p>
            <a:pPr>
              <a:buFont typeface="Wingdings" pitchFamily="2" charset="2"/>
              <a:buChar char="Ø"/>
            </a:pPr>
            <a:r>
              <a:rPr lang="en-IN" dirty="0" smtClean="0">
                <a:latin typeface="Cambria Math" pitchFamily="18" charset="0"/>
                <a:ea typeface="Cambria Math" pitchFamily="18" charset="0"/>
              </a:rPr>
              <a:t>Goto AppDirector </a:t>
            </a:r>
            <a:r>
              <a:rPr lang="en-IN" dirty="0" smtClean="0">
                <a:latin typeface="Cambria Math" pitchFamily="18" charset="0"/>
                <a:ea typeface="Cambria Math" pitchFamily="18" charset="0"/>
                <a:sym typeface="Wingdings" pitchFamily="2" charset="2"/>
              </a:rPr>
              <a:t> NAT  Client NAT  NAT Address  Click Create</a:t>
            </a:r>
            <a:endParaRPr lang="en-US" dirty="0"/>
          </a:p>
        </p:txBody>
      </p:sp>
      <p:pic>
        <p:nvPicPr>
          <p:cNvPr id="17410" name="Picture 2"/>
          <p:cNvPicPr>
            <a:picLocks noChangeAspect="1" noChangeArrowheads="1"/>
          </p:cNvPicPr>
          <p:nvPr/>
        </p:nvPicPr>
        <p:blipFill>
          <a:blip r:embed="rId3"/>
          <a:srcRect/>
          <a:stretch>
            <a:fillRect/>
          </a:stretch>
        </p:blipFill>
        <p:spPr bwMode="auto">
          <a:xfrm>
            <a:off x="4977593" y="5779756"/>
            <a:ext cx="5048250" cy="866775"/>
          </a:xfrm>
          <a:prstGeom prst="rect">
            <a:avLst/>
          </a:prstGeom>
          <a:noFill/>
          <a:ln w="9525">
            <a:noFill/>
            <a:miter lim="800000"/>
            <a:headEnd/>
            <a:tailEnd/>
          </a:ln>
          <a:effectLst/>
        </p:spPr>
      </p:pic>
      <p:sp>
        <p:nvSpPr>
          <p:cNvPr id="9" name="Rectangle 8"/>
          <p:cNvSpPr/>
          <p:nvPr/>
        </p:nvSpPr>
        <p:spPr>
          <a:xfrm>
            <a:off x="232012" y="5891999"/>
            <a:ext cx="4406656" cy="369332"/>
          </a:xfrm>
          <a:prstGeom prst="rect">
            <a:avLst/>
          </a:prstGeom>
        </p:spPr>
        <p:txBody>
          <a:bodyPr wrap="none">
            <a:spAutoFit/>
          </a:bodyPr>
          <a:lstStyle/>
          <a:p>
            <a:pPr>
              <a:buFont typeface="Wingdings" pitchFamily="2" charset="2"/>
              <a:buChar char="Ø"/>
            </a:pPr>
            <a:r>
              <a:rPr lang="en-IN" dirty="0" smtClean="0">
                <a:latin typeface="Cambria Math" pitchFamily="18" charset="0"/>
                <a:ea typeface="Cambria Math" pitchFamily="18" charset="0"/>
              </a:rPr>
              <a:t>Set the IP Address/Range For Client NAT </a:t>
            </a:r>
            <a:endParaRPr lang="en-US" dirty="0"/>
          </a:p>
        </p:txBody>
      </p:sp>
    </p:spTree>
    <p:extLst>
      <p:ext uri="{BB962C8B-B14F-4D97-AF65-F5344CB8AC3E}">
        <p14:creationId xmlns:p14="http://schemas.microsoft.com/office/powerpoint/2010/main" val="2457510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958119" y="514782"/>
            <a:ext cx="3377271" cy="584775"/>
          </a:xfrm>
          <a:prstGeom prst="rect">
            <a:avLst/>
          </a:prstGeom>
        </p:spPr>
        <p:txBody>
          <a:bodyPr wrap="none">
            <a:spAutoFit/>
          </a:bodyPr>
          <a:lstStyle/>
          <a:p>
            <a:r>
              <a:rPr lang="en-IN" sz="3200" b="1" u="sng" dirty="0" smtClean="0">
                <a:latin typeface="Cambria Math" pitchFamily="18" charset="0"/>
                <a:ea typeface="Cambria Math" pitchFamily="18" charset="0"/>
              </a:rPr>
              <a:t>NTP Configuration</a:t>
            </a:r>
            <a:endParaRPr lang="en-IN" sz="3200" b="1" u="sng" dirty="0">
              <a:latin typeface="Cambria Math" pitchFamily="18" charset="0"/>
              <a:ea typeface="Cambria Math" pitchFamily="18" charset="0"/>
            </a:endParaRPr>
          </a:p>
        </p:txBody>
      </p:sp>
      <p:sp>
        <p:nvSpPr>
          <p:cNvPr id="14" name="Rectangle 13"/>
          <p:cNvSpPr/>
          <p:nvPr/>
        </p:nvSpPr>
        <p:spPr>
          <a:xfrm>
            <a:off x="0" y="1429182"/>
            <a:ext cx="4759188" cy="369332"/>
          </a:xfrm>
          <a:prstGeom prst="rect">
            <a:avLst/>
          </a:prstGeom>
        </p:spPr>
        <p:txBody>
          <a:bodyPr wrap="none">
            <a:spAutoFit/>
          </a:bodyPr>
          <a:lstStyle/>
          <a:p>
            <a:pPr marL="285750" indent="-285750">
              <a:buFont typeface="Wingdings" pitchFamily="2" charset="2"/>
              <a:buChar char="Ø"/>
            </a:pPr>
            <a:r>
              <a:rPr lang="en-US" dirty="0" smtClean="0">
                <a:latin typeface="Cambria Math" pitchFamily="18" charset="0"/>
                <a:ea typeface="Cambria Math" pitchFamily="18" charset="0"/>
              </a:rPr>
              <a:t>Go to </a:t>
            </a:r>
            <a:r>
              <a:rPr lang="en-US" dirty="0" smtClean="0">
                <a:solidFill>
                  <a:srgbClr val="002060"/>
                </a:solidFill>
                <a:latin typeface="Cambria Math" pitchFamily="18" charset="0"/>
                <a:ea typeface="Cambria Math" pitchFamily="18" charset="0"/>
              </a:rPr>
              <a:t>Services</a:t>
            </a:r>
            <a:r>
              <a:rPr lang="en-US" dirty="0" smtClean="0">
                <a:latin typeface="Cambria Math" pitchFamily="18" charset="0"/>
                <a:ea typeface="Cambria Math" pitchFamily="18" charset="0"/>
                <a:sym typeface="Wingdings" panose="05000000000000000000" pitchFamily="2" charset="2"/>
              </a:rPr>
              <a:t> </a:t>
            </a:r>
            <a:r>
              <a:rPr lang="en-US" dirty="0" smtClean="0">
                <a:solidFill>
                  <a:srgbClr val="002060"/>
                </a:solidFill>
                <a:latin typeface="Cambria Math" pitchFamily="18" charset="0"/>
                <a:ea typeface="Cambria Math" pitchFamily="18" charset="0"/>
                <a:sym typeface="Wingdings" panose="05000000000000000000" pitchFamily="2" charset="2"/>
              </a:rPr>
              <a:t>Time Settings </a:t>
            </a:r>
            <a:r>
              <a:rPr lang="en-US" dirty="0" smtClean="0">
                <a:latin typeface="Cambria Math" pitchFamily="18" charset="0"/>
                <a:ea typeface="Cambria Math" pitchFamily="18" charset="0"/>
                <a:sym typeface="Wingdings" panose="05000000000000000000" pitchFamily="2" charset="2"/>
              </a:rPr>
              <a:t> </a:t>
            </a:r>
            <a:r>
              <a:rPr lang="en-US" dirty="0" smtClean="0">
                <a:solidFill>
                  <a:srgbClr val="002060"/>
                </a:solidFill>
                <a:latin typeface="Cambria Math" pitchFamily="18" charset="0"/>
                <a:ea typeface="Cambria Math" pitchFamily="18" charset="0"/>
                <a:sym typeface="Wingdings" panose="05000000000000000000" pitchFamily="2" charset="2"/>
              </a:rPr>
              <a:t>Click NTP</a:t>
            </a:r>
            <a:endParaRPr lang="en-US" dirty="0">
              <a:solidFill>
                <a:srgbClr val="002060"/>
              </a:solidFill>
              <a:latin typeface="Cambria Math" pitchFamily="18" charset="0"/>
              <a:ea typeface="Cambria Math" pitchFamily="18" charset="0"/>
            </a:endParaRPr>
          </a:p>
        </p:txBody>
      </p:sp>
      <p:pic>
        <p:nvPicPr>
          <p:cNvPr id="15361" name="Picture 1"/>
          <p:cNvPicPr>
            <a:picLocks noChangeAspect="1" noChangeArrowheads="1"/>
          </p:cNvPicPr>
          <p:nvPr/>
        </p:nvPicPr>
        <p:blipFill>
          <a:blip r:embed="rId2"/>
          <a:srcRect/>
          <a:stretch>
            <a:fillRect/>
          </a:stretch>
        </p:blipFill>
        <p:spPr bwMode="auto">
          <a:xfrm>
            <a:off x="5276850" y="1419225"/>
            <a:ext cx="6915150" cy="5438775"/>
          </a:xfrm>
          <a:prstGeom prst="rect">
            <a:avLst/>
          </a:prstGeom>
          <a:noFill/>
          <a:ln w="9525">
            <a:noFill/>
            <a:miter lim="800000"/>
            <a:headEnd/>
            <a:tailEnd/>
          </a:ln>
          <a:effectLst/>
        </p:spPr>
      </p:pic>
    </p:spTree>
    <p:extLst>
      <p:ext uri="{BB962C8B-B14F-4D97-AF65-F5344CB8AC3E}">
        <p14:creationId xmlns:p14="http://schemas.microsoft.com/office/powerpoint/2010/main" val="1557112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327645" y="528430"/>
            <a:ext cx="3377271" cy="584775"/>
          </a:xfrm>
          <a:prstGeom prst="rect">
            <a:avLst/>
          </a:prstGeom>
        </p:spPr>
        <p:txBody>
          <a:bodyPr wrap="none">
            <a:spAutoFit/>
          </a:bodyPr>
          <a:lstStyle/>
          <a:p>
            <a:r>
              <a:rPr lang="en-IN" sz="3200" b="1" u="sng" dirty="0" smtClean="0">
                <a:latin typeface="Cambria Math" pitchFamily="18" charset="0"/>
                <a:ea typeface="Cambria Math" pitchFamily="18" charset="0"/>
              </a:rPr>
              <a:t>NTP Configuration</a:t>
            </a:r>
            <a:endParaRPr lang="en-IN" sz="3200" b="1" u="sng" dirty="0">
              <a:latin typeface="Cambria Math" pitchFamily="18" charset="0"/>
              <a:ea typeface="Cambria Math" pitchFamily="18" charset="0"/>
            </a:endParaRPr>
          </a:p>
        </p:txBody>
      </p:sp>
      <p:sp>
        <p:nvSpPr>
          <p:cNvPr id="31" name="Rectangle 30"/>
          <p:cNvSpPr/>
          <p:nvPr/>
        </p:nvSpPr>
        <p:spPr>
          <a:xfrm>
            <a:off x="0" y="2571550"/>
            <a:ext cx="6096000" cy="923330"/>
          </a:xfrm>
          <a:prstGeom prst="rect">
            <a:avLst/>
          </a:prstGeom>
        </p:spPr>
        <p:txBody>
          <a:bodyPr>
            <a:spAutoFit/>
          </a:bodyPr>
          <a:lstStyle/>
          <a:p>
            <a:pPr marL="285750" indent="-285750">
              <a:buFont typeface="Wingdings" pitchFamily="2" charset="2"/>
              <a:buChar char="Ø"/>
            </a:pPr>
            <a:r>
              <a:rPr lang="en-US" dirty="0" smtClean="0">
                <a:latin typeface="Cambria Math" pitchFamily="18" charset="0"/>
                <a:ea typeface="Cambria Math" pitchFamily="18" charset="0"/>
              </a:rPr>
              <a:t>Configure NTP Server IP Add, Polling Interval, Time zone, </a:t>
            </a:r>
          </a:p>
          <a:p>
            <a:pPr>
              <a:buFont typeface="Wingdings" pitchFamily="2" charset="2"/>
              <a:buChar char="Ø"/>
            </a:pPr>
            <a:r>
              <a:rPr lang="en-US" dirty="0" smtClean="0">
                <a:latin typeface="Cambria Math" pitchFamily="18" charset="0"/>
                <a:ea typeface="Cambria Math" pitchFamily="18" charset="0"/>
              </a:rPr>
              <a:t>   NTP Port, NTP Status &amp; Click Set</a:t>
            </a:r>
          </a:p>
          <a:p>
            <a:pPr marL="285750" indent="-285750">
              <a:buFont typeface="Wingdings" pitchFamily="2" charset="2"/>
              <a:buChar char="Ø"/>
            </a:pPr>
            <a:endParaRPr lang="en-US" dirty="0">
              <a:latin typeface="Cambria Math" pitchFamily="18" charset="0"/>
              <a:ea typeface="Cambria Math" pitchFamily="18" charset="0"/>
            </a:endParaRPr>
          </a:p>
        </p:txBody>
      </p:sp>
      <p:pic>
        <p:nvPicPr>
          <p:cNvPr id="14337" name="Picture 1"/>
          <p:cNvPicPr>
            <a:picLocks noChangeAspect="1" noChangeArrowheads="1"/>
          </p:cNvPicPr>
          <p:nvPr/>
        </p:nvPicPr>
        <p:blipFill>
          <a:blip r:embed="rId2"/>
          <a:srcRect/>
          <a:stretch>
            <a:fillRect/>
          </a:stretch>
        </p:blipFill>
        <p:spPr bwMode="auto">
          <a:xfrm>
            <a:off x="6587960" y="2500242"/>
            <a:ext cx="3629025" cy="2266950"/>
          </a:xfrm>
          <a:prstGeom prst="rect">
            <a:avLst/>
          </a:prstGeom>
          <a:noFill/>
          <a:ln w="9525">
            <a:noFill/>
            <a:miter lim="800000"/>
            <a:headEnd/>
            <a:tailEnd/>
          </a:ln>
          <a:effectLst/>
        </p:spPr>
      </p:pic>
    </p:spTree>
    <p:extLst>
      <p:ext uri="{BB962C8B-B14F-4D97-AF65-F5344CB8AC3E}">
        <p14:creationId xmlns:p14="http://schemas.microsoft.com/office/powerpoint/2010/main" val="16057777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852179" y="432895"/>
            <a:ext cx="3667414" cy="584775"/>
          </a:xfrm>
          <a:prstGeom prst="rect">
            <a:avLst/>
          </a:prstGeom>
        </p:spPr>
        <p:txBody>
          <a:bodyPr wrap="none">
            <a:spAutoFit/>
          </a:bodyPr>
          <a:lstStyle/>
          <a:p>
            <a:r>
              <a:rPr lang="en-IN" sz="3200" b="1" u="sng" dirty="0" smtClean="0">
                <a:latin typeface="Cambria Math" pitchFamily="18" charset="0"/>
                <a:ea typeface="Cambria Math" pitchFamily="18" charset="0"/>
              </a:rPr>
              <a:t>SNMP Configuration</a:t>
            </a:r>
            <a:endParaRPr lang="en-US" sz="3200" b="1" u="sng" dirty="0">
              <a:latin typeface="Cambria Math" pitchFamily="18" charset="0"/>
              <a:ea typeface="Cambria Math" pitchFamily="18" charset="0"/>
            </a:endParaRPr>
          </a:p>
        </p:txBody>
      </p:sp>
      <p:pic>
        <p:nvPicPr>
          <p:cNvPr id="13313" name="Picture 1"/>
          <p:cNvPicPr>
            <a:picLocks noChangeAspect="1" noChangeArrowheads="1"/>
          </p:cNvPicPr>
          <p:nvPr/>
        </p:nvPicPr>
        <p:blipFill>
          <a:blip r:embed="rId2"/>
          <a:srcRect/>
          <a:stretch>
            <a:fillRect/>
          </a:stretch>
        </p:blipFill>
        <p:spPr bwMode="auto">
          <a:xfrm>
            <a:off x="5962650" y="1259362"/>
            <a:ext cx="6229350" cy="3438525"/>
          </a:xfrm>
          <a:prstGeom prst="rect">
            <a:avLst/>
          </a:prstGeom>
          <a:noFill/>
          <a:ln w="9525">
            <a:noFill/>
            <a:miter lim="800000"/>
            <a:headEnd/>
            <a:tailEnd/>
          </a:ln>
          <a:effectLst/>
        </p:spPr>
      </p:pic>
      <p:pic>
        <p:nvPicPr>
          <p:cNvPr id="13314" name="Picture 2"/>
          <p:cNvPicPr>
            <a:picLocks noChangeAspect="1" noChangeArrowheads="1"/>
          </p:cNvPicPr>
          <p:nvPr/>
        </p:nvPicPr>
        <p:blipFill>
          <a:blip r:embed="rId3"/>
          <a:srcRect/>
          <a:stretch>
            <a:fillRect/>
          </a:stretch>
        </p:blipFill>
        <p:spPr bwMode="auto">
          <a:xfrm>
            <a:off x="5932511" y="4781550"/>
            <a:ext cx="3848100" cy="2076450"/>
          </a:xfrm>
          <a:prstGeom prst="rect">
            <a:avLst/>
          </a:prstGeom>
          <a:noFill/>
          <a:ln w="9525">
            <a:noFill/>
            <a:miter lim="800000"/>
            <a:headEnd/>
            <a:tailEnd/>
          </a:ln>
          <a:effectLst/>
        </p:spPr>
      </p:pic>
      <p:sp>
        <p:nvSpPr>
          <p:cNvPr id="24" name="Rectangle 23"/>
          <p:cNvSpPr/>
          <p:nvPr/>
        </p:nvSpPr>
        <p:spPr>
          <a:xfrm>
            <a:off x="179501" y="1442829"/>
            <a:ext cx="4748672" cy="369332"/>
          </a:xfrm>
          <a:prstGeom prst="rect">
            <a:avLst/>
          </a:prstGeom>
        </p:spPr>
        <p:txBody>
          <a:bodyPr wrap="none">
            <a:spAutoFit/>
          </a:bodyPr>
          <a:lstStyle/>
          <a:p>
            <a:pPr>
              <a:buFont typeface="Wingdings" pitchFamily="2" charset="2"/>
              <a:buChar char="Ø"/>
            </a:pPr>
            <a:r>
              <a:rPr lang="en-US" dirty="0" smtClean="0">
                <a:latin typeface="Cambria Math" pitchFamily="18" charset="0"/>
                <a:ea typeface="Cambria Math" pitchFamily="18" charset="0"/>
              </a:rPr>
              <a:t>Goto </a:t>
            </a:r>
            <a:r>
              <a:rPr lang="en-US" dirty="0" smtClean="0">
                <a:solidFill>
                  <a:srgbClr val="002060"/>
                </a:solidFill>
                <a:latin typeface="Cambria Math" pitchFamily="18" charset="0"/>
                <a:ea typeface="Cambria Math" pitchFamily="18" charset="0"/>
              </a:rPr>
              <a:t>Security</a:t>
            </a:r>
            <a:r>
              <a:rPr lang="en-US" dirty="0" smtClean="0">
                <a:latin typeface="Cambria Math" pitchFamily="18" charset="0"/>
                <a:ea typeface="Cambria Math" pitchFamily="18" charset="0"/>
              </a:rPr>
              <a:t> </a:t>
            </a:r>
            <a:r>
              <a:rPr lang="en-US" dirty="0" smtClean="0">
                <a:latin typeface="Cambria Math" pitchFamily="18" charset="0"/>
                <a:ea typeface="Cambria Math" pitchFamily="18" charset="0"/>
                <a:sym typeface="Wingdings" pitchFamily="2" charset="2"/>
              </a:rPr>
              <a:t> </a:t>
            </a:r>
            <a:r>
              <a:rPr lang="en-US" dirty="0" smtClean="0">
                <a:solidFill>
                  <a:srgbClr val="002060"/>
                </a:solidFill>
                <a:latin typeface="Cambria Math" pitchFamily="18" charset="0"/>
                <a:ea typeface="Cambria Math" pitchFamily="18" charset="0"/>
                <a:sym typeface="Wingdings" pitchFamily="2" charset="2"/>
              </a:rPr>
              <a:t>SNMP</a:t>
            </a:r>
            <a:r>
              <a:rPr lang="en-US" dirty="0" smtClean="0">
                <a:latin typeface="Cambria Math" pitchFamily="18" charset="0"/>
                <a:ea typeface="Cambria Math" pitchFamily="18" charset="0"/>
                <a:sym typeface="Wingdings" pitchFamily="2" charset="2"/>
              </a:rPr>
              <a:t>  </a:t>
            </a:r>
            <a:r>
              <a:rPr lang="en-US" dirty="0" smtClean="0">
                <a:solidFill>
                  <a:srgbClr val="002060"/>
                </a:solidFill>
                <a:latin typeface="Cambria Math" pitchFamily="18" charset="0"/>
                <a:ea typeface="Cambria Math" pitchFamily="18" charset="0"/>
                <a:sym typeface="Wingdings" pitchFamily="2" charset="2"/>
              </a:rPr>
              <a:t>Global Parameters</a:t>
            </a:r>
            <a:endParaRPr lang="en-US" dirty="0">
              <a:solidFill>
                <a:srgbClr val="002060"/>
              </a:solidFill>
              <a:latin typeface="Cambria Math" pitchFamily="18" charset="0"/>
              <a:ea typeface="Cambria Math" pitchFamily="18" charset="0"/>
            </a:endParaRPr>
          </a:p>
        </p:txBody>
      </p:sp>
      <p:sp>
        <p:nvSpPr>
          <p:cNvPr id="25" name="Rectangle 24"/>
          <p:cNvSpPr/>
          <p:nvPr/>
        </p:nvSpPr>
        <p:spPr>
          <a:xfrm>
            <a:off x="170216" y="5755522"/>
            <a:ext cx="5117876" cy="646331"/>
          </a:xfrm>
          <a:prstGeom prst="rect">
            <a:avLst/>
          </a:prstGeom>
        </p:spPr>
        <p:txBody>
          <a:bodyPr wrap="none">
            <a:spAutoFit/>
          </a:bodyPr>
          <a:lstStyle/>
          <a:p>
            <a:pPr>
              <a:buFont typeface="Wingdings" pitchFamily="2" charset="2"/>
              <a:buChar char="Ø"/>
            </a:pPr>
            <a:r>
              <a:rPr lang="en-US" dirty="0" smtClean="0"/>
              <a:t>Select SNMP Version , SNMP Port,  Enable SNMP &amp;</a:t>
            </a:r>
          </a:p>
          <a:p>
            <a:r>
              <a:rPr lang="en-US" dirty="0" smtClean="0"/>
              <a:t>   then Click Set</a:t>
            </a:r>
          </a:p>
        </p:txBody>
      </p:sp>
      <p:sp>
        <p:nvSpPr>
          <p:cNvPr id="32" name="Right Arrow 31"/>
          <p:cNvSpPr/>
          <p:nvPr/>
        </p:nvSpPr>
        <p:spPr>
          <a:xfrm>
            <a:off x="4271749" y="6114197"/>
            <a:ext cx="1460311" cy="286603"/>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7" name="Right Arrow 36"/>
          <p:cNvSpPr/>
          <p:nvPr/>
        </p:nvSpPr>
        <p:spPr>
          <a:xfrm>
            <a:off x="4421875" y="1801504"/>
            <a:ext cx="1419367" cy="286603"/>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904085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2"/>
          <a:srcRect/>
          <a:stretch>
            <a:fillRect/>
          </a:stretch>
        </p:blipFill>
        <p:spPr bwMode="auto">
          <a:xfrm>
            <a:off x="6648450" y="1364421"/>
            <a:ext cx="5543550" cy="1590675"/>
          </a:xfrm>
          <a:prstGeom prst="rect">
            <a:avLst/>
          </a:prstGeom>
          <a:noFill/>
          <a:ln w="9525">
            <a:noFill/>
            <a:miter lim="800000"/>
            <a:headEnd/>
            <a:tailEnd/>
          </a:ln>
          <a:effectLst/>
        </p:spPr>
      </p:pic>
      <p:pic>
        <p:nvPicPr>
          <p:cNvPr id="12290" name="Picture 2"/>
          <p:cNvPicPr>
            <a:picLocks noChangeAspect="1" noChangeArrowheads="1"/>
          </p:cNvPicPr>
          <p:nvPr/>
        </p:nvPicPr>
        <p:blipFill>
          <a:blip r:embed="rId3"/>
          <a:srcRect/>
          <a:stretch>
            <a:fillRect/>
          </a:stretch>
        </p:blipFill>
        <p:spPr bwMode="auto">
          <a:xfrm>
            <a:off x="6638925" y="3060226"/>
            <a:ext cx="5553075" cy="163830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4"/>
          <a:srcRect/>
          <a:stretch>
            <a:fillRect/>
          </a:stretch>
        </p:blipFill>
        <p:spPr bwMode="auto">
          <a:xfrm>
            <a:off x="6686550" y="4819650"/>
            <a:ext cx="5505450" cy="2038350"/>
          </a:xfrm>
          <a:prstGeom prst="rect">
            <a:avLst/>
          </a:prstGeom>
          <a:noFill/>
          <a:ln w="9525">
            <a:noFill/>
            <a:miter lim="800000"/>
            <a:headEnd/>
            <a:tailEnd/>
          </a:ln>
          <a:effectLst/>
        </p:spPr>
      </p:pic>
      <p:sp>
        <p:nvSpPr>
          <p:cNvPr id="8" name="Rectangle 7"/>
          <p:cNvSpPr/>
          <p:nvPr/>
        </p:nvSpPr>
        <p:spPr>
          <a:xfrm>
            <a:off x="0" y="1453951"/>
            <a:ext cx="6096000" cy="1200329"/>
          </a:xfrm>
          <a:prstGeom prst="rect">
            <a:avLst/>
          </a:prstGeom>
        </p:spPr>
        <p:txBody>
          <a:bodyPr>
            <a:spAutoFit/>
          </a:bodyPr>
          <a:lstStyle/>
          <a:p>
            <a:pPr marL="285750" indent="-285750">
              <a:buFont typeface="Wingdings" pitchFamily="2" charset="2"/>
              <a:buChar char="Ø"/>
            </a:pPr>
            <a:r>
              <a:rPr lang="en-US" dirty="0" smtClean="0">
                <a:latin typeface="Cambria Math" pitchFamily="18" charset="0"/>
                <a:ea typeface="Cambria Math" pitchFamily="18" charset="0"/>
              </a:rPr>
              <a:t>In User Update Table Create the </a:t>
            </a:r>
            <a:r>
              <a:rPr lang="en-US" dirty="0" smtClean="0">
                <a:solidFill>
                  <a:srgbClr val="002060"/>
                </a:solidFill>
                <a:latin typeface="Cambria Math" pitchFamily="18" charset="0"/>
                <a:ea typeface="Cambria Math" pitchFamily="18" charset="0"/>
              </a:rPr>
              <a:t>User Name</a:t>
            </a:r>
            <a:r>
              <a:rPr lang="en-US" dirty="0" smtClean="0">
                <a:latin typeface="Cambria Math" pitchFamily="18" charset="0"/>
                <a:ea typeface="Cambria Math" pitchFamily="18" charset="0"/>
              </a:rPr>
              <a:t>.</a:t>
            </a:r>
          </a:p>
          <a:p>
            <a:pPr marL="285750" indent="-285750">
              <a:buFont typeface="Wingdings" pitchFamily="2" charset="2"/>
              <a:buChar char="Ø"/>
            </a:pPr>
            <a:r>
              <a:rPr lang="en-US" dirty="0" smtClean="0">
                <a:latin typeface="Cambria Math" pitchFamily="18" charset="0"/>
                <a:ea typeface="Cambria Math" pitchFamily="18" charset="0"/>
              </a:rPr>
              <a:t>Choose Authentication </a:t>
            </a:r>
            <a:r>
              <a:rPr lang="en-US" dirty="0" smtClean="0">
                <a:solidFill>
                  <a:srgbClr val="002060"/>
                </a:solidFill>
                <a:latin typeface="Cambria Math" pitchFamily="18" charset="0"/>
                <a:ea typeface="Cambria Math" pitchFamily="18" charset="0"/>
              </a:rPr>
              <a:t>Protocol</a:t>
            </a:r>
            <a:r>
              <a:rPr lang="en-US" dirty="0" smtClean="0">
                <a:latin typeface="Cambria Math" pitchFamily="18" charset="0"/>
                <a:ea typeface="Cambria Math" pitchFamily="18" charset="0"/>
              </a:rPr>
              <a:t> and </a:t>
            </a:r>
            <a:r>
              <a:rPr lang="en-US" dirty="0" smtClean="0">
                <a:solidFill>
                  <a:srgbClr val="002060"/>
                </a:solidFill>
                <a:latin typeface="Cambria Math" pitchFamily="18" charset="0"/>
                <a:ea typeface="Cambria Math" pitchFamily="18" charset="0"/>
              </a:rPr>
              <a:t>Password</a:t>
            </a:r>
            <a:r>
              <a:rPr lang="en-US" dirty="0" smtClean="0">
                <a:latin typeface="Cambria Math" pitchFamily="18" charset="0"/>
                <a:ea typeface="Cambria Math" pitchFamily="18" charset="0"/>
              </a:rPr>
              <a:t>, </a:t>
            </a:r>
          </a:p>
          <a:p>
            <a:pPr>
              <a:buFont typeface="Wingdings" pitchFamily="2" charset="2"/>
              <a:buChar char="Ø"/>
            </a:pPr>
            <a:r>
              <a:rPr lang="en-US" dirty="0" smtClean="0">
                <a:latin typeface="Cambria Math" pitchFamily="18" charset="0"/>
                <a:ea typeface="Cambria Math" pitchFamily="18" charset="0"/>
              </a:rPr>
              <a:t>  Privacy </a:t>
            </a:r>
            <a:r>
              <a:rPr lang="en-US" dirty="0" smtClean="0">
                <a:solidFill>
                  <a:srgbClr val="002060"/>
                </a:solidFill>
                <a:latin typeface="Cambria Math" pitchFamily="18" charset="0"/>
                <a:ea typeface="Cambria Math" pitchFamily="18" charset="0"/>
              </a:rPr>
              <a:t>Protocol</a:t>
            </a:r>
            <a:r>
              <a:rPr lang="en-US" dirty="0" smtClean="0">
                <a:latin typeface="Cambria Math" pitchFamily="18" charset="0"/>
                <a:ea typeface="Cambria Math" pitchFamily="18" charset="0"/>
              </a:rPr>
              <a:t> and </a:t>
            </a:r>
            <a:r>
              <a:rPr lang="en-US" dirty="0" smtClean="0">
                <a:solidFill>
                  <a:srgbClr val="002060"/>
                </a:solidFill>
                <a:latin typeface="Cambria Math" pitchFamily="18" charset="0"/>
                <a:ea typeface="Cambria Math" pitchFamily="18" charset="0"/>
              </a:rPr>
              <a:t>Password</a:t>
            </a:r>
            <a:r>
              <a:rPr lang="en-US" dirty="0" smtClean="0">
                <a:latin typeface="Cambria Math" pitchFamily="18" charset="0"/>
                <a:ea typeface="Cambria Math" pitchFamily="18" charset="0"/>
              </a:rPr>
              <a:t>.</a:t>
            </a:r>
          </a:p>
          <a:p>
            <a:endParaRPr lang="en-US" dirty="0" smtClean="0">
              <a:latin typeface="Cambria Math" pitchFamily="18" charset="0"/>
              <a:ea typeface="Cambria Math" pitchFamily="18" charset="0"/>
            </a:endParaRPr>
          </a:p>
        </p:txBody>
      </p:sp>
      <p:sp>
        <p:nvSpPr>
          <p:cNvPr id="9" name="Rectangle 8"/>
          <p:cNvSpPr/>
          <p:nvPr/>
        </p:nvSpPr>
        <p:spPr>
          <a:xfrm>
            <a:off x="0" y="3236246"/>
            <a:ext cx="6096000" cy="646331"/>
          </a:xfrm>
          <a:prstGeom prst="rect">
            <a:avLst/>
          </a:prstGeom>
        </p:spPr>
        <p:txBody>
          <a:bodyPr>
            <a:spAutoFit/>
          </a:bodyPr>
          <a:lstStyle/>
          <a:p>
            <a:pPr marL="285750" indent="-285750">
              <a:buFont typeface="Wingdings" pitchFamily="2" charset="2"/>
              <a:buChar char="Ø"/>
            </a:pPr>
            <a:r>
              <a:rPr lang="en-US" dirty="0" smtClean="0">
                <a:latin typeface="Cambria Math" pitchFamily="18" charset="0"/>
                <a:ea typeface="Cambria Math" pitchFamily="18" charset="0"/>
              </a:rPr>
              <a:t>Put Community String details in SNMP Community Table</a:t>
            </a:r>
          </a:p>
          <a:p>
            <a:pPr>
              <a:buFont typeface="Wingdings" pitchFamily="2" charset="2"/>
              <a:buChar char="Ø"/>
            </a:pPr>
            <a:endParaRPr lang="en-US" dirty="0" smtClean="0">
              <a:latin typeface="Cambria Math" pitchFamily="18" charset="0"/>
              <a:ea typeface="Cambria Math" pitchFamily="18" charset="0"/>
            </a:endParaRPr>
          </a:p>
        </p:txBody>
      </p:sp>
      <p:sp>
        <p:nvSpPr>
          <p:cNvPr id="10" name="Rectangle 9"/>
          <p:cNvSpPr/>
          <p:nvPr/>
        </p:nvSpPr>
        <p:spPr>
          <a:xfrm>
            <a:off x="168322" y="5275829"/>
            <a:ext cx="6096000" cy="369332"/>
          </a:xfrm>
          <a:prstGeom prst="rect">
            <a:avLst/>
          </a:prstGeom>
        </p:spPr>
        <p:txBody>
          <a:bodyPr>
            <a:spAutoFit/>
          </a:bodyPr>
          <a:lstStyle/>
          <a:p>
            <a:pPr marL="285750" indent="-285750">
              <a:buFont typeface="Wingdings" pitchFamily="2" charset="2"/>
              <a:buChar char="Ø"/>
            </a:pPr>
            <a:r>
              <a:rPr lang="en-US" dirty="0" smtClean="0">
                <a:latin typeface="Cambria Math" pitchFamily="18" charset="0"/>
                <a:ea typeface="Cambria Math" pitchFamily="18" charset="0"/>
              </a:rPr>
              <a:t>In Target Address Table put SNMP server address details.</a:t>
            </a:r>
            <a:endParaRPr lang="en-US" dirty="0">
              <a:latin typeface="Cambria Math" pitchFamily="18" charset="0"/>
              <a:ea typeface="Cambria Math" pitchFamily="18" charset="0"/>
            </a:endParaRPr>
          </a:p>
        </p:txBody>
      </p:sp>
      <p:sp>
        <p:nvSpPr>
          <p:cNvPr id="11" name="Rectangle 10"/>
          <p:cNvSpPr/>
          <p:nvPr/>
        </p:nvSpPr>
        <p:spPr>
          <a:xfrm>
            <a:off x="3932796" y="432894"/>
            <a:ext cx="3667414" cy="584775"/>
          </a:xfrm>
          <a:prstGeom prst="rect">
            <a:avLst/>
          </a:prstGeom>
        </p:spPr>
        <p:txBody>
          <a:bodyPr wrap="none">
            <a:spAutoFit/>
          </a:bodyPr>
          <a:lstStyle/>
          <a:p>
            <a:r>
              <a:rPr lang="en-IN" sz="3200" b="1" u="sng" dirty="0" smtClean="0">
                <a:latin typeface="Cambria Math" pitchFamily="18" charset="0"/>
                <a:ea typeface="Cambria Math" pitchFamily="18" charset="0"/>
              </a:rPr>
              <a:t>SNMP Configuration</a:t>
            </a:r>
            <a:endParaRPr lang="en-US" sz="3200" b="1" u="sng" dirty="0">
              <a:latin typeface="Cambria Math" pitchFamily="18" charset="0"/>
              <a:ea typeface="Cambria Math" pitchFamily="18" charset="0"/>
            </a:endParaRPr>
          </a:p>
        </p:txBody>
      </p:sp>
    </p:spTree>
    <p:extLst>
      <p:ext uri="{BB962C8B-B14F-4D97-AF65-F5344CB8AC3E}">
        <p14:creationId xmlns:p14="http://schemas.microsoft.com/office/powerpoint/2010/main" val="139013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6717" y="555725"/>
            <a:ext cx="3164071" cy="584775"/>
          </a:xfrm>
          <a:prstGeom prst="rect">
            <a:avLst/>
          </a:prstGeom>
        </p:spPr>
        <p:txBody>
          <a:bodyPr wrap="none">
            <a:spAutoFit/>
          </a:bodyPr>
          <a:lstStyle/>
          <a:p>
            <a:r>
              <a:rPr lang="en-IN" sz="3200" b="1" u="sng" dirty="0" smtClean="0">
                <a:latin typeface="Cambria Math" pitchFamily="18" charset="0"/>
                <a:ea typeface="Cambria Math" pitchFamily="18" charset="0"/>
              </a:rPr>
              <a:t>HA Configuration</a:t>
            </a:r>
            <a:endParaRPr lang="en-US" sz="3200" b="1" u="sng" dirty="0">
              <a:latin typeface="Cambria Math" pitchFamily="18" charset="0"/>
              <a:ea typeface="Cambria Math" pitchFamily="18" charset="0"/>
            </a:endParaRPr>
          </a:p>
        </p:txBody>
      </p:sp>
      <p:pic>
        <p:nvPicPr>
          <p:cNvPr id="70658" name="Picture 2"/>
          <p:cNvPicPr>
            <a:picLocks noChangeAspect="1" noChangeArrowheads="1"/>
          </p:cNvPicPr>
          <p:nvPr/>
        </p:nvPicPr>
        <p:blipFill>
          <a:blip r:embed="rId2"/>
          <a:srcRect/>
          <a:stretch>
            <a:fillRect/>
          </a:stretch>
        </p:blipFill>
        <p:spPr bwMode="auto">
          <a:xfrm>
            <a:off x="6609000" y="1553926"/>
            <a:ext cx="4924425" cy="1457325"/>
          </a:xfrm>
          <a:prstGeom prst="rect">
            <a:avLst/>
          </a:prstGeom>
          <a:noFill/>
          <a:ln w="9525">
            <a:noFill/>
            <a:miter lim="800000"/>
            <a:headEnd/>
            <a:tailEnd/>
          </a:ln>
          <a:effectLst/>
        </p:spPr>
      </p:pic>
      <p:pic>
        <p:nvPicPr>
          <p:cNvPr id="70659" name="Picture 3"/>
          <p:cNvPicPr>
            <a:picLocks noChangeAspect="1" noChangeArrowheads="1"/>
          </p:cNvPicPr>
          <p:nvPr/>
        </p:nvPicPr>
        <p:blipFill>
          <a:blip r:embed="rId3"/>
          <a:srcRect/>
          <a:stretch>
            <a:fillRect/>
          </a:stretch>
        </p:blipFill>
        <p:spPr bwMode="auto">
          <a:xfrm>
            <a:off x="6465130" y="3842413"/>
            <a:ext cx="5457825" cy="2667000"/>
          </a:xfrm>
          <a:prstGeom prst="rect">
            <a:avLst/>
          </a:prstGeom>
          <a:noFill/>
          <a:ln w="9525">
            <a:noFill/>
            <a:miter lim="800000"/>
            <a:headEnd/>
            <a:tailEnd/>
          </a:ln>
          <a:effectLst/>
        </p:spPr>
      </p:pic>
      <p:sp>
        <p:nvSpPr>
          <p:cNvPr id="7" name="Rectangle 6"/>
          <p:cNvSpPr/>
          <p:nvPr/>
        </p:nvSpPr>
        <p:spPr>
          <a:xfrm>
            <a:off x="0" y="1497420"/>
            <a:ext cx="5258876" cy="369332"/>
          </a:xfrm>
          <a:prstGeom prst="rect">
            <a:avLst/>
          </a:prstGeom>
        </p:spPr>
        <p:txBody>
          <a:bodyPr wrap="none">
            <a:spAutoFit/>
          </a:bodyPr>
          <a:lstStyle/>
          <a:p>
            <a:pPr>
              <a:buFont typeface="Wingdings" pitchFamily="2" charset="2"/>
              <a:buChar char="Ø"/>
            </a:pPr>
            <a:r>
              <a:rPr lang="en-IN" dirty="0" smtClean="0">
                <a:latin typeface="Cambria Math" pitchFamily="18" charset="0"/>
                <a:ea typeface="Cambria Math" pitchFamily="18" charset="0"/>
              </a:rPr>
              <a:t>Goto  Router </a:t>
            </a:r>
            <a:r>
              <a:rPr lang="en-IN" dirty="0" smtClean="0">
                <a:latin typeface="Cambria Math" pitchFamily="18" charset="0"/>
                <a:ea typeface="Cambria Math" pitchFamily="18" charset="0"/>
                <a:sym typeface="Wingdings" pitchFamily="2" charset="2"/>
              </a:rPr>
              <a:t> IP Router  Interface Parameters</a:t>
            </a:r>
            <a:endParaRPr lang="en-US" dirty="0"/>
          </a:p>
        </p:txBody>
      </p:sp>
      <p:sp>
        <p:nvSpPr>
          <p:cNvPr id="8" name="Rectangle 7"/>
          <p:cNvSpPr/>
          <p:nvPr/>
        </p:nvSpPr>
        <p:spPr>
          <a:xfrm>
            <a:off x="0" y="5073134"/>
            <a:ext cx="4735271" cy="369332"/>
          </a:xfrm>
          <a:prstGeom prst="rect">
            <a:avLst/>
          </a:prstGeom>
        </p:spPr>
        <p:txBody>
          <a:bodyPr wrap="none">
            <a:spAutoFit/>
          </a:bodyPr>
          <a:lstStyle/>
          <a:p>
            <a:pPr>
              <a:buFont typeface="Wingdings" pitchFamily="2" charset="2"/>
              <a:buChar char="Ø"/>
            </a:pPr>
            <a:r>
              <a:rPr lang="en-IN" dirty="0" smtClean="0">
                <a:latin typeface="Cambria Math" pitchFamily="18" charset="0"/>
                <a:ea typeface="Cambria Math" pitchFamily="18" charset="0"/>
              </a:rPr>
              <a:t>Set the Peer IP Address and Click Set Button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srcRect/>
          <a:stretch>
            <a:fillRect/>
          </a:stretch>
        </p:blipFill>
        <p:spPr bwMode="auto">
          <a:xfrm>
            <a:off x="6384167" y="1225243"/>
            <a:ext cx="5619750" cy="2524125"/>
          </a:xfrm>
          <a:prstGeom prst="rect">
            <a:avLst/>
          </a:prstGeom>
          <a:noFill/>
          <a:ln w="9525">
            <a:noFill/>
            <a:miter lim="800000"/>
            <a:headEnd/>
            <a:tailEnd/>
          </a:ln>
          <a:effectLst/>
        </p:spPr>
      </p:pic>
      <p:sp>
        <p:nvSpPr>
          <p:cNvPr id="5" name="Rectangle 4"/>
          <p:cNvSpPr/>
          <p:nvPr/>
        </p:nvSpPr>
        <p:spPr>
          <a:xfrm>
            <a:off x="4278576" y="446543"/>
            <a:ext cx="3164071" cy="584775"/>
          </a:xfrm>
          <a:prstGeom prst="rect">
            <a:avLst/>
          </a:prstGeom>
        </p:spPr>
        <p:txBody>
          <a:bodyPr wrap="none">
            <a:spAutoFit/>
          </a:bodyPr>
          <a:lstStyle/>
          <a:p>
            <a:r>
              <a:rPr lang="en-IN" sz="3200" b="1" u="sng" dirty="0" smtClean="0">
                <a:latin typeface="Cambria Math" pitchFamily="18" charset="0"/>
                <a:ea typeface="Cambria Math" pitchFamily="18" charset="0"/>
              </a:rPr>
              <a:t>HA Configuration</a:t>
            </a:r>
            <a:endParaRPr lang="en-US" sz="3200" b="1" u="sng" dirty="0">
              <a:latin typeface="Cambria Math" pitchFamily="18" charset="0"/>
              <a:ea typeface="Cambria Math" pitchFamily="18" charset="0"/>
            </a:endParaRPr>
          </a:p>
        </p:txBody>
      </p:sp>
      <p:pic>
        <p:nvPicPr>
          <p:cNvPr id="71683" name="Picture 3"/>
          <p:cNvPicPr>
            <a:picLocks noChangeAspect="1" noChangeArrowheads="1"/>
          </p:cNvPicPr>
          <p:nvPr/>
        </p:nvPicPr>
        <p:blipFill>
          <a:blip r:embed="rId3"/>
          <a:srcRect/>
          <a:stretch>
            <a:fillRect/>
          </a:stretch>
        </p:blipFill>
        <p:spPr bwMode="auto">
          <a:xfrm>
            <a:off x="6296025" y="3895725"/>
            <a:ext cx="5895975" cy="2962275"/>
          </a:xfrm>
          <a:prstGeom prst="rect">
            <a:avLst/>
          </a:prstGeom>
          <a:noFill/>
          <a:ln w="9525">
            <a:noFill/>
            <a:miter lim="800000"/>
            <a:headEnd/>
            <a:tailEnd/>
          </a:ln>
          <a:effectLst/>
        </p:spPr>
      </p:pic>
      <p:sp>
        <p:nvSpPr>
          <p:cNvPr id="7" name="Rectangle 6"/>
          <p:cNvSpPr/>
          <p:nvPr/>
        </p:nvSpPr>
        <p:spPr>
          <a:xfrm>
            <a:off x="0" y="1483773"/>
            <a:ext cx="4926733" cy="369332"/>
          </a:xfrm>
          <a:prstGeom prst="rect">
            <a:avLst/>
          </a:prstGeom>
        </p:spPr>
        <p:txBody>
          <a:bodyPr wrap="none">
            <a:spAutoFit/>
          </a:bodyPr>
          <a:lstStyle/>
          <a:p>
            <a:pPr marL="285750" indent="-285750">
              <a:buFont typeface="Wingdings" pitchFamily="2" charset="2"/>
              <a:buChar char="Ø"/>
            </a:pPr>
            <a:r>
              <a:rPr lang="en-US" dirty="0" smtClean="0">
                <a:latin typeface="Cambria Math" pitchFamily="18" charset="0"/>
                <a:ea typeface="Cambria Math" pitchFamily="18" charset="0"/>
              </a:rPr>
              <a:t>Go to </a:t>
            </a:r>
            <a:r>
              <a:rPr lang="en-US" dirty="0" smtClean="0">
                <a:solidFill>
                  <a:srgbClr val="002060"/>
                </a:solidFill>
                <a:latin typeface="Cambria Math" pitchFamily="18" charset="0"/>
                <a:ea typeface="Cambria Math" pitchFamily="18" charset="0"/>
              </a:rPr>
              <a:t>Redundancy</a:t>
            </a:r>
            <a:r>
              <a:rPr lang="en-US" dirty="0" smtClean="0">
                <a:latin typeface="Cambria Math" pitchFamily="18" charset="0"/>
                <a:ea typeface="Cambria Math" pitchFamily="18" charset="0"/>
                <a:sym typeface="Wingdings" panose="05000000000000000000" pitchFamily="2" charset="2"/>
              </a:rPr>
              <a:t> </a:t>
            </a:r>
            <a:r>
              <a:rPr lang="en-US" dirty="0" smtClean="0">
                <a:solidFill>
                  <a:srgbClr val="002060"/>
                </a:solidFill>
                <a:latin typeface="Cambria Math" pitchFamily="18" charset="0"/>
                <a:ea typeface="Cambria Math" pitchFamily="18" charset="0"/>
                <a:sym typeface="Wingdings" panose="05000000000000000000" pitchFamily="2" charset="2"/>
              </a:rPr>
              <a:t>VRRP</a:t>
            </a:r>
            <a:r>
              <a:rPr lang="en-US" dirty="0" smtClean="0">
                <a:latin typeface="Cambria Math" pitchFamily="18" charset="0"/>
                <a:ea typeface="Cambria Math" pitchFamily="18" charset="0"/>
                <a:sym typeface="Wingdings" panose="05000000000000000000" pitchFamily="2" charset="2"/>
              </a:rPr>
              <a:t>  </a:t>
            </a:r>
            <a:r>
              <a:rPr lang="en-US" dirty="0" smtClean="0">
                <a:solidFill>
                  <a:srgbClr val="002060"/>
                </a:solidFill>
                <a:latin typeface="Cambria Math" pitchFamily="18" charset="0"/>
                <a:ea typeface="Cambria Math" pitchFamily="18" charset="0"/>
                <a:sym typeface="Wingdings" panose="05000000000000000000" pitchFamily="2" charset="2"/>
              </a:rPr>
              <a:t>Virtual Routers</a:t>
            </a:r>
            <a:endParaRPr lang="en-US" dirty="0">
              <a:solidFill>
                <a:srgbClr val="002060"/>
              </a:solidFill>
              <a:latin typeface="Cambria Math" pitchFamily="18" charset="0"/>
              <a:ea typeface="Cambria Math" pitchFamily="18" charset="0"/>
            </a:endParaRPr>
          </a:p>
        </p:txBody>
      </p:sp>
      <p:sp>
        <p:nvSpPr>
          <p:cNvPr id="8" name="Rectangle 7"/>
          <p:cNvSpPr/>
          <p:nvPr/>
        </p:nvSpPr>
        <p:spPr>
          <a:xfrm>
            <a:off x="0" y="4063200"/>
            <a:ext cx="5469574" cy="646331"/>
          </a:xfrm>
          <a:prstGeom prst="rect">
            <a:avLst/>
          </a:prstGeom>
        </p:spPr>
        <p:txBody>
          <a:bodyPr wrap="none">
            <a:spAutoFit/>
          </a:bodyPr>
          <a:lstStyle/>
          <a:p>
            <a:pPr>
              <a:buFont typeface="Wingdings" pitchFamily="2" charset="2"/>
              <a:buChar char="Ø"/>
            </a:pPr>
            <a:r>
              <a:rPr lang="en-US" dirty="0" smtClean="0">
                <a:latin typeface="Cambria Math" pitchFamily="18" charset="0"/>
                <a:ea typeface="Cambria Math" pitchFamily="18" charset="0"/>
              </a:rPr>
              <a:t>Choose </a:t>
            </a:r>
            <a:r>
              <a:rPr lang="en-US" dirty="0" smtClean="0">
                <a:solidFill>
                  <a:srgbClr val="002060"/>
                </a:solidFill>
                <a:latin typeface="Cambria Math" pitchFamily="18" charset="0"/>
                <a:ea typeface="Cambria Math" pitchFamily="18" charset="0"/>
              </a:rPr>
              <a:t>Interface Number</a:t>
            </a:r>
            <a:r>
              <a:rPr lang="en-US" dirty="0" smtClean="0">
                <a:latin typeface="Cambria Math" pitchFamily="18" charset="0"/>
                <a:ea typeface="Cambria Math" pitchFamily="18" charset="0"/>
              </a:rPr>
              <a:t>, Set </a:t>
            </a:r>
            <a:r>
              <a:rPr lang="en-US" dirty="0" smtClean="0">
                <a:solidFill>
                  <a:srgbClr val="002060"/>
                </a:solidFill>
                <a:latin typeface="Cambria Math" pitchFamily="18" charset="0"/>
                <a:ea typeface="Cambria Math" pitchFamily="18" charset="0"/>
              </a:rPr>
              <a:t>VRRP ID</a:t>
            </a:r>
            <a:r>
              <a:rPr lang="en-US" dirty="0" smtClean="0">
                <a:latin typeface="Cambria Math" pitchFamily="18" charset="0"/>
                <a:ea typeface="Cambria Math" pitchFamily="18" charset="0"/>
              </a:rPr>
              <a:t>, </a:t>
            </a:r>
            <a:r>
              <a:rPr lang="en-US" dirty="0" smtClean="0">
                <a:solidFill>
                  <a:srgbClr val="002060"/>
                </a:solidFill>
                <a:latin typeface="Cambria Math" pitchFamily="18" charset="0"/>
                <a:ea typeface="Cambria Math" pitchFamily="18" charset="0"/>
              </a:rPr>
              <a:t>Priority</a:t>
            </a:r>
          </a:p>
          <a:p>
            <a:pPr>
              <a:buFont typeface="Wingdings" pitchFamily="2" charset="2"/>
              <a:buChar char="Ø"/>
            </a:pPr>
            <a:r>
              <a:rPr lang="en-US" dirty="0" smtClean="0">
                <a:latin typeface="Cambria Math" pitchFamily="18" charset="0"/>
                <a:ea typeface="Cambria Math" pitchFamily="18" charset="0"/>
              </a:rPr>
              <a:t>Choose </a:t>
            </a:r>
            <a:r>
              <a:rPr lang="en-US" dirty="0" smtClean="0">
                <a:solidFill>
                  <a:srgbClr val="002060"/>
                </a:solidFill>
                <a:latin typeface="Cambria Math" pitchFamily="18" charset="0"/>
                <a:ea typeface="Cambria Math" pitchFamily="18" charset="0"/>
              </a:rPr>
              <a:t>Preempt</a:t>
            </a:r>
            <a:r>
              <a:rPr lang="en-US" dirty="0" smtClean="0">
                <a:latin typeface="Cambria Math" pitchFamily="18" charset="0"/>
                <a:ea typeface="Cambria Math" pitchFamily="18" charset="0"/>
              </a:rPr>
              <a:t> Mode &amp; other required parameters</a:t>
            </a:r>
            <a:endParaRPr lang="en-US" dirty="0">
              <a:latin typeface="Cambria Math" pitchFamily="18" charset="0"/>
              <a:ea typeface="Cambria Math"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srcRect/>
          <a:stretch>
            <a:fillRect/>
          </a:stretch>
        </p:blipFill>
        <p:spPr bwMode="auto">
          <a:xfrm>
            <a:off x="6380044" y="1269455"/>
            <a:ext cx="5600700" cy="3800475"/>
          </a:xfrm>
          <a:prstGeom prst="rect">
            <a:avLst/>
          </a:prstGeom>
          <a:noFill/>
          <a:ln w="9525">
            <a:noFill/>
            <a:miter lim="800000"/>
            <a:headEnd/>
            <a:tailEnd/>
          </a:ln>
          <a:effectLst/>
        </p:spPr>
      </p:pic>
      <p:sp>
        <p:nvSpPr>
          <p:cNvPr id="5" name="Rectangle 4"/>
          <p:cNvSpPr/>
          <p:nvPr/>
        </p:nvSpPr>
        <p:spPr>
          <a:xfrm>
            <a:off x="4019269" y="351009"/>
            <a:ext cx="3164071" cy="584775"/>
          </a:xfrm>
          <a:prstGeom prst="rect">
            <a:avLst/>
          </a:prstGeom>
        </p:spPr>
        <p:txBody>
          <a:bodyPr wrap="none">
            <a:spAutoFit/>
          </a:bodyPr>
          <a:lstStyle/>
          <a:p>
            <a:r>
              <a:rPr lang="en-IN" sz="3200" b="1" u="sng" dirty="0" smtClean="0">
                <a:latin typeface="Cambria Math" pitchFamily="18" charset="0"/>
                <a:ea typeface="Cambria Math" pitchFamily="18" charset="0"/>
              </a:rPr>
              <a:t>HA Configuration</a:t>
            </a:r>
            <a:endParaRPr lang="en-US" sz="3200" b="1" u="sng" dirty="0">
              <a:latin typeface="Cambria Math" pitchFamily="18" charset="0"/>
              <a:ea typeface="Cambria Math" pitchFamily="18" charset="0"/>
            </a:endParaRPr>
          </a:p>
        </p:txBody>
      </p:sp>
      <p:pic>
        <p:nvPicPr>
          <p:cNvPr id="72707" name="Picture 3"/>
          <p:cNvPicPr>
            <a:picLocks noChangeAspect="1" noChangeArrowheads="1"/>
          </p:cNvPicPr>
          <p:nvPr/>
        </p:nvPicPr>
        <p:blipFill>
          <a:blip r:embed="rId3"/>
          <a:srcRect/>
          <a:stretch>
            <a:fillRect/>
          </a:stretch>
        </p:blipFill>
        <p:spPr bwMode="auto">
          <a:xfrm>
            <a:off x="6363979" y="5159778"/>
            <a:ext cx="3067050" cy="1533525"/>
          </a:xfrm>
          <a:prstGeom prst="rect">
            <a:avLst/>
          </a:prstGeom>
          <a:noFill/>
          <a:ln w="9525">
            <a:noFill/>
            <a:miter lim="800000"/>
            <a:headEnd/>
            <a:tailEnd/>
          </a:ln>
          <a:effectLst/>
        </p:spPr>
      </p:pic>
      <p:sp>
        <p:nvSpPr>
          <p:cNvPr id="7" name="Rectangle 6"/>
          <p:cNvSpPr/>
          <p:nvPr/>
        </p:nvSpPr>
        <p:spPr>
          <a:xfrm>
            <a:off x="0" y="1456478"/>
            <a:ext cx="5623078" cy="646331"/>
          </a:xfrm>
          <a:prstGeom prst="rect">
            <a:avLst/>
          </a:prstGeom>
        </p:spPr>
        <p:txBody>
          <a:bodyPr wrap="none">
            <a:spAutoFit/>
          </a:bodyPr>
          <a:lstStyle/>
          <a:p>
            <a:pPr>
              <a:buFont typeface="Wingdings" pitchFamily="2" charset="2"/>
              <a:buChar char="Ø"/>
            </a:pPr>
            <a:r>
              <a:rPr lang="en-US" dirty="0" smtClean="0"/>
              <a:t>Goto </a:t>
            </a:r>
            <a:r>
              <a:rPr lang="en-US" dirty="0" smtClean="0">
                <a:solidFill>
                  <a:srgbClr val="002060"/>
                </a:solidFill>
              </a:rPr>
              <a:t>Global Redundancy Configuration</a:t>
            </a:r>
            <a:r>
              <a:rPr lang="en-US" dirty="0" smtClean="0"/>
              <a:t> </a:t>
            </a:r>
            <a:r>
              <a:rPr lang="en-US" dirty="0" smtClean="0">
                <a:sym typeface="Wingdings" pitchFamily="2" charset="2"/>
              </a:rPr>
              <a:t></a:t>
            </a:r>
          </a:p>
          <a:p>
            <a:pPr>
              <a:buFont typeface="Wingdings" pitchFamily="2" charset="2"/>
              <a:buChar char="Ø"/>
            </a:pPr>
            <a:r>
              <a:rPr lang="en-US" dirty="0" smtClean="0">
                <a:sym typeface="Wingdings" pitchFamily="2" charset="2"/>
              </a:rPr>
              <a:t>Choose </a:t>
            </a:r>
            <a:r>
              <a:rPr lang="en-US" dirty="0" smtClean="0">
                <a:solidFill>
                  <a:srgbClr val="002060"/>
                </a:solidFill>
                <a:sym typeface="Wingdings" pitchFamily="2" charset="2"/>
              </a:rPr>
              <a:t>IP Redundancy Admin Status </a:t>
            </a:r>
            <a:r>
              <a:rPr lang="en-US" dirty="0" smtClean="0">
                <a:sym typeface="Wingdings" pitchFamily="2" charset="2"/>
              </a:rPr>
              <a:t>as </a:t>
            </a:r>
            <a:r>
              <a:rPr lang="en-US" dirty="0" smtClean="0">
                <a:solidFill>
                  <a:srgbClr val="002060"/>
                </a:solidFill>
                <a:sym typeface="Wingdings" pitchFamily="2" charset="2"/>
              </a:rPr>
              <a:t>VRRP </a:t>
            </a:r>
            <a:r>
              <a:rPr lang="en-US" dirty="0" smtClean="0">
                <a:sym typeface="Wingdings" pitchFamily="2" charset="2"/>
              </a:rPr>
              <a:t>&amp; click </a:t>
            </a:r>
            <a:r>
              <a:rPr lang="en-US" dirty="0" smtClean="0">
                <a:solidFill>
                  <a:srgbClr val="002060"/>
                </a:solidFill>
                <a:sym typeface="Wingdings" pitchFamily="2" charset="2"/>
              </a:rPr>
              <a:t>Set</a:t>
            </a:r>
            <a:endParaRPr lang="en-US" dirty="0">
              <a:solidFill>
                <a:srgbClr val="002060"/>
              </a:solidFill>
            </a:endParaRPr>
          </a:p>
        </p:txBody>
      </p:sp>
      <p:sp>
        <p:nvSpPr>
          <p:cNvPr id="9" name="Rectangle 8"/>
          <p:cNvSpPr/>
          <p:nvPr/>
        </p:nvSpPr>
        <p:spPr>
          <a:xfrm>
            <a:off x="0" y="5521489"/>
            <a:ext cx="6096000" cy="646331"/>
          </a:xfrm>
          <a:prstGeom prst="rect">
            <a:avLst/>
          </a:prstGeom>
        </p:spPr>
        <p:txBody>
          <a:bodyPr>
            <a:spAutoFit/>
          </a:bodyPr>
          <a:lstStyle/>
          <a:p>
            <a:pPr marL="285750" indent="-285750">
              <a:buFont typeface="Wingdings" pitchFamily="2" charset="2"/>
              <a:buChar char="Ø"/>
            </a:pPr>
            <a:r>
              <a:rPr lang="en-US" dirty="0" smtClean="0">
                <a:latin typeface="Cambria Math" pitchFamily="18" charset="0"/>
                <a:ea typeface="Cambria Math" pitchFamily="18" charset="0"/>
              </a:rPr>
              <a:t>In Associated IP Address, put Client NAT IP</a:t>
            </a:r>
          </a:p>
          <a:p>
            <a:r>
              <a:rPr lang="en-US" dirty="0" smtClean="0">
                <a:latin typeface="Cambria Math" pitchFamily="18" charset="0"/>
                <a:ea typeface="Cambria Math" pitchFamily="18" charset="0"/>
              </a:rPr>
              <a:t>      address &amp; click set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808330" y="812045"/>
            <a:ext cx="8458200" cy="609600"/>
          </a:xfrm>
        </p:spPr>
        <p:txBody>
          <a:bodyPr>
            <a:normAutofit fontScale="90000"/>
          </a:bodyPr>
          <a:lstStyle/>
          <a:p>
            <a:pPr algn="ctr"/>
            <a:r>
              <a:rPr lang="en-US" u="sng" dirty="0">
                <a:solidFill>
                  <a:srgbClr val="002060"/>
                </a:solidFill>
                <a:latin typeface="Cambria" pitchFamily="18" charset="0"/>
              </a:rPr>
              <a:t>Front Panel </a:t>
            </a:r>
            <a:r>
              <a:rPr lang="en-US" u="sng" dirty="0" smtClean="0">
                <a:solidFill>
                  <a:srgbClr val="002060"/>
                </a:solidFill>
                <a:latin typeface="Cambria" pitchFamily="18" charset="0"/>
              </a:rPr>
              <a:t>View Of AppDirector</a:t>
            </a:r>
            <a:endParaRPr lang="en-US" u="sng" dirty="0">
              <a:solidFill>
                <a:srgbClr val="002060"/>
              </a:solidFill>
              <a:latin typeface="Cambria" pitchFamily="18" charset="0"/>
            </a:endParaRPr>
          </a:p>
        </p:txBody>
      </p:sp>
      <p:sp>
        <p:nvSpPr>
          <p:cNvPr id="8" name="Rectangle 7"/>
          <p:cNvSpPr/>
          <p:nvPr/>
        </p:nvSpPr>
        <p:spPr>
          <a:xfrm>
            <a:off x="7751930" y="1516013"/>
            <a:ext cx="2286000" cy="70788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nchor="ctr" anchorCtr="0">
            <a:spAutoFit/>
          </a:bodyPr>
          <a:lstStyle/>
          <a:p>
            <a:pPr algn="ctr" eaLnBrk="1" hangingPunct="1"/>
            <a:r>
              <a:rPr lang="en-US" sz="2000" b="1" i="1" dirty="0">
                <a:solidFill>
                  <a:schemeClr val="dk1"/>
                </a:solidFill>
                <a:latin typeface="Cambria" pitchFamily="18" charset="0"/>
              </a:rPr>
              <a:t>Sample </a:t>
            </a:r>
            <a:r>
              <a:rPr lang="en-US" sz="2000" b="1" i="1" dirty="0">
                <a:latin typeface="Cambria" pitchFamily="18" charset="0"/>
              </a:rPr>
              <a:t>device: </a:t>
            </a:r>
            <a:br>
              <a:rPr lang="en-US" sz="2000" b="1" i="1" dirty="0">
                <a:latin typeface="Cambria" pitchFamily="18" charset="0"/>
              </a:rPr>
            </a:br>
            <a:r>
              <a:rPr lang="en-US" sz="2000" b="1" i="1" dirty="0" smtClean="0">
                <a:solidFill>
                  <a:schemeClr val="dk1"/>
                </a:solidFill>
                <a:latin typeface="Cambria" pitchFamily="18" charset="0"/>
              </a:rPr>
              <a:t>Appdirector</a:t>
            </a:r>
            <a:endParaRPr lang="en-US" sz="2000" b="1" i="1" dirty="0">
              <a:solidFill>
                <a:schemeClr val="dk1"/>
              </a:solidFill>
              <a:latin typeface="Cambria" pitchFamily="18" charset="0"/>
            </a:endParaRPr>
          </a:p>
        </p:txBody>
      </p:sp>
      <p:pic>
        <p:nvPicPr>
          <p:cNvPr id="27" name="Picture 12"/>
          <p:cNvPicPr>
            <a:picLocks noChangeAspect="1" noChangeArrowheads="1"/>
          </p:cNvPicPr>
          <p:nvPr/>
        </p:nvPicPr>
        <p:blipFill>
          <a:blip r:embed="rId2" cstate="print"/>
          <a:srcRect/>
          <a:stretch>
            <a:fillRect/>
          </a:stretch>
        </p:blipFill>
        <p:spPr bwMode="auto">
          <a:xfrm>
            <a:off x="1478280" y="3271203"/>
            <a:ext cx="8437563" cy="2078037"/>
          </a:xfrm>
          <a:prstGeom prst="rect">
            <a:avLst/>
          </a:prstGeom>
          <a:noFill/>
          <a:ln w="9525">
            <a:noFill/>
            <a:miter lim="800000"/>
            <a:headEnd/>
            <a:tailEnd/>
          </a:ln>
        </p:spPr>
      </p:pic>
      <p:sp>
        <p:nvSpPr>
          <p:cNvPr id="28" name="AutoShape 28"/>
          <p:cNvSpPr>
            <a:spLocks noChangeArrowheads="1"/>
          </p:cNvSpPr>
          <p:nvPr/>
        </p:nvSpPr>
        <p:spPr bwMode="auto">
          <a:xfrm>
            <a:off x="7831455" y="2682240"/>
            <a:ext cx="1952625" cy="374650"/>
          </a:xfrm>
          <a:prstGeom prst="wedgeRoundRectCallout">
            <a:avLst>
              <a:gd name="adj1" fmla="val -16394"/>
              <a:gd name="adj2" fmla="val 585200"/>
              <a:gd name="adj3" fmla="val 16667"/>
            </a:avLst>
          </a:prstGeom>
          <a:solidFill>
            <a:schemeClr val="bg1"/>
          </a:solidFill>
          <a:ln w="12700">
            <a:solidFill>
              <a:srgbClr val="808080"/>
            </a:solidFill>
            <a:miter lim="800000"/>
            <a:headEnd/>
            <a:tailEnd/>
          </a:ln>
          <a:effectLst>
            <a:outerShdw dist="38100" dir="5400000" algn="t" rotWithShape="0">
              <a:srgbClr val="808080">
                <a:alpha val="39998"/>
              </a:srgbClr>
            </a:outerShdw>
          </a:effectLst>
        </p:spPr>
        <p:txBody>
          <a:bodyPr anchor="ctr">
            <a:spAutoFit/>
          </a:bodyPr>
          <a:lstStyle/>
          <a:p>
            <a:pPr algn="ctr">
              <a:defRPr/>
            </a:pPr>
            <a:r>
              <a:rPr lang="en-US" sz="1600" b="1" dirty="0">
                <a:solidFill>
                  <a:srgbClr val="333333"/>
                </a:solidFill>
                <a:latin typeface="Cambria" pitchFamily="18" charset="0"/>
                <a:ea typeface="ＭＳ Ｐゴシック" pitchFamily="48" charset="-128"/>
              </a:rPr>
              <a:t>2 SFP (1G) ports</a:t>
            </a:r>
          </a:p>
        </p:txBody>
      </p:sp>
      <p:sp>
        <p:nvSpPr>
          <p:cNvPr id="29" name="AutoShape 28"/>
          <p:cNvSpPr>
            <a:spLocks noChangeArrowheads="1"/>
          </p:cNvSpPr>
          <p:nvPr/>
        </p:nvSpPr>
        <p:spPr bwMode="auto">
          <a:xfrm>
            <a:off x="5593080" y="2453640"/>
            <a:ext cx="1357313" cy="374650"/>
          </a:xfrm>
          <a:prstGeom prst="wedgeRoundRectCallout">
            <a:avLst>
              <a:gd name="adj1" fmla="val -5032"/>
              <a:gd name="adj2" fmla="val 590021"/>
              <a:gd name="adj3" fmla="val 16667"/>
            </a:avLst>
          </a:prstGeom>
          <a:solidFill>
            <a:schemeClr val="bg1"/>
          </a:solidFill>
          <a:ln w="12700">
            <a:solidFill>
              <a:srgbClr val="808080"/>
            </a:solidFill>
            <a:miter lim="800000"/>
            <a:headEnd/>
            <a:tailEnd/>
          </a:ln>
          <a:effectLst>
            <a:outerShdw dist="38100" dir="5400000" algn="t" rotWithShape="0">
              <a:srgbClr val="808080">
                <a:alpha val="39999"/>
              </a:srgbClr>
            </a:outerShdw>
          </a:effectLst>
        </p:spPr>
        <p:txBody>
          <a:bodyPr anchor="ctr">
            <a:spAutoFit/>
          </a:bodyPr>
          <a:lstStyle/>
          <a:p>
            <a:pPr algn="ctr">
              <a:defRPr/>
            </a:pPr>
            <a:r>
              <a:rPr lang="en-US" sz="1600" b="1" dirty="0">
                <a:solidFill>
                  <a:srgbClr val="333333"/>
                </a:solidFill>
                <a:latin typeface="Cambria" pitchFamily="18" charset="0"/>
                <a:ea typeface="MS PGothic"/>
                <a:cs typeface="MS PGothic"/>
              </a:rPr>
              <a:t>6 GE ports</a:t>
            </a:r>
          </a:p>
        </p:txBody>
      </p:sp>
      <p:sp>
        <p:nvSpPr>
          <p:cNvPr id="33" name="AutoShape 28"/>
          <p:cNvSpPr>
            <a:spLocks noChangeArrowheads="1"/>
          </p:cNvSpPr>
          <p:nvPr/>
        </p:nvSpPr>
        <p:spPr bwMode="auto">
          <a:xfrm>
            <a:off x="5164455" y="5501640"/>
            <a:ext cx="1266825" cy="374650"/>
          </a:xfrm>
          <a:prstGeom prst="wedgeRoundRectCallout">
            <a:avLst>
              <a:gd name="adj1" fmla="val -16090"/>
              <a:gd name="adj2" fmla="val -135943"/>
              <a:gd name="adj3" fmla="val 16667"/>
            </a:avLst>
          </a:prstGeom>
          <a:solidFill>
            <a:schemeClr val="bg1"/>
          </a:solidFill>
          <a:ln w="12700">
            <a:solidFill>
              <a:srgbClr val="808080"/>
            </a:solidFill>
            <a:miter lim="800000"/>
            <a:headEnd/>
            <a:tailEnd/>
          </a:ln>
          <a:effectLst>
            <a:outerShdw dist="38100" dir="5400000" algn="t" rotWithShape="0">
              <a:srgbClr val="808080">
                <a:alpha val="39998"/>
              </a:srgbClr>
            </a:outerShdw>
          </a:effectLst>
        </p:spPr>
        <p:txBody>
          <a:bodyPr anchor="ctr">
            <a:spAutoFit/>
          </a:bodyPr>
          <a:lstStyle/>
          <a:p>
            <a:pPr algn="ctr">
              <a:defRPr/>
            </a:pPr>
            <a:r>
              <a:rPr lang="en-US" sz="1600" b="1" dirty="0">
                <a:solidFill>
                  <a:srgbClr val="333333"/>
                </a:solidFill>
                <a:latin typeface="Cambria" pitchFamily="18" charset="0"/>
                <a:ea typeface="ＭＳ Ｐゴシック" pitchFamily="48" charset="-128"/>
              </a:rPr>
              <a:t>USB Port</a:t>
            </a:r>
          </a:p>
        </p:txBody>
      </p:sp>
      <p:sp>
        <p:nvSpPr>
          <p:cNvPr id="34" name="AutoShape 28"/>
          <p:cNvSpPr>
            <a:spLocks noChangeArrowheads="1"/>
          </p:cNvSpPr>
          <p:nvPr/>
        </p:nvSpPr>
        <p:spPr bwMode="auto">
          <a:xfrm>
            <a:off x="3459480" y="2453640"/>
            <a:ext cx="1878013" cy="647700"/>
          </a:xfrm>
          <a:prstGeom prst="wedgeRoundRectCallout">
            <a:avLst>
              <a:gd name="adj1" fmla="val 46414"/>
              <a:gd name="adj2" fmla="val 313995"/>
              <a:gd name="adj3" fmla="val 16667"/>
            </a:avLst>
          </a:prstGeom>
          <a:solidFill>
            <a:schemeClr val="bg1"/>
          </a:solidFill>
          <a:ln w="12700">
            <a:solidFill>
              <a:srgbClr val="808080"/>
            </a:solidFill>
            <a:miter lim="800000"/>
            <a:headEnd/>
            <a:tailEnd/>
          </a:ln>
          <a:effectLst>
            <a:outerShdw dist="38100" dir="5400000" algn="t" rotWithShape="0">
              <a:srgbClr val="808080">
                <a:alpha val="39999"/>
              </a:srgbClr>
            </a:outerShdw>
          </a:effectLst>
        </p:spPr>
        <p:txBody>
          <a:bodyPr anchor="ctr">
            <a:spAutoFit/>
          </a:bodyPr>
          <a:lstStyle/>
          <a:p>
            <a:pPr algn="ctr">
              <a:defRPr/>
            </a:pPr>
            <a:r>
              <a:rPr lang="en-US" sz="1600" b="1" dirty="0">
                <a:solidFill>
                  <a:srgbClr val="333333"/>
                </a:solidFill>
                <a:latin typeface="Cambria" pitchFamily="18" charset="0"/>
                <a:ea typeface="MS PGothic"/>
                <a:cs typeface="MS PGothic"/>
              </a:rPr>
              <a:t>RJ-45 Standard console port</a:t>
            </a:r>
          </a:p>
        </p:txBody>
      </p:sp>
      <p:sp>
        <p:nvSpPr>
          <p:cNvPr id="35" name="AutoShape 28"/>
          <p:cNvSpPr>
            <a:spLocks noChangeArrowheads="1"/>
          </p:cNvSpPr>
          <p:nvPr/>
        </p:nvSpPr>
        <p:spPr bwMode="auto">
          <a:xfrm>
            <a:off x="1783080" y="2225040"/>
            <a:ext cx="1143000" cy="1066800"/>
          </a:xfrm>
          <a:prstGeom prst="wedgeRoundRectCallout">
            <a:avLst>
              <a:gd name="adj1" fmla="val 50947"/>
              <a:gd name="adj2" fmla="val 90280"/>
              <a:gd name="adj3" fmla="val 16667"/>
            </a:avLst>
          </a:prstGeom>
          <a:solidFill>
            <a:schemeClr val="bg1"/>
          </a:solidFill>
          <a:ln w="12700">
            <a:solidFill>
              <a:srgbClr val="808080"/>
            </a:solidFill>
            <a:miter lim="800000"/>
            <a:headEnd/>
            <a:tailEnd/>
          </a:ln>
          <a:effectLst>
            <a:outerShdw dist="38100" dir="5400000" algn="t" rotWithShape="0">
              <a:srgbClr val="808080">
                <a:alpha val="39998"/>
              </a:srgbClr>
            </a:outerShdw>
          </a:effectLst>
        </p:spPr>
        <p:txBody>
          <a:bodyPr anchor="ctr"/>
          <a:lstStyle/>
          <a:p>
            <a:pPr algn="ctr">
              <a:defRPr/>
            </a:pPr>
            <a:r>
              <a:rPr lang="en-US" sz="1600" b="1" dirty="0" smtClean="0">
                <a:solidFill>
                  <a:srgbClr val="002060"/>
                </a:solidFill>
                <a:latin typeface="Cambria" pitchFamily="18" charset="0"/>
                <a:ea typeface="ＭＳ Ｐゴシック" pitchFamily="48" charset="-128"/>
              </a:rPr>
              <a:t>HA: Dual Power Supplies</a:t>
            </a:r>
            <a:endParaRPr lang="en-US" sz="1600" b="1" dirty="0">
              <a:solidFill>
                <a:srgbClr val="002060"/>
              </a:solidFill>
              <a:latin typeface="Cambria" pitchFamily="18" charset="0"/>
              <a:ea typeface="ＭＳ Ｐゴシック" pitchFamily="48" charset="-128"/>
            </a:endParaRPr>
          </a:p>
        </p:txBody>
      </p:sp>
    </p:spTree>
    <p:extLst>
      <p:ext uri="{BB962C8B-B14F-4D97-AF65-F5344CB8AC3E}">
        <p14:creationId xmlns:p14="http://schemas.microsoft.com/office/powerpoint/2010/main" val="91722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3"/>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4"/>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9" grpId="0" animBg="1" autoUpdateAnimBg="0"/>
      <p:bldP spid="33" grpId="0" animBg="1" autoUpdateAnimBg="0"/>
      <p:bldP spid="34" grpId="0" animBg="1" autoUpdateAnimBg="0"/>
      <p:bldP spid="35"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srcRect/>
          <a:stretch>
            <a:fillRect/>
          </a:stretch>
        </p:blipFill>
        <p:spPr bwMode="auto">
          <a:xfrm>
            <a:off x="6728915" y="1432659"/>
            <a:ext cx="5257800" cy="5248275"/>
          </a:xfrm>
          <a:prstGeom prst="rect">
            <a:avLst/>
          </a:prstGeom>
          <a:noFill/>
          <a:ln w="9525">
            <a:noFill/>
            <a:miter lim="800000"/>
            <a:headEnd/>
            <a:tailEnd/>
          </a:ln>
          <a:effectLst/>
        </p:spPr>
      </p:pic>
      <p:sp>
        <p:nvSpPr>
          <p:cNvPr id="5" name="Rectangle 4"/>
          <p:cNvSpPr/>
          <p:nvPr/>
        </p:nvSpPr>
        <p:spPr>
          <a:xfrm>
            <a:off x="4005621" y="514782"/>
            <a:ext cx="3125599" cy="584775"/>
          </a:xfrm>
          <a:prstGeom prst="rect">
            <a:avLst/>
          </a:prstGeom>
        </p:spPr>
        <p:txBody>
          <a:bodyPr wrap="none">
            <a:spAutoFit/>
          </a:bodyPr>
          <a:lstStyle/>
          <a:p>
            <a:r>
              <a:rPr lang="en-IN" sz="3200" b="1" u="sng" dirty="0" smtClean="0">
                <a:latin typeface="Cambria Math" pitchFamily="18" charset="0"/>
                <a:ea typeface="Cambria Math" pitchFamily="18" charset="0"/>
              </a:rPr>
              <a:t>HA</a:t>
            </a:r>
            <a:r>
              <a:rPr lang="en-IN" b="1" u="sng" dirty="0" smtClean="0">
                <a:latin typeface="Cambria Math" pitchFamily="18" charset="0"/>
                <a:ea typeface="Cambria Math" pitchFamily="18" charset="0"/>
              </a:rPr>
              <a:t> </a:t>
            </a:r>
            <a:r>
              <a:rPr lang="en-IN" sz="3200" b="1" u="sng" dirty="0" smtClean="0">
                <a:latin typeface="Cambria Math" pitchFamily="18" charset="0"/>
                <a:ea typeface="Cambria Math" pitchFamily="18" charset="0"/>
              </a:rPr>
              <a:t>Configuration</a:t>
            </a:r>
            <a:endParaRPr lang="en-US" sz="3200" b="1" u="sng" dirty="0">
              <a:latin typeface="Cambria Math" pitchFamily="18" charset="0"/>
              <a:ea typeface="Cambria Math" pitchFamily="18" charset="0"/>
            </a:endParaRPr>
          </a:p>
        </p:txBody>
      </p:sp>
      <p:sp>
        <p:nvSpPr>
          <p:cNvPr id="6" name="Rectangle 5"/>
          <p:cNvSpPr/>
          <p:nvPr/>
        </p:nvSpPr>
        <p:spPr>
          <a:xfrm>
            <a:off x="0" y="1875514"/>
            <a:ext cx="6096000" cy="923330"/>
          </a:xfrm>
          <a:prstGeom prst="rect">
            <a:avLst/>
          </a:prstGeom>
        </p:spPr>
        <p:txBody>
          <a:bodyPr>
            <a:spAutoFit/>
          </a:bodyPr>
          <a:lstStyle/>
          <a:p>
            <a:pPr marL="285750" indent="-285750">
              <a:buFont typeface="Wingdings" pitchFamily="2" charset="2"/>
              <a:buChar char="Ø"/>
            </a:pPr>
            <a:r>
              <a:rPr lang="en-US" dirty="0" smtClean="0">
                <a:latin typeface="Cambria Math" pitchFamily="18" charset="0"/>
                <a:ea typeface="Cambria Math" pitchFamily="18" charset="0"/>
              </a:rPr>
              <a:t>Put Device Role as </a:t>
            </a:r>
            <a:r>
              <a:rPr lang="en-US" dirty="0" smtClean="0">
                <a:solidFill>
                  <a:srgbClr val="002060"/>
                </a:solidFill>
                <a:latin typeface="Cambria Math" pitchFamily="18" charset="0"/>
                <a:ea typeface="Cambria Math" pitchFamily="18" charset="0"/>
              </a:rPr>
              <a:t>Master/Slave</a:t>
            </a:r>
            <a:r>
              <a:rPr lang="en-US" dirty="0" smtClean="0">
                <a:latin typeface="Cambria Math" pitchFamily="18" charset="0"/>
                <a:ea typeface="Cambria Math" pitchFamily="18" charset="0"/>
              </a:rPr>
              <a:t> based on Box.</a:t>
            </a:r>
          </a:p>
          <a:p>
            <a:pPr marL="285750" indent="-285750">
              <a:buFont typeface="Wingdings" pitchFamily="2" charset="2"/>
              <a:buChar char="Ø"/>
            </a:pPr>
            <a:r>
              <a:rPr lang="en-US" dirty="0" smtClean="0">
                <a:latin typeface="Cambria Math" pitchFamily="18" charset="0"/>
                <a:ea typeface="Cambria Math" pitchFamily="18" charset="0"/>
              </a:rPr>
              <a:t>Put Sync Session </a:t>
            </a:r>
            <a:r>
              <a:rPr lang="en-US" dirty="0" smtClean="0">
                <a:solidFill>
                  <a:srgbClr val="002060"/>
                </a:solidFill>
                <a:latin typeface="Cambria Math" pitchFamily="18" charset="0"/>
                <a:ea typeface="Cambria Math" pitchFamily="18" charset="0"/>
              </a:rPr>
              <a:t>Password</a:t>
            </a:r>
            <a:r>
              <a:rPr lang="en-US" dirty="0" smtClean="0">
                <a:latin typeface="Cambria Math" pitchFamily="18" charset="0"/>
                <a:ea typeface="Cambria Math" pitchFamily="18" charset="0"/>
              </a:rPr>
              <a:t>.</a:t>
            </a:r>
          </a:p>
          <a:p>
            <a:pPr marL="285750" indent="-285750">
              <a:buFont typeface="Wingdings" pitchFamily="2" charset="2"/>
              <a:buChar char="Ø"/>
            </a:pPr>
            <a:r>
              <a:rPr lang="en-US" dirty="0" smtClean="0">
                <a:latin typeface="Cambria Math" pitchFamily="18" charset="0"/>
                <a:ea typeface="Cambria Math" pitchFamily="18" charset="0"/>
              </a:rPr>
              <a:t>Click </a:t>
            </a:r>
            <a:r>
              <a:rPr lang="en-US" dirty="0" smtClean="0">
                <a:solidFill>
                  <a:srgbClr val="002060"/>
                </a:solidFill>
                <a:latin typeface="Cambria Math" pitchFamily="18" charset="0"/>
                <a:ea typeface="Cambria Math" pitchFamily="18" charset="0"/>
              </a:rPr>
              <a:t>Set</a:t>
            </a:r>
            <a:endParaRPr lang="en-US" dirty="0">
              <a:solidFill>
                <a:srgbClr val="002060"/>
              </a:solidFill>
              <a:latin typeface="Cambria Math" pitchFamily="18" charset="0"/>
              <a:ea typeface="Cambria Math"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436284" y="2476787"/>
            <a:ext cx="7349067" cy="923330"/>
          </a:xfrm>
        </p:spPr>
        <p:txBody>
          <a:bodyPr/>
          <a:lstStyle/>
          <a:p>
            <a:pPr algn="ctr"/>
            <a:r>
              <a:rPr lang="en-IN" sz="6000" dirty="0">
                <a:solidFill>
                  <a:srgbClr val="002060"/>
                </a:solidFill>
                <a:latin typeface="Comic Sans MS" pitchFamily="66" charset="0"/>
              </a:rPr>
              <a:t>T</a:t>
            </a:r>
            <a:r>
              <a:rPr lang="en-IN" sz="6000" dirty="0">
                <a:solidFill>
                  <a:schemeClr val="tx1"/>
                </a:solidFill>
                <a:latin typeface="Comic Sans MS" pitchFamily="66" charset="0"/>
              </a:rPr>
              <a:t>h</a:t>
            </a:r>
            <a:r>
              <a:rPr lang="en-IN" sz="6000" dirty="0">
                <a:solidFill>
                  <a:srgbClr val="00B050"/>
                </a:solidFill>
                <a:latin typeface="Comic Sans MS" pitchFamily="66" charset="0"/>
              </a:rPr>
              <a:t>a</a:t>
            </a:r>
            <a:r>
              <a:rPr lang="en-IN" sz="6000" dirty="0">
                <a:solidFill>
                  <a:schemeClr val="accent6">
                    <a:lumMod val="50000"/>
                  </a:schemeClr>
                </a:solidFill>
                <a:latin typeface="Comic Sans MS" pitchFamily="66" charset="0"/>
              </a:rPr>
              <a:t>n</a:t>
            </a:r>
            <a:r>
              <a:rPr lang="en-IN" sz="6000" dirty="0">
                <a:solidFill>
                  <a:srgbClr val="0070C0"/>
                </a:solidFill>
                <a:latin typeface="Comic Sans MS" pitchFamily="66" charset="0"/>
              </a:rPr>
              <a:t>k</a:t>
            </a:r>
            <a:r>
              <a:rPr lang="en-IN" sz="6000" dirty="0">
                <a:solidFill>
                  <a:srgbClr val="C00000"/>
                </a:solidFill>
                <a:latin typeface="Comic Sans MS" pitchFamily="66" charset="0"/>
              </a:rPr>
              <a:t>s</a:t>
            </a:r>
          </a:p>
        </p:txBody>
      </p:sp>
    </p:spTree>
    <p:extLst>
      <p:ext uri="{BB962C8B-B14F-4D97-AF65-F5344CB8AC3E}">
        <p14:creationId xmlns:p14="http://schemas.microsoft.com/office/powerpoint/2010/main" val="32000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6770" y="945477"/>
            <a:ext cx="6481198" cy="584775"/>
          </a:xfrm>
          <a:prstGeom prst="rect">
            <a:avLst/>
          </a:prstGeom>
          <a:noFill/>
        </p:spPr>
        <p:txBody>
          <a:bodyPr wrap="none" rtlCol="0">
            <a:spAutoFit/>
          </a:bodyPr>
          <a:lstStyle/>
          <a:p>
            <a:r>
              <a:rPr lang="en-IN" sz="3200" b="1" u="sng" dirty="0" smtClean="0">
                <a:latin typeface="Cambria" pitchFamily="18" charset="0"/>
              </a:rPr>
              <a:t>Accessing AppDirector First Time</a:t>
            </a:r>
            <a:endParaRPr lang="en-IN" sz="3200" b="1" u="sng" dirty="0">
              <a:latin typeface="Cambria" pitchFamily="18" charset="0"/>
            </a:endParaRPr>
          </a:p>
        </p:txBody>
      </p:sp>
      <p:pic>
        <p:nvPicPr>
          <p:cNvPr id="6" name="Picture 5"/>
          <p:cNvPicPr>
            <a:picLocks noChangeAspect="1"/>
          </p:cNvPicPr>
          <p:nvPr/>
        </p:nvPicPr>
        <p:blipFill>
          <a:blip r:embed="rId2"/>
          <a:stretch>
            <a:fillRect/>
          </a:stretch>
        </p:blipFill>
        <p:spPr>
          <a:xfrm>
            <a:off x="6025661" y="3118229"/>
            <a:ext cx="6166339" cy="2510108"/>
          </a:xfrm>
          <a:prstGeom prst="rect">
            <a:avLst/>
          </a:prstGeom>
        </p:spPr>
      </p:pic>
      <p:pic>
        <p:nvPicPr>
          <p:cNvPr id="46081" name="Picture 1"/>
          <p:cNvPicPr>
            <a:picLocks noChangeAspect="1" noChangeArrowheads="1"/>
          </p:cNvPicPr>
          <p:nvPr/>
        </p:nvPicPr>
        <p:blipFill>
          <a:blip r:embed="rId3"/>
          <a:srcRect/>
          <a:stretch>
            <a:fillRect/>
          </a:stretch>
        </p:blipFill>
        <p:spPr bwMode="auto">
          <a:xfrm>
            <a:off x="880210" y="2676525"/>
            <a:ext cx="4371975" cy="4181475"/>
          </a:xfrm>
          <a:prstGeom prst="rect">
            <a:avLst/>
          </a:prstGeom>
          <a:noFill/>
          <a:ln w="9525">
            <a:noFill/>
            <a:miter lim="800000"/>
            <a:headEnd/>
            <a:tailEnd/>
          </a:ln>
          <a:effectLst/>
        </p:spPr>
      </p:pic>
      <p:sp>
        <p:nvSpPr>
          <p:cNvPr id="7" name="Rectangle 6"/>
          <p:cNvSpPr/>
          <p:nvPr/>
        </p:nvSpPr>
        <p:spPr>
          <a:xfrm>
            <a:off x="744566" y="1715784"/>
            <a:ext cx="10528485" cy="646331"/>
          </a:xfrm>
          <a:prstGeom prst="rect">
            <a:avLst/>
          </a:prstGeom>
        </p:spPr>
        <p:txBody>
          <a:bodyPr wrap="square">
            <a:spAutoFit/>
          </a:bodyPr>
          <a:lstStyle/>
          <a:p>
            <a:pPr>
              <a:buFont typeface="Wingdings" pitchFamily="2" charset="2"/>
              <a:buChar char="Ø"/>
            </a:pPr>
            <a:r>
              <a:rPr lang="en-IN" dirty="0" smtClean="0">
                <a:latin typeface="Cambria" pitchFamily="18" charset="0"/>
              </a:rPr>
              <a:t>Connect the console cable to the Device &amp; PC</a:t>
            </a:r>
          </a:p>
          <a:p>
            <a:pPr>
              <a:buFont typeface="Wingdings" pitchFamily="2" charset="2"/>
              <a:buChar char="Ø"/>
            </a:pPr>
            <a:r>
              <a:rPr lang="en-IN" dirty="0" smtClean="0">
                <a:latin typeface="Cambria" pitchFamily="18" charset="0"/>
              </a:rPr>
              <a:t>Set the putty setting as shown below &amp; use </a:t>
            </a:r>
            <a:r>
              <a:rPr lang="en-IN" b="1" dirty="0" smtClean="0">
                <a:solidFill>
                  <a:srgbClr val="002060"/>
                </a:solidFill>
                <a:latin typeface="Cambria" pitchFamily="18" charset="0"/>
              </a:rPr>
              <a:t>Username/Password</a:t>
            </a:r>
            <a:r>
              <a:rPr lang="en-IN" dirty="0" smtClean="0">
                <a:latin typeface="Cambria" pitchFamily="18" charset="0"/>
              </a:rPr>
              <a:t>  as </a:t>
            </a:r>
            <a:r>
              <a:rPr lang="en-IN" b="1" dirty="0" smtClean="0">
                <a:solidFill>
                  <a:srgbClr val="002060"/>
                </a:solidFill>
                <a:latin typeface="Cambria" pitchFamily="18" charset="0"/>
              </a:rPr>
              <a:t>radware/radware</a:t>
            </a:r>
            <a:r>
              <a:rPr lang="en-IN" dirty="0" smtClean="0">
                <a:latin typeface="Cambria" pitchFamily="18" charset="0"/>
              </a:rPr>
              <a:t> for login.</a:t>
            </a:r>
            <a:endParaRPr lang="en-US" dirty="0"/>
          </a:p>
        </p:txBody>
      </p:sp>
    </p:spTree>
    <p:extLst>
      <p:ext uri="{BB962C8B-B14F-4D97-AF65-F5344CB8AC3E}">
        <p14:creationId xmlns:p14="http://schemas.microsoft.com/office/powerpoint/2010/main" val="127469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4632" y="808999"/>
            <a:ext cx="5724772" cy="523220"/>
          </a:xfrm>
          <a:prstGeom prst="rect">
            <a:avLst/>
          </a:prstGeom>
          <a:noFill/>
        </p:spPr>
        <p:txBody>
          <a:bodyPr wrap="none" rtlCol="0">
            <a:spAutoFit/>
          </a:bodyPr>
          <a:lstStyle/>
          <a:p>
            <a:r>
              <a:rPr lang="en-IN" sz="2800" b="1" u="sng" dirty="0">
                <a:solidFill>
                  <a:srgbClr val="002060"/>
                </a:solidFill>
                <a:latin typeface="Cambria" pitchFamily="18" charset="0"/>
              </a:rPr>
              <a:t>Assign </a:t>
            </a:r>
            <a:r>
              <a:rPr lang="en-IN" sz="2800" b="1" u="sng" dirty="0" smtClean="0">
                <a:solidFill>
                  <a:srgbClr val="002060"/>
                </a:solidFill>
                <a:latin typeface="Cambria" pitchFamily="18" charset="0"/>
              </a:rPr>
              <a:t>the </a:t>
            </a:r>
            <a:r>
              <a:rPr lang="en-IN" sz="2800" b="1" u="sng" dirty="0" err="1" smtClean="0">
                <a:solidFill>
                  <a:srgbClr val="002060"/>
                </a:solidFill>
                <a:latin typeface="Cambria" pitchFamily="18" charset="0"/>
              </a:rPr>
              <a:t>Ip</a:t>
            </a:r>
            <a:r>
              <a:rPr lang="en-IN" sz="2800" b="1" u="sng" dirty="0" smtClean="0">
                <a:solidFill>
                  <a:srgbClr val="002060"/>
                </a:solidFill>
                <a:latin typeface="Cambria" pitchFamily="18" charset="0"/>
              </a:rPr>
              <a:t> Address </a:t>
            </a:r>
            <a:r>
              <a:rPr lang="en-IN" sz="2800" b="1" u="sng" dirty="0">
                <a:solidFill>
                  <a:srgbClr val="002060"/>
                </a:solidFill>
                <a:latin typeface="Cambria" pitchFamily="18" charset="0"/>
              </a:rPr>
              <a:t>through CLI</a:t>
            </a:r>
          </a:p>
        </p:txBody>
      </p:sp>
      <p:sp>
        <p:nvSpPr>
          <p:cNvPr id="6" name="Rectangle 5"/>
          <p:cNvSpPr/>
          <p:nvPr/>
        </p:nvSpPr>
        <p:spPr>
          <a:xfrm>
            <a:off x="361753" y="1674841"/>
            <a:ext cx="10119727" cy="1200329"/>
          </a:xfrm>
          <a:prstGeom prst="rect">
            <a:avLst/>
          </a:prstGeom>
        </p:spPr>
        <p:txBody>
          <a:bodyPr wrap="square">
            <a:spAutoFit/>
          </a:bodyPr>
          <a:lstStyle/>
          <a:p>
            <a:pPr>
              <a:buFont typeface="Wingdings" pitchFamily="2" charset="2"/>
              <a:buChar char="Ø"/>
            </a:pPr>
            <a:r>
              <a:rPr lang="en-IN" dirty="0" smtClean="0">
                <a:solidFill>
                  <a:srgbClr val="002060"/>
                </a:solidFill>
                <a:latin typeface="Cambria" pitchFamily="18" charset="0"/>
              </a:rPr>
              <a:t>Assign IP Address, Subnet Mask &amp; Gateway on the Ports</a:t>
            </a:r>
          </a:p>
          <a:p>
            <a:pPr>
              <a:buFont typeface="Wingdings" pitchFamily="2" charset="2"/>
              <a:buChar char="Ø"/>
            </a:pPr>
            <a:r>
              <a:rPr lang="en-IN" dirty="0" smtClean="0">
                <a:solidFill>
                  <a:srgbClr val="002060"/>
                </a:solidFill>
                <a:latin typeface="Cambria" pitchFamily="18" charset="0"/>
              </a:rPr>
              <a:t>Configure a Default Route for Remote Access</a:t>
            </a:r>
          </a:p>
          <a:p>
            <a:pPr>
              <a:buFont typeface="Wingdings" pitchFamily="2" charset="2"/>
              <a:buChar char="Ø"/>
            </a:pPr>
            <a:r>
              <a:rPr lang="en-IN" dirty="0" smtClean="0">
                <a:solidFill>
                  <a:srgbClr val="002060"/>
                </a:solidFill>
                <a:latin typeface="Cambria" pitchFamily="18" charset="0"/>
              </a:rPr>
              <a:t>Enable SSH, Telnet, HTTPS for Accessing the Device.</a:t>
            </a:r>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704" y="3361209"/>
            <a:ext cx="7203743" cy="104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618" y="4399025"/>
            <a:ext cx="7203103" cy="1367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660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088107" y="777787"/>
            <a:ext cx="7137780" cy="523220"/>
          </a:xfrm>
          <a:prstGeom prst="rect">
            <a:avLst/>
          </a:prstGeom>
          <a:noFill/>
        </p:spPr>
        <p:txBody>
          <a:bodyPr wrap="square" rtlCol="0">
            <a:spAutoFit/>
          </a:bodyPr>
          <a:lstStyle/>
          <a:p>
            <a:r>
              <a:rPr lang="en-US" sz="2800" b="1" u="sng" dirty="0">
                <a:solidFill>
                  <a:srgbClr val="002060"/>
                </a:solidFill>
                <a:latin typeface="Cambria" pitchFamily="18" charset="0"/>
              </a:rPr>
              <a:t>Access </a:t>
            </a:r>
            <a:r>
              <a:rPr lang="en-US" sz="2800" b="1" u="sng" dirty="0" smtClean="0">
                <a:solidFill>
                  <a:srgbClr val="002060"/>
                </a:solidFill>
                <a:latin typeface="Cambria" pitchFamily="18" charset="0"/>
              </a:rPr>
              <a:t>AppDirector using web browser</a:t>
            </a:r>
            <a:endParaRPr lang="en-US" sz="2800" b="1" u="sng" dirty="0">
              <a:solidFill>
                <a:srgbClr val="002060"/>
              </a:solidFill>
              <a:latin typeface="Cambria" pitchFamily="18" charset="0"/>
            </a:endParaRPr>
          </a:p>
        </p:txBody>
      </p:sp>
      <p:pic>
        <p:nvPicPr>
          <p:cNvPr id="44033" name="Picture 1"/>
          <p:cNvPicPr>
            <a:picLocks noChangeAspect="1" noChangeArrowheads="1"/>
          </p:cNvPicPr>
          <p:nvPr/>
        </p:nvPicPr>
        <p:blipFill>
          <a:blip r:embed="rId2"/>
          <a:srcRect/>
          <a:stretch>
            <a:fillRect/>
          </a:stretch>
        </p:blipFill>
        <p:spPr bwMode="auto">
          <a:xfrm>
            <a:off x="1260143" y="1900949"/>
            <a:ext cx="9753600" cy="4448175"/>
          </a:xfrm>
          <a:prstGeom prst="rect">
            <a:avLst/>
          </a:prstGeom>
          <a:noFill/>
          <a:ln w="9525">
            <a:noFill/>
            <a:miter lim="800000"/>
            <a:headEnd/>
            <a:tailEnd/>
          </a:ln>
          <a:effectLst/>
        </p:spPr>
      </p:pic>
    </p:spTree>
    <p:extLst>
      <p:ext uri="{BB962C8B-B14F-4D97-AF65-F5344CB8AC3E}">
        <p14:creationId xmlns:p14="http://schemas.microsoft.com/office/powerpoint/2010/main" val="70628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1787857"/>
            <a:ext cx="7349067" cy="563919"/>
          </a:xfrm>
        </p:spPr>
        <p:txBody>
          <a:bodyPr/>
          <a:lstStyle/>
          <a:p>
            <a:pPr>
              <a:buFont typeface="Wingdings" pitchFamily="2" charset="2"/>
              <a:buChar char="Ø"/>
            </a:pPr>
            <a:r>
              <a:rPr lang="en-US" sz="2400" b="0" dirty="0" smtClean="0">
                <a:solidFill>
                  <a:schemeClr val="tx1"/>
                </a:solidFill>
                <a:latin typeface="Cambria" pitchFamily="18" charset="0"/>
              </a:rPr>
              <a:t>Goto Device </a:t>
            </a:r>
            <a:r>
              <a:rPr lang="en-US" sz="2400" b="0" dirty="0" smtClean="0">
                <a:solidFill>
                  <a:schemeClr val="tx1"/>
                </a:solidFill>
                <a:latin typeface="Cambria" pitchFamily="18" charset="0"/>
                <a:sym typeface="Wingdings" pitchFamily="2" charset="2"/>
              </a:rPr>
              <a:t> Device Information</a:t>
            </a:r>
            <a:endParaRPr lang="en-US" sz="2400" b="0" dirty="0">
              <a:solidFill>
                <a:schemeClr val="tx1"/>
              </a:solidFill>
              <a:latin typeface="Cambria" pitchFamily="18" charset="0"/>
            </a:endParaRPr>
          </a:p>
        </p:txBody>
      </p:sp>
      <p:sp>
        <p:nvSpPr>
          <p:cNvPr id="3" name="Title 2"/>
          <p:cNvSpPr>
            <a:spLocks noGrp="1"/>
          </p:cNvSpPr>
          <p:nvPr>
            <p:ph type="title"/>
          </p:nvPr>
        </p:nvSpPr>
        <p:spPr>
          <a:xfrm>
            <a:off x="2449932" y="928806"/>
            <a:ext cx="7349067" cy="646331"/>
          </a:xfrm>
        </p:spPr>
        <p:txBody>
          <a:bodyPr/>
          <a:lstStyle/>
          <a:p>
            <a:r>
              <a:rPr lang="en-US" u="sng" dirty="0" smtClean="0">
                <a:solidFill>
                  <a:srgbClr val="002060"/>
                </a:solidFill>
                <a:latin typeface="Cambria" pitchFamily="18" charset="0"/>
              </a:rPr>
              <a:t>Checking Licensing Status</a:t>
            </a:r>
            <a:endParaRPr lang="en-US" u="sng" dirty="0">
              <a:solidFill>
                <a:srgbClr val="002060"/>
              </a:solidFill>
              <a:latin typeface="Cambria" pitchFamily="18" charset="0"/>
            </a:endParaRPr>
          </a:p>
        </p:txBody>
      </p:sp>
      <p:pic>
        <p:nvPicPr>
          <p:cNvPr id="67586" name="Picture 2"/>
          <p:cNvPicPr>
            <a:picLocks noChangeAspect="1" noChangeArrowheads="1"/>
          </p:cNvPicPr>
          <p:nvPr/>
        </p:nvPicPr>
        <p:blipFill>
          <a:blip r:embed="rId2"/>
          <a:srcRect/>
          <a:stretch>
            <a:fillRect/>
          </a:stretch>
        </p:blipFill>
        <p:spPr bwMode="auto">
          <a:xfrm>
            <a:off x="2820537" y="2347414"/>
            <a:ext cx="7315200" cy="451058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774486" y="761124"/>
            <a:ext cx="6761458" cy="523220"/>
          </a:xfrm>
          <a:prstGeom prst="rect">
            <a:avLst/>
          </a:prstGeom>
          <a:noFill/>
        </p:spPr>
        <p:txBody>
          <a:bodyPr wrap="square" rtlCol="0">
            <a:spAutoFit/>
          </a:bodyPr>
          <a:lstStyle/>
          <a:p>
            <a:r>
              <a:rPr lang="en-US" sz="2800" b="1" u="sng" dirty="0">
                <a:solidFill>
                  <a:srgbClr val="7030A0"/>
                </a:solidFill>
                <a:latin typeface="Cambria" pitchFamily="18" charset="0"/>
              </a:rPr>
              <a:t>Configure </a:t>
            </a:r>
            <a:r>
              <a:rPr lang="en-US" sz="2800" b="1" u="sng" dirty="0" smtClean="0">
                <a:solidFill>
                  <a:srgbClr val="7030A0"/>
                </a:solidFill>
                <a:latin typeface="Cambria" pitchFamily="18" charset="0"/>
              </a:rPr>
              <a:t>IP Address on Interfaces</a:t>
            </a:r>
            <a:endParaRPr lang="en-US" sz="2800" b="1" u="sng" dirty="0">
              <a:solidFill>
                <a:srgbClr val="7030A0"/>
              </a:solidFill>
              <a:latin typeface="Cambria" pitchFamily="18" charset="0"/>
            </a:endParaRPr>
          </a:p>
        </p:txBody>
      </p:sp>
      <p:sp>
        <p:nvSpPr>
          <p:cNvPr id="16" name="Rectangle 15"/>
          <p:cNvSpPr/>
          <p:nvPr/>
        </p:nvSpPr>
        <p:spPr>
          <a:xfrm>
            <a:off x="558759" y="1456478"/>
            <a:ext cx="7428893" cy="646331"/>
          </a:xfrm>
          <a:prstGeom prst="rect">
            <a:avLst/>
          </a:prstGeom>
        </p:spPr>
        <p:txBody>
          <a:bodyPr wrap="none">
            <a:spAutoFit/>
          </a:bodyPr>
          <a:lstStyle/>
          <a:p>
            <a:pPr marL="285750" indent="-285750">
              <a:buFont typeface="Wingdings" pitchFamily="2" charset="2"/>
              <a:buChar char="Ø"/>
            </a:pPr>
            <a:r>
              <a:rPr lang="en-US" dirty="0" smtClean="0">
                <a:latin typeface="Cambria" pitchFamily="18" charset="0"/>
              </a:rPr>
              <a:t>Go to </a:t>
            </a:r>
            <a:r>
              <a:rPr lang="en-US" b="1" dirty="0" smtClean="0">
                <a:latin typeface="Cambria" pitchFamily="18" charset="0"/>
              </a:rPr>
              <a:t>Router </a:t>
            </a:r>
            <a:r>
              <a:rPr lang="en-US" dirty="0" smtClean="0">
                <a:latin typeface="Cambria" pitchFamily="18" charset="0"/>
                <a:sym typeface="Wingdings" panose="05000000000000000000" pitchFamily="2" charset="2"/>
              </a:rPr>
              <a:t> </a:t>
            </a:r>
            <a:r>
              <a:rPr lang="en-US" b="1" dirty="0" smtClean="0">
                <a:latin typeface="Cambria" pitchFamily="18" charset="0"/>
                <a:sym typeface="Wingdings" panose="05000000000000000000" pitchFamily="2" charset="2"/>
              </a:rPr>
              <a:t>IP Router </a:t>
            </a:r>
            <a:r>
              <a:rPr lang="en-US" dirty="0" smtClean="0">
                <a:latin typeface="Cambria" pitchFamily="18" charset="0"/>
                <a:sym typeface="Wingdings" panose="05000000000000000000" pitchFamily="2" charset="2"/>
              </a:rPr>
              <a:t> </a:t>
            </a:r>
            <a:r>
              <a:rPr lang="en-US" b="1" dirty="0" smtClean="0">
                <a:latin typeface="Cambria" pitchFamily="18" charset="0"/>
                <a:sym typeface="Wingdings" panose="05000000000000000000" pitchFamily="2" charset="2"/>
              </a:rPr>
              <a:t>Interface Parameters </a:t>
            </a:r>
            <a:r>
              <a:rPr lang="en-US" dirty="0" smtClean="0">
                <a:latin typeface="Cambria" pitchFamily="18" charset="0"/>
                <a:sym typeface="Wingdings" panose="05000000000000000000" pitchFamily="2" charset="2"/>
              </a:rPr>
              <a:t> </a:t>
            </a:r>
            <a:r>
              <a:rPr lang="en-US" b="1" dirty="0" smtClean="0">
                <a:latin typeface="Cambria" pitchFamily="18" charset="0"/>
                <a:sym typeface="Wingdings" panose="05000000000000000000" pitchFamily="2" charset="2"/>
              </a:rPr>
              <a:t>Create</a:t>
            </a:r>
          </a:p>
          <a:p>
            <a:pPr marL="285750" indent="-285750">
              <a:buFont typeface="Wingdings" pitchFamily="2" charset="2"/>
              <a:buChar char="Ø"/>
            </a:pPr>
            <a:r>
              <a:rPr lang="en-US" dirty="0" smtClean="0">
                <a:latin typeface="Cambria" pitchFamily="18" charset="0"/>
                <a:sym typeface="Wingdings" panose="05000000000000000000" pitchFamily="2" charset="2"/>
              </a:rPr>
              <a:t>Now select the Interface &amp; give it IP Address , Mask as per requirement</a:t>
            </a:r>
            <a:endParaRPr lang="en-US" dirty="0">
              <a:latin typeface="Cambria" pitchFamily="18" charset="0"/>
            </a:endParaRPr>
          </a:p>
        </p:txBody>
      </p:sp>
      <p:pic>
        <p:nvPicPr>
          <p:cNvPr id="43010" name="Picture 2"/>
          <p:cNvPicPr>
            <a:picLocks noChangeAspect="1" noChangeArrowheads="1"/>
          </p:cNvPicPr>
          <p:nvPr/>
        </p:nvPicPr>
        <p:blipFill>
          <a:blip r:embed="rId2"/>
          <a:srcRect/>
          <a:stretch>
            <a:fillRect/>
          </a:stretch>
        </p:blipFill>
        <p:spPr bwMode="auto">
          <a:xfrm>
            <a:off x="2667000" y="2312016"/>
            <a:ext cx="6858000" cy="4171950"/>
          </a:xfrm>
          <a:prstGeom prst="rect">
            <a:avLst/>
          </a:prstGeom>
          <a:noFill/>
          <a:ln w="9525">
            <a:noFill/>
            <a:miter lim="800000"/>
            <a:headEnd/>
            <a:tailEnd/>
          </a:ln>
          <a:effectLst/>
        </p:spPr>
      </p:pic>
    </p:spTree>
    <p:extLst>
      <p:ext uri="{BB962C8B-B14F-4D97-AF65-F5344CB8AC3E}">
        <p14:creationId xmlns:p14="http://schemas.microsoft.com/office/powerpoint/2010/main" val="2643187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6421</TotalTime>
  <Words>1350</Words>
  <Application>Microsoft Office PowerPoint</Application>
  <PresentationFormat>Widescreen</PresentationFormat>
  <Paragraphs>219</Paragraphs>
  <Slides>41</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ＭＳ Ｐゴシック</vt:lpstr>
      <vt:lpstr>ＭＳ Ｐゴシック</vt:lpstr>
      <vt:lpstr>Arial</vt:lpstr>
      <vt:lpstr>Calibri</vt:lpstr>
      <vt:lpstr>Calibri Light</vt:lpstr>
      <vt:lpstr>Cambria</vt:lpstr>
      <vt:lpstr>Cambria Math</vt:lpstr>
      <vt:lpstr>Comic Sans MS</vt:lpstr>
      <vt:lpstr>Courier New</vt:lpstr>
      <vt:lpstr>Osaka</vt:lpstr>
      <vt:lpstr>Times New Roman (Hebrew)</vt:lpstr>
      <vt:lpstr>Wingdings</vt:lpstr>
      <vt:lpstr>Office Theme</vt:lpstr>
      <vt:lpstr>Guidelines To Radware AppDirector Configuration</vt:lpstr>
      <vt:lpstr>Contents:- 1.Acessing the Appdirector first time 2.Configuring IP Address using CLI 3.Accessing  AppDirector through GUI 4.Configuring IP Address on Interfaces 5.Configuring FARMS on AppDirector 6. Configuring SERVERS on AppDirector 7. Configuring L4 Policies on AppDirector  8. Configuring Health Monitoring for Servers  9. NTP Server configuration on AppDirector 10.SNMP Server configuration on AppDirector</vt:lpstr>
      <vt:lpstr>PowerPoint Presentation</vt:lpstr>
      <vt:lpstr>Front Panel View Of AppDirector</vt:lpstr>
      <vt:lpstr>PowerPoint Presentation</vt:lpstr>
      <vt:lpstr>PowerPoint Presentation</vt:lpstr>
      <vt:lpstr>PowerPoint Presentation</vt:lpstr>
      <vt:lpstr>Checking Licensing Status</vt:lpstr>
      <vt:lpstr>PowerPoint Presentation</vt:lpstr>
      <vt:lpstr>PowerPoint Presentation</vt:lpstr>
      <vt:lpstr>Quick View on Configured IPs </vt:lpstr>
      <vt:lpstr>For AppDirector to support VLAN Tags you need to enable 802.1q environment support.     After enabling you need to reboot the device.   VLAN Tag Handling can be  Retain VLAN Tags: preserves VLAN Tags on incoming traffic passing through the device (used only with Segmentation per VLAN, but is Default)  Overwrite VLAN Tags: rewrites VLAN Tags based on the local subnet to which the traffic is sent or on the destination MAC of the packet.  CLI: net vlan-tag-environment set enable  Web Based Management      Device  VLAN Tagging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Radware AppDirector</dc:subject>
  <dc:creator>Tara Chand</dc:creator>
  <cp:lastModifiedBy>Abhinandan</cp:lastModifiedBy>
  <cp:revision>308</cp:revision>
  <dcterms:created xsi:type="dcterms:W3CDTF">2016-10-05T09:52:14Z</dcterms:created>
  <dcterms:modified xsi:type="dcterms:W3CDTF">2018-12-22T12:18:15Z</dcterms:modified>
  <cp:category>LB</cp:category>
</cp:coreProperties>
</file>