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6" r:id="rId2"/>
    <p:sldId id="257" r:id="rId3"/>
    <p:sldId id="384" r:id="rId4"/>
    <p:sldId id="368" r:id="rId5"/>
    <p:sldId id="337" r:id="rId6"/>
    <p:sldId id="378" r:id="rId7"/>
    <p:sldId id="385" r:id="rId8"/>
    <p:sldId id="387" r:id="rId9"/>
    <p:sldId id="388" r:id="rId10"/>
    <p:sldId id="389" r:id="rId11"/>
    <p:sldId id="390" r:id="rId12"/>
    <p:sldId id="391" r:id="rId13"/>
    <p:sldId id="392" r:id="rId14"/>
    <p:sldId id="379" r:id="rId15"/>
    <p:sldId id="339" r:id="rId16"/>
    <p:sldId id="393" r:id="rId17"/>
    <p:sldId id="341" r:id="rId18"/>
    <p:sldId id="386" r:id="rId19"/>
    <p:sldId id="342" r:id="rId20"/>
    <p:sldId id="373" r:id="rId21"/>
    <p:sldId id="344" r:id="rId22"/>
    <p:sldId id="374" r:id="rId23"/>
    <p:sldId id="394" r:id="rId24"/>
    <p:sldId id="375" r:id="rId25"/>
    <p:sldId id="376" r:id="rId26"/>
    <p:sldId id="3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7C443-1AEC-4297-8CE2-A30BE3BFCD7D}" type="datetimeFigureOut">
              <a:rPr lang="en-IN" smtClean="0"/>
              <a:pPr/>
              <a:t>22/12/2018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75AF4-5616-493D-956A-14F4743679D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952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0BD-B055-4969-92A3-872CDBBE858F}" type="datetimeFigureOut">
              <a:rPr lang="en-IN" smtClean="0"/>
              <a:pPr/>
              <a:t>22/12/2018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38A1-4E1F-4DAE-9D8D-F95A0FB22B4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8169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0BD-B055-4969-92A3-872CDBBE858F}" type="datetimeFigureOut">
              <a:rPr lang="en-IN" smtClean="0"/>
              <a:pPr/>
              <a:t>22/12/2018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38A1-4E1F-4DAE-9D8D-F95A0FB22B4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2542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0BD-B055-4969-92A3-872CDBBE858F}" type="datetimeFigureOut">
              <a:rPr lang="en-IN" smtClean="0"/>
              <a:pPr/>
              <a:t>22/12/2018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38A1-4E1F-4DAE-9D8D-F95A0FB22B4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0234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436284" y="4053702"/>
            <a:ext cx="7349067" cy="276999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2436284" y="2184400"/>
            <a:ext cx="7349067" cy="1231106"/>
          </a:xfrm>
        </p:spPr>
        <p:txBody>
          <a:bodyPr wrap="square">
            <a:spAutoFit/>
          </a:bodyPr>
          <a:lstStyle>
            <a:lvl1pPr algn="l">
              <a:defRPr sz="4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20"/>
          <p:cNvSpPr txBox="1">
            <a:spLocks noChangeArrowheads="1"/>
          </p:cNvSpPr>
          <p:nvPr userDrawn="1"/>
        </p:nvSpPr>
        <p:spPr bwMode="gray">
          <a:xfrm>
            <a:off x="641352" y="6629402"/>
            <a:ext cx="271869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algn="l" defTabSz="914400" rtl="0" eaLnBrk="1" latinLnBrk="0" hangingPunct="1">
              <a:defRPr/>
            </a:pPr>
            <a:r>
              <a:rPr lang="en-US" sz="8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Copyright © 2013 </a:t>
            </a:r>
            <a:r>
              <a:rPr lang="en-US" sz="80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Technologies</a:t>
            </a:r>
            <a:r>
              <a:rPr lang="en-US" sz="800" kern="1200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800" kern="1200" baseline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Limited</a:t>
            </a:r>
            <a:r>
              <a:rPr lang="en-US" sz="800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2214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0BD-B055-4969-92A3-872CDBBE858F}" type="datetimeFigureOut">
              <a:rPr lang="en-IN" smtClean="0"/>
              <a:pPr/>
              <a:t>22/12/2018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38A1-4E1F-4DAE-9D8D-F95A0FB22B4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809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0BD-B055-4969-92A3-872CDBBE858F}" type="datetimeFigureOut">
              <a:rPr lang="en-IN" smtClean="0"/>
              <a:pPr/>
              <a:t>22/12/2018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38A1-4E1F-4DAE-9D8D-F95A0FB22B4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393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0BD-B055-4969-92A3-872CDBBE858F}" type="datetimeFigureOut">
              <a:rPr lang="en-IN" smtClean="0"/>
              <a:pPr/>
              <a:t>22/12/2018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38A1-4E1F-4DAE-9D8D-F95A0FB22B4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96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0BD-B055-4969-92A3-872CDBBE858F}" type="datetimeFigureOut">
              <a:rPr lang="en-IN" smtClean="0"/>
              <a:pPr/>
              <a:t>22/12/2018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38A1-4E1F-4DAE-9D8D-F95A0FB22B4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226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0BD-B055-4969-92A3-872CDBBE858F}" type="datetimeFigureOut">
              <a:rPr lang="en-IN" smtClean="0"/>
              <a:pPr/>
              <a:t>22/12/2018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38A1-4E1F-4DAE-9D8D-F95A0FB22B4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270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0BD-B055-4969-92A3-872CDBBE858F}" type="datetimeFigureOut">
              <a:rPr lang="en-IN" smtClean="0"/>
              <a:pPr/>
              <a:t>22/12/2018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38A1-4E1F-4DAE-9D8D-F95A0FB22B4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4811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0BD-B055-4969-92A3-872CDBBE858F}" type="datetimeFigureOut">
              <a:rPr lang="en-IN" smtClean="0"/>
              <a:pPr/>
              <a:t>22/12/2018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38A1-4E1F-4DAE-9D8D-F95A0FB22B4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479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50BD-B055-4969-92A3-872CDBBE858F}" type="datetimeFigureOut">
              <a:rPr lang="en-IN" smtClean="0"/>
              <a:pPr/>
              <a:t>22/12/2018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38A1-4E1F-4DAE-9D8D-F95A0FB22B4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810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F50BD-B055-4969-92A3-872CDBBE858F}" type="datetimeFigureOut">
              <a:rPr lang="en-IN" smtClean="0"/>
              <a:pPr/>
              <a:t>22/12/2018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838A1-4E1F-4DAE-9D8D-F95A0FB22B4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315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10.1.1.10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6346" y="2129051"/>
            <a:ext cx="8475260" cy="1754326"/>
          </a:xfrm>
        </p:spPr>
        <p:txBody>
          <a:bodyPr/>
          <a:lstStyle/>
          <a:p>
            <a:pPr algn="ctr"/>
            <a:r>
              <a:rPr lang="en-IN" sz="6000" dirty="0" smtClean="0">
                <a:solidFill>
                  <a:schemeClr val="tx1"/>
                </a:solidFill>
                <a:latin typeface="Cambria" pitchFamily="18" charset="0"/>
                <a:ea typeface="Cambria Math" panose="02040503050406030204" pitchFamily="18" charset="0"/>
              </a:rPr>
              <a:t>Guidelines </a:t>
            </a:r>
            <a:r>
              <a:rPr lang="en-IN" sz="6000" dirty="0">
                <a:solidFill>
                  <a:schemeClr val="tx1"/>
                </a:solidFill>
                <a:latin typeface="Cambria" pitchFamily="18" charset="0"/>
                <a:ea typeface="Cambria Math" panose="02040503050406030204" pitchFamily="18" charset="0"/>
              </a:rPr>
              <a:t>To </a:t>
            </a:r>
            <a:r>
              <a:rPr lang="en-IN" sz="6000" dirty="0" smtClean="0">
                <a:solidFill>
                  <a:srgbClr val="002060"/>
                </a:solidFill>
                <a:latin typeface="Cambria" pitchFamily="18" charset="0"/>
                <a:ea typeface="Cambria Math" panose="02040503050406030204" pitchFamily="18" charset="0"/>
              </a:rPr>
              <a:t>Radware Alteon</a:t>
            </a:r>
            <a:r>
              <a:rPr lang="en-IN" sz="6000" dirty="0" smtClean="0">
                <a:solidFill>
                  <a:schemeClr val="tx1"/>
                </a:solidFill>
                <a:latin typeface="Cambria" pitchFamily="18" charset="0"/>
                <a:ea typeface="Cambria Math" panose="02040503050406030204" pitchFamily="18" charset="0"/>
              </a:rPr>
              <a:t> Configuration</a:t>
            </a:r>
            <a:endParaRPr lang="en-IN" sz="6000" dirty="0">
              <a:solidFill>
                <a:schemeClr val="tx1"/>
              </a:solidFill>
              <a:latin typeface="Cambria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55151" y="587612"/>
            <a:ext cx="4851620" cy="535531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Configuring VLANs</a:t>
            </a:r>
            <a:endParaRPr lang="en-US" sz="32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1621739"/>
            <a:ext cx="116776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392072"/>
            <a:ext cx="7349067" cy="86417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0" dirty="0" smtClean="0">
                <a:latin typeface="Cambria Math" pitchFamily="18" charset="0"/>
                <a:ea typeface="Cambria Math" pitchFamily="18" charset="0"/>
              </a:rPr>
              <a:t>Goto Network </a:t>
            </a:r>
            <a:r>
              <a:rPr lang="en-US" sz="2400" b="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 Layer 3IP Interface and click add.</a:t>
            </a:r>
          </a:p>
          <a:p>
            <a:pPr>
              <a:buFont typeface="Wingdings" pitchFamily="2" charset="2"/>
              <a:buChar char="Ø"/>
            </a:pPr>
            <a:r>
              <a:rPr lang="en-US" sz="2400" b="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After that fill the information as below</a:t>
            </a:r>
            <a:endParaRPr lang="en-US" sz="2400" b="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0750" y="751385"/>
            <a:ext cx="7349067" cy="535531"/>
          </a:xfrm>
        </p:spPr>
        <p:txBody>
          <a:bodyPr/>
          <a:lstStyle/>
          <a:p>
            <a:r>
              <a:rPr lang="en-US" sz="3200" u="sng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Assigning IP Address/VLAN To Interface</a:t>
            </a:r>
            <a:endParaRPr lang="en-US" sz="3200" u="sng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6096" y="2224585"/>
            <a:ext cx="8570793" cy="463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0624" y="751385"/>
            <a:ext cx="7349067" cy="535531"/>
          </a:xfrm>
        </p:spPr>
        <p:txBody>
          <a:bodyPr/>
          <a:lstStyle/>
          <a:p>
            <a:r>
              <a:rPr lang="en-US" sz="3200" u="sng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Assigning IP Address/VLAN To Interface</a:t>
            </a:r>
            <a:endParaRPr lang="en-US" sz="32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9493" y="1827592"/>
            <a:ext cx="9457898" cy="503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5347" y="1405720"/>
            <a:ext cx="8004254" cy="46838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0" dirty="0" smtClean="0">
                <a:latin typeface="Cambria Math" pitchFamily="18" charset="0"/>
                <a:ea typeface="Cambria Math" pitchFamily="18" charset="0"/>
              </a:rPr>
              <a:t>View the Interfaces IP Address &amp; VLAN we have added</a:t>
            </a:r>
            <a:endParaRPr lang="en-US" sz="2400" b="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999555" y="682388"/>
            <a:ext cx="7349067" cy="600502"/>
          </a:xfrm>
        </p:spPr>
        <p:txBody>
          <a:bodyPr/>
          <a:lstStyle/>
          <a:p>
            <a:r>
              <a:rPr lang="en-US" sz="3200" u="sng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Assigning IP Address/VLAN To Interface</a:t>
            </a:r>
            <a:endParaRPr lang="en-US" sz="32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1838487"/>
            <a:ext cx="11552261" cy="50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5703" y="1364776"/>
            <a:ext cx="12000152" cy="504967"/>
          </a:xfrm>
        </p:spPr>
        <p:txBody>
          <a:bodyPr/>
          <a:lstStyle/>
          <a:p>
            <a:endParaRPr lang="en-US" sz="1800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en-US" sz="1800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en-US" sz="1800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b="0" dirty="0" smtClean="0">
                <a:solidFill>
                  <a:schemeClr val="tx1"/>
                </a:solidFill>
                <a:latin typeface="Cambria" pitchFamily="18" charset="0"/>
              </a:rPr>
              <a:t>Goto </a:t>
            </a:r>
            <a:r>
              <a:rPr lang="en-US" sz="1800" dirty="0" smtClean="0">
                <a:solidFill>
                  <a:schemeClr val="tx1"/>
                </a:solidFill>
                <a:latin typeface="Cambria" pitchFamily="18" charset="0"/>
              </a:rPr>
              <a:t>Configuration</a:t>
            </a:r>
            <a:r>
              <a:rPr lang="en-US" sz="1800" b="0" dirty="0" smtClean="0">
                <a:solidFill>
                  <a:schemeClr val="tx1"/>
                </a:solidFill>
                <a:latin typeface="Cambria" pitchFamily="18" charset="0"/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chemeClr val="tx1"/>
                </a:solidFill>
                <a:latin typeface="Cambria" pitchFamily="18" charset="0"/>
                <a:sym typeface="Wingdings" pitchFamily="2" charset="2"/>
              </a:rPr>
              <a:t>Application Delivery</a:t>
            </a:r>
            <a:r>
              <a:rPr lang="en-US" sz="1800" b="0" dirty="0" smtClean="0">
                <a:solidFill>
                  <a:schemeClr val="tx1"/>
                </a:solidFill>
                <a:latin typeface="Cambria" pitchFamily="18" charset="0"/>
                <a:sym typeface="Wingdings" pitchFamily="2" charset="2"/>
              </a:rPr>
              <a:t></a:t>
            </a:r>
            <a:r>
              <a:rPr lang="en-US" sz="1800" dirty="0" smtClean="0">
                <a:solidFill>
                  <a:schemeClr val="tx1"/>
                </a:solidFill>
                <a:latin typeface="Cambria" pitchFamily="18" charset="0"/>
                <a:sym typeface="Wingdings" pitchFamily="2" charset="2"/>
              </a:rPr>
              <a:t>Real Servers  </a:t>
            </a:r>
            <a:r>
              <a:rPr lang="en-US" sz="1800" b="0" dirty="0" smtClean="0">
                <a:solidFill>
                  <a:schemeClr val="tx1"/>
                </a:solidFill>
                <a:latin typeface="Cambria" pitchFamily="18" charset="0"/>
                <a:sym typeface="Wingdings" pitchFamily="2" charset="2"/>
              </a:rPr>
              <a:t>then click on </a:t>
            </a:r>
            <a:r>
              <a:rPr lang="en-US" sz="1800" dirty="0" smtClean="0">
                <a:solidFill>
                  <a:schemeClr val="tx1"/>
                </a:solidFill>
                <a:latin typeface="Cambria" pitchFamily="18" charset="0"/>
                <a:sym typeface="Wingdings" pitchFamily="2" charset="2"/>
              </a:rPr>
              <a:t>+ </a:t>
            </a:r>
            <a:r>
              <a:rPr lang="en-US" sz="1800" b="0" dirty="0" smtClean="0">
                <a:solidFill>
                  <a:schemeClr val="tx1"/>
                </a:solidFill>
                <a:latin typeface="Cambria" pitchFamily="18" charset="0"/>
                <a:sym typeface="Wingdings" pitchFamily="2" charset="2"/>
              </a:rPr>
              <a:t>button to add Real Server.</a:t>
            </a:r>
            <a:endParaRPr lang="en-US" sz="1800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0872" y="324747"/>
            <a:ext cx="4856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Cambria" pitchFamily="18" charset="0"/>
              </a:rPr>
              <a:t>Configuring Real Servers</a:t>
            </a:r>
            <a:endParaRPr lang="en-US" sz="2800" b="1" u="sng" dirty="0">
              <a:latin typeface="Cambr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2125" y="2155919"/>
            <a:ext cx="8132697" cy="450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6183" y="381717"/>
            <a:ext cx="648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2060"/>
                </a:solidFill>
                <a:latin typeface="Cambria" pitchFamily="18" charset="0"/>
              </a:rPr>
              <a:t>Configuring Real Servers</a:t>
            </a:r>
            <a:endParaRPr lang="en-US" sz="2800" b="1" u="sng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9170" y="1269242"/>
            <a:ext cx="7560859" cy="558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13382" y="1524716"/>
            <a:ext cx="42598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Configure the Real Server as shown</a:t>
            </a:r>
          </a:p>
          <a:p>
            <a:endParaRPr lang="en-US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Add all the Real Servers by this process.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9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7795" y="846162"/>
            <a:ext cx="7349067" cy="791570"/>
          </a:xfrm>
        </p:spPr>
        <p:txBody>
          <a:bodyPr/>
          <a:lstStyle/>
          <a:p>
            <a:r>
              <a:rPr lang="en-IN" sz="3200" u="sng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Quick View on Configured Real Servers</a:t>
            </a:r>
            <a:br>
              <a:rPr lang="en-IN" sz="3200" u="sng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endParaRPr lang="en-US" sz="3200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92730"/>
            <a:ext cx="12192000" cy="481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1128" y="651315"/>
            <a:ext cx="7642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7030A0"/>
                </a:solidFill>
                <a:latin typeface="Cambria" pitchFamily="18" charset="0"/>
                <a:cs typeface="Calibri" panose="020F0502020204030204" pitchFamily="34" charset="0"/>
              </a:rPr>
              <a:t>Configuring Server Group &amp; Add Servers to Group</a:t>
            </a:r>
            <a:endParaRPr lang="en-US" sz="2400" b="1" u="sng" dirty="0">
              <a:solidFill>
                <a:srgbClr val="7030A0"/>
              </a:solidFill>
              <a:latin typeface="Cambria" pitchFamily="18" charset="0"/>
              <a:cs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8160" y="1228299"/>
            <a:ext cx="9293840" cy="562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1456477"/>
            <a:ext cx="3177024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  <a:cs typeface="Calibri" panose="020F0502020204030204" pitchFamily="34" charset="0"/>
              </a:rPr>
              <a:t>Goto Server Groups &amp; click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cs typeface="Calibri" panose="020F0502020204030204" pitchFamily="34" charset="0"/>
              </a:rPr>
              <a:t>+</a:t>
            </a:r>
            <a:r>
              <a:rPr lang="en-US" b="1" dirty="0" smtClean="0">
                <a:latin typeface="Cambria" pitchFamily="18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mbria" pitchFamily="18" charset="0"/>
                <a:cs typeface="Calibri" panose="020F0502020204030204" pitchFamily="34" charset="0"/>
              </a:rPr>
              <a:t>symbol to add new server </a:t>
            </a:r>
          </a:p>
          <a:p>
            <a:r>
              <a:rPr lang="en-US" dirty="0" smtClean="0">
                <a:latin typeface="Cambria" pitchFamily="18" charset="0"/>
                <a:cs typeface="Calibri" panose="020F0502020204030204" pitchFamily="34" charset="0"/>
              </a:rPr>
              <a:t>Group.</a:t>
            </a:r>
          </a:p>
          <a:p>
            <a:endParaRPr lang="en-US" dirty="0" smtClean="0">
              <a:latin typeface="Cambria" pitchFamily="18" charset="0"/>
              <a:cs typeface="Calibri" panose="020F0502020204030204" pitchFamily="34" charset="0"/>
            </a:endParaRPr>
          </a:p>
          <a:p>
            <a:endParaRPr lang="en-US" dirty="0" smtClean="0">
              <a:latin typeface="Cambria" pitchFamily="18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  <a:cs typeface="Calibri" panose="020F0502020204030204" pitchFamily="34" charset="0"/>
              </a:rPr>
              <a:t>Then give a name to Server </a:t>
            </a:r>
          </a:p>
          <a:p>
            <a:r>
              <a:rPr lang="en-US" dirty="0" smtClean="0">
                <a:latin typeface="Cambria" pitchFamily="18" charset="0"/>
                <a:cs typeface="Calibri" panose="020F0502020204030204" pitchFamily="34" charset="0"/>
              </a:rPr>
              <a:t>Group &amp; Add Real Servers </a:t>
            </a:r>
          </a:p>
          <a:p>
            <a:r>
              <a:rPr lang="en-US" dirty="0" smtClean="0">
                <a:latin typeface="Cambria" pitchFamily="18" charset="0"/>
                <a:cs typeface="Calibri" panose="020F0502020204030204" pitchFamily="34" charset="0"/>
              </a:rPr>
              <a:t>To this group as shown .</a:t>
            </a:r>
          </a:p>
          <a:p>
            <a:endParaRPr lang="en-US" dirty="0" smtClean="0">
              <a:latin typeface="Cambria" pitchFamily="18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  <a:cs typeface="Calibri" panose="020F0502020204030204" pitchFamily="34" charset="0"/>
              </a:rPr>
              <a:t>Then click submit button on </a:t>
            </a:r>
          </a:p>
          <a:p>
            <a:r>
              <a:rPr lang="en-US" dirty="0" smtClean="0">
                <a:latin typeface="Cambria" pitchFamily="18" charset="0"/>
                <a:cs typeface="Calibri" panose="020F0502020204030204" pitchFamily="34" charset="0"/>
              </a:rPr>
              <a:t>Bottom.</a:t>
            </a:r>
            <a:endParaRPr lang="en-US" dirty="0">
              <a:latin typeface="Cambria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4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90875" y="765033"/>
            <a:ext cx="7349067" cy="424732"/>
          </a:xfrm>
        </p:spPr>
        <p:txBody>
          <a:bodyPr/>
          <a:lstStyle/>
          <a:p>
            <a:r>
              <a:rPr lang="en-US" sz="2400" u="sng" dirty="0" smtClean="0">
                <a:solidFill>
                  <a:srgbClr val="7030A0"/>
                </a:solidFill>
                <a:latin typeface="Cambria" pitchFamily="18" charset="0"/>
              </a:rPr>
              <a:t>Configuring Health Check For Server Group</a:t>
            </a:r>
            <a:endParaRPr lang="en-US" sz="2400" u="sng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593075"/>
            <a:ext cx="8915400" cy="426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2645" y="1674842"/>
            <a:ext cx="10440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Goto </a:t>
            </a:r>
            <a:r>
              <a:rPr lang="en-US" b="1" dirty="0" smtClean="0"/>
              <a:t>Application Delivery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Server Groups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Group Setting </a:t>
            </a:r>
            <a:r>
              <a:rPr lang="en-US" dirty="0" smtClean="0">
                <a:sym typeface="Wingdings" pitchFamily="2" charset="2"/>
              </a:rPr>
              <a:t>&amp; Select </a:t>
            </a:r>
            <a:r>
              <a:rPr lang="en-US" b="1" dirty="0" smtClean="0">
                <a:sym typeface="Wingdings" pitchFamily="2" charset="2"/>
              </a:rPr>
              <a:t>SLB Metrics </a:t>
            </a:r>
            <a:r>
              <a:rPr lang="en-US" dirty="0" smtClean="0">
                <a:sym typeface="Wingdings" pitchFamily="2" charset="2"/>
              </a:rPr>
              <a:t>(Load Balancing Method)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ym typeface="Wingdings" pitchFamily="2" charset="2"/>
              </a:rPr>
              <a:t>Then Select </a:t>
            </a:r>
            <a:r>
              <a:rPr lang="en-US" b="1" dirty="0" smtClean="0">
                <a:sym typeface="Wingdings" pitchFamily="2" charset="2"/>
              </a:rPr>
              <a:t>Health Monitor</a:t>
            </a:r>
            <a:r>
              <a:rPr lang="en-US" dirty="0" smtClean="0">
                <a:sym typeface="Wingdings" pitchFamily="2" charset="2"/>
              </a:rPr>
              <a:t> in this case we are using </a:t>
            </a:r>
            <a:r>
              <a:rPr lang="en-US" b="1" dirty="0" smtClean="0">
                <a:sym typeface="Wingdings" pitchFamily="2" charset="2"/>
              </a:rPr>
              <a:t>https </a:t>
            </a:r>
            <a:r>
              <a:rPr lang="en-US" dirty="0" smtClean="0">
                <a:sym typeface="Wingdings" pitchFamily="2" charset="2"/>
              </a:rPr>
              <a:t>service check &amp; Submit.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9616" y="659495"/>
            <a:ext cx="4720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  <a:latin typeface="Cambria" pitchFamily="18" charset="0"/>
                <a:cs typeface="Calibri" panose="020F0502020204030204" pitchFamily="34" charset="0"/>
              </a:rPr>
              <a:t>Configuring Virtual Server</a:t>
            </a:r>
            <a:endParaRPr lang="en-US" sz="2800" b="1" u="sng" dirty="0">
              <a:solidFill>
                <a:srgbClr val="00B050"/>
              </a:solidFill>
              <a:latin typeface="Cambria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1211" y="1533815"/>
            <a:ext cx="10598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Go to the Application Delivery</a:t>
            </a:r>
            <a:r>
              <a:rPr lang="en-US" dirty="0" smtClean="0">
                <a:sym typeface="Wingdings" pitchFamily="2" charset="2"/>
              </a:rPr>
              <a:t> Virtual Servers Click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+ button.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5278" y="2409825"/>
            <a:ext cx="8734567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966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983541" y="2073410"/>
            <a:ext cx="72307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Cambria" pitchFamily="18" charset="0"/>
              </a:rPr>
              <a:t>Contents:-</a:t>
            </a:r>
          </a:p>
          <a:p>
            <a:pPr marL="457200" indent="-457200"/>
            <a:r>
              <a:rPr lang="en-US" sz="2000" b="1" dirty="0" smtClean="0">
                <a:latin typeface="Cambria Math" pitchFamily="18" charset="0"/>
                <a:ea typeface="Cambria Math" pitchFamily="18" charset="0"/>
              </a:rPr>
              <a:t>1.Accessing the Radware Alteon first time</a:t>
            </a:r>
          </a:p>
          <a:p>
            <a:pPr marL="457200" indent="-457200"/>
            <a:r>
              <a:rPr lang="en-US" sz="2000" b="1" dirty="0" smtClean="0">
                <a:latin typeface="Cambria Math" pitchFamily="18" charset="0"/>
                <a:ea typeface="Cambria Math" pitchFamily="18" charset="0"/>
              </a:rPr>
              <a:t>2.</a:t>
            </a:r>
            <a:r>
              <a:rPr lang="en-US" sz="2000" b="1" dirty="0" smtClean="0">
                <a:latin typeface="Cambria Math" pitchFamily="18" charset="0"/>
                <a:ea typeface="Cambria Math" pitchFamily="18" charset="0"/>
                <a:cs typeface="Calibri" panose="020F0502020204030204" pitchFamily="34" charset="0"/>
              </a:rPr>
              <a:t> Access Through Web-Browser</a:t>
            </a:r>
          </a:p>
          <a:p>
            <a:pPr marL="457200" indent="-457200"/>
            <a:r>
              <a:rPr lang="en-US" sz="2000" b="1" dirty="0" smtClean="0">
                <a:latin typeface="Cambria Math" pitchFamily="18" charset="0"/>
                <a:ea typeface="Cambria Math" pitchFamily="18" charset="0"/>
              </a:rPr>
              <a:t>3.Activating License</a:t>
            </a:r>
          </a:p>
          <a:p>
            <a:pPr marL="457200" indent="-457200"/>
            <a:r>
              <a:rPr lang="en-US" sz="2000" b="1" dirty="0" smtClean="0">
                <a:latin typeface="Cambria Math" pitchFamily="18" charset="0"/>
                <a:ea typeface="Cambria Math" pitchFamily="18" charset="0"/>
              </a:rPr>
              <a:t>4.Configuring VLANs</a:t>
            </a:r>
            <a:endParaRPr lang="en-US" sz="2000" b="1" u="sng" dirty="0" smtClean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r>
              <a:rPr lang="en-US" sz="2000" b="1" dirty="0" smtClean="0">
                <a:latin typeface="Cambria Math" pitchFamily="18" charset="0"/>
                <a:ea typeface="Cambria Math" pitchFamily="18" charset="0"/>
              </a:rPr>
              <a:t>5.Assigning IP Address/VLAN To Interface</a:t>
            </a:r>
          </a:p>
          <a:p>
            <a:pPr marL="457200" indent="-457200"/>
            <a:r>
              <a:rPr lang="en-US" sz="2000" b="1" dirty="0" smtClean="0">
                <a:latin typeface="Cambria Math" pitchFamily="18" charset="0"/>
                <a:ea typeface="Cambria Math" pitchFamily="18" charset="0"/>
              </a:rPr>
              <a:t>6.Configuring Real Servers</a:t>
            </a:r>
          </a:p>
          <a:p>
            <a:pPr marL="457200" indent="-457200"/>
            <a:r>
              <a:rPr lang="en-US" sz="2000" b="1" dirty="0" smtClean="0">
                <a:latin typeface="Cambria Math" pitchFamily="18" charset="0"/>
                <a:ea typeface="Cambria Math" pitchFamily="18" charset="0"/>
              </a:rPr>
              <a:t>7.</a:t>
            </a:r>
            <a:r>
              <a:rPr lang="en-US" sz="2000" b="1" dirty="0" smtClean="0">
                <a:latin typeface="Cambria Math" pitchFamily="18" charset="0"/>
                <a:ea typeface="Cambria Math" pitchFamily="18" charset="0"/>
                <a:cs typeface="Calibri" panose="020F0502020204030204" pitchFamily="34" charset="0"/>
              </a:rPr>
              <a:t>Configuring Server Group &amp; Add Servers to Group</a:t>
            </a:r>
          </a:p>
          <a:p>
            <a:pPr marL="457200" indent="-457200"/>
            <a:r>
              <a:rPr lang="en-US" sz="2000" b="1" dirty="0" smtClean="0">
                <a:latin typeface="Cambria Math" pitchFamily="18" charset="0"/>
                <a:ea typeface="Cambria Math" pitchFamily="18" charset="0"/>
                <a:cs typeface="Calibri" panose="020F0502020204030204" pitchFamily="34" charset="0"/>
              </a:rPr>
              <a:t>8.</a:t>
            </a:r>
            <a:r>
              <a:rPr lang="en-US" sz="2000" b="1" dirty="0" smtClean="0">
                <a:latin typeface="Cambria Math" pitchFamily="18" charset="0"/>
                <a:ea typeface="Cambria Math" pitchFamily="18" charset="0"/>
              </a:rPr>
              <a:t>Configuring Health Check For Server Group</a:t>
            </a:r>
            <a:endParaRPr lang="en-US" sz="2000" b="1" u="sng" dirty="0" smtClean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r>
              <a:rPr lang="en-US" sz="2000" b="1" dirty="0" smtClean="0">
                <a:latin typeface="Cambria Math" pitchFamily="18" charset="0"/>
                <a:ea typeface="Cambria Math" pitchFamily="18" charset="0"/>
              </a:rPr>
              <a:t>9.</a:t>
            </a:r>
            <a:r>
              <a:rPr lang="en-US" sz="2000" b="1" dirty="0" smtClean="0">
                <a:latin typeface="Cambria Math" pitchFamily="18" charset="0"/>
                <a:ea typeface="Cambria Math" pitchFamily="18" charset="0"/>
                <a:cs typeface="Calibri" panose="020F0502020204030204" pitchFamily="34" charset="0"/>
              </a:rPr>
              <a:t>Configuring Virtual Server</a:t>
            </a:r>
          </a:p>
          <a:p>
            <a:pPr marL="457200" indent="-457200"/>
            <a:r>
              <a:rPr lang="en-US" sz="2000" b="1" dirty="0" smtClean="0">
                <a:latin typeface="Cambria Math" pitchFamily="18" charset="0"/>
                <a:ea typeface="Cambria Math" pitchFamily="18" charset="0"/>
                <a:cs typeface="Calibri" panose="020F0502020204030204" pitchFamily="34" charset="0"/>
              </a:rPr>
              <a:t>10.</a:t>
            </a:r>
            <a:r>
              <a:rPr lang="en-US" sz="2000" b="1" dirty="0" smtClean="0">
                <a:latin typeface="Cambria Math" pitchFamily="18" charset="0"/>
                <a:ea typeface="Cambria Math" pitchFamily="18" charset="0"/>
              </a:rPr>
              <a:t>Taking Backup of the Configuration</a:t>
            </a:r>
          </a:p>
          <a:p>
            <a:pPr marL="457200" indent="-457200"/>
            <a:r>
              <a:rPr lang="en-US" sz="2000" b="1" dirty="0" smtClean="0">
                <a:latin typeface="Cambria Math" pitchFamily="18" charset="0"/>
                <a:ea typeface="Cambria Math" pitchFamily="18" charset="0"/>
              </a:rPr>
              <a:t>11.Restoring The Backup Configuration on Alteon</a:t>
            </a:r>
          </a:p>
        </p:txBody>
      </p:sp>
    </p:spTree>
    <p:extLst>
      <p:ext uri="{BB962C8B-B14F-4D97-AF65-F5344CB8AC3E}">
        <p14:creationId xmlns:p14="http://schemas.microsoft.com/office/powerpoint/2010/main" val="16209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6815" y="655513"/>
            <a:ext cx="778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  <a:latin typeface="Cambria" pitchFamily="18" charset="0"/>
                <a:cs typeface="Calibri" panose="020F0502020204030204" pitchFamily="34" charset="0"/>
              </a:rPr>
              <a:t>Configuring Virtual Server</a:t>
            </a:r>
            <a:endParaRPr lang="en-US" sz="2800" b="1" u="sng" dirty="0">
              <a:solidFill>
                <a:srgbClr val="00B050"/>
              </a:solidFill>
              <a:latin typeface="Cambria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46222"/>
            <a:ext cx="11134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Now add  Virtual Service to this Virtual Server. When client will hit </a:t>
            </a:r>
            <a:r>
              <a:rPr lang="en-US" b="1" dirty="0" smtClean="0">
                <a:latin typeface="Cambria" pitchFamily="18" charset="0"/>
              </a:rPr>
              <a:t>VIP 10.1.1.50 </a:t>
            </a:r>
            <a:r>
              <a:rPr lang="en-US" dirty="0" smtClean="0">
                <a:latin typeface="Cambria" pitchFamily="18" charset="0"/>
              </a:rPr>
              <a:t>at Port </a:t>
            </a:r>
            <a:r>
              <a:rPr lang="en-US" b="1" dirty="0" smtClean="0">
                <a:latin typeface="Cambria" pitchFamily="18" charset="0"/>
              </a:rPr>
              <a:t>5555</a:t>
            </a:r>
            <a:r>
              <a:rPr lang="en-US" dirty="0" smtClean="0">
                <a:latin typeface="Cambria" pitchFamily="18" charset="0"/>
              </a:rPr>
              <a:t> then Alteon will forward this request to Real Servers based on selected Load Balancing Method</a:t>
            </a:r>
            <a:endParaRPr lang="en-US" dirty="0">
              <a:latin typeface="Cambria" pitchFamily="18" charset="0"/>
            </a:endParaRPr>
          </a:p>
          <a:p>
            <a:endParaRPr lang="en-US" b="1" dirty="0">
              <a:latin typeface="Cambria" pitchFamily="18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0687" y="2169994"/>
            <a:ext cx="8611737" cy="468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278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0802" y="598619"/>
            <a:ext cx="648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u="sng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Quick View on Configured Virtual Servers</a:t>
            </a:r>
            <a:endParaRPr lang="en-IN" sz="2800" b="1" u="sng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64517"/>
            <a:ext cx="12192000" cy="391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46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93075" y="504141"/>
            <a:ext cx="8649278" cy="692729"/>
          </a:xfrm>
        </p:spPr>
        <p:txBody>
          <a:bodyPr/>
          <a:lstStyle/>
          <a:p>
            <a:r>
              <a:rPr lang="en-US" sz="2400" u="sng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Taking Backup of the Configuration</a:t>
            </a:r>
            <a:endParaRPr lang="en-US" sz="2400" u="sng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09" y="1557594"/>
            <a:ext cx="12011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cs typeface="Calibri" panose="020F0502020204030204" pitchFamily="34" charset="0"/>
              </a:rPr>
              <a:t>Goto </a:t>
            </a:r>
            <a:r>
              <a:rPr lang="en-US" b="1" dirty="0" smtClean="0">
                <a:cs typeface="Calibri" panose="020F0502020204030204" pitchFamily="34" charset="0"/>
              </a:rPr>
              <a:t>System</a:t>
            </a:r>
            <a:r>
              <a:rPr lang="en-US" dirty="0" smtClean="0">
                <a:cs typeface="Calibri" panose="020F0502020204030204" pitchFamily="34" charset="0"/>
              </a:rPr>
              <a:t> </a:t>
            </a:r>
            <a:r>
              <a:rPr lang="en-US" dirty="0" smtClean="0"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b="1" dirty="0" smtClean="0">
                <a:cs typeface="Calibri" panose="020F0502020204030204" pitchFamily="34" charset="0"/>
                <a:sym typeface="Wingdings" pitchFamily="2" charset="2"/>
              </a:rPr>
              <a:t>Configuration</a:t>
            </a:r>
            <a:r>
              <a:rPr lang="en-US" dirty="0" smtClean="0"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b="1" dirty="0" smtClean="0">
                <a:cs typeface="Calibri" panose="020F0502020204030204" pitchFamily="34" charset="0"/>
                <a:sym typeface="Wingdings" pitchFamily="2" charset="2"/>
              </a:rPr>
              <a:t>Management</a:t>
            </a:r>
            <a:r>
              <a:rPr lang="en-US" dirty="0" smtClean="0">
                <a:cs typeface="Calibri" panose="020F0502020204030204" pitchFamily="34" charset="0"/>
                <a:sym typeface="Wingdings" pitchFamily="2" charset="2"/>
              </a:rPr>
              <a:t>  Check </a:t>
            </a:r>
            <a:r>
              <a:rPr lang="en-US" b="1" dirty="0" smtClean="0">
                <a:cs typeface="Calibri" panose="020F0502020204030204" pitchFamily="34" charset="0"/>
                <a:sym typeface="Wingdings" pitchFamily="2" charset="2"/>
              </a:rPr>
              <a:t>Export</a:t>
            </a:r>
            <a:r>
              <a:rPr lang="en-US" dirty="0" smtClean="0"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b="1" dirty="0" smtClean="0">
                <a:cs typeface="Calibri" panose="020F0502020204030204" pitchFamily="34" charset="0"/>
                <a:sym typeface="Wingdings" pitchFamily="2" charset="2"/>
              </a:rPr>
              <a:t>The Configuration </a:t>
            </a:r>
            <a:r>
              <a:rPr lang="en-US" dirty="0" smtClean="0">
                <a:cs typeface="Calibri" panose="020F0502020204030204" pitchFamily="34" charset="0"/>
                <a:sym typeface="Wingdings" pitchFamily="2" charset="2"/>
              </a:rPr>
              <a:t>Then Click </a:t>
            </a:r>
            <a:r>
              <a:rPr lang="en-US" b="1" dirty="0" smtClean="0">
                <a:cs typeface="Calibri" panose="020F0502020204030204" pitchFamily="34" charset="0"/>
                <a:sym typeface="Wingdings" pitchFamily="2" charset="2"/>
              </a:rPr>
              <a:t>Export</a:t>
            </a:r>
            <a:r>
              <a:rPr lang="en-US" dirty="0" smtClean="0">
                <a:cs typeface="Calibri" panose="020F0502020204030204" pitchFamily="34" charset="0"/>
                <a:sym typeface="Wingdings" pitchFamily="2" charset="2"/>
              </a:rPr>
              <a:t> button &amp; Configuration will be downloaded.</a:t>
            </a:r>
            <a:endParaRPr lang="en-US" dirty="0">
              <a:cs typeface="Calibri" panose="020F0502020204030204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061" y="2242782"/>
            <a:ext cx="101631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0624" y="901511"/>
            <a:ext cx="7349067" cy="480131"/>
          </a:xfrm>
        </p:spPr>
        <p:txBody>
          <a:bodyPr/>
          <a:lstStyle/>
          <a:p>
            <a:r>
              <a:rPr lang="en-US" sz="2800" u="sng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Restoring The Backup Configuration on Alteon</a:t>
            </a:r>
            <a:endParaRPr lang="en-US" sz="2800" u="sng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34320"/>
            <a:ext cx="11805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cs typeface="Calibri" panose="020F0502020204030204" pitchFamily="34" charset="0"/>
              </a:rPr>
              <a:t>Goto </a:t>
            </a:r>
            <a:r>
              <a:rPr lang="en-US" b="1" dirty="0" smtClean="0">
                <a:cs typeface="Calibri" panose="020F0502020204030204" pitchFamily="34" charset="0"/>
              </a:rPr>
              <a:t>System</a:t>
            </a:r>
            <a:r>
              <a:rPr lang="en-US" dirty="0" smtClean="0">
                <a:cs typeface="Calibri" panose="020F0502020204030204" pitchFamily="34" charset="0"/>
              </a:rPr>
              <a:t> </a:t>
            </a:r>
            <a:r>
              <a:rPr lang="en-US" dirty="0" smtClean="0"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b="1" dirty="0" smtClean="0">
                <a:cs typeface="Calibri" panose="020F0502020204030204" pitchFamily="34" charset="0"/>
                <a:sym typeface="Wingdings" pitchFamily="2" charset="2"/>
              </a:rPr>
              <a:t>Configuration</a:t>
            </a:r>
            <a:r>
              <a:rPr lang="en-US" dirty="0" smtClean="0"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b="1" dirty="0" smtClean="0">
                <a:cs typeface="Calibri" panose="020F0502020204030204" pitchFamily="34" charset="0"/>
                <a:sym typeface="Wingdings" pitchFamily="2" charset="2"/>
              </a:rPr>
              <a:t>Management</a:t>
            </a:r>
            <a:r>
              <a:rPr lang="en-US" dirty="0" smtClean="0">
                <a:cs typeface="Calibri" panose="020F0502020204030204" pitchFamily="34" charset="0"/>
                <a:sym typeface="Wingdings" pitchFamily="2" charset="2"/>
              </a:rPr>
              <a:t>  Check </a:t>
            </a:r>
            <a:r>
              <a:rPr lang="en-US" b="1" dirty="0" smtClean="0">
                <a:cs typeface="Calibri" panose="020F0502020204030204" pitchFamily="34" charset="0"/>
                <a:sym typeface="Wingdings" pitchFamily="2" charset="2"/>
              </a:rPr>
              <a:t>Import</a:t>
            </a:r>
            <a:r>
              <a:rPr lang="en-US" dirty="0" smtClean="0"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en-US" b="1" dirty="0" smtClean="0">
                <a:cs typeface="Calibri" panose="020F0502020204030204" pitchFamily="34" charset="0"/>
                <a:sym typeface="Wingdings" pitchFamily="2" charset="2"/>
              </a:rPr>
              <a:t>The Configuration </a:t>
            </a:r>
            <a:r>
              <a:rPr lang="en-US" dirty="0" smtClean="0">
                <a:cs typeface="Calibri" panose="020F0502020204030204" pitchFamily="34" charset="0"/>
                <a:sym typeface="Wingdings" pitchFamily="2" charset="2"/>
              </a:rPr>
              <a:t>Then Click </a:t>
            </a:r>
            <a:r>
              <a:rPr lang="en-US" b="1" dirty="0" smtClean="0">
                <a:cs typeface="Calibri" panose="020F0502020204030204" pitchFamily="34" charset="0"/>
                <a:sym typeface="Wingdings" pitchFamily="2" charset="2"/>
              </a:rPr>
              <a:t>Choose File</a:t>
            </a:r>
            <a:r>
              <a:rPr lang="en-US" dirty="0" smtClean="0">
                <a:cs typeface="Calibri" panose="020F0502020204030204" pitchFamily="34" charset="0"/>
                <a:sym typeface="Wingdings" pitchFamily="2" charset="2"/>
              </a:rPr>
              <a:t> button &amp; click </a:t>
            </a:r>
            <a:r>
              <a:rPr lang="en-US" b="1" dirty="0" smtClean="0">
                <a:cs typeface="Calibri" panose="020F0502020204030204" pitchFamily="34" charset="0"/>
                <a:sym typeface="Wingdings" pitchFamily="2" charset="2"/>
              </a:rPr>
              <a:t>Import </a:t>
            </a:r>
            <a:r>
              <a:rPr lang="en-US" dirty="0" smtClean="0">
                <a:cs typeface="Calibri" panose="020F0502020204030204" pitchFamily="34" charset="0"/>
                <a:sym typeface="Wingdings" pitchFamily="2" charset="2"/>
              </a:rPr>
              <a:t>button.</a:t>
            </a:r>
            <a:endParaRPr lang="en-US" dirty="0">
              <a:cs typeface="Calibri" panose="020F0502020204030204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9618" y="2115403"/>
            <a:ext cx="8911988" cy="474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67442" y="327546"/>
            <a:ext cx="4225430" cy="1282891"/>
          </a:xfrm>
        </p:spPr>
        <p:txBody>
          <a:bodyPr/>
          <a:lstStyle/>
          <a:p>
            <a:r>
              <a:rPr lang="en-US" sz="2400" u="sng" dirty="0">
                <a:solidFill>
                  <a:schemeClr val="accent3">
                    <a:lumMod val="50000"/>
                  </a:schemeClr>
                </a:solidFill>
              </a:rPr>
              <a:t>Configuring </a:t>
            </a:r>
            <a:r>
              <a:rPr lang="en-US" sz="2400" u="sng" dirty="0" smtClean="0">
                <a:solidFill>
                  <a:schemeClr val="accent3">
                    <a:lumMod val="50000"/>
                  </a:schemeClr>
                </a:solidFill>
              </a:rPr>
              <a:t>NTP Server</a:t>
            </a:r>
            <a:endParaRPr lang="en-US" sz="2400" u="sng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472" y="1803507"/>
            <a:ext cx="11665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Go to </a:t>
            </a:r>
            <a:r>
              <a:rPr lang="en-US" b="1" dirty="0" smtClean="0"/>
              <a:t>System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Time &amp;  Date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Enable NTP  </a:t>
            </a:r>
            <a:r>
              <a:rPr lang="en-US" dirty="0" smtClean="0">
                <a:sym typeface="Wingdings" pitchFamily="2" charset="2"/>
              </a:rPr>
              <a:t>&amp; Give IP Address of NTP Servers then click submit</a:t>
            </a:r>
            <a:endParaRPr lang="en-US" dirty="0" smtClean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156" y="2234607"/>
            <a:ext cx="10315575" cy="462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18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42320" y="625937"/>
            <a:ext cx="6474115" cy="471053"/>
          </a:xfrm>
        </p:spPr>
        <p:txBody>
          <a:bodyPr/>
          <a:lstStyle/>
          <a:p>
            <a:r>
              <a:rPr lang="en-US" sz="2400" u="sng" dirty="0" smtClean="0">
                <a:solidFill>
                  <a:srgbClr val="002060"/>
                </a:solidFill>
              </a:rPr>
              <a:t>Configuring SNMP Server</a:t>
            </a:r>
            <a:endParaRPr lang="en-US" sz="2400" u="sng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254" y="1449963"/>
            <a:ext cx="12025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i="1" dirty="0" smtClean="0"/>
              <a:t>Goto </a:t>
            </a:r>
            <a:r>
              <a:rPr lang="en-US" b="1" i="1" dirty="0" smtClean="0"/>
              <a:t>System </a:t>
            </a: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b="1" i="1" dirty="0" smtClean="0">
                <a:sym typeface="Wingdings" pitchFamily="2" charset="2"/>
              </a:rPr>
              <a:t>SNMP </a:t>
            </a:r>
            <a:r>
              <a:rPr lang="en-US" i="1" dirty="0" smtClean="0">
                <a:sym typeface="Wingdings" pitchFamily="2" charset="2"/>
              </a:rPr>
              <a:t>Then fill all the necessary information.</a:t>
            </a:r>
            <a:endParaRPr lang="en-US" i="1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845" y="1965278"/>
            <a:ext cx="9580728" cy="489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83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4496" y="2892275"/>
            <a:ext cx="6485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libri" panose="020F0502020204030204" pitchFamily="34" charset="0"/>
              </a:rPr>
              <a:t>Thanks</a:t>
            </a:r>
            <a:endParaRPr lang="en-US" sz="5400" b="1" i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8025" y="1609725"/>
            <a:ext cx="89439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280854" y="446544"/>
            <a:ext cx="2916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002060"/>
                </a:solidFill>
                <a:cs typeface="Calibri" panose="020F0502020204030204" pitchFamily="34" charset="0"/>
              </a:rPr>
              <a:t>Radware Alteon</a:t>
            </a:r>
            <a:endParaRPr lang="en-US" sz="32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746913" y="808577"/>
            <a:ext cx="7745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Cambria" pitchFamily="18" charset="0"/>
                <a:cs typeface="Calibri" panose="020F0502020204030204" pitchFamily="34" charset="0"/>
              </a:rPr>
              <a:t>Accessing </a:t>
            </a:r>
            <a:r>
              <a:rPr lang="en-US" sz="2400" b="1" u="sng" dirty="0" smtClean="0">
                <a:latin typeface="Cambria" pitchFamily="18" charset="0"/>
                <a:cs typeface="Calibri" panose="020F0502020204030204" pitchFamily="34" charset="0"/>
              </a:rPr>
              <a:t>Radware Alteon </a:t>
            </a:r>
            <a:r>
              <a:rPr lang="en-US" sz="2400" b="1" u="sng" dirty="0">
                <a:latin typeface="Cambria" pitchFamily="18" charset="0"/>
                <a:cs typeface="Calibri" panose="020F0502020204030204" pitchFamily="34" charset="0"/>
              </a:rPr>
              <a:t>First Time with Console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6948" y="1488607"/>
            <a:ext cx="54180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mbria" pitchFamily="18" charset="0"/>
              </a:rPr>
              <a:t>Connect the console cable to the console port &amp; other end to the PC.</a:t>
            </a:r>
          </a:p>
          <a:p>
            <a:endParaRPr lang="en-US" sz="2000" dirty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Password:  </a:t>
            </a:r>
            <a:r>
              <a:rPr lang="en-US" sz="2000" b="1" dirty="0" smtClean="0">
                <a:latin typeface="Cambria" pitchFamily="18" charset="0"/>
              </a:rPr>
              <a:t>admin</a:t>
            </a:r>
            <a:endParaRPr lang="en-US" sz="2000" dirty="0" smtClean="0">
              <a:latin typeface="Cambria" pitchFamily="18" charset="0"/>
            </a:endParaRPr>
          </a:p>
          <a:p>
            <a:endParaRPr lang="en-US" sz="2000" b="1" dirty="0"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Now Assign IP Address to MGMT interface through cli.</a:t>
            </a:r>
          </a:p>
          <a:p>
            <a:r>
              <a:rPr lang="en-US" dirty="0" smtClean="0">
                <a:latin typeface="Cambria" pitchFamily="18" charset="0"/>
              </a:rPr>
              <a:t>Main# </a:t>
            </a:r>
            <a:r>
              <a:rPr lang="en-US" b="1" dirty="0" smtClean="0">
                <a:latin typeface="Cambria" pitchFamily="18" charset="0"/>
              </a:rPr>
              <a:t>/cfg/sys/</a:t>
            </a:r>
            <a:r>
              <a:rPr lang="en-US" b="1" dirty="0" err="1" smtClean="0">
                <a:latin typeface="Cambria" pitchFamily="18" charset="0"/>
              </a:rPr>
              <a:t>mmgmt</a:t>
            </a:r>
            <a:endParaRPr lang="en-US" b="1" dirty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Management Port# </a:t>
            </a:r>
            <a:r>
              <a:rPr lang="en-US" b="1" dirty="0" smtClean="0">
                <a:latin typeface="Cambria" pitchFamily="18" charset="0"/>
              </a:rPr>
              <a:t>dhcp disable</a:t>
            </a:r>
            <a:r>
              <a:rPr lang="en-US" dirty="0" smtClean="0">
                <a:latin typeface="Cambria" pitchFamily="18" charset="0"/>
              </a:rPr>
              <a:t> </a:t>
            </a:r>
          </a:p>
          <a:p>
            <a:r>
              <a:rPr lang="en-US" dirty="0" smtClean="0">
                <a:latin typeface="Cambria" pitchFamily="18" charset="0"/>
              </a:rPr>
              <a:t>Management Port# </a:t>
            </a:r>
            <a:r>
              <a:rPr lang="en-US" b="1" dirty="0" smtClean="0">
                <a:latin typeface="Cambria" pitchFamily="18" charset="0"/>
              </a:rPr>
              <a:t>addr 10.1.1.100</a:t>
            </a:r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Management Port# </a:t>
            </a:r>
            <a:r>
              <a:rPr lang="en-US" b="1" dirty="0" smtClean="0">
                <a:latin typeface="Cambria" pitchFamily="18" charset="0"/>
              </a:rPr>
              <a:t>mask 255.255.255.0</a:t>
            </a:r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Management Port# </a:t>
            </a:r>
            <a:r>
              <a:rPr lang="en-US" b="1" dirty="0" smtClean="0">
                <a:latin typeface="Cambria" pitchFamily="18" charset="0"/>
              </a:rPr>
              <a:t>gw 10.1.1.1</a:t>
            </a:r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Management Port# </a:t>
            </a:r>
            <a:r>
              <a:rPr lang="en-US" b="1" dirty="0" smtClean="0">
                <a:latin typeface="Cambria" pitchFamily="18" charset="0"/>
              </a:rPr>
              <a:t>apply</a:t>
            </a:r>
            <a:r>
              <a:rPr lang="en-US" dirty="0" smtClean="0">
                <a:latin typeface="Cambria" pitchFamily="18" charset="0"/>
              </a:rPr>
              <a:t> </a:t>
            </a:r>
          </a:p>
          <a:p>
            <a:r>
              <a:rPr lang="en-US" dirty="0" smtClean="0">
                <a:latin typeface="Cambria" pitchFamily="18" charset="0"/>
              </a:rPr>
              <a:t>Main# /</a:t>
            </a:r>
            <a:r>
              <a:rPr lang="en-US" dirty="0" err="1" smtClean="0">
                <a:latin typeface="Cambria" pitchFamily="18" charset="0"/>
              </a:rPr>
              <a:t>cfg</a:t>
            </a:r>
            <a:r>
              <a:rPr lang="en-US" dirty="0" smtClean="0">
                <a:latin typeface="Cambria" pitchFamily="18" charset="0"/>
              </a:rPr>
              <a:t>/sys/access/</a:t>
            </a:r>
            <a:r>
              <a:rPr lang="en-US" dirty="0" err="1" smtClean="0">
                <a:latin typeface="Cambria" pitchFamily="18" charset="0"/>
              </a:rPr>
              <a:t>sshd</a:t>
            </a:r>
            <a:r>
              <a:rPr lang="en-US" dirty="0" smtClean="0">
                <a:latin typeface="Cambria" pitchFamily="18" charset="0"/>
              </a:rPr>
              <a:t> on</a:t>
            </a:r>
          </a:p>
          <a:p>
            <a:r>
              <a:rPr lang="en-US" dirty="0">
                <a:latin typeface="Cambria" pitchFamily="18" charset="0"/>
              </a:rPr>
              <a:t>Main# /</a:t>
            </a:r>
            <a:r>
              <a:rPr lang="en-US" dirty="0" err="1" smtClean="0">
                <a:latin typeface="Cambria" pitchFamily="18" charset="0"/>
              </a:rPr>
              <a:t>cfg</a:t>
            </a:r>
            <a:r>
              <a:rPr lang="en-US" dirty="0" smtClean="0">
                <a:latin typeface="Cambria" pitchFamily="18" charset="0"/>
              </a:rPr>
              <a:t>/sys/access/ssh enable</a:t>
            </a:r>
            <a:endParaRPr lang="en-US" dirty="0">
              <a:latin typeface="Cambria" pitchFamily="18" charset="0"/>
            </a:endParaRPr>
          </a:p>
          <a:p>
            <a:endParaRPr lang="en-US" b="1" dirty="0"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5786" y="2388358"/>
            <a:ext cx="6334125" cy="426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17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8218" y="872197"/>
            <a:ext cx="745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Cambria" pitchFamily="18" charset="0"/>
                <a:cs typeface="Calibri" panose="020F0502020204030204" pitchFamily="34" charset="0"/>
              </a:rPr>
              <a:t>Access Through Web-Browser</a:t>
            </a:r>
            <a:endParaRPr lang="en-US" sz="2800" b="1" u="sng" dirty="0">
              <a:latin typeface="Cambria" pitchFamily="18" charset="0"/>
              <a:cs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741" y="2979690"/>
            <a:ext cx="82677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19458" y="1729433"/>
            <a:ext cx="9193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Type  </a:t>
            </a:r>
            <a:r>
              <a:rPr lang="en-US" dirty="0" smtClean="0">
                <a:latin typeface="Cambria" pitchFamily="18" charset="0"/>
                <a:hlinkClick r:id="rId3"/>
              </a:rPr>
              <a:t>https://10.1.1.100</a:t>
            </a:r>
            <a:r>
              <a:rPr lang="en-US" dirty="0" smtClean="0">
                <a:latin typeface="Cambria" pitchFamily="18" charset="0"/>
              </a:rPr>
              <a:t>  in the URL Bar in browser. Use </a:t>
            </a:r>
            <a:r>
              <a:rPr lang="en-US" b="1" dirty="0" smtClean="0">
                <a:latin typeface="Cambria" pitchFamily="18" charset="0"/>
              </a:rPr>
              <a:t>admin </a:t>
            </a:r>
            <a:r>
              <a:rPr lang="en-US" dirty="0" smtClean="0">
                <a:latin typeface="Cambria" pitchFamily="18" charset="0"/>
              </a:rPr>
              <a:t>for </a:t>
            </a:r>
            <a:r>
              <a:rPr lang="en-US" b="1" dirty="0" smtClean="0">
                <a:latin typeface="Cambria" pitchFamily="18" charset="0"/>
              </a:rPr>
              <a:t>User Name </a:t>
            </a:r>
            <a:r>
              <a:rPr lang="en-US" dirty="0" smtClean="0">
                <a:latin typeface="Cambria" pitchFamily="18" charset="0"/>
              </a:rPr>
              <a:t>&amp; </a:t>
            </a:r>
            <a:r>
              <a:rPr lang="en-US" b="1" dirty="0" smtClean="0">
                <a:latin typeface="Cambria" pitchFamily="18" charset="0"/>
              </a:rPr>
              <a:t>Password</a:t>
            </a:r>
            <a:endParaRPr lang="en-US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1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755144" y="327546"/>
            <a:ext cx="5365273" cy="504778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  <a:latin typeface="Cambria" pitchFamily="18" charset="0"/>
                <a:cs typeface="Calibri" panose="020F0502020204030204" pitchFamily="34" charset="0"/>
              </a:rPr>
              <a:t>Access Through Web-Browser</a:t>
            </a:r>
            <a:endParaRPr lang="en-US" u="sng" dirty="0">
              <a:solidFill>
                <a:srgbClr val="002060"/>
              </a:solidFill>
              <a:latin typeface="Cambria" pitchFamily="18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107" y="1177012"/>
            <a:ext cx="10536070" cy="56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142255" y="313898"/>
            <a:ext cx="4524074" cy="591215"/>
          </a:xfrm>
        </p:spPr>
        <p:txBody>
          <a:bodyPr/>
          <a:lstStyle/>
          <a:p>
            <a:r>
              <a:rPr lang="en-US" u="sng" dirty="0" smtClean="0">
                <a:solidFill>
                  <a:srgbClr val="7030A0"/>
                </a:solidFill>
                <a:latin typeface="Cambria" pitchFamily="18" charset="0"/>
              </a:rPr>
              <a:t>Activating License</a:t>
            </a:r>
            <a:endParaRPr lang="en-US" u="sng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307" y="1347296"/>
            <a:ext cx="11559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Goto  </a:t>
            </a:r>
            <a:r>
              <a:rPr lang="en-US" b="1" dirty="0" smtClean="0">
                <a:latin typeface="Cambria" pitchFamily="18" charset="0"/>
              </a:rPr>
              <a:t>System</a:t>
            </a:r>
            <a:r>
              <a:rPr lang="en-US" dirty="0" smtClean="0">
                <a:latin typeface="Cambria" pitchFamily="18" charset="0"/>
                <a:sym typeface="Wingdings" pitchFamily="2" charset="2"/>
              </a:rPr>
              <a:t> </a:t>
            </a:r>
            <a:r>
              <a:rPr lang="en-US" b="1" dirty="0" smtClean="0">
                <a:latin typeface="Cambria" pitchFamily="18" charset="0"/>
                <a:sym typeface="Wingdings" pitchFamily="2" charset="2"/>
              </a:rPr>
              <a:t>Licensing</a:t>
            </a:r>
            <a:r>
              <a:rPr lang="en-US" dirty="0" smtClean="0">
                <a:latin typeface="Cambria" pitchFamily="18" charset="0"/>
                <a:sym typeface="Wingdings" pitchFamily="2" charset="2"/>
              </a:rPr>
              <a:t> Then type the </a:t>
            </a:r>
            <a:r>
              <a:rPr lang="en-US" b="1" dirty="0" smtClean="0">
                <a:latin typeface="Cambria" pitchFamily="18" charset="0"/>
                <a:sym typeface="Wingdings" pitchFamily="2" charset="2"/>
              </a:rPr>
              <a:t>License key </a:t>
            </a:r>
            <a:r>
              <a:rPr lang="en-US" dirty="0" smtClean="0">
                <a:latin typeface="Cambria" pitchFamily="18" charset="0"/>
                <a:sym typeface="Wingdings" pitchFamily="2" charset="2"/>
              </a:rPr>
              <a:t>in the License String Box.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  <a:sym typeface="Wingdings" pitchFamily="2" charset="2"/>
              </a:rPr>
              <a:t>After that click the </a:t>
            </a:r>
            <a:r>
              <a:rPr lang="en-US" b="1" dirty="0" smtClean="0">
                <a:latin typeface="Cambria" pitchFamily="18" charset="0"/>
                <a:sym typeface="Wingdings" pitchFamily="2" charset="2"/>
              </a:rPr>
              <a:t>Apply</a:t>
            </a:r>
            <a:r>
              <a:rPr lang="en-US" dirty="0" smtClean="0">
                <a:latin typeface="Cambria" pitchFamily="18" charset="0"/>
                <a:sym typeface="Wingdings" pitchFamily="2" charset="2"/>
              </a:rPr>
              <a:t> Button &amp; License will be activated.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650" y="2228495"/>
            <a:ext cx="9976513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8052" y="1392071"/>
            <a:ext cx="7349067" cy="4547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b="0" dirty="0" smtClean="0">
                <a:solidFill>
                  <a:schemeClr val="tx1"/>
                </a:solidFill>
                <a:latin typeface="Cambria" pitchFamily="18" charset="0"/>
              </a:rPr>
              <a:t>Goto </a:t>
            </a: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Network</a:t>
            </a:r>
            <a:r>
              <a:rPr lang="en-US" sz="2000" b="0" dirty="0" smtClean="0">
                <a:solidFill>
                  <a:schemeClr val="tx1"/>
                </a:solidFill>
                <a:latin typeface="Cambria" pitchFamily="18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  <a:sym typeface="Wingdings" pitchFamily="2" charset="2"/>
              </a:rPr>
              <a:t>Layer</a:t>
            </a:r>
            <a:r>
              <a:rPr lang="en-US" sz="2000" b="0" dirty="0" smtClean="0">
                <a:solidFill>
                  <a:schemeClr val="tx1"/>
                </a:solidFill>
                <a:latin typeface="Cambria" pitchFamily="18" charset="0"/>
                <a:sym typeface="Wingdings" pitchFamily="2" charset="2"/>
              </a:rPr>
              <a:t> 2</a:t>
            </a: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  <a:sym typeface="Wingdings" pitchFamily="2" charset="2"/>
              </a:rPr>
              <a:t>VLAN</a:t>
            </a:r>
            <a:r>
              <a:rPr lang="en-US" sz="2000" b="0" dirty="0" smtClean="0">
                <a:solidFill>
                  <a:schemeClr val="tx1"/>
                </a:solidFill>
                <a:latin typeface="Cambria" pitchFamily="18" charset="0"/>
                <a:sym typeface="Wingdings" pitchFamily="2" charset="2"/>
              </a:rPr>
              <a:t> &amp; click </a:t>
            </a: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  <a:sym typeface="Wingdings" pitchFamily="2" charset="2"/>
              </a:rPr>
              <a:t>add</a:t>
            </a:r>
            <a:endParaRPr lang="en-US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2696" y="519373"/>
            <a:ext cx="7349067" cy="480131"/>
          </a:xfrm>
        </p:spPr>
        <p:txBody>
          <a:bodyPr/>
          <a:lstStyle/>
          <a:p>
            <a:r>
              <a:rPr lang="en-US" sz="2800" u="sng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Configuring VLANs</a:t>
            </a:r>
            <a:endParaRPr lang="en-US" sz="2800" u="sng" dirty="0">
              <a:solidFill>
                <a:schemeClr val="accent6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2239" y="2153645"/>
            <a:ext cx="9144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05277" y="451134"/>
            <a:ext cx="4414892" cy="535531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Configuring VLANs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4804" y="1735256"/>
            <a:ext cx="87915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22007" y="1047045"/>
            <a:ext cx="4990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Enter the necessary information &amp; click submit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8163</TotalTime>
  <Words>531</Words>
  <Application>Microsoft Office PowerPoint</Application>
  <PresentationFormat>Widescreen</PresentationFormat>
  <Paragraphs>85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Cambria Math</vt:lpstr>
      <vt:lpstr>Wingdings</vt:lpstr>
      <vt:lpstr>Office Theme</vt:lpstr>
      <vt:lpstr>Guidelines To Radware Alteon Configuration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Configuring VLANs</vt:lpstr>
      <vt:lpstr>Configuring VLANs</vt:lpstr>
      <vt:lpstr>Configuring VLANs</vt:lpstr>
      <vt:lpstr>Assigning IP Address/VLAN To Interface</vt:lpstr>
      <vt:lpstr>Assigning IP Address/VLAN To Interface</vt:lpstr>
      <vt:lpstr>Assigning IP Address/VLAN To Interface</vt:lpstr>
      <vt:lpstr>PowerPoint Presentation</vt:lpstr>
      <vt:lpstr>PowerPoint Presentation</vt:lpstr>
      <vt:lpstr>Quick View on Configured Real Servers </vt:lpstr>
      <vt:lpstr>PowerPoint Presentation</vt:lpstr>
      <vt:lpstr>Configuring Health Check For Server Group</vt:lpstr>
      <vt:lpstr>PowerPoint Presentation</vt:lpstr>
      <vt:lpstr>PowerPoint Presentation</vt:lpstr>
      <vt:lpstr>PowerPoint Presentation</vt:lpstr>
      <vt:lpstr>PowerPoint Presentation</vt:lpstr>
      <vt:lpstr>Restoring The Backup Configuration on Alteon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Chand</dc:creator>
  <cp:lastModifiedBy>Abhinandan</cp:lastModifiedBy>
  <cp:revision>426</cp:revision>
  <dcterms:created xsi:type="dcterms:W3CDTF">2016-10-05T09:52:14Z</dcterms:created>
  <dcterms:modified xsi:type="dcterms:W3CDTF">2018-12-22T12:17:10Z</dcterms:modified>
</cp:coreProperties>
</file>