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Lst>
  <p:notesMasterIdLst>
    <p:notesMasterId r:id="rId99"/>
  </p:notesMasterIdLst>
  <p:sldIdLst>
    <p:sldId id="336" r:id="rId5"/>
    <p:sldId id="257" r:id="rId6"/>
    <p:sldId id="354" r:id="rId7"/>
    <p:sldId id="324" r:id="rId8"/>
    <p:sldId id="326" r:id="rId9"/>
    <p:sldId id="325" r:id="rId10"/>
    <p:sldId id="264" r:id="rId11"/>
    <p:sldId id="337" r:id="rId12"/>
    <p:sldId id="258" r:id="rId13"/>
    <p:sldId id="294" r:id="rId14"/>
    <p:sldId id="295" r:id="rId15"/>
    <p:sldId id="299" r:id="rId16"/>
    <p:sldId id="300" r:id="rId17"/>
    <p:sldId id="301" r:id="rId18"/>
    <p:sldId id="302" r:id="rId19"/>
    <p:sldId id="303" r:id="rId20"/>
    <p:sldId id="304" r:id="rId21"/>
    <p:sldId id="305" r:id="rId22"/>
    <p:sldId id="260" r:id="rId23"/>
    <p:sldId id="261" r:id="rId24"/>
    <p:sldId id="262" r:id="rId25"/>
    <p:sldId id="263" r:id="rId26"/>
    <p:sldId id="266" r:id="rId27"/>
    <p:sldId id="265" r:id="rId28"/>
    <p:sldId id="268" r:id="rId29"/>
    <p:sldId id="269" r:id="rId30"/>
    <p:sldId id="270" r:id="rId31"/>
    <p:sldId id="271" r:id="rId32"/>
    <p:sldId id="272" r:id="rId33"/>
    <p:sldId id="273" r:id="rId34"/>
    <p:sldId id="274" r:id="rId35"/>
    <p:sldId id="275" r:id="rId36"/>
    <p:sldId id="276" r:id="rId37"/>
    <p:sldId id="277" r:id="rId38"/>
    <p:sldId id="339" r:id="rId39"/>
    <p:sldId id="327" r:id="rId40"/>
    <p:sldId id="278" r:id="rId41"/>
    <p:sldId id="279" r:id="rId42"/>
    <p:sldId id="280" r:id="rId43"/>
    <p:sldId id="283" r:id="rId44"/>
    <p:sldId id="332" r:id="rId45"/>
    <p:sldId id="331" r:id="rId46"/>
    <p:sldId id="329" r:id="rId47"/>
    <p:sldId id="282" r:id="rId48"/>
    <p:sldId id="285" r:id="rId49"/>
    <p:sldId id="286" r:id="rId50"/>
    <p:sldId id="288" r:id="rId51"/>
    <p:sldId id="334" r:id="rId52"/>
    <p:sldId id="333" r:id="rId53"/>
    <p:sldId id="287" r:id="rId54"/>
    <p:sldId id="289" r:id="rId55"/>
    <p:sldId id="290" r:id="rId56"/>
    <p:sldId id="340" r:id="rId57"/>
    <p:sldId id="291" r:id="rId58"/>
    <p:sldId id="292" r:id="rId59"/>
    <p:sldId id="335" r:id="rId60"/>
    <p:sldId id="306" r:id="rId61"/>
    <p:sldId id="307" r:id="rId62"/>
    <p:sldId id="308" r:id="rId63"/>
    <p:sldId id="309" r:id="rId64"/>
    <p:sldId id="355" r:id="rId65"/>
    <p:sldId id="356" r:id="rId66"/>
    <p:sldId id="357" r:id="rId67"/>
    <p:sldId id="358" r:id="rId68"/>
    <p:sldId id="359" r:id="rId69"/>
    <p:sldId id="360" r:id="rId70"/>
    <p:sldId id="310" r:id="rId71"/>
    <p:sldId id="311" r:id="rId72"/>
    <p:sldId id="312" r:id="rId73"/>
    <p:sldId id="313" r:id="rId74"/>
    <p:sldId id="314" r:id="rId75"/>
    <p:sldId id="315" r:id="rId76"/>
    <p:sldId id="361" r:id="rId77"/>
    <p:sldId id="362" r:id="rId78"/>
    <p:sldId id="316" r:id="rId79"/>
    <p:sldId id="317" r:id="rId80"/>
    <p:sldId id="318" r:id="rId81"/>
    <p:sldId id="319" r:id="rId82"/>
    <p:sldId id="320" r:id="rId83"/>
    <p:sldId id="321"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23"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8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p:cViewPr varScale="1">
        <p:scale>
          <a:sx n="70" d="100"/>
          <a:sy n="70" d="100"/>
        </p:scale>
        <p:origin x="738" y="66"/>
      </p:cViewPr>
      <p:guideLst>
        <p:guide orient="horz" pos="2160"/>
        <p:guide pos="3840"/>
      </p:guideLst>
    </p:cSldViewPr>
  </p:slideViewPr>
  <p:notesTextViewPr>
    <p:cViewPr>
      <p:scale>
        <a:sx n="1" d="1"/>
        <a:sy n="1" d="1"/>
      </p:scale>
      <p:origin x="0" y="0"/>
    </p:cViewPr>
  </p:notesTextViewPr>
  <p:sorterViewPr>
    <p:cViewPr>
      <p:scale>
        <a:sx n="100" d="100"/>
        <a:sy n="100" d="100"/>
      </p:scale>
      <p:origin x="0" y="-66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7C443-1AEC-4297-8CE2-A30BE3BFCD7D}" type="datetimeFigureOut">
              <a:rPr lang="en-IN" smtClean="0"/>
              <a:t>22/12/2018</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C75AF4-5616-493D-956A-14F4743679D9}" type="slidenum">
              <a:rPr lang="en-IN" smtClean="0"/>
              <a:t>‹#›</a:t>
            </a:fld>
            <a:endParaRPr lang="en-IN" dirty="0"/>
          </a:p>
        </p:txBody>
      </p:sp>
    </p:spTree>
    <p:extLst>
      <p:ext uri="{BB962C8B-B14F-4D97-AF65-F5344CB8AC3E}">
        <p14:creationId xmlns:p14="http://schemas.microsoft.com/office/powerpoint/2010/main" val="249952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BC75AF4-5616-493D-956A-14F4743679D9}" type="slidenum">
              <a:rPr lang="en-IN" smtClean="0"/>
              <a:t>39</a:t>
            </a:fld>
            <a:endParaRPr lang="en-IN" dirty="0"/>
          </a:p>
        </p:txBody>
      </p:sp>
    </p:spTree>
    <p:extLst>
      <p:ext uri="{BB962C8B-B14F-4D97-AF65-F5344CB8AC3E}">
        <p14:creationId xmlns:p14="http://schemas.microsoft.com/office/powerpoint/2010/main" val="206803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C75AF4-5616-493D-956A-14F4743679D9}" type="slidenum">
              <a:rPr lang="en-IN" smtClean="0">
                <a:solidFill>
                  <a:prstClr val="black"/>
                </a:solidFill>
              </a:rPr>
              <a:pPr/>
              <a:t>61</a:t>
            </a:fld>
            <a:endParaRPr lang="en-IN" dirty="0">
              <a:solidFill>
                <a:prstClr val="black"/>
              </a:solidFill>
            </a:endParaRPr>
          </a:p>
        </p:txBody>
      </p:sp>
    </p:spTree>
    <p:extLst>
      <p:ext uri="{BB962C8B-B14F-4D97-AF65-F5344CB8AC3E}">
        <p14:creationId xmlns:p14="http://schemas.microsoft.com/office/powerpoint/2010/main" val="3087234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78169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142542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277023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2436284" y="4053702"/>
            <a:ext cx="7349067" cy="276999"/>
          </a:xfrm>
        </p:spPr>
        <p:txBody>
          <a:bodyPr anchor="b" anchorCtr="0">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hasCustomPrompt="1"/>
          </p:nvPr>
        </p:nvSpPr>
        <p:spPr bwMode="gray">
          <a:xfrm>
            <a:off x="2436284" y="2184400"/>
            <a:ext cx="7349067" cy="1231106"/>
          </a:xfrm>
        </p:spPr>
        <p:txBody>
          <a:bodyPr wrap="square">
            <a:spAutoFit/>
          </a:bodyPr>
          <a:lstStyle>
            <a:lvl1pPr algn="l">
              <a:defRPr sz="4000" b="1">
                <a:solidFill>
                  <a:schemeClr val="bg2"/>
                </a:solidFill>
                <a:latin typeface="Arial" pitchFamily="34" charset="0"/>
                <a:cs typeface="Arial" pitchFamily="34" charset="0"/>
              </a:defRPr>
            </a:lvl1pPr>
          </a:lstStyle>
          <a:p>
            <a:r>
              <a:rPr lang="en-US" dirty="0"/>
              <a:t>Click to Edit Master Title Style</a:t>
            </a:r>
          </a:p>
        </p:txBody>
      </p:sp>
      <p:sp>
        <p:nvSpPr>
          <p:cNvPr id="10" name="TextBox 20"/>
          <p:cNvSpPr txBox="1">
            <a:spLocks noChangeArrowheads="1"/>
          </p:cNvSpPr>
          <p:nvPr userDrawn="1"/>
        </p:nvSpPr>
        <p:spPr bwMode="gray">
          <a:xfrm>
            <a:off x="641352" y="6629402"/>
            <a:ext cx="2718693" cy="123111"/>
          </a:xfrm>
          <a:prstGeom prst="rect">
            <a:avLst/>
          </a:prstGeom>
          <a:noFill/>
          <a:ln w="9525">
            <a:noFill/>
            <a:miter lim="800000"/>
            <a:headEnd/>
            <a:tailEnd/>
          </a:ln>
        </p:spPr>
        <p:txBody>
          <a:bodyPr wrap="none" lIns="0" tIns="0" rIns="0" bIns="0">
            <a:spAutoFit/>
          </a:bodyPr>
          <a:lstStyle/>
          <a:p>
            <a:pPr marL="0" algn="l" defTabSz="914400" rtl="0" eaLnBrk="1" latinLnBrk="0" hangingPunct="1">
              <a:defRPr/>
            </a:pPr>
            <a:r>
              <a:rPr lang="en-US" sz="800" kern="1200" dirty="0">
                <a:solidFill>
                  <a:schemeClr val="tx2"/>
                </a:solidFill>
                <a:latin typeface="Arial" pitchFamily="34" charset="0"/>
                <a:ea typeface="+mn-ea"/>
                <a:cs typeface="Arial" pitchFamily="34" charset="0"/>
              </a:rPr>
              <a:t>Copyright © 2013 </a:t>
            </a:r>
            <a:r>
              <a:rPr lang="en-US" sz="800" kern="1200" dirty="0" smtClean="0">
                <a:solidFill>
                  <a:schemeClr val="tx2"/>
                </a:solidFill>
                <a:latin typeface="Arial" pitchFamily="34" charset="0"/>
                <a:ea typeface="+mn-ea"/>
                <a:cs typeface="Arial" pitchFamily="34" charset="0"/>
              </a:rPr>
              <a:t>Technologies</a:t>
            </a:r>
            <a:r>
              <a:rPr lang="en-US" sz="800" kern="1200" baseline="0" dirty="0" smtClean="0">
                <a:solidFill>
                  <a:schemeClr val="tx2"/>
                </a:solidFill>
                <a:latin typeface="Arial" pitchFamily="34" charset="0"/>
                <a:ea typeface="+mn-ea"/>
                <a:cs typeface="Arial" pitchFamily="34" charset="0"/>
              </a:rPr>
              <a:t> </a:t>
            </a:r>
            <a:r>
              <a:rPr lang="en-US" sz="800" kern="1200" baseline="0" dirty="0">
                <a:solidFill>
                  <a:schemeClr val="tx2"/>
                </a:solidFill>
                <a:latin typeface="Arial" pitchFamily="34" charset="0"/>
                <a:ea typeface="+mn-ea"/>
                <a:cs typeface="Arial" pitchFamily="34" charset="0"/>
              </a:rPr>
              <a:t>Limited</a:t>
            </a:r>
            <a:r>
              <a:rPr lang="en-US" sz="800" kern="1200" dirty="0">
                <a:solidFill>
                  <a:schemeClr val="tx2"/>
                </a:solidFill>
                <a:latin typeface="Arial" pitchFamily="34" charset="0"/>
                <a:ea typeface="+mn-ea"/>
                <a:cs typeface="Arial" pitchFamily="34" charset="0"/>
              </a:rPr>
              <a:t>. All rights reserved.</a:t>
            </a:r>
          </a:p>
        </p:txBody>
      </p:sp>
    </p:spTree>
    <p:extLst>
      <p:ext uri="{BB962C8B-B14F-4D97-AF65-F5344CB8AC3E}">
        <p14:creationId xmlns:p14="http://schemas.microsoft.com/office/powerpoint/2010/main" val="2422140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72773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779540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955724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625377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4030044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845325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IN"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87042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2488090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101146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192246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796560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259679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2436284" y="4053702"/>
            <a:ext cx="7349067" cy="276999"/>
          </a:xfrm>
        </p:spPr>
        <p:txBody>
          <a:bodyPr anchor="b" anchorCtr="0">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hasCustomPrompt="1"/>
          </p:nvPr>
        </p:nvSpPr>
        <p:spPr bwMode="gray">
          <a:xfrm>
            <a:off x="2436284" y="2184400"/>
            <a:ext cx="7349067" cy="1231106"/>
          </a:xfrm>
        </p:spPr>
        <p:txBody>
          <a:bodyPr wrap="square">
            <a:spAutoFit/>
          </a:bodyPr>
          <a:lstStyle>
            <a:lvl1pPr algn="l">
              <a:defRPr sz="4000" b="1">
                <a:solidFill>
                  <a:schemeClr val="bg2"/>
                </a:solidFill>
                <a:latin typeface="Arial" pitchFamily="34" charset="0"/>
                <a:cs typeface="Arial" pitchFamily="34" charset="0"/>
              </a:defRPr>
            </a:lvl1pPr>
          </a:lstStyle>
          <a:p>
            <a:r>
              <a:rPr lang="en-US" dirty="0"/>
              <a:t>Click to Edit Master Title Style</a:t>
            </a:r>
          </a:p>
        </p:txBody>
      </p:sp>
      <p:sp>
        <p:nvSpPr>
          <p:cNvPr id="10" name="TextBox 20"/>
          <p:cNvSpPr txBox="1">
            <a:spLocks noChangeArrowheads="1"/>
          </p:cNvSpPr>
          <p:nvPr userDrawn="1"/>
        </p:nvSpPr>
        <p:spPr bwMode="gray">
          <a:xfrm>
            <a:off x="641352" y="6629402"/>
            <a:ext cx="3146695" cy="123111"/>
          </a:xfrm>
          <a:prstGeom prst="rect">
            <a:avLst/>
          </a:prstGeom>
          <a:noFill/>
          <a:ln w="9525">
            <a:noFill/>
            <a:miter lim="800000"/>
            <a:headEnd/>
            <a:tailEnd/>
          </a:ln>
        </p:spPr>
        <p:txBody>
          <a:bodyPr wrap="none" lIns="0" tIns="0" rIns="0" bIns="0">
            <a:spAutoFit/>
          </a:bodyPr>
          <a:lstStyle/>
          <a:p>
            <a:pPr>
              <a:defRPr/>
            </a:pPr>
            <a:r>
              <a:rPr lang="en-US" sz="800" dirty="0">
                <a:solidFill>
                  <a:srgbClr val="44546A"/>
                </a:solidFill>
                <a:latin typeface="Arial" pitchFamily="34" charset="0"/>
                <a:cs typeface="Arial" pitchFamily="34" charset="0"/>
              </a:rPr>
              <a:t>Copyright © 2013 Comviva Technologies Limited. All rights reserved.</a:t>
            </a:r>
          </a:p>
        </p:txBody>
      </p:sp>
    </p:spTree>
    <p:extLst>
      <p:ext uri="{BB962C8B-B14F-4D97-AF65-F5344CB8AC3E}">
        <p14:creationId xmlns:p14="http://schemas.microsoft.com/office/powerpoint/2010/main" val="4079391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4195219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46448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4046994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584278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83193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2783934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4021872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IN"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306582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576703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362838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793919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289962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2436284" y="4053702"/>
            <a:ext cx="7349067" cy="276999"/>
          </a:xfrm>
        </p:spPr>
        <p:txBody>
          <a:bodyPr anchor="b" anchorCtr="0">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hasCustomPrompt="1"/>
          </p:nvPr>
        </p:nvSpPr>
        <p:spPr bwMode="gray">
          <a:xfrm>
            <a:off x="2436284" y="2184400"/>
            <a:ext cx="7349067" cy="1231106"/>
          </a:xfrm>
        </p:spPr>
        <p:txBody>
          <a:bodyPr wrap="square">
            <a:spAutoFit/>
          </a:bodyPr>
          <a:lstStyle>
            <a:lvl1pPr algn="l">
              <a:defRPr sz="4000" b="1">
                <a:solidFill>
                  <a:schemeClr val="bg2"/>
                </a:solidFill>
                <a:latin typeface="Arial" pitchFamily="34" charset="0"/>
                <a:cs typeface="Arial" pitchFamily="34" charset="0"/>
              </a:defRPr>
            </a:lvl1pPr>
          </a:lstStyle>
          <a:p>
            <a:r>
              <a:rPr lang="en-US" dirty="0"/>
              <a:t>Click to Edit Master Title Style</a:t>
            </a:r>
          </a:p>
        </p:txBody>
      </p:sp>
      <p:sp>
        <p:nvSpPr>
          <p:cNvPr id="10" name="TextBox 20"/>
          <p:cNvSpPr txBox="1">
            <a:spLocks noChangeArrowheads="1"/>
          </p:cNvSpPr>
          <p:nvPr userDrawn="1"/>
        </p:nvSpPr>
        <p:spPr bwMode="gray">
          <a:xfrm>
            <a:off x="641352" y="6629402"/>
            <a:ext cx="3146695" cy="123111"/>
          </a:xfrm>
          <a:prstGeom prst="rect">
            <a:avLst/>
          </a:prstGeom>
          <a:noFill/>
          <a:ln w="9525">
            <a:noFill/>
            <a:miter lim="800000"/>
            <a:headEnd/>
            <a:tailEnd/>
          </a:ln>
        </p:spPr>
        <p:txBody>
          <a:bodyPr wrap="none" lIns="0" tIns="0" rIns="0" bIns="0">
            <a:spAutoFit/>
          </a:bodyPr>
          <a:lstStyle/>
          <a:p>
            <a:pPr>
              <a:defRPr/>
            </a:pPr>
            <a:r>
              <a:rPr lang="en-US" sz="800" dirty="0">
                <a:solidFill>
                  <a:srgbClr val="44546A"/>
                </a:solidFill>
                <a:latin typeface="Arial" pitchFamily="34" charset="0"/>
                <a:cs typeface="Arial" pitchFamily="34" charset="0"/>
              </a:rPr>
              <a:t>Copyright © 2013 Comviva Technologies Limited. All rights reserved.</a:t>
            </a:r>
          </a:p>
        </p:txBody>
      </p:sp>
    </p:spTree>
    <p:extLst>
      <p:ext uri="{BB962C8B-B14F-4D97-AF65-F5344CB8AC3E}">
        <p14:creationId xmlns:p14="http://schemas.microsoft.com/office/powerpoint/2010/main" val="19907059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901198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931865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1402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281969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805995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825386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IN"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112269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IN"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686858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974870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587042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744050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7188318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2436284" y="4053702"/>
            <a:ext cx="7349067" cy="276999"/>
          </a:xfrm>
        </p:spPr>
        <p:txBody>
          <a:bodyPr anchor="b" anchorCtr="0">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hasCustomPrompt="1"/>
          </p:nvPr>
        </p:nvSpPr>
        <p:spPr bwMode="gray">
          <a:xfrm>
            <a:off x="2436284" y="2184400"/>
            <a:ext cx="7349067" cy="1231106"/>
          </a:xfrm>
        </p:spPr>
        <p:txBody>
          <a:bodyPr wrap="square">
            <a:spAutoFit/>
          </a:bodyPr>
          <a:lstStyle>
            <a:lvl1pPr algn="l">
              <a:defRPr sz="4000" b="1">
                <a:solidFill>
                  <a:schemeClr val="bg2"/>
                </a:solidFill>
                <a:latin typeface="Arial" pitchFamily="34" charset="0"/>
                <a:cs typeface="Arial" pitchFamily="34" charset="0"/>
              </a:defRPr>
            </a:lvl1pPr>
          </a:lstStyle>
          <a:p>
            <a:r>
              <a:rPr lang="en-US" dirty="0"/>
              <a:t>Click to Edit Master Title Style</a:t>
            </a:r>
          </a:p>
        </p:txBody>
      </p:sp>
      <p:sp>
        <p:nvSpPr>
          <p:cNvPr id="10" name="TextBox 20"/>
          <p:cNvSpPr txBox="1">
            <a:spLocks noChangeArrowheads="1"/>
          </p:cNvSpPr>
          <p:nvPr userDrawn="1"/>
        </p:nvSpPr>
        <p:spPr bwMode="gray">
          <a:xfrm>
            <a:off x="641352" y="6629402"/>
            <a:ext cx="3146695" cy="123111"/>
          </a:xfrm>
          <a:prstGeom prst="rect">
            <a:avLst/>
          </a:prstGeom>
          <a:noFill/>
          <a:ln w="9525">
            <a:noFill/>
            <a:miter lim="800000"/>
            <a:headEnd/>
            <a:tailEnd/>
          </a:ln>
        </p:spPr>
        <p:txBody>
          <a:bodyPr wrap="none" lIns="0" tIns="0" rIns="0" bIns="0">
            <a:spAutoFit/>
          </a:bodyPr>
          <a:lstStyle/>
          <a:p>
            <a:pPr>
              <a:defRPr/>
            </a:pPr>
            <a:r>
              <a:rPr lang="en-US" sz="800" dirty="0">
                <a:solidFill>
                  <a:srgbClr val="44546A"/>
                </a:solidFill>
                <a:latin typeface="Arial" pitchFamily="34" charset="0"/>
                <a:cs typeface="Arial" pitchFamily="34" charset="0"/>
              </a:rPr>
              <a:t>Copyright © 2013 Comviva Technologies Limited. All rights reserved.</a:t>
            </a:r>
          </a:p>
        </p:txBody>
      </p:sp>
    </p:spTree>
    <p:extLst>
      <p:ext uri="{BB962C8B-B14F-4D97-AF65-F5344CB8AC3E}">
        <p14:creationId xmlns:p14="http://schemas.microsoft.com/office/powerpoint/2010/main" val="247809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338226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1462703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54811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414479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FF50BD-B055-4969-92A3-872CDBBE858F}" type="datetimeFigureOut">
              <a:rPr lang="en-IN" smtClean="0"/>
              <a:t>22/12/2018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96838A1-4E1F-4DAE-9D8D-F95A0FB22B4E}" type="slidenum">
              <a:rPr lang="en-IN" smtClean="0"/>
              <a:t>‹#›</a:t>
            </a:fld>
            <a:endParaRPr lang="en-IN" dirty="0"/>
          </a:p>
        </p:txBody>
      </p:sp>
    </p:spTree>
    <p:extLst>
      <p:ext uri="{BB962C8B-B14F-4D97-AF65-F5344CB8AC3E}">
        <p14:creationId xmlns:p14="http://schemas.microsoft.com/office/powerpoint/2010/main" val="69810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F50BD-B055-4969-92A3-872CDBBE858F}" type="datetimeFigureOut">
              <a:rPr lang="en-IN" smtClean="0"/>
              <a:t>22/12/2018</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838A1-4E1F-4DAE-9D8D-F95A0FB22B4E}" type="slidenum">
              <a:rPr lang="en-IN" smtClean="0"/>
              <a:t>‹#›</a:t>
            </a:fld>
            <a:endParaRPr lang="en-IN" dirty="0"/>
          </a:p>
        </p:txBody>
      </p:sp>
    </p:spTree>
    <p:extLst>
      <p:ext uri="{BB962C8B-B14F-4D97-AF65-F5344CB8AC3E}">
        <p14:creationId xmlns:p14="http://schemas.microsoft.com/office/powerpoint/2010/main" val="277315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1701911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1427029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F50BD-B055-4969-92A3-872CDBBE858F}" type="datetimeFigureOut">
              <a:rPr lang="en-IN" smtClean="0">
                <a:solidFill>
                  <a:prstClr val="black">
                    <a:tint val="75000"/>
                  </a:prstClr>
                </a:solidFill>
              </a:rPr>
              <a:pPr/>
              <a:t>22/12/2018</a:t>
            </a:fld>
            <a:endParaRPr lang="en-IN"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838A1-4E1F-4DAE-9D8D-F95A0FB22B4E}"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415153942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77.xml"/><Relationship Id="rId3" Type="http://schemas.openxmlformats.org/officeDocument/2006/relationships/slide" Target="slide19.xml"/><Relationship Id="rId7" Type="http://schemas.openxmlformats.org/officeDocument/2006/relationships/slide" Target="slide43.xml"/><Relationship Id="rId12" Type="http://schemas.openxmlformats.org/officeDocument/2006/relationships/slide" Target="slide75.xml"/><Relationship Id="rId2" Type="http://schemas.openxmlformats.org/officeDocument/2006/relationships/slide" Target="slide10.xml"/><Relationship Id="rId16" Type="http://schemas.openxmlformats.org/officeDocument/2006/relationships/slide" Target="slide89.xml"/><Relationship Id="rId1" Type="http://schemas.openxmlformats.org/officeDocument/2006/relationships/slideLayout" Target="../slideLayouts/slideLayout12.xml"/><Relationship Id="rId6" Type="http://schemas.openxmlformats.org/officeDocument/2006/relationships/slide" Target="slide37.xml"/><Relationship Id="rId11" Type="http://schemas.openxmlformats.org/officeDocument/2006/relationships/slide" Target="slide67.xml"/><Relationship Id="rId5" Type="http://schemas.openxmlformats.org/officeDocument/2006/relationships/slide" Target="slide29.xml"/><Relationship Id="rId15" Type="http://schemas.openxmlformats.org/officeDocument/2006/relationships/slide" Target="slide81.xml"/><Relationship Id="rId10" Type="http://schemas.openxmlformats.org/officeDocument/2006/relationships/slide" Target="slide61.xml"/><Relationship Id="rId4" Type="http://schemas.openxmlformats.org/officeDocument/2006/relationships/slide" Target="slide23.xml"/><Relationship Id="rId9" Type="http://schemas.openxmlformats.org/officeDocument/2006/relationships/slide" Target="slide55.xml"/><Relationship Id="rId14" Type="http://schemas.openxmlformats.org/officeDocument/2006/relationships/slide" Target="slide7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8.xml"/></Relationships>
</file>

<file path=ppt/slides/_rels/slide6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4.xml"/><Relationship Id="rId4" Type="http://schemas.openxmlformats.org/officeDocument/2006/relationships/image" Target="../media/image110.png"/></Relationships>
</file>

<file path=ppt/slides/_rels/slide9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36.xml"/></Relationships>
</file>

<file path=ppt/slides/_rels/slide9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36.xml"/></Relationships>
</file>

<file path=ppt/slides/_rels/slide9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3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6284" y="2504487"/>
            <a:ext cx="7349067" cy="590931"/>
          </a:xfrm>
        </p:spPr>
        <p:txBody>
          <a:bodyPr/>
          <a:lstStyle/>
          <a:p>
            <a:pPr algn="ctr"/>
            <a:r>
              <a:rPr lang="en-IN" sz="3600" dirty="0" smtClean="0">
                <a:solidFill>
                  <a:srgbClr val="E31837"/>
                </a:solidFill>
                <a:latin typeface="Cambria Math" panose="02040503050406030204" pitchFamily="18" charset="0"/>
                <a:ea typeface="Cambria Math" panose="02040503050406030204" pitchFamily="18" charset="0"/>
              </a:rPr>
              <a:t>F5 Configuration document</a:t>
            </a:r>
            <a:endParaRPr lang="en-IN" sz="3600" dirty="0">
              <a:solidFill>
                <a:srgbClr val="E31837"/>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293377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474" y="1480771"/>
            <a:ext cx="11957538" cy="5074774"/>
          </a:xfrm>
          <a:prstGeom prst="rect">
            <a:avLst/>
          </a:prstGeom>
        </p:spPr>
      </p:pic>
      <p:sp>
        <p:nvSpPr>
          <p:cNvPr id="3" name="Oval 2"/>
          <p:cNvSpPr/>
          <p:nvPr/>
        </p:nvSpPr>
        <p:spPr>
          <a:xfrm>
            <a:off x="2039814" y="4923689"/>
            <a:ext cx="844062" cy="37982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4656406" y="5472331"/>
            <a:ext cx="1403398" cy="369332"/>
          </a:xfrm>
          <a:prstGeom prst="rect">
            <a:avLst/>
          </a:prstGeom>
          <a:noFill/>
        </p:spPr>
        <p:txBody>
          <a:bodyPr wrap="none" rtlCol="0">
            <a:spAutoFit/>
          </a:bodyPr>
          <a:lstStyle/>
          <a:p>
            <a:r>
              <a:rPr lang="en-IN" dirty="0">
                <a:solidFill>
                  <a:srgbClr val="FF0000"/>
                </a:solidFill>
              </a:rPr>
              <a:t>Click on Next</a:t>
            </a:r>
          </a:p>
        </p:txBody>
      </p:sp>
      <p:sp>
        <p:nvSpPr>
          <p:cNvPr id="6" name="Cloud 5"/>
          <p:cNvSpPr/>
          <p:nvPr/>
        </p:nvSpPr>
        <p:spPr>
          <a:xfrm>
            <a:off x="4023360" y="4923689"/>
            <a:ext cx="2883877" cy="1294229"/>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p:cNvCxnSpPr>
            <a:stCxn id="3" idx="6"/>
          </p:cNvCxnSpPr>
          <p:nvPr/>
        </p:nvCxnSpPr>
        <p:spPr>
          <a:xfrm>
            <a:off x="2883876" y="5113604"/>
            <a:ext cx="1111349" cy="49940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Title 2"/>
          <p:cNvSpPr>
            <a:spLocks noGrp="1"/>
          </p:cNvSpPr>
          <p:nvPr>
            <p:ph type="title"/>
          </p:nvPr>
        </p:nvSpPr>
        <p:spPr>
          <a:xfrm>
            <a:off x="3626257" y="700740"/>
            <a:ext cx="4590818" cy="590931"/>
          </a:xfrm>
        </p:spPr>
        <p:txBody>
          <a:bodyPr/>
          <a:lstStyle/>
          <a:p>
            <a:r>
              <a:rPr lang="en-IN" sz="3600" dirty="0" smtClean="0">
                <a:solidFill>
                  <a:srgbClr val="E31837"/>
                </a:solidFill>
              </a:rPr>
              <a:t>License Activation</a:t>
            </a:r>
            <a:endParaRPr lang="en-IN" sz="3600" dirty="0">
              <a:solidFill>
                <a:srgbClr val="E31837"/>
              </a:solidFill>
            </a:endParaRPr>
          </a:p>
        </p:txBody>
      </p:sp>
    </p:spTree>
    <p:extLst>
      <p:ext uri="{BB962C8B-B14F-4D97-AF65-F5344CB8AC3E}">
        <p14:creationId xmlns:p14="http://schemas.microsoft.com/office/powerpoint/2010/main" val="70628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bwMode="gray">
          <a:xfrm>
            <a:off x="98475" y="1505243"/>
            <a:ext cx="11856964" cy="4951828"/>
          </a:xfrm>
          <a:prstGeom prst="rect">
            <a:avLst/>
          </a:prstGeom>
        </p:spPr>
      </p:pic>
      <p:sp>
        <p:nvSpPr>
          <p:cNvPr id="2" name="Rounded Rectangle 1"/>
          <p:cNvSpPr/>
          <p:nvPr/>
        </p:nvSpPr>
        <p:spPr>
          <a:xfrm>
            <a:off x="3699804" y="3291840"/>
            <a:ext cx="8132805" cy="129422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 name="Straight Arrow Connector 4"/>
          <p:cNvCxnSpPr/>
          <p:nvPr/>
        </p:nvCxnSpPr>
        <p:spPr>
          <a:xfrm>
            <a:off x="7765367" y="4614203"/>
            <a:ext cx="1364565" cy="53456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7033846" y="5148769"/>
            <a:ext cx="4304714" cy="1230923"/>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7765367" y="5456466"/>
            <a:ext cx="2968633" cy="369332"/>
          </a:xfrm>
          <a:prstGeom prst="rect">
            <a:avLst/>
          </a:prstGeom>
          <a:noFill/>
        </p:spPr>
        <p:txBody>
          <a:bodyPr wrap="none" rtlCol="0">
            <a:spAutoFit/>
          </a:bodyPr>
          <a:lstStyle/>
          <a:p>
            <a:r>
              <a:rPr lang="en-IN" dirty="0">
                <a:solidFill>
                  <a:srgbClr val="FF0000"/>
                </a:solidFill>
              </a:rPr>
              <a:t>Copy the Dossier  in Notepad </a:t>
            </a:r>
          </a:p>
        </p:txBody>
      </p:sp>
    </p:spTree>
    <p:extLst>
      <p:ext uri="{BB962C8B-B14F-4D97-AF65-F5344CB8AC3E}">
        <p14:creationId xmlns:p14="http://schemas.microsoft.com/office/powerpoint/2010/main" val="61723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bwMode="gray">
          <a:xfrm>
            <a:off x="1802060" y="2135114"/>
            <a:ext cx="8503473" cy="4351338"/>
          </a:xfrm>
          <a:prstGeom prst="rect">
            <a:avLst/>
          </a:prstGeom>
        </p:spPr>
      </p:pic>
      <p:sp>
        <p:nvSpPr>
          <p:cNvPr id="5" name="Title 1"/>
          <p:cNvSpPr>
            <a:spLocks noGrp="1"/>
          </p:cNvSpPr>
          <p:nvPr>
            <p:ph type="title"/>
          </p:nvPr>
        </p:nvSpPr>
        <p:spPr>
          <a:xfrm>
            <a:off x="936674" y="934785"/>
            <a:ext cx="10515600" cy="1200329"/>
          </a:xfrm>
        </p:spPr>
        <p:txBody>
          <a:bodyPr/>
          <a:lstStyle/>
          <a:p>
            <a:r>
              <a:rPr lang="en-IN" dirty="0">
                <a:solidFill>
                  <a:schemeClr val="tx1"/>
                </a:solidFill>
              </a:rPr>
              <a:t>                               Open https://activate.f5.com/license/dossier.jsp</a:t>
            </a:r>
          </a:p>
        </p:txBody>
      </p:sp>
    </p:spTree>
    <p:extLst>
      <p:ext uri="{BB962C8B-B14F-4D97-AF65-F5344CB8AC3E}">
        <p14:creationId xmlns:p14="http://schemas.microsoft.com/office/powerpoint/2010/main" val="1728264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86671" y="1474397"/>
            <a:ext cx="8524875" cy="4619625"/>
          </a:xfrm>
          <a:prstGeom prst="rect">
            <a:avLst/>
          </a:prstGeom>
        </p:spPr>
      </p:pic>
      <p:sp>
        <p:nvSpPr>
          <p:cNvPr id="5" name="Rounded Rectangle 4"/>
          <p:cNvSpPr/>
          <p:nvPr/>
        </p:nvSpPr>
        <p:spPr>
          <a:xfrm>
            <a:off x="4009292" y="2504049"/>
            <a:ext cx="4332850" cy="198354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Arrow Connector 6"/>
          <p:cNvCxnSpPr/>
          <p:nvPr/>
        </p:nvCxnSpPr>
        <p:spPr>
          <a:xfrm>
            <a:off x="8117059" y="2504049"/>
            <a:ext cx="914400" cy="8440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Cloud 7"/>
          <p:cNvSpPr/>
          <p:nvPr/>
        </p:nvSpPr>
        <p:spPr>
          <a:xfrm>
            <a:off x="9031459" y="1821766"/>
            <a:ext cx="3160541" cy="1645920"/>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FF0000"/>
                </a:solidFill>
              </a:rPr>
              <a:t>Paste the copied Dossier </a:t>
            </a:r>
          </a:p>
        </p:txBody>
      </p:sp>
      <p:sp>
        <p:nvSpPr>
          <p:cNvPr id="9" name="Oval 8"/>
          <p:cNvSpPr/>
          <p:nvPr/>
        </p:nvSpPr>
        <p:spPr>
          <a:xfrm>
            <a:off x="3882683" y="5022166"/>
            <a:ext cx="1153551" cy="337625"/>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Arrow Connector 10"/>
          <p:cNvCxnSpPr/>
          <p:nvPr/>
        </p:nvCxnSpPr>
        <p:spPr>
          <a:xfrm>
            <a:off x="5050302" y="5121995"/>
            <a:ext cx="206795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70861" y="4968606"/>
            <a:ext cx="1403398" cy="369332"/>
          </a:xfrm>
          <a:prstGeom prst="rect">
            <a:avLst/>
          </a:prstGeom>
          <a:noFill/>
        </p:spPr>
        <p:txBody>
          <a:bodyPr wrap="none" rtlCol="0">
            <a:spAutoFit/>
          </a:bodyPr>
          <a:lstStyle/>
          <a:p>
            <a:r>
              <a:rPr lang="en-IN" dirty="0">
                <a:solidFill>
                  <a:srgbClr val="FF0000"/>
                </a:solidFill>
              </a:rPr>
              <a:t>Click on Next</a:t>
            </a:r>
          </a:p>
        </p:txBody>
      </p:sp>
    </p:spTree>
    <p:extLst>
      <p:ext uri="{BB962C8B-B14F-4D97-AF65-F5344CB8AC3E}">
        <p14:creationId xmlns:p14="http://schemas.microsoft.com/office/powerpoint/2010/main" val="20047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9275" y="1611552"/>
            <a:ext cx="8553450" cy="4619625"/>
          </a:xfrm>
          <a:prstGeom prst="rect">
            <a:avLst/>
          </a:prstGeom>
        </p:spPr>
      </p:pic>
      <p:sp>
        <p:nvSpPr>
          <p:cNvPr id="3" name="Oval 2"/>
          <p:cNvSpPr/>
          <p:nvPr/>
        </p:nvSpPr>
        <p:spPr>
          <a:xfrm>
            <a:off x="3854548" y="5486400"/>
            <a:ext cx="1266092" cy="57677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 name="Straight Arrow Connector 5"/>
          <p:cNvCxnSpPr>
            <a:stCxn id="3" idx="6"/>
          </p:cNvCxnSpPr>
          <p:nvPr/>
        </p:nvCxnSpPr>
        <p:spPr>
          <a:xfrm>
            <a:off x="5120640" y="5774788"/>
            <a:ext cx="1547446" cy="147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19778" y="5753686"/>
            <a:ext cx="1376146" cy="369332"/>
          </a:xfrm>
          <a:prstGeom prst="rect">
            <a:avLst/>
          </a:prstGeom>
          <a:noFill/>
        </p:spPr>
        <p:txBody>
          <a:bodyPr wrap="none" rtlCol="0">
            <a:spAutoFit/>
          </a:bodyPr>
          <a:lstStyle/>
          <a:p>
            <a:r>
              <a:rPr lang="en-IN" dirty="0">
                <a:solidFill>
                  <a:srgbClr val="FF0000"/>
                </a:solidFill>
              </a:rPr>
              <a:t>Click on next</a:t>
            </a:r>
          </a:p>
        </p:txBody>
      </p:sp>
    </p:spTree>
    <p:extLst>
      <p:ext uri="{BB962C8B-B14F-4D97-AF65-F5344CB8AC3E}">
        <p14:creationId xmlns:p14="http://schemas.microsoft.com/office/powerpoint/2010/main" val="3398881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bwMode="gray">
          <a:xfrm>
            <a:off x="1901703" y="1516136"/>
            <a:ext cx="8416730" cy="4351338"/>
          </a:xfrm>
          <a:prstGeom prst="rect">
            <a:avLst/>
          </a:prstGeom>
        </p:spPr>
      </p:pic>
      <p:sp>
        <p:nvSpPr>
          <p:cNvPr id="2" name="Rounded Rectangle 1"/>
          <p:cNvSpPr/>
          <p:nvPr/>
        </p:nvSpPr>
        <p:spPr>
          <a:xfrm>
            <a:off x="4375052" y="2771335"/>
            <a:ext cx="3854548" cy="3235570"/>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 name="Straight Arrow Connector 4"/>
          <p:cNvCxnSpPr/>
          <p:nvPr/>
        </p:nvCxnSpPr>
        <p:spPr>
          <a:xfrm flipV="1">
            <a:off x="8285871" y="4290646"/>
            <a:ext cx="759655" cy="18288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214338" y="4121835"/>
            <a:ext cx="1826590" cy="369332"/>
          </a:xfrm>
          <a:prstGeom prst="rect">
            <a:avLst/>
          </a:prstGeom>
          <a:noFill/>
        </p:spPr>
        <p:txBody>
          <a:bodyPr wrap="none" rtlCol="0">
            <a:spAutoFit/>
          </a:bodyPr>
          <a:lstStyle/>
          <a:p>
            <a:r>
              <a:rPr lang="en-IN" dirty="0">
                <a:solidFill>
                  <a:srgbClr val="FF0000"/>
                </a:solidFill>
              </a:rPr>
              <a:t>Copy the Licence </a:t>
            </a:r>
          </a:p>
        </p:txBody>
      </p:sp>
    </p:spTree>
    <p:extLst>
      <p:ext uri="{BB962C8B-B14F-4D97-AF65-F5344CB8AC3E}">
        <p14:creationId xmlns:p14="http://schemas.microsoft.com/office/powerpoint/2010/main" val="96486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stretch>
            <a:fillRect/>
          </a:stretch>
        </p:blipFill>
        <p:spPr bwMode="gray">
          <a:xfrm>
            <a:off x="1111348" y="1825625"/>
            <a:ext cx="9920662" cy="4351338"/>
          </a:xfrm>
          <a:prstGeom prst="rect">
            <a:avLst/>
          </a:prstGeom>
        </p:spPr>
      </p:pic>
      <p:sp>
        <p:nvSpPr>
          <p:cNvPr id="3" name="Rounded Rectangle 2"/>
          <p:cNvSpPr/>
          <p:nvPr/>
        </p:nvSpPr>
        <p:spPr>
          <a:xfrm>
            <a:off x="4248443" y="4754880"/>
            <a:ext cx="6614751" cy="1153551"/>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Cloud 4"/>
          <p:cNvSpPr/>
          <p:nvPr/>
        </p:nvSpPr>
        <p:spPr>
          <a:xfrm>
            <a:off x="9585378" y="1208575"/>
            <a:ext cx="2555631" cy="1041009"/>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Arrow Connector 6"/>
          <p:cNvCxnSpPr>
            <a:endCxn id="5" idx="1"/>
          </p:cNvCxnSpPr>
          <p:nvPr/>
        </p:nvCxnSpPr>
        <p:spPr>
          <a:xfrm flipV="1">
            <a:off x="9506255" y="2248476"/>
            <a:ext cx="1356939" cy="250640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665689" y="1534686"/>
            <a:ext cx="2540375" cy="369332"/>
          </a:xfrm>
          <a:prstGeom prst="rect">
            <a:avLst/>
          </a:prstGeom>
          <a:noFill/>
        </p:spPr>
        <p:txBody>
          <a:bodyPr wrap="none" rtlCol="0">
            <a:spAutoFit/>
          </a:bodyPr>
          <a:lstStyle/>
          <a:p>
            <a:r>
              <a:rPr lang="en-IN" dirty="0">
                <a:solidFill>
                  <a:srgbClr val="FF0000"/>
                </a:solidFill>
              </a:rPr>
              <a:t>Paste the copied Licence </a:t>
            </a:r>
          </a:p>
        </p:txBody>
      </p:sp>
      <p:sp>
        <p:nvSpPr>
          <p:cNvPr id="11" name="Oval 10"/>
          <p:cNvSpPr/>
          <p:nvPr/>
        </p:nvSpPr>
        <p:spPr>
          <a:xfrm>
            <a:off x="2821575" y="5908431"/>
            <a:ext cx="1117379" cy="268532"/>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3" name="Straight Arrow Connector 12"/>
          <p:cNvCxnSpPr>
            <a:endCxn id="14" idx="1"/>
          </p:cNvCxnSpPr>
          <p:nvPr/>
        </p:nvCxnSpPr>
        <p:spPr>
          <a:xfrm>
            <a:off x="3938954" y="6077243"/>
            <a:ext cx="1814732" cy="28438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53686" y="6176963"/>
            <a:ext cx="1403398" cy="369332"/>
          </a:xfrm>
          <a:prstGeom prst="rect">
            <a:avLst/>
          </a:prstGeom>
          <a:noFill/>
        </p:spPr>
        <p:txBody>
          <a:bodyPr wrap="none" rtlCol="0">
            <a:spAutoFit/>
          </a:bodyPr>
          <a:lstStyle/>
          <a:p>
            <a:r>
              <a:rPr lang="en-IN" dirty="0">
                <a:solidFill>
                  <a:srgbClr val="FF0000"/>
                </a:solidFill>
              </a:rPr>
              <a:t>Click on Next</a:t>
            </a:r>
          </a:p>
        </p:txBody>
      </p:sp>
      <p:sp>
        <p:nvSpPr>
          <p:cNvPr id="2" name="Oval 1"/>
          <p:cNvSpPr/>
          <p:nvPr/>
        </p:nvSpPr>
        <p:spPr>
          <a:xfrm>
            <a:off x="3010491" y="5233182"/>
            <a:ext cx="846000" cy="20160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0439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p:bldP spid="11"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bwMode="gray">
          <a:xfrm>
            <a:off x="112542" y="1969477"/>
            <a:ext cx="5683347" cy="4572000"/>
          </a:xfrm>
          <a:prstGeom prst="rect">
            <a:avLst/>
          </a:prstGeom>
        </p:spPr>
      </p:pic>
      <p:sp>
        <p:nvSpPr>
          <p:cNvPr id="5" name="Right Arrow 4"/>
          <p:cNvSpPr/>
          <p:nvPr/>
        </p:nvSpPr>
        <p:spPr>
          <a:xfrm>
            <a:off x="5795889" y="3516923"/>
            <a:ext cx="829994" cy="703385"/>
          </a:xfrm>
          <a:prstGeom prst="right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Content Placeholder 3"/>
          <p:cNvPicPr>
            <a:picLocks noChangeAspect="1"/>
          </p:cNvPicPr>
          <p:nvPr/>
        </p:nvPicPr>
        <p:blipFill>
          <a:blip r:embed="rId3"/>
          <a:stretch>
            <a:fillRect/>
          </a:stretch>
        </p:blipFill>
        <p:spPr bwMode="gray">
          <a:xfrm>
            <a:off x="6625883" y="1969477"/>
            <a:ext cx="5444197" cy="4571999"/>
          </a:xfrm>
          <a:prstGeom prst="rect">
            <a:avLst/>
          </a:prstGeom>
        </p:spPr>
      </p:pic>
      <p:sp>
        <p:nvSpPr>
          <p:cNvPr id="2" name="TextBox 1"/>
          <p:cNvSpPr txBox="1"/>
          <p:nvPr/>
        </p:nvSpPr>
        <p:spPr>
          <a:xfrm>
            <a:off x="3024553" y="1252025"/>
            <a:ext cx="6485878" cy="584775"/>
          </a:xfrm>
          <a:prstGeom prst="rect">
            <a:avLst/>
          </a:prstGeom>
          <a:noFill/>
        </p:spPr>
        <p:txBody>
          <a:bodyPr wrap="none" rtlCol="0">
            <a:spAutoFit/>
          </a:bodyPr>
          <a:lstStyle/>
          <a:p>
            <a:r>
              <a:rPr lang="en-IN" sz="3200" b="1" dirty="0"/>
              <a:t>Device Rebooted Need Reconnection</a:t>
            </a:r>
          </a:p>
        </p:txBody>
      </p:sp>
    </p:spTree>
    <p:extLst>
      <p:ext uri="{BB962C8B-B14F-4D97-AF65-F5344CB8AC3E}">
        <p14:creationId xmlns:p14="http://schemas.microsoft.com/office/powerpoint/2010/main" val="286689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bwMode="gray">
          <a:xfrm>
            <a:off x="1862433" y="1980370"/>
            <a:ext cx="8467133" cy="4351338"/>
          </a:xfrm>
          <a:prstGeom prst="rect">
            <a:avLst/>
          </a:prstGeom>
        </p:spPr>
      </p:pic>
      <p:sp>
        <p:nvSpPr>
          <p:cNvPr id="2" name="Oval 1"/>
          <p:cNvSpPr/>
          <p:nvPr/>
        </p:nvSpPr>
        <p:spPr>
          <a:xfrm>
            <a:off x="3840482" y="6148827"/>
            <a:ext cx="787791" cy="223837"/>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 name="Straight Arrow Connector 4"/>
          <p:cNvCxnSpPr>
            <a:stCxn id="2" idx="6"/>
            <a:endCxn id="6" idx="1"/>
          </p:cNvCxnSpPr>
          <p:nvPr/>
        </p:nvCxnSpPr>
        <p:spPr>
          <a:xfrm>
            <a:off x="4628273" y="6260746"/>
            <a:ext cx="1659985" cy="32472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88258" y="6400800"/>
            <a:ext cx="1403398" cy="369332"/>
          </a:xfrm>
          <a:prstGeom prst="rect">
            <a:avLst/>
          </a:prstGeom>
          <a:noFill/>
        </p:spPr>
        <p:txBody>
          <a:bodyPr wrap="none" rtlCol="0">
            <a:spAutoFit/>
          </a:bodyPr>
          <a:lstStyle/>
          <a:p>
            <a:r>
              <a:rPr lang="en-IN" dirty="0">
                <a:solidFill>
                  <a:srgbClr val="FF0000"/>
                </a:solidFill>
              </a:rPr>
              <a:t>Click on Next</a:t>
            </a:r>
          </a:p>
        </p:txBody>
      </p:sp>
      <p:sp>
        <p:nvSpPr>
          <p:cNvPr id="7" name="TextBox 6"/>
          <p:cNvSpPr txBox="1"/>
          <p:nvPr/>
        </p:nvSpPr>
        <p:spPr>
          <a:xfrm>
            <a:off x="4515730" y="1210929"/>
            <a:ext cx="2584554" cy="584775"/>
          </a:xfrm>
          <a:prstGeom prst="rect">
            <a:avLst/>
          </a:prstGeom>
          <a:noFill/>
        </p:spPr>
        <p:txBody>
          <a:bodyPr wrap="none" rtlCol="0">
            <a:spAutoFit/>
          </a:bodyPr>
          <a:lstStyle/>
          <a:p>
            <a:r>
              <a:rPr lang="en-IN" sz="3200" b="1" dirty="0"/>
              <a:t>Licence Status</a:t>
            </a:r>
          </a:p>
        </p:txBody>
      </p:sp>
    </p:spTree>
    <p:extLst>
      <p:ext uri="{BB962C8B-B14F-4D97-AF65-F5344CB8AC3E}">
        <p14:creationId xmlns:p14="http://schemas.microsoft.com/office/powerpoint/2010/main" val="37506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2543" y="1462587"/>
            <a:ext cx="11873132" cy="5130716"/>
          </a:xfrm>
          <a:prstGeom prst="rect">
            <a:avLst/>
          </a:prstGeom>
        </p:spPr>
      </p:pic>
      <p:sp>
        <p:nvSpPr>
          <p:cNvPr id="6" name="Rounded Rectangle 5"/>
          <p:cNvSpPr/>
          <p:nvPr/>
        </p:nvSpPr>
        <p:spPr>
          <a:xfrm>
            <a:off x="4018547" y="3176336"/>
            <a:ext cx="3994485" cy="89033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Cloud Callout 8"/>
          <p:cNvSpPr/>
          <p:nvPr/>
        </p:nvSpPr>
        <p:spPr>
          <a:xfrm>
            <a:off x="8748965" y="2490535"/>
            <a:ext cx="3170071" cy="1576138"/>
          </a:xfrm>
          <a:prstGeom prst="cloudCallout">
            <a:avLst>
              <a:gd name="adj1" fmla="val -64149"/>
              <a:gd name="adj2" fmla="val 31272"/>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p:cNvSpPr txBox="1"/>
          <p:nvPr/>
        </p:nvSpPr>
        <p:spPr>
          <a:xfrm>
            <a:off x="8851401" y="2816939"/>
            <a:ext cx="2478505" cy="923330"/>
          </a:xfrm>
          <a:prstGeom prst="rect">
            <a:avLst/>
          </a:prstGeom>
          <a:noFill/>
        </p:spPr>
        <p:txBody>
          <a:bodyPr wrap="square" rtlCol="0">
            <a:spAutoFit/>
          </a:bodyPr>
          <a:lstStyle/>
          <a:p>
            <a:pPr algn="ctr"/>
            <a:r>
              <a:rPr lang="en-IN" dirty="0">
                <a:solidFill>
                  <a:srgbClr val="FF0000"/>
                </a:solidFill>
              </a:rPr>
              <a:t>Configure MGMT IP, Mask, Gateway and Host name accordingly</a:t>
            </a:r>
          </a:p>
        </p:txBody>
      </p:sp>
      <p:sp>
        <p:nvSpPr>
          <p:cNvPr id="11" name="Rounded Rectangle 10"/>
          <p:cNvSpPr/>
          <p:nvPr/>
        </p:nvSpPr>
        <p:spPr>
          <a:xfrm>
            <a:off x="2153649" y="4752474"/>
            <a:ext cx="3934326" cy="134753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Cloud 11"/>
          <p:cNvSpPr/>
          <p:nvPr/>
        </p:nvSpPr>
        <p:spPr>
          <a:xfrm>
            <a:off x="7110663" y="4704346"/>
            <a:ext cx="3801979" cy="1576139"/>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p:cNvSpPr txBox="1"/>
          <p:nvPr/>
        </p:nvSpPr>
        <p:spPr>
          <a:xfrm>
            <a:off x="7337368" y="5006822"/>
            <a:ext cx="3575274" cy="646331"/>
          </a:xfrm>
          <a:prstGeom prst="rect">
            <a:avLst/>
          </a:prstGeom>
          <a:noFill/>
        </p:spPr>
        <p:txBody>
          <a:bodyPr wrap="none" rtlCol="0">
            <a:spAutoFit/>
          </a:bodyPr>
          <a:lstStyle/>
          <a:p>
            <a:pPr marL="342900" indent="-342900">
              <a:buAutoNum type="arabicPeriod"/>
            </a:pPr>
            <a:r>
              <a:rPr lang="en-IN" dirty="0">
                <a:solidFill>
                  <a:srgbClr val="FF0000"/>
                </a:solidFill>
              </a:rPr>
              <a:t>Change CLI and GUI password</a:t>
            </a:r>
          </a:p>
          <a:p>
            <a:pPr marL="342900" indent="-342900">
              <a:buAutoNum type="arabicPeriod"/>
            </a:pPr>
            <a:r>
              <a:rPr lang="en-IN" dirty="0">
                <a:solidFill>
                  <a:srgbClr val="FF0000"/>
                </a:solidFill>
              </a:rPr>
              <a:t>Enable SSH, Allow ssh for all IPs  </a:t>
            </a:r>
          </a:p>
        </p:txBody>
      </p:sp>
      <p:cxnSp>
        <p:nvCxnSpPr>
          <p:cNvPr id="15" name="Straight Arrow Connector 14"/>
          <p:cNvCxnSpPr>
            <a:endCxn id="12" idx="2"/>
          </p:cNvCxnSpPr>
          <p:nvPr/>
        </p:nvCxnSpPr>
        <p:spPr>
          <a:xfrm flipV="1">
            <a:off x="6087975" y="5492416"/>
            <a:ext cx="1034481" cy="601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8" idx="1"/>
          </p:cNvCxnSpPr>
          <p:nvPr/>
        </p:nvCxnSpPr>
        <p:spPr>
          <a:xfrm>
            <a:off x="3092116" y="6280485"/>
            <a:ext cx="697831" cy="14857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89947" y="6244389"/>
            <a:ext cx="1106841" cy="369332"/>
          </a:xfrm>
          <a:prstGeom prst="rect">
            <a:avLst/>
          </a:prstGeom>
          <a:noFill/>
        </p:spPr>
        <p:txBody>
          <a:bodyPr wrap="none" rtlCol="0">
            <a:spAutoFit/>
          </a:bodyPr>
          <a:lstStyle/>
          <a:p>
            <a:r>
              <a:rPr lang="en-IN" dirty="0">
                <a:solidFill>
                  <a:srgbClr val="FF0000"/>
                </a:solidFill>
              </a:rPr>
              <a:t>Click Next</a:t>
            </a:r>
          </a:p>
        </p:txBody>
      </p:sp>
      <p:sp>
        <p:nvSpPr>
          <p:cNvPr id="19" name="Oval 18"/>
          <p:cNvSpPr/>
          <p:nvPr/>
        </p:nvSpPr>
        <p:spPr>
          <a:xfrm>
            <a:off x="2478502" y="6087976"/>
            <a:ext cx="2767266" cy="505327"/>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Title 2"/>
          <p:cNvSpPr>
            <a:spLocks noGrp="1"/>
          </p:cNvSpPr>
          <p:nvPr>
            <p:ph type="title"/>
          </p:nvPr>
        </p:nvSpPr>
        <p:spPr>
          <a:xfrm>
            <a:off x="2413441" y="752168"/>
            <a:ext cx="7349067" cy="563231"/>
          </a:xfrm>
        </p:spPr>
        <p:txBody>
          <a:bodyPr/>
          <a:lstStyle/>
          <a:p>
            <a:r>
              <a:rPr lang="en-IN" sz="3400" dirty="0" smtClean="0">
                <a:solidFill>
                  <a:srgbClr val="E31837"/>
                </a:solidFill>
              </a:rPr>
              <a:t>Management Configuration</a:t>
            </a:r>
            <a:endParaRPr lang="en-IN" sz="3400" dirty="0">
              <a:solidFill>
                <a:srgbClr val="E31837"/>
              </a:solidFill>
            </a:endParaRPr>
          </a:p>
        </p:txBody>
      </p:sp>
    </p:spTree>
    <p:extLst>
      <p:ext uri="{BB962C8B-B14F-4D97-AF65-F5344CB8AC3E}">
        <p14:creationId xmlns:p14="http://schemas.microsoft.com/office/powerpoint/2010/main" val="264318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1" grpId="0" animBg="1"/>
      <p:bldP spid="12" grpId="0" animBg="1"/>
      <p:bldP spid="13" grpId="0"/>
      <p:bldP spid="18"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62952" y="626301"/>
            <a:ext cx="8909847" cy="6505711"/>
          </a:xfrm>
        </p:spPr>
        <p:txBody>
          <a:bodyPr/>
          <a:lstStyle/>
          <a:p>
            <a:pPr lvl="0">
              <a:spcAft>
                <a:spcPct val="0"/>
              </a:spcAft>
              <a:defRPr/>
            </a:pPr>
            <a:r>
              <a:rPr lang="en-US" sz="1200" dirty="0">
                <a:solidFill>
                  <a:schemeClr val="tx1">
                    <a:lumMod val="95000"/>
                    <a:lumOff val="5000"/>
                  </a:schemeClr>
                </a:solidFill>
                <a:cs typeface="Calibri" panose="020F0502020204030204" pitchFamily="34" charset="0"/>
              </a:rPr>
              <a:t/>
            </a:r>
            <a:br>
              <a:rPr lang="en-US" sz="12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1. F5 Integrated Solution </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
            </a:r>
            <a:br>
              <a:rPr lang="en-US" sz="1600" dirty="0">
                <a:solidFill>
                  <a:schemeClr val="tx1">
                    <a:lumMod val="95000"/>
                    <a:lumOff val="5000"/>
                  </a:schemeClr>
                </a:solidFill>
                <a:cs typeface="Calibri" panose="020F0502020204030204" pitchFamily="34" charset="0"/>
              </a:rPr>
            </a:br>
            <a:r>
              <a:rPr lang="en-US" sz="1600" dirty="0" smtClean="0">
                <a:solidFill>
                  <a:schemeClr val="tx1">
                    <a:lumMod val="95000"/>
                    <a:lumOff val="5000"/>
                  </a:schemeClr>
                </a:solidFill>
                <a:cs typeface="Calibri" panose="020F0502020204030204" pitchFamily="34" charset="0"/>
              </a:rPr>
              <a:t>2.</a:t>
            </a:r>
            <a:r>
              <a:rPr lang="en-US" sz="1600" dirty="0" smtClean="0">
                <a:solidFill>
                  <a:schemeClr val="tx1"/>
                </a:solidFill>
                <a:cs typeface="Calibri" panose="020F0502020204030204" pitchFamily="34" charset="0"/>
              </a:rPr>
              <a:t>Setup Utility</a:t>
            </a:r>
            <a:r>
              <a:rPr lang="en-US" sz="1600" dirty="0">
                <a:solidFill>
                  <a:schemeClr val="tx1">
                    <a:lumMod val="95000"/>
                    <a:lumOff val="5000"/>
                  </a:schemeClr>
                </a:solidFill>
                <a:cs typeface="Calibri" panose="020F0502020204030204" pitchFamily="34" charset="0"/>
              </a:rPr>
              <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	</a:t>
            </a:r>
            <a:r>
              <a:rPr lang="en-US" sz="1600" dirty="0">
                <a:solidFill>
                  <a:srgbClr val="0070C0"/>
                </a:solidFill>
                <a:cs typeface="Calibri" panose="020F0502020204030204" pitchFamily="34" charset="0"/>
              </a:rPr>
              <a:t>a. </a:t>
            </a:r>
            <a:r>
              <a:rPr lang="en-US" sz="1600" dirty="0">
                <a:solidFill>
                  <a:srgbClr val="0070C0"/>
                </a:solidFill>
                <a:cs typeface="Calibri" panose="020F0502020204030204" pitchFamily="34" charset="0"/>
                <a:hlinkClick r:id="rId2" action="ppaction://hlinksldjump"/>
              </a:rPr>
              <a:t>License Activation</a:t>
            </a:r>
            <a:r>
              <a:rPr lang="en-US" sz="1600" dirty="0">
                <a:solidFill>
                  <a:srgbClr val="0070C0"/>
                </a:solidFill>
                <a:cs typeface="Calibri" panose="020F0502020204030204" pitchFamily="34" charset="0"/>
              </a:rPr>
              <a:t/>
            </a:r>
            <a:br>
              <a:rPr lang="en-US" sz="1600" dirty="0">
                <a:solidFill>
                  <a:srgbClr val="0070C0"/>
                </a:solidFill>
                <a:cs typeface="Calibri" panose="020F0502020204030204" pitchFamily="34" charset="0"/>
              </a:rPr>
            </a:br>
            <a:r>
              <a:rPr lang="en-US" sz="1600" dirty="0">
                <a:solidFill>
                  <a:srgbClr val="0070C0"/>
                </a:solidFill>
                <a:cs typeface="Calibri" panose="020F0502020204030204" pitchFamily="34" charset="0"/>
              </a:rPr>
              <a:t>	b. </a:t>
            </a:r>
            <a:r>
              <a:rPr lang="en-US" sz="1600" dirty="0">
                <a:solidFill>
                  <a:srgbClr val="0070C0"/>
                </a:solidFill>
                <a:cs typeface="Calibri" panose="020F0502020204030204" pitchFamily="34" charset="0"/>
                <a:hlinkClick r:id="rId3" action="ppaction://hlinksldjump"/>
              </a:rPr>
              <a:t>Management Settings </a:t>
            </a:r>
            <a:r>
              <a:rPr lang="en-US" sz="1600" dirty="0">
                <a:solidFill>
                  <a:schemeClr val="tx1">
                    <a:lumMod val="95000"/>
                    <a:lumOff val="5000"/>
                  </a:schemeClr>
                </a:solidFill>
                <a:cs typeface="Calibri" panose="020F0502020204030204" pitchFamily="34" charset="0"/>
              </a:rPr>
              <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3. Network Configuration</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 	</a:t>
            </a:r>
            <a:r>
              <a:rPr lang="en-US" sz="1600" dirty="0">
                <a:solidFill>
                  <a:schemeClr val="tx1">
                    <a:lumMod val="95000"/>
                    <a:lumOff val="5000"/>
                  </a:schemeClr>
                </a:solidFill>
                <a:cs typeface="Calibri" panose="020F0502020204030204" pitchFamily="34" charset="0"/>
                <a:hlinkClick r:id="rId4" action="ppaction://hlinksldjump"/>
              </a:rPr>
              <a:t>a. Vlan configuration</a:t>
            </a:r>
            <a:r>
              <a:rPr lang="en-US" sz="1600" dirty="0">
                <a:solidFill>
                  <a:schemeClr val="tx1">
                    <a:lumMod val="95000"/>
                    <a:lumOff val="5000"/>
                  </a:schemeClr>
                </a:solidFill>
                <a:cs typeface="Calibri" panose="020F0502020204030204" pitchFamily="34" charset="0"/>
              </a:rPr>
              <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	</a:t>
            </a:r>
            <a:r>
              <a:rPr lang="en-US" sz="1600" dirty="0">
                <a:solidFill>
                  <a:schemeClr val="tx1">
                    <a:lumMod val="95000"/>
                    <a:lumOff val="5000"/>
                  </a:schemeClr>
                </a:solidFill>
                <a:cs typeface="Calibri" panose="020F0502020204030204" pitchFamily="34" charset="0"/>
                <a:hlinkClick r:id="rId5" action="ppaction://hlinksldjump"/>
              </a:rPr>
              <a:t>b. Self IP configuration</a:t>
            </a:r>
            <a:r>
              <a:rPr lang="en-US" sz="1600" dirty="0">
                <a:solidFill>
                  <a:schemeClr val="tx1">
                    <a:lumMod val="95000"/>
                    <a:lumOff val="5000"/>
                  </a:schemeClr>
                </a:solidFill>
                <a:cs typeface="Calibri" panose="020F0502020204030204" pitchFamily="34" charset="0"/>
              </a:rPr>
              <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4. Local Traffic </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	</a:t>
            </a:r>
            <a:r>
              <a:rPr lang="en-US" sz="1600" dirty="0">
                <a:solidFill>
                  <a:srgbClr val="0070C0"/>
                </a:solidFill>
                <a:cs typeface="Calibri" panose="020F0502020204030204" pitchFamily="34" charset="0"/>
                <a:hlinkClick r:id="rId6" action="ppaction://hlinksldjump"/>
              </a:rPr>
              <a:t>a. Node configuration</a:t>
            </a:r>
            <a:r>
              <a:rPr lang="en-US" sz="1600" dirty="0">
                <a:solidFill>
                  <a:schemeClr val="tx1">
                    <a:lumMod val="95000"/>
                    <a:lumOff val="5000"/>
                  </a:schemeClr>
                </a:solidFill>
                <a:cs typeface="Calibri" panose="020F0502020204030204" pitchFamily="34" charset="0"/>
              </a:rPr>
              <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	</a:t>
            </a:r>
            <a:r>
              <a:rPr lang="en-US" sz="1600" dirty="0">
                <a:solidFill>
                  <a:schemeClr val="tx1">
                    <a:lumMod val="95000"/>
                    <a:lumOff val="5000"/>
                  </a:schemeClr>
                </a:solidFill>
                <a:cs typeface="Calibri" panose="020F0502020204030204" pitchFamily="34" charset="0"/>
                <a:hlinkClick r:id="rId7" action="ppaction://hlinksldjump"/>
              </a:rPr>
              <a:t>b. Pool configuration</a:t>
            </a:r>
            <a:r>
              <a:rPr lang="en-US" sz="1600" dirty="0">
                <a:solidFill>
                  <a:schemeClr val="tx1">
                    <a:lumMod val="95000"/>
                    <a:lumOff val="5000"/>
                  </a:schemeClr>
                </a:solidFill>
                <a:cs typeface="Calibri" panose="020F0502020204030204" pitchFamily="34" charset="0"/>
              </a:rPr>
              <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	</a:t>
            </a:r>
            <a:r>
              <a:rPr lang="en-US" sz="1600" dirty="0">
                <a:solidFill>
                  <a:schemeClr val="tx1">
                    <a:lumMod val="95000"/>
                    <a:lumOff val="5000"/>
                  </a:schemeClr>
                </a:solidFill>
                <a:cs typeface="Calibri" panose="020F0502020204030204" pitchFamily="34" charset="0"/>
                <a:hlinkClick r:id="rId8" action="ppaction://hlinksldjump"/>
              </a:rPr>
              <a:t>c. Virtual server configuration</a:t>
            </a:r>
            <a:r>
              <a:rPr lang="en-US" sz="1600" dirty="0">
                <a:solidFill>
                  <a:schemeClr val="tx1">
                    <a:lumMod val="95000"/>
                    <a:lumOff val="5000"/>
                  </a:schemeClr>
                </a:solidFill>
                <a:cs typeface="Calibri" panose="020F0502020204030204" pitchFamily="34" charset="0"/>
              </a:rPr>
              <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	</a:t>
            </a:r>
            <a:r>
              <a:rPr lang="en-US" sz="1600" u="sng" dirty="0">
                <a:solidFill>
                  <a:schemeClr val="tx1">
                    <a:lumMod val="95000"/>
                    <a:lumOff val="5000"/>
                  </a:schemeClr>
                </a:solidFill>
                <a:cs typeface="Calibri" panose="020F0502020204030204" pitchFamily="34" charset="0"/>
                <a:hlinkClick r:id="rId9" action="ppaction://hlinksldjump"/>
              </a:rPr>
              <a:t>d. </a:t>
            </a:r>
            <a:r>
              <a:rPr lang="en-US" sz="1600" dirty="0">
                <a:solidFill>
                  <a:schemeClr val="tx1">
                    <a:lumMod val="95000"/>
                    <a:lumOff val="5000"/>
                  </a:schemeClr>
                </a:solidFill>
                <a:cs typeface="Calibri" panose="020F0502020204030204" pitchFamily="34" charset="0"/>
                <a:hlinkClick r:id="rId9" action="ppaction://hlinksldjump"/>
              </a:rPr>
              <a:t>Profiles </a:t>
            </a:r>
            <a:r>
              <a:rPr lang="en-US" sz="1600" dirty="0" smtClean="0">
                <a:solidFill>
                  <a:schemeClr val="tx1">
                    <a:lumMod val="95000"/>
                    <a:lumOff val="5000"/>
                  </a:schemeClr>
                </a:solidFill>
                <a:cs typeface="Calibri" panose="020F0502020204030204" pitchFamily="34" charset="0"/>
              </a:rPr>
              <a:t/>
            </a:r>
            <a:br>
              <a:rPr lang="en-US" sz="1600" dirty="0" smtClean="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	</a:t>
            </a:r>
            <a:r>
              <a:rPr lang="en-US" sz="1600" u="sng" dirty="0" smtClean="0">
                <a:solidFill>
                  <a:srgbClr val="0070C0"/>
                </a:solidFill>
                <a:cs typeface="Calibri" panose="020F0502020204030204" pitchFamily="34" charset="0"/>
              </a:rPr>
              <a:t>e. </a:t>
            </a:r>
            <a:r>
              <a:rPr lang="en-US" sz="1600" dirty="0" smtClean="0">
                <a:solidFill>
                  <a:schemeClr val="tx1">
                    <a:lumMod val="95000"/>
                    <a:lumOff val="5000"/>
                  </a:schemeClr>
                </a:solidFill>
                <a:cs typeface="Calibri" panose="020F0502020204030204" pitchFamily="34" charset="0"/>
                <a:hlinkClick r:id="rId10" action="ppaction://hlinksldjump"/>
              </a:rPr>
              <a:t>SSL Offloading</a:t>
            </a:r>
            <a:r>
              <a:rPr lang="en-US" sz="1600" dirty="0">
                <a:solidFill>
                  <a:schemeClr val="tx1">
                    <a:lumMod val="95000"/>
                    <a:lumOff val="5000"/>
                  </a:schemeClr>
                </a:solidFill>
                <a:cs typeface="Calibri" panose="020F0502020204030204" pitchFamily="34" charset="0"/>
              </a:rPr>
              <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	</a:t>
            </a:r>
            <a:r>
              <a:rPr lang="en-US" sz="1600" dirty="0">
                <a:solidFill>
                  <a:schemeClr val="tx1">
                    <a:lumMod val="95000"/>
                    <a:lumOff val="5000"/>
                  </a:schemeClr>
                </a:solidFill>
                <a:cs typeface="Calibri" panose="020F0502020204030204" pitchFamily="34" charset="0"/>
                <a:hlinkClick r:id="rId11" action="ppaction://hlinksldjump"/>
              </a:rPr>
              <a:t>e. iRule</a:t>
            </a:r>
            <a:r>
              <a:rPr lang="en-US" sz="1600" dirty="0">
                <a:solidFill>
                  <a:schemeClr val="tx1">
                    <a:lumMod val="95000"/>
                    <a:lumOff val="5000"/>
                  </a:schemeClr>
                </a:solidFill>
                <a:cs typeface="Calibri" panose="020F0502020204030204" pitchFamily="34" charset="0"/>
              </a:rPr>
              <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5. System </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	</a:t>
            </a:r>
            <a:r>
              <a:rPr lang="en-US" sz="1600" dirty="0">
                <a:solidFill>
                  <a:schemeClr val="tx1">
                    <a:lumMod val="95000"/>
                    <a:lumOff val="5000"/>
                  </a:schemeClr>
                </a:solidFill>
                <a:cs typeface="Calibri" panose="020F0502020204030204" pitchFamily="34" charset="0"/>
                <a:hlinkClick r:id="rId12" action="ppaction://hlinksldjump"/>
              </a:rPr>
              <a:t>a. </a:t>
            </a:r>
            <a:r>
              <a:rPr lang="en-US" sz="1600" dirty="0" smtClean="0">
                <a:solidFill>
                  <a:schemeClr val="tx1">
                    <a:lumMod val="95000"/>
                    <a:lumOff val="5000"/>
                  </a:schemeClr>
                </a:solidFill>
                <a:cs typeface="Calibri" panose="020F0502020204030204" pitchFamily="34" charset="0"/>
                <a:hlinkClick r:id="rId12" action="ppaction://hlinksldjump"/>
              </a:rPr>
              <a:t>Configure NTP</a:t>
            </a:r>
            <a:r>
              <a:rPr lang="en-US" sz="1600" dirty="0">
                <a:solidFill>
                  <a:schemeClr val="tx1">
                    <a:lumMod val="95000"/>
                    <a:lumOff val="5000"/>
                  </a:schemeClr>
                </a:solidFill>
                <a:cs typeface="Calibri" panose="020F0502020204030204" pitchFamily="34" charset="0"/>
              </a:rPr>
              <a:t/>
            </a:r>
            <a:br>
              <a:rPr lang="en-US" sz="1600" dirty="0">
                <a:solidFill>
                  <a:schemeClr val="tx1">
                    <a:lumMod val="95000"/>
                    <a:lumOff val="5000"/>
                  </a:schemeClr>
                </a:solidFill>
                <a:cs typeface="Calibri" panose="020F0502020204030204" pitchFamily="34" charset="0"/>
              </a:rPr>
            </a:br>
            <a:r>
              <a:rPr lang="en-US" sz="1600" dirty="0">
                <a:solidFill>
                  <a:schemeClr val="tx1">
                    <a:lumMod val="95000"/>
                    <a:lumOff val="5000"/>
                  </a:schemeClr>
                </a:solidFill>
                <a:cs typeface="Calibri" panose="020F0502020204030204" pitchFamily="34" charset="0"/>
              </a:rPr>
              <a:t>	</a:t>
            </a:r>
            <a:r>
              <a:rPr lang="en-US" sz="1600" dirty="0">
                <a:solidFill>
                  <a:schemeClr val="tx1">
                    <a:lumMod val="95000"/>
                    <a:lumOff val="5000"/>
                  </a:schemeClr>
                </a:solidFill>
                <a:cs typeface="Calibri" panose="020F0502020204030204" pitchFamily="34" charset="0"/>
                <a:hlinkClick r:id="rId13" action="ppaction://hlinksldjump"/>
              </a:rPr>
              <a:t>b. </a:t>
            </a:r>
            <a:r>
              <a:rPr lang="en-US" sz="1600" dirty="0" smtClean="0">
                <a:solidFill>
                  <a:schemeClr val="tx1">
                    <a:lumMod val="95000"/>
                    <a:lumOff val="5000"/>
                  </a:schemeClr>
                </a:solidFill>
                <a:cs typeface="Calibri" panose="020F0502020204030204" pitchFamily="34" charset="0"/>
                <a:hlinkClick r:id="rId13" action="ppaction://hlinksldjump"/>
              </a:rPr>
              <a:t>Configure SNMP</a:t>
            </a:r>
            <a:r>
              <a:rPr lang="en-US" sz="1600" dirty="0" smtClean="0">
                <a:solidFill>
                  <a:schemeClr val="tx1">
                    <a:lumMod val="95000"/>
                    <a:lumOff val="5000"/>
                  </a:schemeClr>
                </a:solidFill>
                <a:cs typeface="Calibri" panose="020F0502020204030204" pitchFamily="34" charset="0"/>
              </a:rPr>
              <a:t/>
            </a:r>
            <a:br>
              <a:rPr lang="en-US" sz="1600" dirty="0" smtClean="0">
                <a:solidFill>
                  <a:schemeClr val="tx1">
                    <a:lumMod val="95000"/>
                    <a:lumOff val="5000"/>
                  </a:schemeClr>
                </a:solidFill>
                <a:cs typeface="Calibri" panose="020F0502020204030204" pitchFamily="34" charset="0"/>
              </a:rPr>
            </a:br>
            <a:r>
              <a:rPr lang="en-US" sz="1600" dirty="0" smtClean="0">
                <a:solidFill>
                  <a:schemeClr val="tx1">
                    <a:lumMod val="95000"/>
                    <a:lumOff val="5000"/>
                  </a:schemeClr>
                </a:solidFill>
                <a:cs typeface="Calibri" panose="020F0502020204030204" pitchFamily="34" charset="0"/>
              </a:rPr>
              <a:t>	</a:t>
            </a:r>
            <a:r>
              <a:rPr lang="en-US" sz="1600" dirty="0" smtClean="0">
                <a:solidFill>
                  <a:schemeClr val="tx1">
                    <a:lumMod val="95000"/>
                    <a:lumOff val="5000"/>
                  </a:schemeClr>
                </a:solidFill>
                <a:cs typeface="Calibri" panose="020F0502020204030204" pitchFamily="34" charset="0"/>
                <a:hlinkClick r:id="rId14" action="ppaction://hlinksldjump"/>
              </a:rPr>
              <a:t>c. Authentication using Remote Server</a:t>
            </a:r>
            <a:r>
              <a:rPr lang="en-US" sz="1600" dirty="0" smtClean="0">
                <a:solidFill>
                  <a:schemeClr val="tx1">
                    <a:lumMod val="95000"/>
                    <a:lumOff val="5000"/>
                  </a:schemeClr>
                </a:solidFill>
                <a:cs typeface="Calibri" panose="020F0502020204030204" pitchFamily="34" charset="0"/>
              </a:rPr>
              <a:t/>
            </a:r>
            <a:br>
              <a:rPr lang="en-US" sz="1600" dirty="0" smtClean="0">
                <a:solidFill>
                  <a:schemeClr val="tx1">
                    <a:lumMod val="95000"/>
                    <a:lumOff val="5000"/>
                  </a:schemeClr>
                </a:solidFill>
                <a:cs typeface="Calibri" panose="020F0502020204030204" pitchFamily="34" charset="0"/>
              </a:rPr>
            </a:br>
            <a:r>
              <a:rPr lang="en-US" sz="1600" dirty="0" smtClean="0">
                <a:solidFill>
                  <a:schemeClr val="tx1">
                    <a:lumMod val="95000"/>
                    <a:lumOff val="5000"/>
                  </a:schemeClr>
                </a:solidFill>
                <a:cs typeface="Calibri" panose="020F0502020204030204" pitchFamily="34" charset="0"/>
              </a:rPr>
              <a:t>6. Packet Capture</a:t>
            </a:r>
            <a:r>
              <a:rPr lang="en-US" sz="1600" b="0" dirty="0" smtClean="0">
                <a:solidFill>
                  <a:schemeClr val="tx1">
                    <a:lumMod val="95000"/>
                    <a:lumOff val="5000"/>
                  </a:schemeClr>
                </a:solidFill>
                <a:cs typeface="Calibri" panose="020F0502020204030204" pitchFamily="34" charset="0"/>
              </a:rPr>
              <a:t/>
            </a:r>
            <a:br>
              <a:rPr lang="en-US" sz="1600" b="0" dirty="0" smtClean="0">
                <a:solidFill>
                  <a:schemeClr val="tx1">
                    <a:lumMod val="95000"/>
                    <a:lumOff val="5000"/>
                  </a:schemeClr>
                </a:solidFill>
                <a:cs typeface="Calibri" panose="020F0502020204030204" pitchFamily="34" charset="0"/>
              </a:rPr>
            </a:br>
            <a:r>
              <a:rPr lang="en-US" sz="1600" b="0" dirty="0">
                <a:solidFill>
                  <a:schemeClr val="tx1">
                    <a:lumMod val="95000"/>
                    <a:lumOff val="5000"/>
                  </a:schemeClr>
                </a:solidFill>
                <a:cs typeface="Calibri" panose="020F0502020204030204" pitchFamily="34" charset="0"/>
              </a:rPr>
              <a:t>	</a:t>
            </a:r>
            <a:r>
              <a:rPr lang="en-US" sz="1600" dirty="0">
                <a:solidFill>
                  <a:srgbClr val="0070C0"/>
                </a:solidFill>
                <a:cs typeface="Calibri" panose="020F0502020204030204" pitchFamily="34" charset="0"/>
              </a:rPr>
              <a:t>a. </a:t>
            </a:r>
            <a:r>
              <a:rPr lang="en-US" sz="1600" dirty="0">
                <a:solidFill>
                  <a:srgbClr val="0070C0"/>
                </a:solidFill>
                <a:cs typeface="Calibri" panose="020F0502020204030204" pitchFamily="34" charset="0"/>
                <a:hlinkClick r:id="rId15" action="ppaction://hlinksldjump"/>
              </a:rPr>
              <a:t>via CLI</a:t>
            </a:r>
            <a:r>
              <a:rPr lang="en-US" sz="1600" dirty="0">
                <a:solidFill>
                  <a:srgbClr val="0070C0"/>
                </a:solidFill>
                <a:cs typeface="Calibri" panose="020F0502020204030204" pitchFamily="34" charset="0"/>
              </a:rPr>
              <a:t/>
            </a:r>
            <a:br>
              <a:rPr lang="en-US" sz="1600" dirty="0">
                <a:solidFill>
                  <a:srgbClr val="0070C0"/>
                </a:solidFill>
                <a:cs typeface="Calibri" panose="020F0502020204030204" pitchFamily="34" charset="0"/>
              </a:rPr>
            </a:br>
            <a:r>
              <a:rPr lang="en-US" sz="1600" dirty="0">
                <a:solidFill>
                  <a:srgbClr val="0070C0"/>
                </a:solidFill>
                <a:cs typeface="Calibri" panose="020F0502020204030204" pitchFamily="34" charset="0"/>
              </a:rPr>
              <a:t>	b. </a:t>
            </a:r>
            <a:r>
              <a:rPr lang="en-US" sz="1600" dirty="0">
                <a:solidFill>
                  <a:srgbClr val="0070C0"/>
                </a:solidFill>
                <a:cs typeface="Calibri" panose="020F0502020204030204" pitchFamily="34" charset="0"/>
                <a:hlinkClick r:id="rId16" action="ppaction://hlinksldjump"/>
              </a:rPr>
              <a:t>via GUI</a:t>
            </a:r>
            <a:r>
              <a:rPr lang="en-US" sz="1600" dirty="0">
                <a:solidFill>
                  <a:schemeClr val="tx1">
                    <a:lumMod val="95000"/>
                    <a:lumOff val="5000"/>
                  </a:schemeClr>
                </a:solidFill>
                <a:cs typeface="Calibri" panose="020F0502020204030204" pitchFamily="34" charset="0"/>
              </a:rPr>
              <a:t/>
            </a:r>
            <a:br>
              <a:rPr lang="en-US" sz="1600" dirty="0">
                <a:solidFill>
                  <a:schemeClr val="tx1">
                    <a:lumMod val="95000"/>
                    <a:lumOff val="5000"/>
                  </a:schemeClr>
                </a:solidFill>
                <a:cs typeface="Calibri" panose="020F0502020204030204" pitchFamily="34" charset="0"/>
              </a:rPr>
            </a:br>
            <a:r>
              <a:rPr lang="en-US" sz="1200" dirty="0">
                <a:solidFill>
                  <a:schemeClr val="tx1">
                    <a:lumMod val="95000"/>
                    <a:lumOff val="5000"/>
                  </a:schemeClr>
                </a:solidFill>
                <a:cs typeface="Calibri" panose="020F0502020204030204" pitchFamily="34" charset="0"/>
              </a:rPr>
              <a:t/>
            </a:r>
            <a:br>
              <a:rPr lang="en-US" sz="1200" dirty="0">
                <a:solidFill>
                  <a:schemeClr val="tx1">
                    <a:lumMod val="95000"/>
                    <a:lumOff val="5000"/>
                  </a:schemeClr>
                </a:solidFill>
                <a:cs typeface="Calibri" panose="020F0502020204030204" pitchFamily="34" charset="0"/>
              </a:rPr>
            </a:br>
            <a:r>
              <a:rPr lang="en-US" sz="1200" dirty="0">
                <a:solidFill>
                  <a:schemeClr val="tx1">
                    <a:lumMod val="95000"/>
                    <a:lumOff val="5000"/>
                  </a:schemeClr>
                </a:solidFill>
                <a:cs typeface="Calibri" panose="020F0502020204030204" pitchFamily="34" charset="0"/>
              </a:rPr>
              <a:t/>
            </a:r>
            <a:br>
              <a:rPr lang="en-US" sz="1200" dirty="0">
                <a:solidFill>
                  <a:schemeClr val="tx1">
                    <a:lumMod val="95000"/>
                    <a:lumOff val="5000"/>
                  </a:schemeClr>
                </a:solidFill>
                <a:cs typeface="Calibri" panose="020F0502020204030204" pitchFamily="34" charset="0"/>
              </a:rPr>
            </a:br>
            <a:endParaRPr lang="en-IN" dirty="0"/>
          </a:p>
        </p:txBody>
      </p:sp>
    </p:spTree>
    <p:extLst>
      <p:ext uri="{BB962C8B-B14F-4D97-AF65-F5344CB8AC3E}">
        <p14:creationId xmlns:p14="http://schemas.microsoft.com/office/powerpoint/2010/main" val="1620905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336" y="1455820"/>
            <a:ext cx="12009120" cy="5173579"/>
          </a:xfrm>
          <a:prstGeom prst="rect">
            <a:avLst/>
          </a:prstGeom>
        </p:spPr>
      </p:pic>
      <p:sp>
        <p:nvSpPr>
          <p:cNvPr id="5" name="Oval 4"/>
          <p:cNvSpPr/>
          <p:nvPr/>
        </p:nvSpPr>
        <p:spPr>
          <a:xfrm>
            <a:off x="2672862" y="6304548"/>
            <a:ext cx="1056928" cy="324851"/>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Freeform 5"/>
          <p:cNvSpPr/>
          <p:nvPr/>
        </p:nvSpPr>
        <p:spPr>
          <a:xfrm>
            <a:off x="3705726" y="2743200"/>
            <a:ext cx="4580403" cy="3756250"/>
          </a:xfrm>
          <a:custGeom>
            <a:avLst/>
            <a:gdLst>
              <a:gd name="connsiteX0" fmla="*/ 0 w 4580403"/>
              <a:gd name="connsiteY0" fmla="*/ 3741821 h 3756250"/>
              <a:gd name="connsiteX1" fmla="*/ 3007895 w 4580403"/>
              <a:gd name="connsiteY1" fmla="*/ 3356811 h 3756250"/>
              <a:gd name="connsiteX2" fmla="*/ 4547937 w 4580403"/>
              <a:gd name="connsiteY2" fmla="*/ 1082843 h 3756250"/>
              <a:gd name="connsiteX3" fmla="*/ 4066674 w 4580403"/>
              <a:gd name="connsiteY3" fmla="*/ 0 h 3756250"/>
            </a:gdLst>
            <a:ahLst/>
            <a:cxnLst>
              <a:cxn ang="0">
                <a:pos x="connsiteX0" y="connsiteY0"/>
              </a:cxn>
              <a:cxn ang="0">
                <a:pos x="connsiteX1" y="connsiteY1"/>
              </a:cxn>
              <a:cxn ang="0">
                <a:pos x="connsiteX2" y="connsiteY2"/>
              </a:cxn>
              <a:cxn ang="0">
                <a:pos x="connsiteX3" y="connsiteY3"/>
              </a:cxn>
            </a:cxnLst>
            <a:rect l="l" t="t" r="r" b="b"/>
            <a:pathLst>
              <a:path w="4580403" h="3756250">
                <a:moveTo>
                  <a:pt x="0" y="3741821"/>
                </a:moveTo>
                <a:cubicBezTo>
                  <a:pt x="1124953" y="3770897"/>
                  <a:pt x="2249906" y="3799974"/>
                  <a:pt x="3007895" y="3356811"/>
                </a:cubicBezTo>
                <a:cubicBezTo>
                  <a:pt x="3765884" y="2913648"/>
                  <a:pt x="4371474" y="1642311"/>
                  <a:pt x="4547937" y="1082843"/>
                </a:cubicBezTo>
                <a:cubicBezTo>
                  <a:pt x="4724400" y="523375"/>
                  <a:pt x="4126832" y="150395"/>
                  <a:pt x="4066674" y="0"/>
                </a:cubicBezTo>
              </a:path>
            </a:pathLst>
          </a:cu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Oval 6"/>
          <p:cNvSpPr/>
          <p:nvPr/>
        </p:nvSpPr>
        <p:spPr>
          <a:xfrm>
            <a:off x="6870033" y="2310062"/>
            <a:ext cx="1407695" cy="44516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p:cNvSpPr txBox="1"/>
          <p:nvPr/>
        </p:nvSpPr>
        <p:spPr>
          <a:xfrm>
            <a:off x="9059780" y="3188372"/>
            <a:ext cx="2442848" cy="369332"/>
          </a:xfrm>
          <a:prstGeom prst="rect">
            <a:avLst/>
          </a:prstGeom>
          <a:noFill/>
        </p:spPr>
        <p:txBody>
          <a:bodyPr wrap="none" rtlCol="0">
            <a:spAutoFit/>
          </a:bodyPr>
          <a:lstStyle/>
          <a:p>
            <a:r>
              <a:rPr lang="en-IN" dirty="0">
                <a:solidFill>
                  <a:srgbClr val="FF0000"/>
                </a:solidFill>
              </a:rPr>
              <a:t>After Click Next Click OK</a:t>
            </a:r>
          </a:p>
        </p:txBody>
      </p:sp>
      <p:sp>
        <p:nvSpPr>
          <p:cNvPr id="2" name="Cloud 1"/>
          <p:cNvSpPr/>
          <p:nvPr/>
        </p:nvSpPr>
        <p:spPr>
          <a:xfrm>
            <a:off x="8876714" y="2912012"/>
            <a:ext cx="3010486" cy="970671"/>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p:cNvCxnSpPr>
            <a:stCxn id="7" idx="6"/>
          </p:cNvCxnSpPr>
          <p:nvPr/>
        </p:nvCxnSpPr>
        <p:spPr>
          <a:xfrm>
            <a:off x="8277728" y="2532647"/>
            <a:ext cx="922543" cy="50597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20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128" y="1443789"/>
            <a:ext cx="11931817" cy="5149516"/>
          </a:xfrm>
          <a:prstGeom prst="rect">
            <a:avLst/>
          </a:prstGeom>
        </p:spPr>
      </p:pic>
      <p:sp>
        <p:nvSpPr>
          <p:cNvPr id="6" name="Oval Callout 5"/>
          <p:cNvSpPr/>
          <p:nvPr/>
        </p:nvSpPr>
        <p:spPr>
          <a:xfrm rot="10276234">
            <a:off x="140681" y="1920519"/>
            <a:ext cx="2197591" cy="952118"/>
          </a:xfrm>
          <a:prstGeom prst="wedgeEllipseCallou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80468" y="2370219"/>
            <a:ext cx="1961243" cy="369332"/>
          </a:xfrm>
          <a:prstGeom prst="rect">
            <a:avLst/>
          </a:prstGeom>
          <a:noFill/>
        </p:spPr>
        <p:txBody>
          <a:bodyPr wrap="none" rtlCol="0">
            <a:spAutoFit/>
          </a:bodyPr>
          <a:lstStyle/>
          <a:p>
            <a:r>
              <a:rPr lang="en-IN" dirty="0">
                <a:solidFill>
                  <a:srgbClr val="FF0000"/>
                </a:solidFill>
              </a:rPr>
              <a:t>Access with new IP</a:t>
            </a:r>
          </a:p>
        </p:txBody>
      </p:sp>
      <p:sp>
        <p:nvSpPr>
          <p:cNvPr id="8" name="Oval 7"/>
          <p:cNvSpPr/>
          <p:nvPr/>
        </p:nvSpPr>
        <p:spPr>
          <a:xfrm>
            <a:off x="3031958" y="6063915"/>
            <a:ext cx="4391526" cy="52938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5227721" y="6223972"/>
            <a:ext cx="1688732" cy="369332"/>
          </a:xfrm>
          <a:prstGeom prst="rect">
            <a:avLst/>
          </a:prstGeom>
          <a:noFill/>
        </p:spPr>
        <p:txBody>
          <a:bodyPr wrap="none" rtlCol="0">
            <a:spAutoFit/>
          </a:bodyPr>
          <a:lstStyle/>
          <a:p>
            <a:r>
              <a:rPr lang="en-IN" dirty="0">
                <a:solidFill>
                  <a:srgbClr val="FF0000"/>
                </a:solidFill>
              </a:rPr>
              <a:t>Click to proceed</a:t>
            </a:r>
          </a:p>
        </p:txBody>
      </p:sp>
      <p:cxnSp>
        <p:nvCxnSpPr>
          <p:cNvPr id="11" name="Straight Arrow Connector 10"/>
          <p:cNvCxnSpPr/>
          <p:nvPr/>
        </p:nvCxnSpPr>
        <p:spPr>
          <a:xfrm>
            <a:off x="4415589" y="6328609"/>
            <a:ext cx="812132" cy="8003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69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 name="Picture 3"/>
          <p:cNvPicPr>
            <a:picLocks noChangeAspect="1"/>
          </p:cNvPicPr>
          <p:nvPr/>
        </p:nvPicPr>
        <p:blipFill>
          <a:blip r:embed="rId2"/>
          <a:stretch>
            <a:fillRect/>
          </a:stretch>
        </p:blipFill>
        <p:spPr>
          <a:xfrm>
            <a:off x="112542" y="1619250"/>
            <a:ext cx="11957538" cy="4991100"/>
          </a:xfrm>
          <a:prstGeom prst="rect">
            <a:avLst/>
          </a:prstGeom>
        </p:spPr>
      </p:pic>
      <p:sp>
        <p:nvSpPr>
          <p:cNvPr id="5" name="Oval 4"/>
          <p:cNvSpPr/>
          <p:nvPr/>
        </p:nvSpPr>
        <p:spPr>
          <a:xfrm>
            <a:off x="2153648" y="5642811"/>
            <a:ext cx="1395663" cy="38501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7279105" y="3910263"/>
            <a:ext cx="3621505" cy="1200329"/>
          </a:xfrm>
          <a:prstGeom prst="rect">
            <a:avLst/>
          </a:prstGeom>
          <a:noFill/>
        </p:spPr>
        <p:txBody>
          <a:bodyPr wrap="square" rtlCol="0">
            <a:spAutoFit/>
          </a:bodyPr>
          <a:lstStyle/>
          <a:p>
            <a:pPr algn="just"/>
            <a:r>
              <a:rPr lang="en-IN" dirty="0">
                <a:solidFill>
                  <a:srgbClr val="FF0000"/>
                </a:solidFill>
              </a:rPr>
              <a:t>Click Finished, as we want to configure advanced network setting </a:t>
            </a:r>
          </a:p>
          <a:p>
            <a:pPr algn="just"/>
            <a:r>
              <a:rPr lang="en-IN" dirty="0">
                <a:solidFill>
                  <a:srgbClr val="FF0000"/>
                </a:solidFill>
              </a:rPr>
              <a:t>Now will jump from setup utility to </a:t>
            </a:r>
            <a:r>
              <a:rPr lang="en-IN" b="1" dirty="0">
                <a:solidFill>
                  <a:srgbClr val="FF0000"/>
                </a:solidFill>
              </a:rPr>
              <a:t>configuration utility</a:t>
            </a:r>
          </a:p>
        </p:txBody>
      </p:sp>
      <p:sp>
        <p:nvSpPr>
          <p:cNvPr id="2" name="Cloud 1"/>
          <p:cNvSpPr/>
          <p:nvPr/>
        </p:nvSpPr>
        <p:spPr>
          <a:xfrm>
            <a:off x="6639951" y="3727938"/>
            <a:ext cx="4754880" cy="1575582"/>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Arrow Connector 6"/>
          <p:cNvCxnSpPr/>
          <p:nvPr/>
        </p:nvCxnSpPr>
        <p:spPr>
          <a:xfrm flipV="1">
            <a:off x="3549311" y="4556594"/>
            <a:ext cx="3287587" cy="126743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39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6284" y="2476787"/>
            <a:ext cx="7349067" cy="646331"/>
          </a:xfrm>
        </p:spPr>
        <p:txBody>
          <a:bodyPr/>
          <a:lstStyle/>
          <a:p>
            <a:pPr algn="ctr"/>
            <a:r>
              <a:rPr lang="en-IN" dirty="0">
                <a:solidFill>
                  <a:schemeClr val="tx1"/>
                </a:solidFill>
              </a:rPr>
              <a:t>Configuration Utility</a:t>
            </a:r>
          </a:p>
        </p:txBody>
      </p:sp>
      <p:sp>
        <p:nvSpPr>
          <p:cNvPr id="2" name="TextBox 1"/>
          <p:cNvSpPr txBox="1"/>
          <p:nvPr/>
        </p:nvSpPr>
        <p:spPr>
          <a:xfrm>
            <a:off x="4164037" y="4656406"/>
            <a:ext cx="3362844" cy="584775"/>
          </a:xfrm>
          <a:prstGeom prst="rect">
            <a:avLst/>
          </a:prstGeom>
          <a:noFill/>
        </p:spPr>
        <p:txBody>
          <a:bodyPr wrap="none" rtlCol="0">
            <a:spAutoFit/>
          </a:bodyPr>
          <a:lstStyle/>
          <a:p>
            <a:r>
              <a:rPr lang="en-IN" sz="3200" b="1" dirty="0"/>
              <a:t>Vlan Configuration</a:t>
            </a:r>
          </a:p>
        </p:txBody>
      </p:sp>
    </p:spTree>
    <p:extLst>
      <p:ext uri="{BB962C8B-B14F-4D97-AF65-F5344CB8AC3E}">
        <p14:creationId xmlns:p14="http://schemas.microsoft.com/office/powerpoint/2010/main" val="3303970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677" y="1444487"/>
            <a:ext cx="11943472" cy="5160065"/>
          </a:xfrm>
          <a:prstGeom prst="rect">
            <a:avLst/>
          </a:prstGeom>
        </p:spPr>
      </p:pic>
      <p:sp>
        <p:nvSpPr>
          <p:cNvPr id="5" name="Oval 4"/>
          <p:cNvSpPr/>
          <p:nvPr/>
        </p:nvSpPr>
        <p:spPr>
          <a:xfrm>
            <a:off x="112544" y="3843130"/>
            <a:ext cx="1404730" cy="23854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4461963" y="2891180"/>
            <a:ext cx="2093585" cy="369332"/>
          </a:xfrm>
          <a:prstGeom prst="rect">
            <a:avLst/>
          </a:prstGeom>
          <a:noFill/>
        </p:spPr>
        <p:txBody>
          <a:bodyPr wrap="square" rtlCol="0">
            <a:spAutoFit/>
          </a:bodyPr>
          <a:lstStyle/>
          <a:p>
            <a:r>
              <a:rPr lang="en-IN" dirty="0">
                <a:solidFill>
                  <a:srgbClr val="FF0000"/>
                </a:solidFill>
              </a:rPr>
              <a:t>Click on Network</a:t>
            </a:r>
          </a:p>
        </p:txBody>
      </p:sp>
      <p:sp>
        <p:nvSpPr>
          <p:cNvPr id="2" name="Cloud 1"/>
          <p:cNvSpPr/>
          <p:nvPr/>
        </p:nvSpPr>
        <p:spPr>
          <a:xfrm>
            <a:off x="4321282" y="2841674"/>
            <a:ext cx="2093585" cy="604911"/>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p:cNvCxnSpPr/>
          <p:nvPr/>
        </p:nvCxnSpPr>
        <p:spPr>
          <a:xfrm flipV="1">
            <a:off x="1517274" y="3193366"/>
            <a:ext cx="2804009" cy="64976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31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458982"/>
            <a:ext cx="7581900" cy="5127348"/>
          </a:xfrm>
          <a:prstGeom prst="rect">
            <a:avLst/>
          </a:prstGeom>
        </p:spPr>
      </p:pic>
      <p:sp>
        <p:nvSpPr>
          <p:cNvPr id="7" name="Oval 6"/>
          <p:cNvSpPr/>
          <p:nvPr/>
        </p:nvSpPr>
        <p:spPr>
          <a:xfrm>
            <a:off x="2266122" y="5035826"/>
            <a:ext cx="1391478" cy="410817"/>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9090991" y="4240696"/>
            <a:ext cx="1844416" cy="369332"/>
          </a:xfrm>
          <a:prstGeom prst="rect">
            <a:avLst/>
          </a:prstGeom>
          <a:noFill/>
        </p:spPr>
        <p:txBody>
          <a:bodyPr wrap="none" rtlCol="0">
            <a:spAutoFit/>
          </a:bodyPr>
          <a:lstStyle/>
          <a:p>
            <a:r>
              <a:rPr lang="en-IN" dirty="0">
                <a:solidFill>
                  <a:srgbClr val="FF0000"/>
                </a:solidFill>
              </a:rPr>
              <a:t>Click on VLAN List</a:t>
            </a:r>
          </a:p>
        </p:txBody>
      </p:sp>
      <p:sp>
        <p:nvSpPr>
          <p:cNvPr id="2" name="Cloud 1"/>
          <p:cNvSpPr/>
          <p:nvPr/>
        </p:nvSpPr>
        <p:spPr>
          <a:xfrm>
            <a:off x="8862646" y="4065563"/>
            <a:ext cx="2405576" cy="815926"/>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 name="Straight Arrow Connector 3"/>
          <p:cNvCxnSpPr>
            <a:stCxn id="7" idx="6"/>
            <a:endCxn id="2" idx="2"/>
          </p:cNvCxnSpPr>
          <p:nvPr/>
        </p:nvCxnSpPr>
        <p:spPr>
          <a:xfrm flipV="1">
            <a:off x="3657600" y="4473526"/>
            <a:ext cx="5212508" cy="76770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73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474" y="1453599"/>
            <a:ext cx="11971606" cy="3314700"/>
          </a:xfrm>
          <a:prstGeom prst="rect">
            <a:avLst/>
          </a:prstGeom>
        </p:spPr>
      </p:pic>
      <p:sp>
        <p:nvSpPr>
          <p:cNvPr id="5" name="Oval 4"/>
          <p:cNvSpPr/>
          <p:nvPr/>
        </p:nvSpPr>
        <p:spPr>
          <a:xfrm>
            <a:off x="11188098" y="2918742"/>
            <a:ext cx="811645" cy="421585"/>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Arrow Connector 6"/>
          <p:cNvCxnSpPr/>
          <p:nvPr/>
        </p:nvCxnSpPr>
        <p:spPr>
          <a:xfrm flipH="1">
            <a:off x="10734261" y="3340327"/>
            <a:ext cx="808382" cy="160273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401878" y="5454135"/>
            <a:ext cx="1949316" cy="369332"/>
          </a:xfrm>
          <a:prstGeom prst="rect">
            <a:avLst/>
          </a:prstGeom>
          <a:noFill/>
        </p:spPr>
        <p:txBody>
          <a:bodyPr wrap="none" rtlCol="0">
            <a:spAutoFit/>
          </a:bodyPr>
          <a:lstStyle/>
          <a:p>
            <a:r>
              <a:rPr lang="en-IN" dirty="0">
                <a:solidFill>
                  <a:srgbClr val="FF0000"/>
                </a:solidFill>
              </a:rPr>
              <a:t>Click to create vlan</a:t>
            </a:r>
          </a:p>
        </p:txBody>
      </p:sp>
      <p:sp>
        <p:nvSpPr>
          <p:cNvPr id="10" name="Cloud 9"/>
          <p:cNvSpPr/>
          <p:nvPr/>
        </p:nvSpPr>
        <p:spPr>
          <a:xfrm>
            <a:off x="6970643" y="4943061"/>
            <a:ext cx="4572000" cy="1457739"/>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2916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449249"/>
            <a:ext cx="8296275" cy="5019675"/>
          </a:xfrm>
          <a:prstGeom prst="rect">
            <a:avLst/>
          </a:prstGeom>
        </p:spPr>
      </p:pic>
      <p:cxnSp>
        <p:nvCxnSpPr>
          <p:cNvPr id="7" name="Straight Arrow Connector 6"/>
          <p:cNvCxnSpPr/>
          <p:nvPr/>
        </p:nvCxnSpPr>
        <p:spPr>
          <a:xfrm flipV="1">
            <a:off x="5963478" y="3127513"/>
            <a:ext cx="2504661" cy="1325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8613913" y="2928730"/>
            <a:ext cx="3196323" cy="76862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Arrow Connector 9"/>
          <p:cNvCxnSpPr/>
          <p:nvPr/>
        </p:nvCxnSpPr>
        <p:spPr>
          <a:xfrm flipV="1">
            <a:off x="4982817" y="3313043"/>
            <a:ext cx="3485322" cy="50358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024730" y="3140765"/>
            <a:ext cx="2785506" cy="369332"/>
          </a:xfrm>
          <a:prstGeom prst="rect">
            <a:avLst/>
          </a:prstGeom>
          <a:noFill/>
        </p:spPr>
        <p:txBody>
          <a:bodyPr wrap="none" rtlCol="0">
            <a:spAutoFit/>
          </a:bodyPr>
          <a:lstStyle/>
          <a:p>
            <a:r>
              <a:rPr lang="en-IN" dirty="0">
                <a:solidFill>
                  <a:srgbClr val="FF0000"/>
                </a:solidFill>
              </a:rPr>
              <a:t>Type vlan name and vlan id </a:t>
            </a:r>
          </a:p>
        </p:txBody>
      </p:sp>
      <p:sp>
        <p:nvSpPr>
          <p:cNvPr id="12" name="Rounded Rectangle 11"/>
          <p:cNvSpPr/>
          <p:nvPr/>
        </p:nvSpPr>
        <p:spPr>
          <a:xfrm>
            <a:off x="8468139" y="4969565"/>
            <a:ext cx="3591339" cy="131196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FF0000"/>
                </a:solidFill>
              </a:rPr>
              <a:t>Interface can be tagged or untagged as per requirement </a:t>
            </a:r>
          </a:p>
        </p:txBody>
      </p:sp>
      <p:sp>
        <p:nvSpPr>
          <p:cNvPr id="13" name="Oval 12"/>
          <p:cNvSpPr/>
          <p:nvPr/>
        </p:nvSpPr>
        <p:spPr>
          <a:xfrm>
            <a:off x="3273286" y="4081670"/>
            <a:ext cx="4545496" cy="1364973"/>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5" name="Straight Arrow Connector 14"/>
          <p:cNvCxnSpPr>
            <a:stCxn id="13" idx="5"/>
          </p:cNvCxnSpPr>
          <p:nvPr/>
        </p:nvCxnSpPr>
        <p:spPr>
          <a:xfrm>
            <a:off x="7153110" y="5246747"/>
            <a:ext cx="1315029" cy="19989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2"/>
          </p:cNvCxnSpPr>
          <p:nvPr/>
        </p:nvCxnSpPr>
        <p:spPr>
          <a:xfrm>
            <a:off x="4148138" y="6468924"/>
            <a:ext cx="728662" cy="143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82817" y="6549302"/>
            <a:ext cx="1451038" cy="369332"/>
          </a:xfrm>
          <a:prstGeom prst="rect">
            <a:avLst/>
          </a:prstGeom>
          <a:noFill/>
        </p:spPr>
        <p:txBody>
          <a:bodyPr wrap="none" rtlCol="0">
            <a:spAutoFit/>
          </a:bodyPr>
          <a:lstStyle/>
          <a:p>
            <a:r>
              <a:rPr lang="en-IN" dirty="0">
                <a:solidFill>
                  <a:srgbClr val="FF0000"/>
                </a:solidFill>
              </a:rPr>
              <a:t>Click Finished</a:t>
            </a:r>
          </a:p>
        </p:txBody>
      </p:sp>
    </p:spTree>
    <p:extLst>
      <p:ext uri="{BB962C8B-B14F-4D97-AF65-F5344CB8AC3E}">
        <p14:creationId xmlns:p14="http://schemas.microsoft.com/office/powerpoint/2010/main" val="384063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2" grpId="0" animBg="1"/>
      <p:bldP spid="13"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542" y="2222695"/>
            <a:ext cx="11915335" cy="3250952"/>
          </a:xfrm>
          <a:prstGeom prst="rect">
            <a:avLst/>
          </a:prstGeom>
        </p:spPr>
      </p:pic>
      <p:sp>
        <p:nvSpPr>
          <p:cNvPr id="6" name="Rectangle 5"/>
          <p:cNvSpPr/>
          <p:nvPr/>
        </p:nvSpPr>
        <p:spPr>
          <a:xfrm>
            <a:off x="2319130" y="4454772"/>
            <a:ext cx="9511799" cy="2297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Box 4"/>
          <p:cNvSpPr txBox="1"/>
          <p:nvPr/>
        </p:nvSpPr>
        <p:spPr>
          <a:xfrm>
            <a:off x="2644727" y="1433591"/>
            <a:ext cx="5334922" cy="584775"/>
          </a:xfrm>
          <a:prstGeom prst="rect">
            <a:avLst/>
          </a:prstGeom>
          <a:noFill/>
        </p:spPr>
        <p:txBody>
          <a:bodyPr wrap="none" rtlCol="0">
            <a:spAutoFit/>
          </a:bodyPr>
          <a:lstStyle/>
          <a:p>
            <a:r>
              <a:rPr lang="en-IN" sz="3200" dirty="0"/>
              <a:t>Quick View on Configured Vlan</a:t>
            </a:r>
          </a:p>
        </p:txBody>
      </p:sp>
    </p:spTree>
    <p:extLst>
      <p:ext uri="{BB962C8B-B14F-4D97-AF65-F5344CB8AC3E}">
        <p14:creationId xmlns:p14="http://schemas.microsoft.com/office/powerpoint/2010/main" val="273012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3042" y="2822714"/>
            <a:ext cx="6132641" cy="584775"/>
          </a:xfrm>
          <a:prstGeom prst="rect">
            <a:avLst/>
          </a:prstGeom>
          <a:noFill/>
        </p:spPr>
        <p:txBody>
          <a:bodyPr wrap="none" rtlCol="0">
            <a:spAutoFit/>
          </a:bodyPr>
          <a:lstStyle/>
          <a:p>
            <a:r>
              <a:rPr lang="en-IN" sz="3200" dirty="0"/>
              <a:t>Self IP and Floating IP Configuration</a:t>
            </a:r>
          </a:p>
        </p:txBody>
      </p:sp>
    </p:spTree>
    <p:extLst>
      <p:ext uri="{BB962C8B-B14F-4D97-AF65-F5344CB8AC3E}">
        <p14:creationId xmlns:p14="http://schemas.microsoft.com/office/powerpoint/2010/main" val="309172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8602" y="1149029"/>
            <a:ext cx="7349067" cy="646331"/>
          </a:xfrm>
        </p:spPr>
        <p:txBody>
          <a:bodyPr/>
          <a:lstStyle/>
          <a:p>
            <a:pPr algn="ctr"/>
            <a:r>
              <a:rPr lang="en-IN" dirty="0" smtClean="0">
                <a:solidFill>
                  <a:srgbClr val="E31837"/>
                </a:solidFill>
              </a:rPr>
              <a:t>LTM Introduction</a:t>
            </a:r>
            <a:endParaRPr lang="en-IN" dirty="0">
              <a:solidFill>
                <a:srgbClr val="E31837"/>
              </a:solidFill>
            </a:endParaRPr>
          </a:p>
        </p:txBody>
      </p:sp>
      <p:sp>
        <p:nvSpPr>
          <p:cNvPr id="2" name="TextBox 1"/>
          <p:cNvSpPr txBox="1"/>
          <p:nvPr/>
        </p:nvSpPr>
        <p:spPr>
          <a:xfrm>
            <a:off x="1002082" y="2116899"/>
            <a:ext cx="9956893" cy="4524315"/>
          </a:xfrm>
          <a:prstGeom prst="rect">
            <a:avLst/>
          </a:prstGeom>
          <a:noFill/>
        </p:spPr>
        <p:txBody>
          <a:bodyPr wrap="none" rtlCol="0">
            <a:spAutoFit/>
          </a:bodyPr>
          <a:lstStyle/>
          <a:p>
            <a:pPr marL="285750" indent="-285750">
              <a:lnSpc>
                <a:spcPct val="150000"/>
              </a:lnSpc>
              <a:buFont typeface="Wingdings" pitchFamily="2" charset="2"/>
              <a:buChar char="§"/>
            </a:pPr>
            <a:r>
              <a:rPr lang="en-US" sz="2400" dirty="0" smtClean="0"/>
              <a:t>LTM delivers applications to </a:t>
            </a:r>
            <a:r>
              <a:rPr lang="en-US" sz="2400" dirty="0"/>
              <a:t>users in a reliable, secure, and optimized </a:t>
            </a:r>
            <a:r>
              <a:rPr lang="en-US" sz="2400" dirty="0" smtClean="0"/>
              <a:t>way.</a:t>
            </a:r>
            <a:endParaRPr lang="en-IN" sz="2400" dirty="0" smtClean="0">
              <a:solidFill>
                <a:prstClr val="black"/>
              </a:solidFill>
            </a:endParaRPr>
          </a:p>
          <a:p>
            <a:pPr marL="285750" indent="-285750">
              <a:lnSpc>
                <a:spcPct val="150000"/>
              </a:lnSpc>
              <a:buFont typeface="Wingdings" pitchFamily="2" charset="2"/>
              <a:buChar char="§"/>
            </a:pPr>
            <a:r>
              <a:rPr lang="en-IN" sz="2400" dirty="0" smtClean="0">
                <a:solidFill>
                  <a:prstClr val="black"/>
                </a:solidFill>
              </a:rPr>
              <a:t>LTM is used to Load Balances the client request among the servers in a pool.</a:t>
            </a:r>
          </a:p>
          <a:p>
            <a:pPr marL="285750" indent="-285750">
              <a:lnSpc>
                <a:spcPct val="150000"/>
              </a:lnSpc>
              <a:buFont typeface="Wingdings" pitchFamily="2" charset="2"/>
              <a:buChar char="§"/>
            </a:pPr>
            <a:r>
              <a:rPr lang="en-IN" sz="2400" dirty="0" smtClean="0">
                <a:solidFill>
                  <a:prstClr val="black"/>
                </a:solidFill>
              </a:rPr>
              <a:t>It uses multiple load balancing algorithm for distributing the client request.</a:t>
            </a:r>
          </a:p>
          <a:p>
            <a:pPr marL="285750" indent="-285750">
              <a:lnSpc>
                <a:spcPct val="150000"/>
              </a:lnSpc>
              <a:buFont typeface="Wingdings" pitchFamily="2" charset="2"/>
              <a:buChar char="§"/>
            </a:pPr>
            <a:r>
              <a:rPr lang="en-US" sz="2400" dirty="0" smtClean="0"/>
              <a:t>LTM provides extensibility </a:t>
            </a:r>
            <a:r>
              <a:rPr lang="en-US" sz="2400" dirty="0"/>
              <a:t>and flexibility of application services with the </a:t>
            </a:r>
          </a:p>
          <a:p>
            <a:pPr>
              <a:lnSpc>
                <a:spcPct val="150000"/>
              </a:lnSpc>
            </a:pPr>
            <a:r>
              <a:rPr lang="en-US" sz="2400" dirty="0"/>
              <a:t> </a:t>
            </a:r>
            <a:r>
              <a:rPr lang="en-US" sz="2400" dirty="0" smtClean="0"/>
              <a:t>    programmability we </a:t>
            </a:r>
            <a:r>
              <a:rPr lang="en-US" sz="2400" dirty="0"/>
              <a:t>need to manage your physical, virtual, and cloud </a:t>
            </a:r>
            <a:endParaRPr lang="en-US" sz="2400" dirty="0" smtClean="0"/>
          </a:p>
          <a:p>
            <a:pPr>
              <a:lnSpc>
                <a:spcPct val="150000"/>
              </a:lnSpc>
            </a:pPr>
            <a:r>
              <a:rPr lang="en-US" sz="2400" dirty="0"/>
              <a:t> </a:t>
            </a:r>
            <a:r>
              <a:rPr lang="en-US" sz="2400" dirty="0" smtClean="0"/>
              <a:t>    infrastructure.</a:t>
            </a:r>
            <a:endParaRPr lang="en-IN" sz="2400" dirty="0" smtClean="0">
              <a:solidFill>
                <a:prstClr val="black"/>
              </a:solidFill>
            </a:endParaRPr>
          </a:p>
          <a:p>
            <a:pPr marL="285750" indent="-285750">
              <a:lnSpc>
                <a:spcPct val="150000"/>
              </a:lnSpc>
              <a:buFont typeface="Wingdings" pitchFamily="2" charset="2"/>
              <a:buChar char="§"/>
            </a:pPr>
            <a:r>
              <a:rPr lang="en-IN" sz="2400" dirty="0" smtClean="0">
                <a:solidFill>
                  <a:prstClr val="black"/>
                </a:solidFill>
              </a:rPr>
              <a:t>It monitors the health &amp; performance of the servers.</a:t>
            </a:r>
          </a:p>
          <a:p>
            <a:pPr marL="285750" indent="-285750">
              <a:lnSpc>
                <a:spcPct val="150000"/>
              </a:lnSpc>
              <a:buFont typeface="Wingdings" pitchFamily="2" charset="2"/>
              <a:buChar char="§"/>
            </a:pPr>
            <a:endParaRPr lang="en-IN" sz="2400" dirty="0">
              <a:solidFill>
                <a:prstClr val="black"/>
              </a:solidFill>
            </a:endParaRPr>
          </a:p>
        </p:txBody>
      </p:sp>
    </p:spTree>
    <p:extLst>
      <p:ext uri="{BB962C8B-B14F-4D97-AF65-F5344CB8AC3E}">
        <p14:creationId xmlns:p14="http://schemas.microsoft.com/office/powerpoint/2010/main" val="2915257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542" y="1462709"/>
            <a:ext cx="5145258" cy="5097117"/>
          </a:xfrm>
          <a:prstGeom prst="rect">
            <a:avLst/>
          </a:prstGeom>
        </p:spPr>
      </p:pic>
      <p:sp>
        <p:nvSpPr>
          <p:cNvPr id="5" name="Oval 4"/>
          <p:cNvSpPr/>
          <p:nvPr/>
        </p:nvSpPr>
        <p:spPr>
          <a:xfrm>
            <a:off x="225287" y="4744278"/>
            <a:ext cx="1908313" cy="318053"/>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p:cNvSpPr txBox="1"/>
          <p:nvPr/>
        </p:nvSpPr>
        <p:spPr>
          <a:xfrm>
            <a:off x="6374295" y="4411768"/>
            <a:ext cx="1625381" cy="369332"/>
          </a:xfrm>
          <a:prstGeom prst="rect">
            <a:avLst/>
          </a:prstGeom>
          <a:noFill/>
        </p:spPr>
        <p:txBody>
          <a:bodyPr wrap="none" rtlCol="0">
            <a:spAutoFit/>
          </a:bodyPr>
          <a:lstStyle/>
          <a:p>
            <a:r>
              <a:rPr lang="en-IN" dirty="0">
                <a:solidFill>
                  <a:srgbClr val="FF0000"/>
                </a:solidFill>
              </a:rPr>
              <a:t>Click on Self IPs</a:t>
            </a:r>
          </a:p>
        </p:txBody>
      </p:sp>
      <p:cxnSp>
        <p:nvCxnSpPr>
          <p:cNvPr id="3" name="Straight Arrow Connector 2"/>
          <p:cNvCxnSpPr/>
          <p:nvPr/>
        </p:nvCxnSpPr>
        <p:spPr>
          <a:xfrm flipV="1">
            <a:off x="2133600" y="4515729"/>
            <a:ext cx="4028049" cy="37982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6175717" y="4107765"/>
            <a:ext cx="2574388" cy="954565"/>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3264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540" y="2008448"/>
            <a:ext cx="11973444" cy="4026593"/>
          </a:xfrm>
          <a:prstGeom prst="rect">
            <a:avLst/>
          </a:prstGeom>
        </p:spPr>
      </p:pic>
      <p:sp>
        <p:nvSpPr>
          <p:cNvPr id="5" name="Oval 4"/>
          <p:cNvSpPr/>
          <p:nvPr/>
        </p:nvSpPr>
        <p:spPr>
          <a:xfrm>
            <a:off x="11289221" y="3730789"/>
            <a:ext cx="768626" cy="376977"/>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Arrow Connector 6"/>
          <p:cNvCxnSpPr/>
          <p:nvPr/>
        </p:nvCxnSpPr>
        <p:spPr>
          <a:xfrm flipH="1">
            <a:off x="10691446" y="4107766"/>
            <a:ext cx="914400" cy="121980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84006" y="5496642"/>
            <a:ext cx="3106813" cy="369332"/>
          </a:xfrm>
          <a:prstGeom prst="rect">
            <a:avLst/>
          </a:prstGeom>
          <a:noFill/>
        </p:spPr>
        <p:txBody>
          <a:bodyPr wrap="none" rtlCol="0">
            <a:spAutoFit/>
          </a:bodyPr>
          <a:lstStyle/>
          <a:p>
            <a:r>
              <a:rPr lang="en-IN" dirty="0">
                <a:solidFill>
                  <a:srgbClr val="FF0000"/>
                </a:solidFill>
              </a:rPr>
              <a:t>Click create to configure self ip</a:t>
            </a:r>
          </a:p>
        </p:txBody>
      </p:sp>
      <p:sp>
        <p:nvSpPr>
          <p:cNvPr id="3" name="Cloud 2"/>
          <p:cNvSpPr/>
          <p:nvPr/>
        </p:nvSpPr>
        <p:spPr>
          <a:xfrm>
            <a:off x="7272997" y="5233182"/>
            <a:ext cx="3910818" cy="801859"/>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0828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539" y="1662733"/>
            <a:ext cx="11980985" cy="4857750"/>
          </a:xfrm>
          <a:prstGeom prst="rect">
            <a:avLst/>
          </a:prstGeom>
        </p:spPr>
      </p:pic>
      <p:sp>
        <p:nvSpPr>
          <p:cNvPr id="5" name="TextBox 4"/>
          <p:cNvSpPr txBox="1"/>
          <p:nvPr/>
        </p:nvSpPr>
        <p:spPr>
          <a:xfrm>
            <a:off x="6957392" y="3485322"/>
            <a:ext cx="1721946" cy="369332"/>
          </a:xfrm>
          <a:prstGeom prst="rect">
            <a:avLst/>
          </a:prstGeom>
          <a:noFill/>
        </p:spPr>
        <p:txBody>
          <a:bodyPr wrap="none" rtlCol="0">
            <a:spAutoFit/>
          </a:bodyPr>
          <a:lstStyle/>
          <a:p>
            <a:r>
              <a:rPr lang="en-IN" dirty="0">
                <a:solidFill>
                  <a:srgbClr val="FF0000"/>
                </a:solidFill>
              </a:rPr>
              <a:t>Name the self IP</a:t>
            </a:r>
          </a:p>
        </p:txBody>
      </p:sp>
      <p:sp>
        <p:nvSpPr>
          <p:cNvPr id="7" name="TextBox 6"/>
          <p:cNvSpPr txBox="1"/>
          <p:nvPr/>
        </p:nvSpPr>
        <p:spPr>
          <a:xfrm>
            <a:off x="6957392" y="3962400"/>
            <a:ext cx="4490075" cy="369332"/>
          </a:xfrm>
          <a:prstGeom prst="rect">
            <a:avLst/>
          </a:prstGeom>
          <a:noFill/>
        </p:spPr>
        <p:txBody>
          <a:bodyPr wrap="none" rtlCol="0">
            <a:spAutoFit/>
          </a:bodyPr>
          <a:lstStyle/>
          <a:p>
            <a:r>
              <a:rPr lang="en-IN" dirty="0">
                <a:solidFill>
                  <a:srgbClr val="FF0000"/>
                </a:solidFill>
              </a:rPr>
              <a:t>Type IP address and mask as per requirement </a:t>
            </a:r>
          </a:p>
        </p:txBody>
      </p:sp>
      <p:sp>
        <p:nvSpPr>
          <p:cNvPr id="8" name="TextBox 7"/>
          <p:cNvSpPr txBox="1"/>
          <p:nvPr/>
        </p:nvSpPr>
        <p:spPr>
          <a:xfrm>
            <a:off x="6957392" y="4446311"/>
            <a:ext cx="1191352" cy="369332"/>
          </a:xfrm>
          <a:prstGeom prst="rect">
            <a:avLst/>
          </a:prstGeom>
          <a:noFill/>
        </p:spPr>
        <p:txBody>
          <a:bodyPr wrap="none" rtlCol="0">
            <a:spAutoFit/>
          </a:bodyPr>
          <a:lstStyle/>
          <a:p>
            <a:r>
              <a:rPr lang="en-IN" dirty="0">
                <a:solidFill>
                  <a:srgbClr val="FF0000"/>
                </a:solidFill>
              </a:rPr>
              <a:t>Select vlan</a:t>
            </a:r>
          </a:p>
        </p:txBody>
      </p:sp>
      <p:sp>
        <p:nvSpPr>
          <p:cNvPr id="9" name="TextBox 8"/>
          <p:cNvSpPr txBox="1"/>
          <p:nvPr/>
        </p:nvSpPr>
        <p:spPr>
          <a:xfrm>
            <a:off x="7397704" y="5107645"/>
            <a:ext cx="3609450" cy="369332"/>
          </a:xfrm>
          <a:prstGeom prst="rect">
            <a:avLst/>
          </a:prstGeom>
          <a:noFill/>
        </p:spPr>
        <p:txBody>
          <a:bodyPr wrap="none" rtlCol="0">
            <a:spAutoFit/>
          </a:bodyPr>
          <a:lstStyle/>
          <a:p>
            <a:r>
              <a:rPr lang="en-IN" dirty="0">
                <a:solidFill>
                  <a:srgbClr val="FF0000"/>
                </a:solidFill>
              </a:rPr>
              <a:t>Select non-floating as it is physical IP</a:t>
            </a:r>
          </a:p>
        </p:txBody>
      </p:sp>
      <p:cxnSp>
        <p:nvCxnSpPr>
          <p:cNvPr id="11" name="Straight Arrow Connector 10"/>
          <p:cNvCxnSpPr>
            <a:endCxn id="5" idx="1"/>
          </p:cNvCxnSpPr>
          <p:nvPr/>
        </p:nvCxnSpPr>
        <p:spPr>
          <a:xfrm>
            <a:off x="6042991" y="3669988"/>
            <a:ext cx="914401"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1"/>
          </p:cNvCxnSpPr>
          <p:nvPr/>
        </p:nvCxnSpPr>
        <p:spPr>
          <a:xfrm>
            <a:off x="6467061" y="4091608"/>
            <a:ext cx="490331" cy="5545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500191" y="4173570"/>
            <a:ext cx="457201" cy="18466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022574" y="4630977"/>
            <a:ext cx="193481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9" idx="1"/>
          </p:cNvCxnSpPr>
          <p:nvPr/>
        </p:nvCxnSpPr>
        <p:spPr>
          <a:xfrm>
            <a:off x="6712226" y="5292311"/>
            <a:ext cx="68547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869809" y="5476977"/>
            <a:ext cx="496242" cy="446745"/>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2" name="Straight Arrow Connector 21"/>
          <p:cNvCxnSpPr>
            <a:stCxn id="20" idx="6"/>
          </p:cNvCxnSpPr>
          <p:nvPr/>
        </p:nvCxnSpPr>
        <p:spPr>
          <a:xfrm>
            <a:off x="3366051" y="5700350"/>
            <a:ext cx="1656523" cy="36914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22574" y="6058818"/>
            <a:ext cx="3291542" cy="369332"/>
          </a:xfrm>
          <a:prstGeom prst="rect">
            <a:avLst/>
          </a:prstGeom>
          <a:noFill/>
        </p:spPr>
        <p:txBody>
          <a:bodyPr wrap="none" rtlCol="0">
            <a:spAutoFit/>
          </a:bodyPr>
          <a:lstStyle/>
          <a:p>
            <a:r>
              <a:rPr lang="en-IN" dirty="0">
                <a:solidFill>
                  <a:srgbClr val="FF0000"/>
                </a:solidFill>
              </a:rPr>
              <a:t>Click repeat to configure floating </a:t>
            </a:r>
          </a:p>
        </p:txBody>
      </p:sp>
    </p:spTree>
    <p:extLst>
      <p:ext uri="{BB962C8B-B14F-4D97-AF65-F5344CB8AC3E}">
        <p14:creationId xmlns:p14="http://schemas.microsoft.com/office/powerpoint/2010/main" val="90672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20" grpId="0" animBg="1"/>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 y="1703110"/>
            <a:ext cx="11816862" cy="4352925"/>
          </a:xfrm>
          <a:prstGeom prst="rect">
            <a:avLst/>
          </a:prstGeom>
        </p:spPr>
      </p:pic>
      <p:sp>
        <p:nvSpPr>
          <p:cNvPr id="5" name="TextBox 4"/>
          <p:cNvSpPr txBox="1"/>
          <p:nvPr/>
        </p:nvSpPr>
        <p:spPr>
          <a:xfrm>
            <a:off x="6983896" y="3525078"/>
            <a:ext cx="1721946" cy="369332"/>
          </a:xfrm>
          <a:prstGeom prst="rect">
            <a:avLst/>
          </a:prstGeom>
          <a:noFill/>
        </p:spPr>
        <p:txBody>
          <a:bodyPr wrap="none" rtlCol="0">
            <a:spAutoFit/>
          </a:bodyPr>
          <a:lstStyle/>
          <a:p>
            <a:r>
              <a:rPr lang="en-IN" dirty="0">
                <a:solidFill>
                  <a:srgbClr val="FF0000"/>
                </a:solidFill>
              </a:rPr>
              <a:t>Name the self IP</a:t>
            </a:r>
          </a:p>
        </p:txBody>
      </p:sp>
      <p:sp>
        <p:nvSpPr>
          <p:cNvPr id="6" name="TextBox 5"/>
          <p:cNvSpPr txBox="1"/>
          <p:nvPr/>
        </p:nvSpPr>
        <p:spPr>
          <a:xfrm>
            <a:off x="6983896" y="4002156"/>
            <a:ext cx="4490075" cy="369332"/>
          </a:xfrm>
          <a:prstGeom prst="rect">
            <a:avLst/>
          </a:prstGeom>
          <a:noFill/>
        </p:spPr>
        <p:txBody>
          <a:bodyPr wrap="none" rtlCol="0">
            <a:spAutoFit/>
          </a:bodyPr>
          <a:lstStyle/>
          <a:p>
            <a:r>
              <a:rPr lang="en-IN" dirty="0">
                <a:solidFill>
                  <a:srgbClr val="FF0000"/>
                </a:solidFill>
              </a:rPr>
              <a:t>Type IP address and mask as per requirement </a:t>
            </a:r>
          </a:p>
        </p:txBody>
      </p:sp>
      <p:sp>
        <p:nvSpPr>
          <p:cNvPr id="7" name="TextBox 6"/>
          <p:cNvSpPr txBox="1"/>
          <p:nvPr/>
        </p:nvSpPr>
        <p:spPr>
          <a:xfrm>
            <a:off x="6983896" y="4486067"/>
            <a:ext cx="1191352" cy="369332"/>
          </a:xfrm>
          <a:prstGeom prst="rect">
            <a:avLst/>
          </a:prstGeom>
          <a:noFill/>
        </p:spPr>
        <p:txBody>
          <a:bodyPr wrap="none" rtlCol="0">
            <a:spAutoFit/>
          </a:bodyPr>
          <a:lstStyle/>
          <a:p>
            <a:r>
              <a:rPr lang="en-IN" dirty="0">
                <a:solidFill>
                  <a:srgbClr val="FF0000"/>
                </a:solidFill>
              </a:rPr>
              <a:t>Select vlan</a:t>
            </a:r>
          </a:p>
        </p:txBody>
      </p:sp>
      <p:sp>
        <p:nvSpPr>
          <p:cNvPr id="8" name="TextBox 7"/>
          <p:cNvSpPr txBox="1"/>
          <p:nvPr/>
        </p:nvSpPr>
        <p:spPr>
          <a:xfrm>
            <a:off x="7424208" y="5147401"/>
            <a:ext cx="1516249" cy="369332"/>
          </a:xfrm>
          <a:prstGeom prst="rect">
            <a:avLst/>
          </a:prstGeom>
          <a:noFill/>
        </p:spPr>
        <p:txBody>
          <a:bodyPr wrap="none" rtlCol="0">
            <a:spAutoFit/>
          </a:bodyPr>
          <a:lstStyle/>
          <a:p>
            <a:r>
              <a:rPr lang="en-IN" dirty="0">
                <a:solidFill>
                  <a:srgbClr val="FF0000"/>
                </a:solidFill>
              </a:rPr>
              <a:t>Select floating</a:t>
            </a:r>
          </a:p>
        </p:txBody>
      </p:sp>
      <p:cxnSp>
        <p:nvCxnSpPr>
          <p:cNvPr id="9" name="Straight Arrow Connector 8"/>
          <p:cNvCxnSpPr>
            <a:endCxn id="5" idx="1"/>
          </p:cNvCxnSpPr>
          <p:nvPr/>
        </p:nvCxnSpPr>
        <p:spPr>
          <a:xfrm>
            <a:off x="6069495" y="3709744"/>
            <a:ext cx="914401"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1"/>
          </p:cNvCxnSpPr>
          <p:nvPr/>
        </p:nvCxnSpPr>
        <p:spPr>
          <a:xfrm>
            <a:off x="6493565" y="4131364"/>
            <a:ext cx="490331" cy="5545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526695" y="4213326"/>
            <a:ext cx="457201" cy="18466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049078" y="4670733"/>
            <a:ext cx="193481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1"/>
          </p:cNvCxnSpPr>
          <p:nvPr/>
        </p:nvCxnSpPr>
        <p:spPr>
          <a:xfrm>
            <a:off x="6738730" y="5332067"/>
            <a:ext cx="68547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299791" y="5516733"/>
            <a:ext cx="715618" cy="433493"/>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Arrow Connector 15"/>
          <p:cNvCxnSpPr>
            <a:stCxn id="14" idx="6"/>
          </p:cNvCxnSpPr>
          <p:nvPr/>
        </p:nvCxnSpPr>
        <p:spPr>
          <a:xfrm>
            <a:off x="4015409" y="5733480"/>
            <a:ext cx="1901330" cy="13788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16739" y="5686703"/>
            <a:ext cx="1427955" cy="369332"/>
          </a:xfrm>
          <a:prstGeom prst="rect">
            <a:avLst/>
          </a:prstGeom>
          <a:noFill/>
        </p:spPr>
        <p:txBody>
          <a:bodyPr wrap="none" rtlCol="0">
            <a:spAutoFit/>
          </a:bodyPr>
          <a:lstStyle/>
          <a:p>
            <a:r>
              <a:rPr lang="en-IN" dirty="0">
                <a:solidFill>
                  <a:srgbClr val="FF0000"/>
                </a:solidFill>
              </a:rPr>
              <a:t>Click to finish</a:t>
            </a:r>
          </a:p>
        </p:txBody>
      </p:sp>
    </p:spTree>
    <p:extLst>
      <p:ext uri="{BB962C8B-B14F-4D97-AF65-F5344CB8AC3E}">
        <p14:creationId xmlns:p14="http://schemas.microsoft.com/office/powerpoint/2010/main" val="308621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4" grpId="0" animBg="1"/>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474" y="2096086"/>
            <a:ext cx="11971606" cy="3911706"/>
          </a:xfrm>
          <a:prstGeom prst="rect">
            <a:avLst/>
          </a:prstGeom>
        </p:spPr>
      </p:pic>
      <p:sp>
        <p:nvSpPr>
          <p:cNvPr id="5" name="Rectangle 4"/>
          <p:cNvSpPr/>
          <p:nvPr/>
        </p:nvSpPr>
        <p:spPr>
          <a:xfrm>
            <a:off x="2345635" y="4094922"/>
            <a:ext cx="9568069" cy="6458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3362178" y="1183110"/>
            <a:ext cx="5064015" cy="584775"/>
          </a:xfrm>
          <a:prstGeom prst="rect">
            <a:avLst/>
          </a:prstGeom>
          <a:noFill/>
        </p:spPr>
        <p:txBody>
          <a:bodyPr wrap="none" rtlCol="0">
            <a:spAutoFit/>
          </a:bodyPr>
          <a:lstStyle/>
          <a:p>
            <a:r>
              <a:rPr lang="en-IN" sz="3200" dirty="0"/>
              <a:t>Quick View on Configured IPs</a:t>
            </a:r>
          </a:p>
        </p:txBody>
      </p:sp>
    </p:spTree>
    <p:extLst>
      <p:ext uri="{BB962C8B-B14F-4D97-AF65-F5344CB8AC3E}">
        <p14:creationId xmlns:p14="http://schemas.microsoft.com/office/powerpoint/2010/main" val="340198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6284" y="2476787"/>
            <a:ext cx="7349067" cy="646331"/>
          </a:xfrm>
        </p:spPr>
        <p:txBody>
          <a:bodyPr/>
          <a:lstStyle/>
          <a:p>
            <a:pPr algn="ctr"/>
            <a:r>
              <a:rPr lang="en-IN" dirty="0">
                <a:solidFill>
                  <a:schemeClr val="tx1"/>
                </a:solidFill>
              </a:rPr>
              <a:t>Node Definition</a:t>
            </a:r>
          </a:p>
        </p:txBody>
      </p:sp>
    </p:spTree>
    <p:extLst>
      <p:ext uri="{BB962C8B-B14F-4D97-AF65-F5344CB8AC3E}">
        <p14:creationId xmlns:p14="http://schemas.microsoft.com/office/powerpoint/2010/main" val="3186768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77527" y="3327766"/>
            <a:ext cx="590550" cy="552450"/>
          </a:xfrm>
          <a:prstGeom prst="rect">
            <a:avLst/>
          </a:prstGeom>
        </p:spPr>
      </p:pic>
      <p:pic>
        <p:nvPicPr>
          <p:cNvPr id="5" name="Picture 4"/>
          <p:cNvPicPr>
            <a:picLocks noChangeAspect="1"/>
          </p:cNvPicPr>
          <p:nvPr/>
        </p:nvPicPr>
        <p:blipFill>
          <a:blip r:embed="rId3"/>
          <a:stretch>
            <a:fillRect/>
          </a:stretch>
        </p:blipFill>
        <p:spPr>
          <a:xfrm>
            <a:off x="1439664" y="5016231"/>
            <a:ext cx="200025" cy="314325"/>
          </a:xfrm>
          <a:prstGeom prst="rect">
            <a:avLst/>
          </a:prstGeom>
        </p:spPr>
      </p:pic>
      <p:pic>
        <p:nvPicPr>
          <p:cNvPr id="6" name="Picture 5"/>
          <p:cNvPicPr>
            <a:picLocks noChangeAspect="1"/>
          </p:cNvPicPr>
          <p:nvPr/>
        </p:nvPicPr>
        <p:blipFill>
          <a:blip r:embed="rId3"/>
          <a:stretch>
            <a:fillRect/>
          </a:stretch>
        </p:blipFill>
        <p:spPr>
          <a:xfrm>
            <a:off x="2690088" y="5016231"/>
            <a:ext cx="200025" cy="314325"/>
          </a:xfrm>
          <a:prstGeom prst="rect">
            <a:avLst/>
          </a:prstGeom>
        </p:spPr>
      </p:pic>
      <p:pic>
        <p:nvPicPr>
          <p:cNvPr id="7" name="Picture 6"/>
          <p:cNvPicPr>
            <a:picLocks noChangeAspect="1"/>
          </p:cNvPicPr>
          <p:nvPr/>
        </p:nvPicPr>
        <p:blipFill>
          <a:blip r:embed="rId3"/>
          <a:stretch>
            <a:fillRect/>
          </a:stretch>
        </p:blipFill>
        <p:spPr>
          <a:xfrm>
            <a:off x="4139931" y="5016231"/>
            <a:ext cx="200025" cy="314325"/>
          </a:xfrm>
          <a:prstGeom prst="rect">
            <a:avLst/>
          </a:prstGeom>
        </p:spPr>
      </p:pic>
      <p:pic>
        <p:nvPicPr>
          <p:cNvPr id="8" name="Picture 7"/>
          <p:cNvPicPr>
            <a:picLocks noChangeAspect="1"/>
          </p:cNvPicPr>
          <p:nvPr/>
        </p:nvPicPr>
        <p:blipFill>
          <a:blip r:embed="rId3"/>
          <a:stretch>
            <a:fillRect/>
          </a:stretch>
        </p:blipFill>
        <p:spPr>
          <a:xfrm>
            <a:off x="5848938" y="5016230"/>
            <a:ext cx="200025" cy="314325"/>
          </a:xfrm>
          <a:prstGeom prst="rect">
            <a:avLst/>
          </a:prstGeom>
        </p:spPr>
      </p:pic>
      <p:pic>
        <p:nvPicPr>
          <p:cNvPr id="9" name="Picture 8"/>
          <p:cNvPicPr>
            <a:picLocks noChangeAspect="1"/>
          </p:cNvPicPr>
          <p:nvPr/>
        </p:nvPicPr>
        <p:blipFill>
          <a:blip r:embed="rId3"/>
          <a:stretch>
            <a:fillRect/>
          </a:stretch>
        </p:blipFill>
        <p:spPr>
          <a:xfrm>
            <a:off x="7222733" y="5016230"/>
            <a:ext cx="200025" cy="314325"/>
          </a:xfrm>
          <a:prstGeom prst="rect">
            <a:avLst/>
          </a:prstGeom>
        </p:spPr>
      </p:pic>
      <p:pic>
        <p:nvPicPr>
          <p:cNvPr id="10" name="Picture 9"/>
          <p:cNvPicPr>
            <a:picLocks noChangeAspect="1"/>
          </p:cNvPicPr>
          <p:nvPr/>
        </p:nvPicPr>
        <p:blipFill>
          <a:blip r:embed="rId3"/>
          <a:stretch>
            <a:fillRect/>
          </a:stretch>
        </p:blipFill>
        <p:spPr>
          <a:xfrm>
            <a:off x="9102964" y="5016230"/>
            <a:ext cx="200025" cy="314325"/>
          </a:xfrm>
          <a:prstGeom prst="rect">
            <a:avLst/>
          </a:prstGeom>
        </p:spPr>
      </p:pic>
      <p:pic>
        <p:nvPicPr>
          <p:cNvPr id="11" name="Picture 10"/>
          <p:cNvPicPr>
            <a:picLocks noChangeAspect="1"/>
          </p:cNvPicPr>
          <p:nvPr/>
        </p:nvPicPr>
        <p:blipFill>
          <a:blip r:embed="rId3"/>
          <a:stretch>
            <a:fillRect/>
          </a:stretch>
        </p:blipFill>
        <p:spPr>
          <a:xfrm>
            <a:off x="10317844" y="5016230"/>
            <a:ext cx="200025" cy="314325"/>
          </a:xfrm>
          <a:prstGeom prst="rect">
            <a:avLst/>
          </a:prstGeom>
        </p:spPr>
      </p:pic>
      <p:sp>
        <p:nvSpPr>
          <p:cNvPr id="12" name="Rounded Rectangle 11"/>
          <p:cNvSpPr/>
          <p:nvPr/>
        </p:nvSpPr>
        <p:spPr>
          <a:xfrm>
            <a:off x="1055077" y="3080825"/>
            <a:ext cx="9903655" cy="14771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4" name="Straight Connector 13"/>
          <p:cNvCxnSpPr/>
          <p:nvPr/>
        </p:nvCxnSpPr>
        <p:spPr>
          <a:xfrm>
            <a:off x="2802622" y="4557932"/>
            <a:ext cx="0" cy="36224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36431" y="4920174"/>
            <a:ext cx="319336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581290" y="4557932"/>
            <a:ext cx="14067" cy="36224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94190" y="4920174"/>
            <a:ext cx="499725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1209822" y="4332849"/>
            <a:ext cx="3845166" cy="146304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Rounded Rectangle 24"/>
          <p:cNvSpPr/>
          <p:nvPr/>
        </p:nvSpPr>
        <p:spPr>
          <a:xfrm>
            <a:off x="5392468" y="4337171"/>
            <a:ext cx="5566263" cy="1458717"/>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p:cNvSpPr txBox="1"/>
          <p:nvPr/>
        </p:nvSpPr>
        <p:spPr>
          <a:xfrm>
            <a:off x="2129134" y="5932243"/>
            <a:ext cx="1269450" cy="369332"/>
          </a:xfrm>
          <a:prstGeom prst="rect">
            <a:avLst/>
          </a:prstGeom>
          <a:noFill/>
        </p:spPr>
        <p:txBody>
          <a:bodyPr wrap="none" rtlCol="0">
            <a:spAutoFit/>
          </a:bodyPr>
          <a:lstStyle/>
          <a:p>
            <a:r>
              <a:rPr lang="en-IN" dirty="0"/>
              <a:t>Web Nodes</a:t>
            </a:r>
          </a:p>
        </p:txBody>
      </p:sp>
      <p:sp>
        <p:nvSpPr>
          <p:cNvPr id="27" name="TextBox 26"/>
          <p:cNvSpPr txBox="1"/>
          <p:nvPr/>
        </p:nvSpPr>
        <p:spPr>
          <a:xfrm>
            <a:off x="7584318" y="5932243"/>
            <a:ext cx="1217000" cy="369332"/>
          </a:xfrm>
          <a:prstGeom prst="rect">
            <a:avLst/>
          </a:prstGeom>
          <a:noFill/>
        </p:spPr>
        <p:txBody>
          <a:bodyPr wrap="none" rtlCol="0">
            <a:spAutoFit/>
          </a:bodyPr>
          <a:lstStyle/>
          <a:p>
            <a:r>
              <a:rPr lang="en-IN" dirty="0"/>
              <a:t>TXN Nodes</a:t>
            </a:r>
          </a:p>
        </p:txBody>
      </p:sp>
      <p:sp>
        <p:nvSpPr>
          <p:cNvPr id="31" name="TextBox 30"/>
          <p:cNvSpPr txBox="1"/>
          <p:nvPr/>
        </p:nvSpPr>
        <p:spPr>
          <a:xfrm>
            <a:off x="1181683" y="5205048"/>
            <a:ext cx="900335" cy="553998"/>
          </a:xfrm>
          <a:prstGeom prst="rect">
            <a:avLst/>
          </a:prstGeom>
          <a:noFill/>
        </p:spPr>
        <p:txBody>
          <a:bodyPr wrap="square" rtlCol="0">
            <a:spAutoFit/>
          </a:bodyPr>
          <a:lstStyle/>
          <a:p>
            <a:r>
              <a:rPr lang="en-IN" sz="2000" dirty="0"/>
              <a:t>   </a:t>
            </a:r>
            <a:r>
              <a:rPr lang="en-IN" sz="1000" dirty="0"/>
              <a:t>Web 1 192.168.21.4</a:t>
            </a:r>
          </a:p>
        </p:txBody>
      </p:sp>
      <p:sp>
        <p:nvSpPr>
          <p:cNvPr id="32" name="TextBox 31"/>
          <p:cNvSpPr txBox="1"/>
          <p:nvPr/>
        </p:nvSpPr>
        <p:spPr>
          <a:xfrm>
            <a:off x="2271931" y="5156180"/>
            <a:ext cx="983857" cy="553998"/>
          </a:xfrm>
          <a:prstGeom prst="rect">
            <a:avLst/>
          </a:prstGeom>
          <a:noFill/>
        </p:spPr>
        <p:txBody>
          <a:bodyPr wrap="square" rtlCol="0">
            <a:spAutoFit/>
          </a:bodyPr>
          <a:lstStyle/>
          <a:p>
            <a:r>
              <a:rPr lang="en-IN" sz="2000" dirty="0"/>
              <a:t>   </a:t>
            </a:r>
            <a:r>
              <a:rPr lang="en-IN" sz="1000" dirty="0"/>
              <a:t>Web 2 192.168.21.5</a:t>
            </a:r>
          </a:p>
        </p:txBody>
      </p:sp>
      <p:sp>
        <p:nvSpPr>
          <p:cNvPr id="33" name="TextBox 32"/>
          <p:cNvSpPr txBox="1"/>
          <p:nvPr/>
        </p:nvSpPr>
        <p:spPr>
          <a:xfrm>
            <a:off x="3842313" y="5172620"/>
            <a:ext cx="983857" cy="553998"/>
          </a:xfrm>
          <a:prstGeom prst="rect">
            <a:avLst/>
          </a:prstGeom>
          <a:noFill/>
        </p:spPr>
        <p:txBody>
          <a:bodyPr wrap="square" rtlCol="0">
            <a:spAutoFit/>
          </a:bodyPr>
          <a:lstStyle/>
          <a:p>
            <a:r>
              <a:rPr lang="en-IN" sz="2000" dirty="0"/>
              <a:t>   </a:t>
            </a:r>
            <a:r>
              <a:rPr lang="en-IN" sz="1000" dirty="0"/>
              <a:t>Web 2 192.168.21.6</a:t>
            </a:r>
          </a:p>
        </p:txBody>
      </p:sp>
      <p:sp>
        <p:nvSpPr>
          <p:cNvPr id="34" name="TextBox 33"/>
          <p:cNvSpPr txBox="1"/>
          <p:nvPr/>
        </p:nvSpPr>
        <p:spPr>
          <a:xfrm>
            <a:off x="5508011" y="5276994"/>
            <a:ext cx="983857" cy="553998"/>
          </a:xfrm>
          <a:prstGeom prst="rect">
            <a:avLst/>
          </a:prstGeom>
          <a:noFill/>
        </p:spPr>
        <p:txBody>
          <a:bodyPr wrap="square" rtlCol="0">
            <a:spAutoFit/>
          </a:bodyPr>
          <a:lstStyle/>
          <a:p>
            <a:r>
              <a:rPr lang="en-IN" sz="2000" dirty="0"/>
              <a:t>   </a:t>
            </a:r>
            <a:r>
              <a:rPr lang="en-IN" sz="1000" dirty="0"/>
              <a:t>TXN 1 192.168.21.7</a:t>
            </a:r>
          </a:p>
        </p:txBody>
      </p:sp>
      <p:sp>
        <p:nvSpPr>
          <p:cNvPr id="35" name="TextBox 34"/>
          <p:cNvSpPr txBox="1"/>
          <p:nvPr/>
        </p:nvSpPr>
        <p:spPr>
          <a:xfrm>
            <a:off x="6796491" y="5205048"/>
            <a:ext cx="983857" cy="553998"/>
          </a:xfrm>
          <a:prstGeom prst="rect">
            <a:avLst/>
          </a:prstGeom>
          <a:noFill/>
        </p:spPr>
        <p:txBody>
          <a:bodyPr wrap="square" rtlCol="0">
            <a:spAutoFit/>
          </a:bodyPr>
          <a:lstStyle/>
          <a:p>
            <a:r>
              <a:rPr lang="en-IN" sz="2000" dirty="0"/>
              <a:t>   </a:t>
            </a:r>
            <a:r>
              <a:rPr lang="en-IN" sz="1000" dirty="0"/>
              <a:t>TXN 2 192.168.21.8</a:t>
            </a:r>
          </a:p>
        </p:txBody>
      </p:sp>
      <p:sp>
        <p:nvSpPr>
          <p:cNvPr id="36" name="TextBox 35"/>
          <p:cNvSpPr txBox="1"/>
          <p:nvPr/>
        </p:nvSpPr>
        <p:spPr>
          <a:xfrm>
            <a:off x="8711047" y="5188850"/>
            <a:ext cx="983857" cy="553998"/>
          </a:xfrm>
          <a:prstGeom prst="rect">
            <a:avLst/>
          </a:prstGeom>
          <a:noFill/>
        </p:spPr>
        <p:txBody>
          <a:bodyPr wrap="square" rtlCol="0">
            <a:spAutoFit/>
          </a:bodyPr>
          <a:lstStyle/>
          <a:p>
            <a:r>
              <a:rPr lang="en-IN" sz="2000" dirty="0"/>
              <a:t>   </a:t>
            </a:r>
            <a:r>
              <a:rPr lang="en-IN" sz="1000" dirty="0"/>
              <a:t>TXN 3 192.168.21.9</a:t>
            </a:r>
          </a:p>
        </p:txBody>
      </p:sp>
      <p:sp>
        <p:nvSpPr>
          <p:cNvPr id="37" name="TextBox 36"/>
          <p:cNvSpPr txBox="1"/>
          <p:nvPr/>
        </p:nvSpPr>
        <p:spPr>
          <a:xfrm>
            <a:off x="10069830" y="5172295"/>
            <a:ext cx="983857" cy="553998"/>
          </a:xfrm>
          <a:prstGeom prst="rect">
            <a:avLst/>
          </a:prstGeom>
          <a:noFill/>
        </p:spPr>
        <p:txBody>
          <a:bodyPr wrap="square" rtlCol="0">
            <a:spAutoFit/>
          </a:bodyPr>
          <a:lstStyle/>
          <a:p>
            <a:r>
              <a:rPr lang="en-IN" sz="2000" dirty="0"/>
              <a:t>   </a:t>
            </a:r>
            <a:r>
              <a:rPr lang="en-IN" sz="1000" dirty="0"/>
              <a:t>TXN 4 192.168.21.10</a:t>
            </a:r>
          </a:p>
        </p:txBody>
      </p:sp>
      <p:cxnSp>
        <p:nvCxnSpPr>
          <p:cNvPr id="39" name="Straight Connector 38"/>
          <p:cNvCxnSpPr/>
          <p:nvPr/>
        </p:nvCxnSpPr>
        <p:spPr>
          <a:xfrm>
            <a:off x="5392468" y="2518117"/>
            <a:ext cx="0" cy="5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4"/>
          <a:stretch>
            <a:fillRect/>
          </a:stretch>
        </p:blipFill>
        <p:spPr>
          <a:xfrm>
            <a:off x="5225500" y="2270822"/>
            <a:ext cx="371475" cy="247650"/>
          </a:xfrm>
          <a:prstGeom prst="rect">
            <a:avLst/>
          </a:prstGeom>
        </p:spPr>
      </p:pic>
      <p:sp>
        <p:nvSpPr>
          <p:cNvPr id="41" name="TextBox 40"/>
          <p:cNvSpPr txBox="1"/>
          <p:nvPr/>
        </p:nvSpPr>
        <p:spPr>
          <a:xfrm>
            <a:off x="5448556" y="2479743"/>
            <a:ext cx="1000787" cy="369332"/>
          </a:xfrm>
          <a:prstGeom prst="rect">
            <a:avLst/>
          </a:prstGeom>
          <a:noFill/>
        </p:spPr>
        <p:txBody>
          <a:bodyPr wrap="none" rtlCol="0">
            <a:spAutoFit/>
          </a:bodyPr>
          <a:lstStyle/>
          <a:p>
            <a:r>
              <a:rPr lang="en-IN" dirty="0"/>
              <a:t>Gateway</a:t>
            </a:r>
          </a:p>
        </p:txBody>
      </p:sp>
      <p:sp>
        <p:nvSpPr>
          <p:cNvPr id="42" name="TextBox 41"/>
          <p:cNvSpPr txBox="1"/>
          <p:nvPr/>
        </p:nvSpPr>
        <p:spPr>
          <a:xfrm>
            <a:off x="1639689" y="3337505"/>
            <a:ext cx="460382" cy="369332"/>
          </a:xfrm>
          <a:prstGeom prst="rect">
            <a:avLst/>
          </a:prstGeom>
          <a:noFill/>
        </p:spPr>
        <p:txBody>
          <a:bodyPr wrap="none" rtlCol="0">
            <a:spAutoFit/>
          </a:bodyPr>
          <a:lstStyle/>
          <a:p>
            <a:r>
              <a:rPr lang="en-IN" dirty="0"/>
              <a:t>F5 </a:t>
            </a:r>
          </a:p>
        </p:txBody>
      </p:sp>
      <p:sp>
        <p:nvSpPr>
          <p:cNvPr id="43" name="TextBox 42"/>
          <p:cNvSpPr txBox="1"/>
          <p:nvPr/>
        </p:nvSpPr>
        <p:spPr>
          <a:xfrm>
            <a:off x="1799139" y="1194334"/>
            <a:ext cx="7194736" cy="707886"/>
          </a:xfrm>
          <a:prstGeom prst="rect">
            <a:avLst/>
          </a:prstGeom>
          <a:noFill/>
        </p:spPr>
        <p:txBody>
          <a:bodyPr wrap="square" rtlCol="0">
            <a:spAutoFit/>
          </a:bodyPr>
          <a:lstStyle/>
          <a:p>
            <a:r>
              <a:rPr lang="en-IN" sz="2000" b="1" dirty="0">
                <a:solidFill>
                  <a:srgbClr val="FF0000"/>
                </a:solidFill>
              </a:rPr>
              <a:t>Node</a:t>
            </a:r>
            <a:r>
              <a:rPr lang="en-IN" sz="2000" dirty="0">
                <a:solidFill>
                  <a:srgbClr val="FF0000"/>
                </a:solidFill>
              </a:rPr>
              <a:t>-:  A </a:t>
            </a:r>
            <a:r>
              <a:rPr lang="en-IN" sz="2000" b="1" dirty="0">
                <a:solidFill>
                  <a:srgbClr val="FF0000"/>
                </a:solidFill>
              </a:rPr>
              <a:t>node</a:t>
            </a:r>
            <a:r>
              <a:rPr lang="en-IN" sz="2000" dirty="0">
                <a:solidFill>
                  <a:srgbClr val="FF0000"/>
                </a:solidFill>
              </a:rPr>
              <a:t> is a logical object on the BIG-IP® system that identifies the IP address of a physical resource on the network.</a:t>
            </a:r>
          </a:p>
        </p:txBody>
      </p:sp>
    </p:spTree>
    <p:extLst>
      <p:ext uri="{BB962C8B-B14F-4D97-AF65-F5344CB8AC3E}">
        <p14:creationId xmlns:p14="http://schemas.microsoft.com/office/powerpoint/2010/main" val="2010063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8277" y="2377439"/>
            <a:ext cx="5226687" cy="707886"/>
          </a:xfrm>
          <a:prstGeom prst="rect">
            <a:avLst/>
          </a:prstGeom>
          <a:noFill/>
        </p:spPr>
        <p:txBody>
          <a:bodyPr wrap="none" rtlCol="0">
            <a:spAutoFit/>
          </a:bodyPr>
          <a:lstStyle/>
          <a:p>
            <a:r>
              <a:rPr lang="en-IN" sz="4000" b="1" dirty="0"/>
              <a:t>How to configure Node </a:t>
            </a:r>
          </a:p>
        </p:txBody>
      </p:sp>
    </p:spTree>
    <p:extLst>
      <p:ext uri="{BB962C8B-B14F-4D97-AF65-F5344CB8AC3E}">
        <p14:creationId xmlns:p14="http://schemas.microsoft.com/office/powerpoint/2010/main" val="2066095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14664" y="1337312"/>
            <a:ext cx="4210050" cy="4914900"/>
          </a:xfrm>
          <a:prstGeom prst="rect">
            <a:avLst/>
          </a:prstGeom>
        </p:spPr>
      </p:pic>
      <p:pic>
        <p:nvPicPr>
          <p:cNvPr id="5" name="Picture 4"/>
          <p:cNvPicPr>
            <a:picLocks noChangeAspect="1"/>
          </p:cNvPicPr>
          <p:nvPr/>
        </p:nvPicPr>
        <p:blipFill>
          <a:blip r:embed="rId3"/>
          <a:stretch>
            <a:fillRect/>
          </a:stretch>
        </p:blipFill>
        <p:spPr>
          <a:xfrm>
            <a:off x="140680" y="1410505"/>
            <a:ext cx="4829175" cy="4543425"/>
          </a:xfrm>
          <a:prstGeom prst="rect">
            <a:avLst/>
          </a:prstGeom>
        </p:spPr>
      </p:pic>
      <p:sp>
        <p:nvSpPr>
          <p:cNvPr id="6" name="Oval 5"/>
          <p:cNvSpPr/>
          <p:nvPr/>
        </p:nvSpPr>
        <p:spPr>
          <a:xfrm>
            <a:off x="0" y="3179298"/>
            <a:ext cx="1997612" cy="37982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p:cNvCxnSpPr>
            <a:stCxn id="6" idx="4"/>
          </p:cNvCxnSpPr>
          <p:nvPr/>
        </p:nvCxnSpPr>
        <p:spPr>
          <a:xfrm>
            <a:off x="998806" y="3559126"/>
            <a:ext cx="534572" cy="140676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80160" y="5303520"/>
            <a:ext cx="2069284" cy="369332"/>
          </a:xfrm>
          <a:prstGeom prst="rect">
            <a:avLst/>
          </a:prstGeom>
          <a:noFill/>
        </p:spPr>
        <p:txBody>
          <a:bodyPr wrap="none" rtlCol="0">
            <a:spAutoFit/>
          </a:bodyPr>
          <a:lstStyle/>
          <a:p>
            <a:r>
              <a:rPr lang="en-IN" dirty="0">
                <a:solidFill>
                  <a:srgbClr val="FF0000"/>
                </a:solidFill>
              </a:rPr>
              <a:t>Click on Local Traffic</a:t>
            </a:r>
          </a:p>
        </p:txBody>
      </p:sp>
      <p:sp>
        <p:nvSpPr>
          <p:cNvPr id="10" name="Right Arrow 9"/>
          <p:cNvSpPr/>
          <p:nvPr/>
        </p:nvSpPr>
        <p:spPr>
          <a:xfrm>
            <a:off x="5008098" y="3348111"/>
            <a:ext cx="2504050" cy="970671"/>
          </a:xfrm>
          <a:prstGeom prst="right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a:off x="8173329" y="4487594"/>
            <a:ext cx="3742006" cy="478301"/>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Arrow Connector 12"/>
          <p:cNvCxnSpPr/>
          <p:nvPr/>
        </p:nvCxnSpPr>
        <p:spPr>
          <a:xfrm flipH="1">
            <a:off x="7981951" y="4965895"/>
            <a:ext cx="2301534" cy="98803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Cloud 13"/>
          <p:cNvSpPr/>
          <p:nvPr/>
        </p:nvSpPr>
        <p:spPr>
          <a:xfrm>
            <a:off x="647109" y="4909623"/>
            <a:ext cx="3587261" cy="1101651"/>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Cloud 14"/>
          <p:cNvSpPr/>
          <p:nvPr/>
        </p:nvSpPr>
        <p:spPr>
          <a:xfrm>
            <a:off x="5110535" y="5672851"/>
            <a:ext cx="2871416" cy="1057661"/>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p:cNvSpPr txBox="1"/>
          <p:nvPr/>
        </p:nvSpPr>
        <p:spPr>
          <a:xfrm>
            <a:off x="5577019" y="6011274"/>
            <a:ext cx="1849224" cy="369332"/>
          </a:xfrm>
          <a:prstGeom prst="rect">
            <a:avLst/>
          </a:prstGeom>
          <a:noFill/>
        </p:spPr>
        <p:txBody>
          <a:bodyPr wrap="none" rtlCol="0">
            <a:spAutoFit/>
          </a:bodyPr>
          <a:lstStyle/>
          <a:p>
            <a:r>
              <a:rPr lang="en-IN" dirty="0">
                <a:solidFill>
                  <a:srgbClr val="FF0000"/>
                </a:solidFill>
              </a:rPr>
              <a:t>Click on Node list </a:t>
            </a:r>
          </a:p>
        </p:txBody>
      </p:sp>
    </p:spTree>
    <p:extLst>
      <p:ext uri="{BB962C8B-B14F-4D97-AF65-F5344CB8AC3E}">
        <p14:creationId xmlns:p14="http://schemas.microsoft.com/office/powerpoint/2010/main" val="19341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1" grpId="0" animBg="1"/>
      <p:bldP spid="14" grpId="0" animBg="1"/>
      <p:bldP spid="15" grpId="0" animBg="1"/>
      <p:bldP spid="1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0677" y="1504217"/>
            <a:ext cx="11887200" cy="2153383"/>
          </a:xfrm>
          <a:prstGeom prst="rect">
            <a:avLst/>
          </a:prstGeom>
        </p:spPr>
      </p:pic>
      <p:sp>
        <p:nvSpPr>
          <p:cNvPr id="7" name="Down Arrow 6"/>
          <p:cNvSpPr/>
          <p:nvPr/>
        </p:nvSpPr>
        <p:spPr>
          <a:xfrm>
            <a:off x="2307102" y="3657601"/>
            <a:ext cx="787790" cy="372208"/>
          </a:xfrm>
          <a:prstGeom prst="down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11113478" y="2644726"/>
            <a:ext cx="914400" cy="39389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Arrow Connector 9"/>
          <p:cNvCxnSpPr/>
          <p:nvPr/>
        </p:nvCxnSpPr>
        <p:spPr>
          <a:xfrm flipH="1" flipV="1">
            <a:off x="9791115" y="2644726"/>
            <a:ext cx="1322362" cy="16881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140676" y="4029808"/>
            <a:ext cx="6274191" cy="2610143"/>
          </a:xfrm>
          <a:prstGeom prst="rect">
            <a:avLst/>
          </a:prstGeom>
        </p:spPr>
      </p:pic>
      <p:sp>
        <p:nvSpPr>
          <p:cNvPr id="12" name="Cloud 11"/>
          <p:cNvSpPr/>
          <p:nvPr/>
        </p:nvSpPr>
        <p:spPr>
          <a:xfrm>
            <a:off x="7413674" y="2285414"/>
            <a:ext cx="2377440" cy="753208"/>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7695025" y="2504048"/>
            <a:ext cx="1579663" cy="369332"/>
          </a:xfrm>
          <a:prstGeom prst="rect">
            <a:avLst/>
          </a:prstGeom>
          <a:noFill/>
        </p:spPr>
        <p:txBody>
          <a:bodyPr wrap="none" rtlCol="0">
            <a:spAutoFit/>
          </a:bodyPr>
          <a:lstStyle/>
          <a:p>
            <a:r>
              <a:rPr lang="en-IN" dirty="0">
                <a:solidFill>
                  <a:srgbClr val="FF0000"/>
                </a:solidFill>
              </a:rPr>
              <a:t>Click on Create</a:t>
            </a:r>
          </a:p>
        </p:txBody>
      </p:sp>
      <p:sp>
        <p:nvSpPr>
          <p:cNvPr id="16" name="Rounded Rectangle 15"/>
          <p:cNvSpPr/>
          <p:nvPr/>
        </p:nvSpPr>
        <p:spPr>
          <a:xfrm>
            <a:off x="2138289" y="4389120"/>
            <a:ext cx="4051496" cy="203981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 name="Straight Arrow Connector 17"/>
          <p:cNvCxnSpPr/>
          <p:nvPr/>
        </p:nvCxnSpPr>
        <p:spPr>
          <a:xfrm flipV="1">
            <a:off x="6189785" y="4811151"/>
            <a:ext cx="1561513" cy="8440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145194" y="4389120"/>
            <a:ext cx="2667949" cy="923330"/>
          </a:xfrm>
          <a:prstGeom prst="rect">
            <a:avLst/>
          </a:prstGeom>
          <a:noFill/>
        </p:spPr>
        <p:txBody>
          <a:bodyPr wrap="square" rtlCol="0">
            <a:spAutoFit/>
          </a:bodyPr>
          <a:lstStyle/>
          <a:p>
            <a:r>
              <a:rPr lang="en-IN" dirty="0">
                <a:solidFill>
                  <a:srgbClr val="FF0000"/>
                </a:solidFill>
              </a:rPr>
              <a:t>Type Name, Node IP and leave rest of the details default</a:t>
            </a:r>
          </a:p>
        </p:txBody>
      </p:sp>
      <p:sp>
        <p:nvSpPr>
          <p:cNvPr id="21" name="Cloud 20"/>
          <p:cNvSpPr/>
          <p:nvPr/>
        </p:nvSpPr>
        <p:spPr>
          <a:xfrm>
            <a:off x="7695025" y="4029808"/>
            <a:ext cx="3872861" cy="1848478"/>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p:cNvSpPr/>
          <p:nvPr/>
        </p:nvSpPr>
        <p:spPr>
          <a:xfrm>
            <a:off x="3123026" y="6414868"/>
            <a:ext cx="928467" cy="225084"/>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4" name="Straight Arrow Connector 23"/>
          <p:cNvCxnSpPr/>
          <p:nvPr/>
        </p:nvCxnSpPr>
        <p:spPr>
          <a:xfrm>
            <a:off x="4051493" y="6639951"/>
            <a:ext cx="3094895"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15201" y="6457070"/>
            <a:ext cx="1463221" cy="369332"/>
          </a:xfrm>
          <a:prstGeom prst="rect">
            <a:avLst/>
          </a:prstGeom>
          <a:noFill/>
        </p:spPr>
        <p:txBody>
          <a:bodyPr wrap="none" rtlCol="0">
            <a:spAutoFit/>
          </a:bodyPr>
          <a:lstStyle/>
          <a:p>
            <a:r>
              <a:rPr lang="en-IN" dirty="0">
                <a:solidFill>
                  <a:srgbClr val="FF0000"/>
                </a:solidFill>
              </a:rPr>
              <a:t>Click to Finish</a:t>
            </a:r>
          </a:p>
        </p:txBody>
      </p:sp>
    </p:spTree>
    <p:extLst>
      <p:ext uri="{BB962C8B-B14F-4D97-AF65-F5344CB8AC3E}">
        <p14:creationId xmlns:p14="http://schemas.microsoft.com/office/powerpoint/2010/main" val="288727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p:bldP spid="16" grpId="0" animBg="1"/>
      <p:bldP spid="20" grpId="0"/>
      <p:bldP spid="21" grpId="0" animBg="1"/>
      <p:bldP spid="22"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a:off x="3414405" y="3931200"/>
            <a:ext cx="46148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pic>
        <p:nvPicPr>
          <p:cNvPr id="5" name="Picture 3" descr="Sprocket_secure"/>
          <p:cNvPicPr>
            <a:picLocks noChangeAspect="1" noChangeArrowheads="1"/>
          </p:cNvPicPr>
          <p:nvPr/>
        </p:nvPicPr>
        <p:blipFill>
          <a:blip r:embed="rId2" cstate="print">
            <a:extLst>
              <a:ext uri="{28A0092B-C50C-407E-A947-70E740481C1C}">
                <a14:useLocalDpi xmlns:a14="http://schemas.microsoft.com/office/drawing/2010/main" val="0"/>
              </a:ext>
            </a:extLst>
          </a:blip>
          <a:srcRect l="5583" t="3848" r="2873" b="4607"/>
          <a:stretch>
            <a:fillRect/>
          </a:stretch>
        </p:blipFill>
        <p:spPr bwMode="auto">
          <a:xfrm>
            <a:off x="4895543" y="2778676"/>
            <a:ext cx="2276475" cy="2276475"/>
          </a:xfrm>
          <a:prstGeom prst="rect">
            <a:avLst/>
          </a:prstGeom>
          <a:noFill/>
          <a:extLst>
            <a:ext uri="{909E8E84-426E-40DD-AFC4-6F175D3DCCD1}">
              <a14:hiddenFill xmlns:a14="http://schemas.microsoft.com/office/drawing/2010/main">
                <a:solidFill>
                  <a:srgbClr val="FFFFFF"/>
                </a:solidFill>
              </a14:hiddenFill>
            </a:ext>
          </a:extLst>
        </p:spPr>
      </p:pic>
      <p:sp>
        <p:nvSpPr>
          <p:cNvPr id="6" name="Line 4"/>
          <p:cNvSpPr>
            <a:spLocks noChangeShapeType="1"/>
          </p:cNvSpPr>
          <p:nvPr/>
        </p:nvSpPr>
        <p:spPr bwMode="auto">
          <a:xfrm flipH="1">
            <a:off x="2881004" y="4312200"/>
            <a:ext cx="533400" cy="60960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379" y="1573763"/>
            <a:ext cx="3081338" cy="4857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8029268" y="2432601"/>
            <a:ext cx="2395537" cy="3614737"/>
          </a:xfrm>
          <a:prstGeom prst="rect">
            <a:avLst/>
          </a:prstGeom>
          <a:noFill/>
          <a:ln w="9525">
            <a:solidFill>
              <a:srgbClr val="C0C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6267" y="1573762"/>
            <a:ext cx="2057400" cy="482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279" y="1573762"/>
            <a:ext cx="2057400" cy="482600"/>
          </a:xfrm>
          <a:prstGeom prst="rect">
            <a:avLst/>
          </a:prstGeom>
          <a:noFill/>
          <a:extLst>
            <a:ext uri="{909E8E84-426E-40DD-AFC4-6F175D3DCCD1}">
              <a14:hiddenFill xmlns:a14="http://schemas.microsoft.com/office/drawing/2010/main">
                <a:solidFill>
                  <a:srgbClr val="FFFFFF"/>
                </a:solidFill>
              </a14:hiddenFill>
            </a:ext>
          </a:extLst>
        </p:spPr>
      </p:pic>
      <p:sp>
        <p:nvSpPr>
          <p:cNvPr id="11" name="Line 9"/>
          <p:cNvSpPr>
            <a:spLocks noChangeShapeType="1"/>
          </p:cNvSpPr>
          <p:nvPr/>
        </p:nvSpPr>
        <p:spPr bwMode="auto">
          <a:xfrm flipH="1">
            <a:off x="2652404" y="4159800"/>
            <a:ext cx="1143000" cy="190500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2" name="Line 10"/>
          <p:cNvSpPr>
            <a:spLocks noChangeShapeType="1"/>
          </p:cNvSpPr>
          <p:nvPr/>
        </p:nvSpPr>
        <p:spPr bwMode="auto">
          <a:xfrm>
            <a:off x="2650818" y="3354938"/>
            <a:ext cx="687387" cy="347663"/>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 name="Line 11"/>
          <p:cNvSpPr>
            <a:spLocks noChangeShapeType="1"/>
          </p:cNvSpPr>
          <p:nvPr/>
        </p:nvSpPr>
        <p:spPr bwMode="auto">
          <a:xfrm>
            <a:off x="2652404" y="2483400"/>
            <a:ext cx="1066800" cy="106680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4" name="Line 12"/>
          <p:cNvSpPr>
            <a:spLocks noChangeShapeType="1"/>
          </p:cNvSpPr>
          <p:nvPr/>
        </p:nvSpPr>
        <p:spPr bwMode="auto">
          <a:xfrm>
            <a:off x="2576204" y="4159800"/>
            <a:ext cx="685800" cy="0"/>
          </a:xfrm>
          <a:prstGeom prst="line">
            <a:avLst/>
          </a:prstGeom>
          <a:noFill/>
          <a:ln w="285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5" name="Rectangle 13"/>
          <p:cNvSpPr>
            <a:spLocks noChangeArrowheads="1"/>
          </p:cNvSpPr>
          <p:nvPr/>
        </p:nvSpPr>
        <p:spPr bwMode="auto">
          <a:xfrm>
            <a:off x="4712979" y="1618212"/>
            <a:ext cx="274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3200" b="1">
                <a:solidFill>
                  <a:schemeClr val="tx2"/>
                </a:solidFill>
                <a:latin typeface="Arial" panose="020B0604020202020204" pitchFamily="34" charset="0"/>
                <a:ea typeface="MS PGothic" panose="020B0600070205080204" pitchFamily="34" charset="-128"/>
              </a:defRPr>
            </a:lvl1pPr>
            <a:lvl2pPr algn="l">
              <a:defRPr sz="3200" b="1">
                <a:solidFill>
                  <a:schemeClr val="tx2"/>
                </a:solidFill>
                <a:latin typeface="Arial" panose="020B0604020202020204" pitchFamily="34" charset="0"/>
                <a:ea typeface="MS PGothic" panose="020B0600070205080204" pitchFamily="34" charset="-128"/>
              </a:defRPr>
            </a:lvl2pPr>
            <a:lvl3pPr algn="l">
              <a:defRPr sz="3200" b="1">
                <a:solidFill>
                  <a:schemeClr val="tx2"/>
                </a:solidFill>
                <a:latin typeface="Arial" panose="020B0604020202020204" pitchFamily="34" charset="0"/>
                <a:ea typeface="MS PGothic" panose="020B0600070205080204" pitchFamily="34" charset="-128"/>
              </a:defRPr>
            </a:lvl3pPr>
            <a:lvl4pPr algn="l">
              <a:defRPr sz="3200" b="1">
                <a:solidFill>
                  <a:schemeClr val="tx2"/>
                </a:solidFill>
                <a:latin typeface="Arial" panose="020B0604020202020204" pitchFamily="34" charset="0"/>
                <a:ea typeface="MS PGothic" panose="020B0600070205080204" pitchFamily="34" charset="-128"/>
              </a:defRPr>
            </a:lvl4pPr>
            <a:lvl5pPr algn="l">
              <a:defRPr sz="3200" b="1">
                <a:solidFill>
                  <a:schemeClr val="tx2"/>
                </a:solidFill>
                <a:latin typeface="Arial" panose="020B0604020202020204" pitchFamily="34" charset="0"/>
                <a:ea typeface="MS PGothic" panose="020B0600070205080204" pitchFamily="34" charset="-128"/>
              </a:defRPr>
            </a:lvl5pPr>
            <a:lvl6pPr marL="4572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6pPr>
            <a:lvl7pPr marL="9144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7pPr>
            <a:lvl8pPr marL="13716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8pPr>
            <a:lvl9pPr marL="18288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1300">
                <a:solidFill>
                  <a:schemeClr val="bg1"/>
                </a:solidFill>
              </a:rPr>
              <a:t>The F5 Solution</a:t>
            </a:r>
          </a:p>
        </p:txBody>
      </p:sp>
      <p:pic>
        <p:nvPicPr>
          <p:cNvPr id="16" name="Picture 14"/>
          <p:cNvPicPr>
            <a:picLocks noChangeAspect="1" noChangeArrowheads="1"/>
          </p:cNvPicPr>
          <p:nvPr/>
        </p:nvPicPr>
        <p:blipFill>
          <a:blip r:embed="rId5">
            <a:extLst>
              <a:ext uri="{28A0092B-C50C-407E-A947-70E740481C1C}">
                <a14:useLocalDpi xmlns:a14="http://schemas.microsoft.com/office/drawing/2010/main" val="0"/>
              </a:ext>
            </a:extLst>
          </a:blip>
          <a:srcRect b="-9259"/>
          <a:stretch>
            <a:fillRect/>
          </a:stretch>
        </p:blipFill>
        <p:spPr bwMode="auto">
          <a:xfrm>
            <a:off x="2119005" y="2254800"/>
            <a:ext cx="684213" cy="44958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5"/>
          <p:cNvSpPr>
            <a:spLocks noChangeArrowheads="1"/>
          </p:cNvSpPr>
          <p:nvPr/>
        </p:nvSpPr>
        <p:spPr bwMode="auto">
          <a:xfrm>
            <a:off x="8384867" y="1611862"/>
            <a:ext cx="152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3200" b="1">
                <a:solidFill>
                  <a:schemeClr val="tx2"/>
                </a:solidFill>
                <a:latin typeface="Arial" panose="020B0604020202020204" pitchFamily="34" charset="0"/>
                <a:ea typeface="MS PGothic" panose="020B0600070205080204" pitchFamily="34" charset="-128"/>
              </a:defRPr>
            </a:lvl1pPr>
            <a:lvl2pPr algn="l">
              <a:defRPr sz="3200" b="1">
                <a:solidFill>
                  <a:schemeClr val="tx2"/>
                </a:solidFill>
                <a:latin typeface="Arial" panose="020B0604020202020204" pitchFamily="34" charset="0"/>
                <a:ea typeface="MS PGothic" panose="020B0600070205080204" pitchFamily="34" charset="-128"/>
              </a:defRPr>
            </a:lvl2pPr>
            <a:lvl3pPr algn="l">
              <a:defRPr sz="3200" b="1">
                <a:solidFill>
                  <a:schemeClr val="tx2"/>
                </a:solidFill>
                <a:latin typeface="Arial" panose="020B0604020202020204" pitchFamily="34" charset="0"/>
                <a:ea typeface="MS PGothic" panose="020B0600070205080204" pitchFamily="34" charset="-128"/>
              </a:defRPr>
            </a:lvl3pPr>
            <a:lvl4pPr algn="l">
              <a:defRPr sz="3200" b="1">
                <a:solidFill>
                  <a:schemeClr val="tx2"/>
                </a:solidFill>
                <a:latin typeface="Arial" panose="020B0604020202020204" pitchFamily="34" charset="0"/>
                <a:ea typeface="MS PGothic" panose="020B0600070205080204" pitchFamily="34" charset="-128"/>
              </a:defRPr>
            </a:lvl4pPr>
            <a:lvl5pPr algn="l">
              <a:defRPr sz="3200" b="1">
                <a:solidFill>
                  <a:schemeClr val="tx2"/>
                </a:solidFill>
                <a:latin typeface="Arial" panose="020B0604020202020204" pitchFamily="34" charset="0"/>
                <a:ea typeface="MS PGothic" panose="020B0600070205080204" pitchFamily="34" charset="-128"/>
              </a:defRPr>
            </a:lvl5pPr>
            <a:lvl6pPr marL="4572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6pPr>
            <a:lvl7pPr marL="9144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7pPr>
            <a:lvl8pPr marL="13716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8pPr>
            <a:lvl9pPr marL="18288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1300">
                <a:solidFill>
                  <a:schemeClr val="bg1"/>
                </a:solidFill>
              </a:rPr>
              <a:t>Applications</a:t>
            </a:r>
          </a:p>
        </p:txBody>
      </p:sp>
      <p:sp>
        <p:nvSpPr>
          <p:cNvPr id="18" name="Rectangle 16"/>
          <p:cNvSpPr>
            <a:spLocks noChangeArrowheads="1"/>
          </p:cNvSpPr>
          <p:nvPr/>
        </p:nvSpPr>
        <p:spPr bwMode="auto">
          <a:xfrm>
            <a:off x="2007879" y="1618212"/>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3200" b="1">
                <a:solidFill>
                  <a:schemeClr val="tx2"/>
                </a:solidFill>
                <a:latin typeface="Arial" panose="020B0604020202020204" pitchFamily="34" charset="0"/>
                <a:ea typeface="MS PGothic" panose="020B0600070205080204" pitchFamily="34" charset="-128"/>
              </a:defRPr>
            </a:lvl1pPr>
            <a:lvl2pPr algn="l">
              <a:defRPr sz="3200" b="1">
                <a:solidFill>
                  <a:schemeClr val="tx2"/>
                </a:solidFill>
                <a:latin typeface="Arial" panose="020B0604020202020204" pitchFamily="34" charset="0"/>
                <a:ea typeface="MS PGothic" panose="020B0600070205080204" pitchFamily="34" charset="-128"/>
              </a:defRPr>
            </a:lvl2pPr>
            <a:lvl3pPr algn="l">
              <a:defRPr sz="3200" b="1">
                <a:solidFill>
                  <a:schemeClr val="tx2"/>
                </a:solidFill>
                <a:latin typeface="Arial" panose="020B0604020202020204" pitchFamily="34" charset="0"/>
                <a:ea typeface="MS PGothic" panose="020B0600070205080204" pitchFamily="34" charset="-128"/>
              </a:defRPr>
            </a:lvl3pPr>
            <a:lvl4pPr algn="l">
              <a:defRPr sz="3200" b="1">
                <a:solidFill>
                  <a:schemeClr val="tx2"/>
                </a:solidFill>
                <a:latin typeface="Arial" panose="020B0604020202020204" pitchFamily="34" charset="0"/>
                <a:ea typeface="MS PGothic" panose="020B0600070205080204" pitchFamily="34" charset="-128"/>
              </a:defRPr>
            </a:lvl4pPr>
            <a:lvl5pPr algn="l">
              <a:defRPr sz="3200" b="1">
                <a:solidFill>
                  <a:schemeClr val="tx2"/>
                </a:solidFill>
                <a:latin typeface="Arial" panose="020B0604020202020204" pitchFamily="34" charset="0"/>
                <a:ea typeface="MS PGothic" panose="020B0600070205080204" pitchFamily="34" charset="-128"/>
              </a:defRPr>
            </a:lvl5pPr>
            <a:lvl6pPr marL="4572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6pPr>
            <a:lvl7pPr marL="9144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7pPr>
            <a:lvl8pPr marL="13716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8pPr>
            <a:lvl9pPr marL="18288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1300">
                <a:solidFill>
                  <a:schemeClr val="bg1"/>
                </a:solidFill>
              </a:rPr>
              <a:t>Users</a:t>
            </a:r>
          </a:p>
        </p:txBody>
      </p:sp>
      <p:pic>
        <p:nvPicPr>
          <p:cNvPr id="1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7205" y="3474000"/>
            <a:ext cx="950913" cy="8874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7267" y="3702601"/>
            <a:ext cx="838200" cy="39687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19"/>
          <p:cNvSpPr>
            <a:spLocks noChangeArrowheads="1"/>
          </p:cNvSpPr>
          <p:nvPr/>
        </p:nvSpPr>
        <p:spPr bwMode="auto">
          <a:xfrm>
            <a:off x="1604654" y="2839000"/>
            <a:ext cx="1600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3200" b="1">
                <a:solidFill>
                  <a:schemeClr val="tx2"/>
                </a:solidFill>
                <a:latin typeface="Arial" panose="020B0604020202020204" pitchFamily="34" charset="0"/>
                <a:ea typeface="MS PGothic" panose="020B0600070205080204" pitchFamily="34" charset="-128"/>
              </a:defRPr>
            </a:lvl1pPr>
            <a:lvl2pPr algn="l">
              <a:defRPr sz="3200" b="1">
                <a:solidFill>
                  <a:schemeClr val="tx2"/>
                </a:solidFill>
                <a:latin typeface="Arial" panose="020B0604020202020204" pitchFamily="34" charset="0"/>
                <a:ea typeface="MS PGothic" panose="020B0600070205080204" pitchFamily="34" charset="-128"/>
              </a:defRPr>
            </a:lvl2pPr>
            <a:lvl3pPr algn="l">
              <a:defRPr sz="3200" b="1">
                <a:solidFill>
                  <a:schemeClr val="tx2"/>
                </a:solidFill>
                <a:latin typeface="Arial" panose="020B0604020202020204" pitchFamily="34" charset="0"/>
                <a:ea typeface="MS PGothic" panose="020B0600070205080204" pitchFamily="34" charset="-128"/>
              </a:defRPr>
            </a:lvl3pPr>
            <a:lvl4pPr algn="l">
              <a:defRPr sz="3200" b="1">
                <a:solidFill>
                  <a:schemeClr val="tx2"/>
                </a:solidFill>
                <a:latin typeface="Arial" panose="020B0604020202020204" pitchFamily="34" charset="0"/>
                <a:ea typeface="MS PGothic" panose="020B0600070205080204" pitchFamily="34" charset="-128"/>
              </a:defRPr>
            </a:lvl4pPr>
            <a:lvl5pPr algn="l">
              <a:defRPr sz="3200" b="1">
                <a:solidFill>
                  <a:schemeClr val="tx2"/>
                </a:solidFill>
                <a:latin typeface="Arial" panose="020B0604020202020204" pitchFamily="34" charset="0"/>
                <a:ea typeface="MS PGothic" panose="020B0600070205080204" pitchFamily="34" charset="-128"/>
              </a:defRPr>
            </a:lvl5pPr>
            <a:lvl6pPr marL="4572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6pPr>
            <a:lvl7pPr marL="9144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7pPr>
            <a:lvl8pPr marL="13716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8pPr>
            <a:lvl9pPr marL="18288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800" b="0"/>
              <a:t>Mobile Phone</a:t>
            </a:r>
          </a:p>
        </p:txBody>
      </p:sp>
      <p:sp>
        <p:nvSpPr>
          <p:cNvPr id="22" name="Rectangle 20"/>
          <p:cNvSpPr>
            <a:spLocks noChangeArrowheads="1"/>
          </p:cNvSpPr>
          <p:nvPr/>
        </p:nvSpPr>
        <p:spPr bwMode="auto">
          <a:xfrm>
            <a:off x="1620529" y="3654975"/>
            <a:ext cx="1600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3200" b="1">
                <a:solidFill>
                  <a:schemeClr val="tx2"/>
                </a:solidFill>
                <a:latin typeface="Arial" panose="020B0604020202020204" pitchFamily="34" charset="0"/>
                <a:ea typeface="MS PGothic" panose="020B0600070205080204" pitchFamily="34" charset="-128"/>
              </a:defRPr>
            </a:lvl1pPr>
            <a:lvl2pPr algn="l">
              <a:defRPr sz="3200" b="1">
                <a:solidFill>
                  <a:schemeClr val="tx2"/>
                </a:solidFill>
                <a:latin typeface="Arial" panose="020B0604020202020204" pitchFamily="34" charset="0"/>
                <a:ea typeface="MS PGothic" panose="020B0600070205080204" pitchFamily="34" charset="-128"/>
              </a:defRPr>
            </a:lvl2pPr>
            <a:lvl3pPr algn="l">
              <a:defRPr sz="3200" b="1">
                <a:solidFill>
                  <a:schemeClr val="tx2"/>
                </a:solidFill>
                <a:latin typeface="Arial" panose="020B0604020202020204" pitchFamily="34" charset="0"/>
                <a:ea typeface="MS PGothic" panose="020B0600070205080204" pitchFamily="34" charset="-128"/>
              </a:defRPr>
            </a:lvl3pPr>
            <a:lvl4pPr algn="l">
              <a:defRPr sz="3200" b="1">
                <a:solidFill>
                  <a:schemeClr val="tx2"/>
                </a:solidFill>
                <a:latin typeface="Arial" panose="020B0604020202020204" pitchFamily="34" charset="0"/>
                <a:ea typeface="MS PGothic" panose="020B0600070205080204" pitchFamily="34" charset="-128"/>
              </a:defRPr>
            </a:lvl4pPr>
            <a:lvl5pPr algn="l">
              <a:defRPr sz="3200" b="1">
                <a:solidFill>
                  <a:schemeClr val="tx2"/>
                </a:solidFill>
                <a:latin typeface="Arial" panose="020B0604020202020204" pitchFamily="34" charset="0"/>
                <a:ea typeface="MS PGothic" panose="020B0600070205080204" pitchFamily="34" charset="-128"/>
              </a:defRPr>
            </a:lvl5pPr>
            <a:lvl6pPr marL="4572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6pPr>
            <a:lvl7pPr marL="9144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7pPr>
            <a:lvl8pPr marL="13716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8pPr>
            <a:lvl9pPr marL="18288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800" b="0"/>
              <a:t>PDA</a:t>
            </a:r>
          </a:p>
        </p:txBody>
      </p:sp>
      <p:sp>
        <p:nvSpPr>
          <p:cNvPr id="23" name="Rectangle 21"/>
          <p:cNvSpPr>
            <a:spLocks noChangeArrowheads="1"/>
          </p:cNvSpPr>
          <p:nvPr/>
        </p:nvSpPr>
        <p:spPr bwMode="auto">
          <a:xfrm>
            <a:off x="1636404" y="4445550"/>
            <a:ext cx="1600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3200" b="1">
                <a:solidFill>
                  <a:schemeClr val="tx2"/>
                </a:solidFill>
                <a:latin typeface="Arial" panose="020B0604020202020204" pitchFamily="34" charset="0"/>
                <a:ea typeface="MS PGothic" panose="020B0600070205080204" pitchFamily="34" charset="-128"/>
              </a:defRPr>
            </a:lvl1pPr>
            <a:lvl2pPr algn="l">
              <a:defRPr sz="3200" b="1">
                <a:solidFill>
                  <a:schemeClr val="tx2"/>
                </a:solidFill>
                <a:latin typeface="Arial" panose="020B0604020202020204" pitchFamily="34" charset="0"/>
                <a:ea typeface="MS PGothic" panose="020B0600070205080204" pitchFamily="34" charset="-128"/>
              </a:defRPr>
            </a:lvl2pPr>
            <a:lvl3pPr algn="l">
              <a:defRPr sz="3200" b="1">
                <a:solidFill>
                  <a:schemeClr val="tx2"/>
                </a:solidFill>
                <a:latin typeface="Arial" panose="020B0604020202020204" pitchFamily="34" charset="0"/>
                <a:ea typeface="MS PGothic" panose="020B0600070205080204" pitchFamily="34" charset="-128"/>
              </a:defRPr>
            </a:lvl3pPr>
            <a:lvl4pPr algn="l">
              <a:defRPr sz="3200" b="1">
                <a:solidFill>
                  <a:schemeClr val="tx2"/>
                </a:solidFill>
                <a:latin typeface="Arial" panose="020B0604020202020204" pitchFamily="34" charset="0"/>
                <a:ea typeface="MS PGothic" panose="020B0600070205080204" pitchFamily="34" charset="-128"/>
              </a:defRPr>
            </a:lvl4pPr>
            <a:lvl5pPr algn="l">
              <a:defRPr sz="3200" b="1">
                <a:solidFill>
                  <a:schemeClr val="tx2"/>
                </a:solidFill>
                <a:latin typeface="Arial" panose="020B0604020202020204" pitchFamily="34" charset="0"/>
                <a:ea typeface="MS PGothic" panose="020B0600070205080204" pitchFamily="34" charset="-128"/>
              </a:defRPr>
            </a:lvl5pPr>
            <a:lvl6pPr marL="4572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6pPr>
            <a:lvl7pPr marL="9144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7pPr>
            <a:lvl8pPr marL="13716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8pPr>
            <a:lvl9pPr marL="18288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800" b="0"/>
              <a:t>Laptop</a:t>
            </a:r>
          </a:p>
        </p:txBody>
      </p:sp>
      <p:sp>
        <p:nvSpPr>
          <p:cNvPr id="24" name="Rectangle 22"/>
          <p:cNvSpPr>
            <a:spLocks noChangeArrowheads="1"/>
          </p:cNvSpPr>
          <p:nvPr/>
        </p:nvSpPr>
        <p:spPr bwMode="auto">
          <a:xfrm>
            <a:off x="1611004" y="5302800"/>
            <a:ext cx="1600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3200" b="1">
                <a:solidFill>
                  <a:schemeClr val="tx2"/>
                </a:solidFill>
                <a:latin typeface="Arial" panose="020B0604020202020204" pitchFamily="34" charset="0"/>
                <a:ea typeface="MS PGothic" panose="020B0600070205080204" pitchFamily="34" charset="-128"/>
              </a:defRPr>
            </a:lvl1pPr>
            <a:lvl2pPr algn="l">
              <a:defRPr sz="3200" b="1">
                <a:solidFill>
                  <a:schemeClr val="tx2"/>
                </a:solidFill>
                <a:latin typeface="Arial" panose="020B0604020202020204" pitchFamily="34" charset="0"/>
                <a:ea typeface="MS PGothic" panose="020B0600070205080204" pitchFamily="34" charset="-128"/>
              </a:defRPr>
            </a:lvl2pPr>
            <a:lvl3pPr algn="l">
              <a:defRPr sz="3200" b="1">
                <a:solidFill>
                  <a:schemeClr val="tx2"/>
                </a:solidFill>
                <a:latin typeface="Arial" panose="020B0604020202020204" pitchFamily="34" charset="0"/>
                <a:ea typeface="MS PGothic" panose="020B0600070205080204" pitchFamily="34" charset="-128"/>
              </a:defRPr>
            </a:lvl3pPr>
            <a:lvl4pPr algn="l">
              <a:defRPr sz="3200" b="1">
                <a:solidFill>
                  <a:schemeClr val="tx2"/>
                </a:solidFill>
                <a:latin typeface="Arial" panose="020B0604020202020204" pitchFamily="34" charset="0"/>
                <a:ea typeface="MS PGothic" panose="020B0600070205080204" pitchFamily="34" charset="-128"/>
              </a:defRPr>
            </a:lvl4pPr>
            <a:lvl5pPr algn="l">
              <a:defRPr sz="3200" b="1">
                <a:solidFill>
                  <a:schemeClr val="tx2"/>
                </a:solidFill>
                <a:latin typeface="Arial" panose="020B0604020202020204" pitchFamily="34" charset="0"/>
                <a:ea typeface="MS PGothic" panose="020B0600070205080204" pitchFamily="34" charset="-128"/>
              </a:defRPr>
            </a:lvl5pPr>
            <a:lvl6pPr marL="4572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6pPr>
            <a:lvl7pPr marL="9144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7pPr>
            <a:lvl8pPr marL="13716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8pPr>
            <a:lvl9pPr marL="18288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800" b="0"/>
              <a:t>Desktop</a:t>
            </a:r>
          </a:p>
        </p:txBody>
      </p:sp>
      <p:sp>
        <p:nvSpPr>
          <p:cNvPr id="25" name="Rectangle 23"/>
          <p:cNvSpPr>
            <a:spLocks noChangeArrowheads="1"/>
          </p:cNvSpPr>
          <p:nvPr/>
        </p:nvSpPr>
        <p:spPr bwMode="auto">
          <a:xfrm>
            <a:off x="1604654" y="6331500"/>
            <a:ext cx="1600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3200" b="1">
                <a:solidFill>
                  <a:schemeClr val="tx2"/>
                </a:solidFill>
                <a:latin typeface="Arial" panose="020B0604020202020204" pitchFamily="34" charset="0"/>
                <a:ea typeface="MS PGothic" panose="020B0600070205080204" pitchFamily="34" charset="-128"/>
              </a:defRPr>
            </a:lvl1pPr>
            <a:lvl2pPr algn="l">
              <a:defRPr sz="3200" b="1">
                <a:solidFill>
                  <a:schemeClr val="tx2"/>
                </a:solidFill>
                <a:latin typeface="Arial" panose="020B0604020202020204" pitchFamily="34" charset="0"/>
                <a:ea typeface="MS PGothic" panose="020B0600070205080204" pitchFamily="34" charset="-128"/>
              </a:defRPr>
            </a:lvl2pPr>
            <a:lvl3pPr algn="l">
              <a:defRPr sz="3200" b="1">
                <a:solidFill>
                  <a:schemeClr val="tx2"/>
                </a:solidFill>
                <a:latin typeface="Arial" panose="020B0604020202020204" pitchFamily="34" charset="0"/>
                <a:ea typeface="MS PGothic" panose="020B0600070205080204" pitchFamily="34" charset="-128"/>
              </a:defRPr>
            </a:lvl3pPr>
            <a:lvl4pPr algn="l">
              <a:defRPr sz="3200" b="1">
                <a:solidFill>
                  <a:schemeClr val="tx2"/>
                </a:solidFill>
                <a:latin typeface="Arial" panose="020B0604020202020204" pitchFamily="34" charset="0"/>
                <a:ea typeface="MS PGothic" panose="020B0600070205080204" pitchFamily="34" charset="-128"/>
              </a:defRPr>
            </a:lvl4pPr>
            <a:lvl5pPr algn="l">
              <a:defRPr sz="3200" b="1">
                <a:solidFill>
                  <a:schemeClr val="tx2"/>
                </a:solidFill>
                <a:latin typeface="Arial" panose="020B0604020202020204" pitchFamily="34" charset="0"/>
                <a:ea typeface="MS PGothic" panose="020B0600070205080204" pitchFamily="34" charset="-128"/>
              </a:defRPr>
            </a:lvl5pPr>
            <a:lvl6pPr marL="4572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6pPr>
            <a:lvl7pPr marL="9144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7pPr>
            <a:lvl8pPr marL="13716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8pPr>
            <a:lvl9pPr marL="18288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9pPr>
          </a:lstStyle>
          <a:p>
            <a:pPr algn="ctr" eaLnBrk="1" hangingPunct="1"/>
            <a:r>
              <a:rPr lang="en-US" altLang="en-US" sz="800" b="0"/>
              <a:t>Co-location</a:t>
            </a:r>
          </a:p>
        </p:txBody>
      </p:sp>
      <p:sp>
        <p:nvSpPr>
          <p:cNvPr id="26" name="Rectangle 24"/>
          <p:cNvSpPr>
            <a:spLocks noGrp="1" noChangeArrowheads="1"/>
          </p:cNvSpPr>
          <p:nvPr>
            <p:ph type="title"/>
          </p:nvPr>
        </p:nvSpPr>
        <p:spPr>
          <a:xfrm>
            <a:off x="810904" y="964053"/>
            <a:ext cx="10515600" cy="646331"/>
          </a:xfrm>
        </p:spPr>
        <p:txBody>
          <a:bodyPr/>
          <a:lstStyle/>
          <a:p>
            <a:pPr algn="ctr"/>
            <a:r>
              <a:rPr lang="de-DE" altLang="en-US" dirty="0">
                <a:solidFill>
                  <a:srgbClr val="FF0000"/>
                </a:solidFill>
              </a:rPr>
              <a:t>F5’s Integrated Solution</a:t>
            </a:r>
          </a:p>
        </p:txBody>
      </p:sp>
      <p:sp>
        <p:nvSpPr>
          <p:cNvPr id="27" name="Rectangle 25"/>
          <p:cNvSpPr>
            <a:spLocks noChangeArrowheads="1"/>
          </p:cNvSpPr>
          <p:nvPr/>
        </p:nvSpPr>
        <p:spPr bwMode="auto">
          <a:xfrm>
            <a:off x="8040379" y="2408788"/>
            <a:ext cx="1054100"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3200" b="1">
                <a:solidFill>
                  <a:schemeClr val="tx2"/>
                </a:solidFill>
                <a:latin typeface="Arial" panose="020B0604020202020204" pitchFamily="34" charset="0"/>
                <a:ea typeface="MS PGothic" panose="020B0600070205080204" pitchFamily="34" charset="-128"/>
              </a:defRPr>
            </a:lvl1pPr>
            <a:lvl2pPr algn="l">
              <a:defRPr sz="3200" b="1">
                <a:solidFill>
                  <a:schemeClr val="tx2"/>
                </a:solidFill>
                <a:latin typeface="Arial" panose="020B0604020202020204" pitchFamily="34" charset="0"/>
                <a:ea typeface="MS PGothic" panose="020B0600070205080204" pitchFamily="34" charset="-128"/>
              </a:defRPr>
            </a:lvl2pPr>
            <a:lvl3pPr algn="l">
              <a:defRPr sz="3200" b="1">
                <a:solidFill>
                  <a:schemeClr val="tx2"/>
                </a:solidFill>
                <a:latin typeface="Arial" panose="020B0604020202020204" pitchFamily="34" charset="0"/>
                <a:ea typeface="MS PGothic" panose="020B0600070205080204" pitchFamily="34" charset="-128"/>
              </a:defRPr>
            </a:lvl3pPr>
            <a:lvl4pPr algn="l">
              <a:defRPr sz="3200" b="1">
                <a:solidFill>
                  <a:schemeClr val="tx2"/>
                </a:solidFill>
                <a:latin typeface="Arial" panose="020B0604020202020204" pitchFamily="34" charset="0"/>
                <a:ea typeface="MS PGothic" panose="020B0600070205080204" pitchFamily="34" charset="-128"/>
              </a:defRPr>
            </a:lvl4pPr>
            <a:lvl5pPr algn="l">
              <a:defRPr sz="3200" b="1">
                <a:solidFill>
                  <a:schemeClr val="tx2"/>
                </a:solidFill>
                <a:latin typeface="Arial" panose="020B0604020202020204" pitchFamily="34" charset="0"/>
                <a:ea typeface="MS PGothic" panose="020B0600070205080204" pitchFamily="34" charset="-128"/>
              </a:defRPr>
            </a:lvl5pPr>
            <a:lvl6pPr marL="4572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6pPr>
            <a:lvl7pPr marL="9144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7pPr>
            <a:lvl8pPr marL="13716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8pPr>
            <a:lvl9pPr marL="1828800" fontAlgn="base">
              <a:spcBef>
                <a:spcPct val="0"/>
              </a:spcBef>
              <a:spcAft>
                <a:spcPct val="0"/>
              </a:spcAft>
              <a:defRPr sz="3200" b="1">
                <a:solidFill>
                  <a:schemeClr val="tx2"/>
                </a:solidFill>
                <a:latin typeface="Arial" panose="020B0604020202020204" pitchFamily="34" charset="0"/>
                <a:ea typeface="MS PGothic" panose="020B0600070205080204" pitchFamily="34" charset="-128"/>
              </a:defRPr>
            </a:lvl9pPr>
          </a:lstStyle>
          <a:p>
            <a:pPr algn="ctr" eaLnBrk="1" hangingPunct="1">
              <a:lnSpc>
                <a:spcPct val="140000"/>
              </a:lnSpc>
            </a:pPr>
            <a:r>
              <a:rPr lang="en-US" altLang="en-US" sz="900" b="0"/>
              <a:t>CRM</a:t>
            </a:r>
            <a:br>
              <a:rPr lang="en-US" altLang="en-US" sz="900" b="0"/>
            </a:br>
            <a:r>
              <a:rPr lang="en-US" altLang="en-US" sz="900" b="0"/>
              <a:t>Database</a:t>
            </a:r>
            <a:br>
              <a:rPr lang="en-US" altLang="en-US" sz="900" b="0"/>
            </a:br>
            <a:r>
              <a:rPr lang="en-US" altLang="en-US" sz="900" b="0"/>
              <a:t>Siebel</a:t>
            </a:r>
            <a:br>
              <a:rPr lang="en-US" altLang="en-US" sz="900" b="0"/>
            </a:br>
            <a:r>
              <a:rPr lang="en-US" altLang="en-US" sz="900" b="0"/>
              <a:t>BEA</a:t>
            </a:r>
            <a:br>
              <a:rPr lang="en-US" altLang="en-US" sz="900" b="0"/>
            </a:br>
            <a:r>
              <a:rPr lang="en-US" altLang="en-US" sz="900" b="0"/>
              <a:t>Legacy</a:t>
            </a:r>
            <a:br>
              <a:rPr lang="en-US" altLang="en-US" sz="900" b="0"/>
            </a:br>
            <a:r>
              <a:rPr lang="en-US" altLang="en-US" sz="900" b="0"/>
              <a:t>.NET</a:t>
            </a:r>
            <a:br>
              <a:rPr lang="en-US" altLang="en-US" sz="900" b="0"/>
            </a:br>
            <a:r>
              <a:rPr lang="en-US" altLang="en-US" sz="900" b="0"/>
              <a:t>SAP</a:t>
            </a:r>
            <a:br>
              <a:rPr lang="en-US" altLang="en-US" sz="900" b="0"/>
            </a:br>
            <a:r>
              <a:rPr lang="en-US" altLang="en-US" sz="900" b="0"/>
              <a:t>PeopleSoft</a:t>
            </a:r>
            <a:br>
              <a:rPr lang="en-US" altLang="en-US" sz="900" b="0"/>
            </a:br>
            <a:r>
              <a:rPr lang="en-US" altLang="en-US" sz="900" b="0"/>
              <a:t>IBM</a:t>
            </a:r>
            <a:br>
              <a:rPr lang="en-US" altLang="en-US" sz="900" b="0"/>
            </a:br>
            <a:r>
              <a:rPr lang="en-US" altLang="en-US" sz="900" b="0"/>
              <a:t>ERP</a:t>
            </a:r>
            <a:br>
              <a:rPr lang="en-US" altLang="en-US" sz="900" b="0"/>
            </a:br>
            <a:r>
              <a:rPr lang="en-US" altLang="en-US" sz="900" b="0"/>
              <a:t>SFA</a:t>
            </a:r>
            <a:br>
              <a:rPr lang="en-US" altLang="en-US" sz="900" b="0"/>
            </a:br>
            <a:r>
              <a:rPr lang="en-US" altLang="en-US" sz="900" b="0"/>
              <a:t>Custom</a:t>
            </a:r>
          </a:p>
        </p:txBody>
      </p:sp>
      <p:pic>
        <p:nvPicPr>
          <p:cNvPr id="28"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1942" y="2586588"/>
            <a:ext cx="296862" cy="7270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92942" y="2586588"/>
            <a:ext cx="296862" cy="7270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3942" y="2586588"/>
            <a:ext cx="296862" cy="7270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1942" y="3424788"/>
            <a:ext cx="296862" cy="7270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92942" y="3424788"/>
            <a:ext cx="296862" cy="72707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3942" y="3424788"/>
            <a:ext cx="296862" cy="72707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1942" y="4262988"/>
            <a:ext cx="296862" cy="72707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92942" y="4262988"/>
            <a:ext cx="296862" cy="72707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3942" y="4262988"/>
            <a:ext cx="296862" cy="72707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1942" y="5177388"/>
            <a:ext cx="296862" cy="72707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92942" y="5177388"/>
            <a:ext cx="296862" cy="7270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3942" y="5177388"/>
            <a:ext cx="296862" cy="72707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8"/>
          <p:cNvPicPr>
            <a:picLocks noChangeAspect="1" noChangeArrowheads="1"/>
          </p:cNvPicPr>
          <p:nvPr/>
        </p:nvPicPr>
        <p:blipFill>
          <a:blip r:embed="rId9" cstate="print">
            <a:extLst>
              <a:ext uri="{28A0092B-C50C-407E-A947-70E740481C1C}">
                <a14:useLocalDpi xmlns:a14="http://schemas.microsoft.com/office/drawing/2010/main" val="0"/>
              </a:ext>
            </a:extLst>
          </a:blip>
          <a:srcRect b="45558"/>
          <a:stretch>
            <a:fillRect/>
          </a:stretch>
        </p:blipFill>
        <p:spPr bwMode="auto">
          <a:xfrm>
            <a:off x="5452755" y="3793088"/>
            <a:ext cx="1096963" cy="26352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39"/>
          <p:cNvGrpSpPr>
            <a:grpSpLocks/>
          </p:cNvGrpSpPr>
          <p:nvPr/>
        </p:nvGrpSpPr>
        <p:grpSpPr bwMode="auto">
          <a:xfrm>
            <a:off x="4070042" y="4999588"/>
            <a:ext cx="2825750" cy="1541463"/>
            <a:chOff x="1532" y="2883"/>
            <a:chExt cx="2329" cy="1270"/>
          </a:xfrm>
        </p:grpSpPr>
        <p:sp>
          <p:nvSpPr>
            <p:cNvPr id="42" name="Freeform 40"/>
            <p:cNvSpPr>
              <a:spLocks/>
            </p:cNvSpPr>
            <p:nvPr/>
          </p:nvSpPr>
          <p:spPr bwMode="auto">
            <a:xfrm>
              <a:off x="1789" y="2883"/>
              <a:ext cx="1960" cy="598"/>
            </a:xfrm>
            <a:custGeom>
              <a:avLst/>
              <a:gdLst>
                <a:gd name="T0" fmla="*/ 1536 w 2640"/>
                <a:gd name="T1" fmla="*/ 0 h 768"/>
                <a:gd name="T2" fmla="*/ 0 w 2640"/>
                <a:gd name="T3" fmla="*/ 624 h 768"/>
                <a:gd name="T4" fmla="*/ 2640 w 2640"/>
                <a:gd name="T5" fmla="*/ 768 h 768"/>
                <a:gd name="T6" fmla="*/ 1488 w 2640"/>
                <a:gd name="T7" fmla="*/ 0 h 768"/>
              </a:gdLst>
              <a:ahLst/>
              <a:cxnLst>
                <a:cxn ang="0">
                  <a:pos x="T0" y="T1"/>
                </a:cxn>
                <a:cxn ang="0">
                  <a:pos x="T2" y="T3"/>
                </a:cxn>
                <a:cxn ang="0">
                  <a:pos x="T4" y="T5"/>
                </a:cxn>
                <a:cxn ang="0">
                  <a:pos x="T6" y="T7"/>
                </a:cxn>
              </a:cxnLst>
              <a:rect l="0" t="0" r="r" b="b"/>
              <a:pathLst>
                <a:path w="2640" h="768">
                  <a:moveTo>
                    <a:pt x="1536" y="0"/>
                  </a:moveTo>
                  <a:lnTo>
                    <a:pt x="0" y="624"/>
                  </a:lnTo>
                  <a:lnTo>
                    <a:pt x="2640" y="768"/>
                  </a:lnTo>
                  <a:lnTo>
                    <a:pt x="1488" y="0"/>
                  </a:lnTo>
                </a:path>
              </a:pathLst>
            </a:custGeom>
            <a:gradFill rotWithShape="0">
              <a:gsLst>
                <a:gs pos="0">
                  <a:srgbClr val="E1E1E1"/>
                </a:gs>
                <a:gs pos="100000">
                  <a:schemeClr val="bg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43" name="Oval 41"/>
            <p:cNvSpPr>
              <a:spLocks noChangeArrowheads="1"/>
            </p:cNvSpPr>
            <p:nvPr/>
          </p:nvSpPr>
          <p:spPr bwMode="auto">
            <a:xfrm rot="10800000">
              <a:off x="1532" y="3172"/>
              <a:ext cx="2329" cy="981"/>
            </a:xfrm>
            <a:prstGeom prst="ellipse">
              <a:avLst/>
            </a:prstGeom>
            <a:solidFill>
              <a:srgbClr val="EEEEE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pic>
          <p:nvPicPr>
            <p:cNvPr id="44" name="Picture 4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43" y="3396"/>
              <a:ext cx="2107" cy="4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Rectangle 43"/>
          <p:cNvSpPr>
            <a:spLocks noChangeArrowheads="1"/>
          </p:cNvSpPr>
          <p:nvPr/>
        </p:nvSpPr>
        <p:spPr bwMode="auto">
          <a:xfrm>
            <a:off x="5030480" y="5355188"/>
            <a:ext cx="8096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500">
                <a:latin typeface="Helvetica" panose="020B0604020202020204" pitchFamily="34" charset="0"/>
              </a:rPr>
              <a:t>TMOS</a:t>
            </a:r>
          </a:p>
        </p:txBody>
      </p:sp>
      <p:sp>
        <p:nvSpPr>
          <p:cNvPr id="46" name="Text Box 44"/>
          <p:cNvSpPr txBox="1">
            <a:spLocks noChangeArrowheads="1"/>
          </p:cNvSpPr>
          <p:nvPr/>
        </p:nvSpPr>
        <p:spPr bwMode="auto">
          <a:xfrm>
            <a:off x="4101792" y="2391325"/>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i="1" dirty="0">
                <a:solidFill>
                  <a:srgbClr val="1F75A4"/>
                </a:solidFill>
                <a:ea typeface="MS PGothic" panose="020B0600070205080204" pitchFamily="34" charset="-128"/>
              </a:rPr>
              <a:t>Application Delivery Network</a:t>
            </a:r>
          </a:p>
        </p:txBody>
      </p:sp>
    </p:spTree>
    <p:extLst>
      <p:ext uri="{BB962C8B-B14F-4D97-AF65-F5344CB8AC3E}">
        <p14:creationId xmlns:p14="http://schemas.microsoft.com/office/powerpoint/2010/main" val="329813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609" y="1674054"/>
            <a:ext cx="11929404" cy="1646947"/>
          </a:xfrm>
          <a:prstGeom prst="rect">
            <a:avLst/>
          </a:prstGeom>
        </p:spPr>
      </p:pic>
      <p:pic>
        <p:nvPicPr>
          <p:cNvPr id="5" name="Picture 4"/>
          <p:cNvPicPr>
            <a:picLocks noChangeAspect="1"/>
          </p:cNvPicPr>
          <p:nvPr/>
        </p:nvPicPr>
        <p:blipFill>
          <a:blip r:embed="rId3"/>
          <a:stretch>
            <a:fillRect/>
          </a:stretch>
        </p:blipFill>
        <p:spPr>
          <a:xfrm>
            <a:off x="126608" y="4539033"/>
            <a:ext cx="11929405" cy="2000250"/>
          </a:xfrm>
          <a:prstGeom prst="rect">
            <a:avLst/>
          </a:prstGeom>
        </p:spPr>
      </p:pic>
      <p:sp>
        <p:nvSpPr>
          <p:cNvPr id="6" name="Down Arrow 5"/>
          <p:cNvSpPr/>
          <p:nvPr/>
        </p:nvSpPr>
        <p:spPr>
          <a:xfrm>
            <a:off x="3643532" y="3321002"/>
            <a:ext cx="3868615" cy="1218031"/>
          </a:xfrm>
          <a:prstGeom prst="downArrow">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4726747" y="3643532"/>
            <a:ext cx="1645920" cy="646331"/>
          </a:xfrm>
          <a:prstGeom prst="rect">
            <a:avLst/>
          </a:prstGeom>
          <a:noFill/>
        </p:spPr>
        <p:txBody>
          <a:bodyPr wrap="square" rtlCol="0">
            <a:spAutoFit/>
          </a:bodyPr>
          <a:lstStyle/>
          <a:p>
            <a:r>
              <a:rPr lang="en-IN" dirty="0">
                <a:solidFill>
                  <a:srgbClr val="FF0000"/>
                </a:solidFill>
              </a:rPr>
              <a:t>Similarly Create another node  </a:t>
            </a:r>
          </a:p>
        </p:txBody>
      </p:sp>
      <p:sp>
        <p:nvSpPr>
          <p:cNvPr id="2" name="TextBox 1"/>
          <p:cNvSpPr txBox="1"/>
          <p:nvPr/>
        </p:nvSpPr>
        <p:spPr>
          <a:xfrm>
            <a:off x="2715065" y="1028364"/>
            <a:ext cx="6232412" cy="584775"/>
          </a:xfrm>
          <a:prstGeom prst="rect">
            <a:avLst/>
          </a:prstGeom>
          <a:noFill/>
        </p:spPr>
        <p:txBody>
          <a:bodyPr wrap="none" rtlCol="0">
            <a:spAutoFit/>
          </a:bodyPr>
          <a:lstStyle/>
          <a:p>
            <a:r>
              <a:rPr lang="en-IN" sz="3200" dirty="0"/>
              <a:t>Quick View on Configured interfaces</a:t>
            </a:r>
          </a:p>
        </p:txBody>
      </p:sp>
    </p:spTree>
    <p:extLst>
      <p:ext uri="{BB962C8B-B14F-4D97-AF65-F5344CB8AC3E}">
        <p14:creationId xmlns:p14="http://schemas.microsoft.com/office/powerpoint/2010/main" val="251496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2356" y="2644727"/>
            <a:ext cx="7146387" cy="707886"/>
          </a:xfrm>
          <a:prstGeom prst="rect">
            <a:avLst/>
          </a:prstGeom>
          <a:noFill/>
        </p:spPr>
        <p:txBody>
          <a:bodyPr wrap="square" rtlCol="0">
            <a:spAutoFit/>
          </a:bodyPr>
          <a:lstStyle/>
          <a:p>
            <a:pPr algn="ctr"/>
            <a:r>
              <a:rPr lang="en-IN" sz="4000" b="1" dirty="0"/>
              <a:t>Pool Definition</a:t>
            </a:r>
          </a:p>
        </p:txBody>
      </p:sp>
    </p:spTree>
    <p:extLst>
      <p:ext uri="{BB962C8B-B14F-4D97-AF65-F5344CB8AC3E}">
        <p14:creationId xmlns:p14="http://schemas.microsoft.com/office/powerpoint/2010/main" val="1216833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77527" y="3327766"/>
            <a:ext cx="590550" cy="552450"/>
          </a:xfrm>
          <a:prstGeom prst="rect">
            <a:avLst/>
          </a:prstGeom>
        </p:spPr>
      </p:pic>
      <p:pic>
        <p:nvPicPr>
          <p:cNvPr id="5" name="Picture 4"/>
          <p:cNvPicPr>
            <a:picLocks noChangeAspect="1"/>
          </p:cNvPicPr>
          <p:nvPr/>
        </p:nvPicPr>
        <p:blipFill>
          <a:blip r:embed="rId3"/>
          <a:stretch>
            <a:fillRect/>
          </a:stretch>
        </p:blipFill>
        <p:spPr>
          <a:xfrm>
            <a:off x="1439664" y="5016231"/>
            <a:ext cx="200025" cy="314325"/>
          </a:xfrm>
          <a:prstGeom prst="rect">
            <a:avLst/>
          </a:prstGeom>
        </p:spPr>
      </p:pic>
      <p:pic>
        <p:nvPicPr>
          <p:cNvPr id="6" name="Picture 5"/>
          <p:cNvPicPr>
            <a:picLocks noChangeAspect="1"/>
          </p:cNvPicPr>
          <p:nvPr/>
        </p:nvPicPr>
        <p:blipFill>
          <a:blip r:embed="rId3"/>
          <a:stretch>
            <a:fillRect/>
          </a:stretch>
        </p:blipFill>
        <p:spPr>
          <a:xfrm>
            <a:off x="2690088" y="5016231"/>
            <a:ext cx="200025" cy="314325"/>
          </a:xfrm>
          <a:prstGeom prst="rect">
            <a:avLst/>
          </a:prstGeom>
        </p:spPr>
      </p:pic>
      <p:pic>
        <p:nvPicPr>
          <p:cNvPr id="7" name="Picture 6"/>
          <p:cNvPicPr>
            <a:picLocks noChangeAspect="1"/>
          </p:cNvPicPr>
          <p:nvPr/>
        </p:nvPicPr>
        <p:blipFill>
          <a:blip r:embed="rId3"/>
          <a:stretch>
            <a:fillRect/>
          </a:stretch>
        </p:blipFill>
        <p:spPr>
          <a:xfrm>
            <a:off x="4139931" y="5016231"/>
            <a:ext cx="200025" cy="314325"/>
          </a:xfrm>
          <a:prstGeom prst="rect">
            <a:avLst/>
          </a:prstGeom>
        </p:spPr>
      </p:pic>
      <p:pic>
        <p:nvPicPr>
          <p:cNvPr id="8" name="Picture 7"/>
          <p:cNvPicPr>
            <a:picLocks noChangeAspect="1"/>
          </p:cNvPicPr>
          <p:nvPr/>
        </p:nvPicPr>
        <p:blipFill>
          <a:blip r:embed="rId3"/>
          <a:stretch>
            <a:fillRect/>
          </a:stretch>
        </p:blipFill>
        <p:spPr>
          <a:xfrm>
            <a:off x="5848938" y="5016230"/>
            <a:ext cx="200025" cy="314325"/>
          </a:xfrm>
          <a:prstGeom prst="rect">
            <a:avLst/>
          </a:prstGeom>
        </p:spPr>
      </p:pic>
      <p:pic>
        <p:nvPicPr>
          <p:cNvPr id="9" name="Picture 8"/>
          <p:cNvPicPr>
            <a:picLocks noChangeAspect="1"/>
          </p:cNvPicPr>
          <p:nvPr/>
        </p:nvPicPr>
        <p:blipFill>
          <a:blip r:embed="rId3"/>
          <a:stretch>
            <a:fillRect/>
          </a:stretch>
        </p:blipFill>
        <p:spPr>
          <a:xfrm>
            <a:off x="7222733" y="5016230"/>
            <a:ext cx="200025" cy="314325"/>
          </a:xfrm>
          <a:prstGeom prst="rect">
            <a:avLst/>
          </a:prstGeom>
        </p:spPr>
      </p:pic>
      <p:pic>
        <p:nvPicPr>
          <p:cNvPr id="10" name="Picture 9"/>
          <p:cNvPicPr>
            <a:picLocks noChangeAspect="1"/>
          </p:cNvPicPr>
          <p:nvPr/>
        </p:nvPicPr>
        <p:blipFill>
          <a:blip r:embed="rId3"/>
          <a:stretch>
            <a:fillRect/>
          </a:stretch>
        </p:blipFill>
        <p:spPr>
          <a:xfrm>
            <a:off x="9102964" y="5016230"/>
            <a:ext cx="200025" cy="314325"/>
          </a:xfrm>
          <a:prstGeom prst="rect">
            <a:avLst/>
          </a:prstGeom>
        </p:spPr>
      </p:pic>
      <p:pic>
        <p:nvPicPr>
          <p:cNvPr id="11" name="Picture 10"/>
          <p:cNvPicPr>
            <a:picLocks noChangeAspect="1"/>
          </p:cNvPicPr>
          <p:nvPr/>
        </p:nvPicPr>
        <p:blipFill>
          <a:blip r:embed="rId3"/>
          <a:stretch>
            <a:fillRect/>
          </a:stretch>
        </p:blipFill>
        <p:spPr>
          <a:xfrm>
            <a:off x="10317844" y="5016230"/>
            <a:ext cx="200025" cy="314325"/>
          </a:xfrm>
          <a:prstGeom prst="rect">
            <a:avLst/>
          </a:prstGeom>
        </p:spPr>
      </p:pic>
      <p:sp>
        <p:nvSpPr>
          <p:cNvPr id="12" name="Rounded Rectangle 11"/>
          <p:cNvSpPr/>
          <p:nvPr/>
        </p:nvSpPr>
        <p:spPr>
          <a:xfrm>
            <a:off x="1055077" y="3080825"/>
            <a:ext cx="9903655" cy="14771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Connector 12"/>
          <p:cNvCxnSpPr/>
          <p:nvPr/>
        </p:nvCxnSpPr>
        <p:spPr>
          <a:xfrm>
            <a:off x="2802622" y="4557932"/>
            <a:ext cx="0" cy="36224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36431" y="4920174"/>
            <a:ext cx="319336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81290" y="4557932"/>
            <a:ext cx="14067" cy="36224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94190" y="4920174"/>
            <a:ext cx="499725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209822" y="4332849"/>
            <a:ext cx="3845166" cy="146304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ounded Rectangle 17"/>
          <p:cNvSpPr/>
          <p:nvPr/>
        </p:nvSpPr>
        <p:spPr>
          <a:xfrm>
            <a:off x="5392468" y="4337171"/>
            <a:ext cx="5566263" cy="1458717"/>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2129134" y="5932243"/>
            <a:ext cx="2180725" cy="369332"/>
          </a:xfrm>
          <a:prstGeom prst="rect">
            <a:avLst/>
          </a:prstGeom>
          <a:noFill/>
        </p:spPr>
        <p:txBody>
          <a:bodyPr wrap="none" rtlCol="0">
            <a:spAutoFit/>
          </a:bodyPr>
          <a:lstStyle/>
          <a:p>
            <a:r>
              <a:rPr lang="en-IN" dirty="0"/>
              <a:t>Web application pool</a:t>
            </a:r>
          </a:p>
        </p:txBody>
      </p:sp>
      <p:sp>
        <p:nvSpPr>
          <p:cNvPr id="20" name="TextBox 19"/>
          <p:cNvSpPr txBox="1"/>
          <p:nvPr/>
        </p:nvSpPr>
        <p:spPr>
          <a:xfrm>
            <a:off x="7584318" y="5932243"/>
            <a:ext cx="2128275" cy="369332"/>
          </a:xfrm>
          <a:prstGeom prst="rect">
            <a:avLst/>
          </a:prstGeom>
          <a:noFill/>
        </p:spPr>
        <p:txBody>
          <a:bodyPr wrap="none" rtlCol="0">
            <a:spAutoFit/>
          </a:bodyPr>
          <a:lstStyle/>
          <a:p>
            <a:r>
              <a:rPr lang="en-IN" dirty="0"/>
              <a:t>TXN application pool</a:t>
            </a:r>
          </a:p>
        </p:txBody>
      </p:sp>
      <p:sp>
        <p:nvSpPr>
          <p:cNvPr id="21" name="TextBox 20"/>
          <p:cNvSpPr txBox="1"/>
          <p:nvPr/>
        </p:nvSpPr>
        <p:spPr>
          <a:xfrm>
            <a:off x="1181683" y="5205048"/>
            <a:ext cx="1203782" cy="553998"/>
          </a:xfrm>
          <a:prstGeom prst="rect">
            <a:avLst/>
          </a:prstGeom>
          <a:noFill/>
        </p:spPr>
        <p:txBody>
          <a:bodyPr wrap="square" rtlCol="0">
            <a:spAutoFit/>
          </a:bodyPr>
          <a:lstStyle/>
          <a:p>
            <a:r>
              <a:rPr lang="en-IN" sz="2000" dirty="0"/>
              <a:t>   </a:t>
            </a:r>
            <a:r>
              <a:rPr lang="en-IN" sz="1000" dirty="0"/>
              <a:t>Web 1 192.168.21.4 :9990</a:t>
            </a:r>
          </a:p>
        </p:txBody>
      </p:sp>
      <p:sp>
        <p:nvSpPr>
          <p:cNvPr id="22" name="TextBox 21"/>
          <p:cNvSpPr txBox="1"/>
          <p:nvPr/>
        </p:nvSpPr>
        <p:spPr>
          <a:xfrm>
            <a:off x="2271931" y="5156180"/>
            <a:ext cx="1493074" cy="553998"/>
          </a:xfrm>
          <a:prstGeom prst="rect">
            <a:avLst/>
          </a:prstGeom>
          <a:noFill/>
        </p:spPr>
        <p:txBody>
          <a:bodyPr wrap="square" rtlCol="0">
            <a:spAutoFit/>
          </a:bodyPr>
          <a:lstStyle/>
          <a:p>
            <a:r>
              <a:rPr lang="en-IN" sz="2000" dirty="0"/>
              <a:t>   </a:t>
            </a:r>
            <a:r>
              <a:rPr lang="en-IN" sz="1000" dirty="0"/>
              <a:t>Web 2 192.168.21.5:9999</a:t>
            </a:r>
          </a:p>
        </p:txBody>
      </p:sp>
      <p:sp>
        <p:nvSpPr>
          <p:cNvPr id="23" name="TextBox 22"/>
          <p:cNvSpPr txBox="1"/>
          <p:nvPr/>
        </p:nvSpPr>
        <p:spPr>
          <a:xfrm>
            <a:off x="3842313" y="5172620"/>
            <a:ext cx="1517298" cy="553998"/>
          </a:xfrm>
          <a:prstGeom prst="rect">
            <a:avLst/>
          </a:prstGeom>
          <a:noFill/>
        </p:spPr>
        <p:txBody>
          <a:bodyPr wrap="square" rtlCol="0">
            <a:spAutoFit/>
          </a:bodyPr>
          <a:lstStyle/>
          <a:p>
            <a:r>
              <a:rPr lang="en-IN" sz="2000" dirty="0"/>
              <a:t>   </a:t>
            </a:r>
            <a:r>
              <a:rPr lang="en-IN" sz="1000" dirty="0"/>
              <a:t>Web 2 192.168.21.6:9999</a:t>
            </a:r>
          </a:p>
        </p:txBody>
      </p:sp>
      <p:sp>
        <p:nvSpPr>
          <p:cNvPr id="24" name="TextBox 23"/>
          <p:cNvSpPr txBox="1"/>
          <p:nvPr/>
        </p:nvSpPr>
        <p:spPr>
          <a:xfrm>
            <a:off x="5522079" y="5276994"/>
            <a:ext cx="1179456" cy="553998"/>
          </a:xfrm>
          <a:prstGeom prst="rect">
            <a:avLst/>
          </a:prstGeom>
          <a:noFill/>
        </p:spPr>
        <p:txBody>
          <a:bodyPr wrap="square" rtlCol="0">
            <a:spAutoFit/>
          </a:bodyPr>
          <a:lstStyle/>
          <a:p>
            <a:r>
              <a:rPr lang="en-IN" sz="2000" dirty="0"/>
              <a:t>   </a:t>
            </a:r>
            <a:r>
              <a:rPr lang="en-IN" sz="1000" dirty="0"/>
              <a:t>TXN 1 192.168.21.7:9898</a:t>
            </a:r>
          </a:p>
        </p:txBody>
      </p:sp>
      <p:sp>
        <p:nvSpPr>
          <p:cNvPr id="25" name="TextBox 24"/>
          <p:cNvSpPr txBox="1"/>
          <p:nvPr/>
        </p:nvSpPr>
        <p:spPr>
          <a:xfrm>
            <a:off x="6796491" y="5205048"/>
            <a:ext cx="1193333" cy="553998"/>
          </a:xfrm>
          <a:prstGeom prst="rect">
            <a:avLst/>
          </a:prstGeom>
          <a:noFill/>
        </p:spPr>
        <p:txBody>
          <a:bodyPr wrap="square" rtlCol="0">
            <a:spAutoFit/>
          </a:bodyPr>
          <a:lstStyle/>
          <a:p>
            <a:r>
              <a:rPr lang="en-IN" sz="2000" dirty="0"/>
              <a:t>   </a:t>
            </a:r>
            <a:r>
              <a:rPr lang="en-IN" sz="1000" dirty="0"/>
              <a:t>TXN 2 192.168.21.8:9898</a:t>
            </a:r>
          </a:p>
        </p:txBody>
      </p:sp>
      <p:sp>
        <p:nvSpPr>
          <p:cNvPr id="26" name="TextBox 25"/>
          <p:cNvSpPr txBox="1"/>
          <p:nvPr/>
        </p:nvSpPr>
        <p:spPr>
          <a:xfrm>
            <a:off x="8711047" y="5188850"/>
            <a:ext cx="1165935" cy="553998"/>
          </a:xfrm>
          <a:prstGeom prst="rect">
            <a:avLst/>
          </a:prstGeom>
          <a:noFill/>
        </p:spPr>
        <p:txBody>
          <a:bodyPr wrap="square" rtlCol="0">
            <a:spAutoFit/>
          </a:bodyPr>
          <a:lstStyle/>
          <a:p>
            <a:r>
              <a:rPr lang="en-IN" sz="2000" dirty="0"/>
              <a:t>   </a:t>
            </a:r>
            <a:r>
              <a:rPr lang="en-IN" sz="1000" dirty="0"/>
              <a:t>TXN 3 192.168.21.9:9898</a:t>
            </a:r>
          </a:p>
        </p:txBody>
      </p:sp>
      <p:sp>
        <p:nvSpPr>
          <p:cNvPr id="27" name="TextBox 26"/>
          <p:cNvSpPr txBox="1"/>
          <p:nvPr/>
        </p:nvSpPr>
        <p:spPr>
          <a:xfrm>
            <a:off x="9858810" y="5158227"/>
            <a:ext cx="1226381" cy="553998"/>
          </a:xfrm>
          <a:prstGeom prst="rect">
            <a:avLst/>
          </a:prstGeom>
          <a:noFill/>
        </p:spPr>
        <p:txBody>
          <a:bodyPr wrap="square" rtlCol="0">
            <a:spAutoFit/>
          </a:bodyPr>
          <a:lstStyle/>
          <a:p>
            <a:r>
              <a:rPr lang="en-IN" sz="2000" dirty="0"/>
              <a:t>   </a:t>
            </a:r>
            <a:r>
              <a:rPr lang="en-IN" sz="1000" dirty="0"/>
              <a:t>TXN 4 192.168.21.10:9898</a:t>
            </a:r>
          </a:p>
        </p:txBody>
      </p:sp>
      <p:cxnSp>
        <p:nvCxnSpPr>
          <p:cNvPr id="28" name="Straight Connector 27"/>
          <p:cNvCxnSpPr/>
          <p:nvPr/>
        </p:nvCxnSpPr>
        <p:spPr>
          <a:xfrm>
            <a:off x="5392468" y="2518117"/>
            <a:ext cx="0" cy="5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5225500" y="2270822"/>
            <a:ext cx="371475" cy="247650"/>
          </a:xfrm>
          <a:prstGeom prst="rect">
            <a:avLst/>
          </a:prstGeom>
        </p:spPr>
      </p:pic>
      <p:sp>
        <p:nvSpPr>
          <p:cNvPr id="30" name="TextBox 29"/>
          <p:cNvSpPr txBox="1"/>
          <p:nvPr/>
        </p:nvSpPr>
        <p:spPr>
          <a:xfrm>
            <a:off x="5448556" y="2479743"/>
            <a:ext cx="1000787" cy="369332"/>
          </a:xfrm>
          <a:prstGeom prst="rect">
            <a:avLst/>
          </a:prstGeom>
          <a:noFill/>
        </p:spPr>
        <p:txBody>
          <a:bodyPr wrap="none" rtlCol="0">
            <a:spAutoFit/>
          </a:bodyPr>
          <a:lstStyle/>
          <a:p>
            <a:r>
              <a:rPr lang="en-IN" dirty="0"/>
              <a:t>Gateway</a:t>
            </a:r>
          </a:p>
        </p:txBody>
      </p:sp>
      <p:sp>
        <p:nvSpPr>
          <p:cNvPr id="31" name="TextBox 30"/>
          <p:cNvSpPr txBox="1"/>
          <p:nvPr/>
        </p:nvSpPr>
        <p:spPr>
          <a:xfrm>
            <a:off x="1639689" y="3337505"/>
            <a:ext cx="460382" cy="369332"/>
          </a:xfrm>
          <a:prstGeom prst="rect">
            <a:avLst/>
          </a:prstGeom>
          <a:noFill/>
        </p:spPr>
        <p:txBody>
          <a:bodyPr wrap="none" rtlCol="0">
            <a:spAutoFit/>
          </a:bodyPr>
          <a:lstStyle/>
          <a:p>
            <a:r>
              <a:rPr lang="en-IN" dirty="0"/>
              <a:t>F5 </a:t>
            </a:r>
          </a:p>
        </p:txBody>
      </p:sp>
      <p:sp>
        <p:nvSpPr>
          <p:cNvPr id="32" name="TextBox 31"/>
          <p:cNvSpPr txBox="1"/>
          <p:nvPr/>
        </p:nvSpPr>
        <p:spPr>
          <a:xfrm>
            <a:off x="2082018" y="4079631"/>
            <a:ext cx="1414939" cy="646331"/>
          </a:xfrm>
          <a:prstGeom prst="rect">
            <a:avLst/>
          </a:prstGeom>
          <a:noFill/>
        </p:spPr>
        <p:txBody>
          <a:bodyPr wrap="none" rtlCol="0">
            <a:spAutoFit/>
          </a:bodyPr>
          <a:lstStyle/>
          <a:p>
            <a:r>
              <a:rPr lang="en-IN" dirty="0"/>
              <a:t>Application 1</a:t>
            </a:r>
          </a:p>
          <a:p>
            <a:endParaRPr lang="en-IN" dirty="0"/>
          </a:p>
        </p:txBody>
      </p:sp>
      <p:sp>
        <p:nvSpPr>
          <p:cNvPr id="33" name="TextBox 32"/>
          <p:cNvSpPr txBox="1"/>
          <p:nvPr/>
        </p:nvSpPr>
        <p:spPr>
          <a:xfrm>
            <a:off x="7222733" y="4079631"/>
            <a:ext cx="1414939" cy="369332"/>
          </a:xfrm>
          <a:prstGeom prst="rect">
            <a:avLst/>
          </a:prstGeom>
          <a:noFill/>
        </p:spPr>
        <p:txBody>
          <a:bodyPr wrap="none" rtlCol="0">
            <a:spAutoFit/>
          </a:bodyPr>
          <a:lstStyle/>
          <a:p>
            <a:r>
              <a:rPr lang="en-IN" dirty="0"/>
              <a:t>Application 2</a:t>
            </a:r>
          </a:p>
        </p:txBody>
      </p:sp>
      <p:sp>
        <p:nvSpPr>
          <p:cNvPr id="34" name="TextBox 33"/>
          <p:cNvSpPr txBox="1"/>
          <p:nvPr/>
        </p:nvSpPr>
        <p:spPr>
          <a:xfrm>
            <a:off x="2271931" y="1547446"/>
            <a:ext cx="8686800" cy="646331"/>
          </a:xfrm>
          <a:prstGeom prst="rect">
            <a:avLst/>
          </a:prstGeom>
          <a:noFill/>
        </p:spPr>
        <p:txBody>
          <a:bodyPr wrap="square" rtlCol="0">
            <a:spAutoFit/>
          </a:bodyPr>
          <a:lstStyle/>
          <a:p>
            <a:r>
              <a:rPr lang="en-IN" b="1" dirty="0"/>
              <a:t>Pool</a:t>
            </a:r>
            <a:r>
              <a:rPr lang="en-IN" dirty="0"/>
              <a:t>:- A load balancing </a:t>
            </a:r>
            <a:r>
              <a:rPr lang="en-IN" b="1" dirty="0"/>
              <a:t>pool</a:t>
            </a:r>
            <a:r>
              <a:rPr lang="en-IN" dirty="0"/>
              <a:t> is a logical set of devices, such as web servers, that you group together to receive and process traffic.</a:t>
            </a:r>
          </a:p>
        </p:txBody>
      </p:sp>
    </p:spTree>
    <p:extLst>
      <p:ext uri="{BB962C8B-B14F-4D97-AF65-F5344CB8AC3E}">
        <p14:creationId xmlns:p14="http://schemas.microsoft.com/office/powerpoint/2010/main" val="3929905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6284" y="2476787"/>
            <a:ext cx="7349067" cy="646331"/>
          </a:xfrm>
        </p:spPr>
        <p:txBody>
          <a:bodyPr/>
          <a:lstStyle/>
          <a:p>
            <a:pPr algn="ctr"/>
            <a:r>
              <a:rPr lang="en-IN" dirty="0">
                <a:solidFill>
                  <a:schemeClr val="tx1"/>
                </a:solidFill>
              </a:rPr>
              <a:t>How to configure Pool</a:t>
            </a:r>
          </a:p>
        </p:txBody>
      </p:sp>
    </p:spTree>
    <p:extLst>
      <p:ext uri="{BB962C8B-B14F-4D97-AF65-F5344CB8AC3E}">
        <p14:creationId xmlns:p14="http://schemas.microsoft.com/office/powerpoint/2010/main" val="3076004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0676" y="1446188"/>
            <a:ext cx="5974373" cy="2661578"/>
          </a:xfrm>
          <a:prstGeom prst="rect">
            <a:avLst/>
          </a:prstGeom>
        </p:spPr>
      </p:pic>
      <p:sp>
        <p:nvSpPr>
          <p:cNvPr id="6" name="Oval 5"/>
          <p:cNvSpPr/>
          <p:nvPr/>
        </p:nvSpPr>
        <p:spPr>
          <a:xfrm>
            <a:off x="1702191" y="3587262"/>
            <a:ext cx="2067951" cy="30948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p:cNvCxnSpPr>
            <a:endCxn id="10" idx="2"/>
          </p:cNvCxnSpPr>
          <p:nvPr/>
        </p:nvCxnSpPr>
        <p:spPr>
          <a:xfrm flipV="1">
            <a:off x="3784209" y="2917258"/>
            <a:ext cx="3468944" cy="86695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80960" y="2799471"/>
            <a:ext cx="1743619" cy="369332"/>
          </a:xfrm>
          <a:prstGeom prst="rect">
            <a:avLst/>
          </a:prstGeom>
          <a:noFill/>
        </p:spPr>
        <p:txBody>
          <a:bodyPr wrap="none" rtlCol="0">
            <a:spAutoFit/>
          </a:bodyPr>
          <a:lstStyle/>
          <a:p>
            <a:r>
              <a:rPr lang="en-IN" dirty="0">
                <a:solidFill>
                  <a:srgbClr val="FF0000"/>
                </a:solidFill>
              </a:rPr>
              <a:t>Click on Pool List</a:t>
            </a:r>
          </a:p>
        </p:txBody>
      </p:sp>
      <p:sp>
        <p:nvSpPr>
          <p:cNvPr id="10" name="Cloud 9"/>
          <p:cNvSpPr/>
          <p:nvPr/>
        </p:nvSpPr>
        <p:spPr>
          <a:xfrm>
            <a:off x="7244862" y="2472338"/>
            <a:ext cx="2672861" cy="889839"/>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p:cNvPicPr>
            <a:picLocks noChangeAspect="1"/>
          </p:cNvPicPr>
          <p:nvPr/>
        </p:nvPicPr>
        <p:blipFill>
          <a:blip r:embed="rId3"/>
          <a:stretch>
            <a:fillRect/>
          </a:stretch>
        </p:blipFill>
        <p:spPr>
          <a:xfrm>
            <a:off x="140675" y="4674049"/>
            <a:ext cx="11915337" cy="1924050"/>
          </a:xfrm>
          <a:prstGeom prst="rect">
            <a:avLst/>
          </a:prstGeom>
        </p:spPr>
      </p:pic>
      <p:sp>
        <p:nvSpPr>
          <p:cNvPr id="13" name="Down Arrow 12"/>
          <p:cNvSpPr/>
          <p:nvPr/>
        </p:nvSpPr>
        <p:spPr>
          <a:xfrm>
            <a:off x="2982351" y="4107766"/>
            <a:ext cx="1153551" cy="566283"/>
          </a:xfrm>
          <a:prstGeom prst="down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p:cNvSpPr/>
          <p:nvPr/>
        </p:nvSpPr>
        <p:spPr>
          <a:xfrm>
            <a:off x="11254154" y="5363365"/>
            <a:ext cx="745588" cy="376253"/>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Arrow Connector 15"/>
          <p:cNvCxnSpPr/>
          <p:nvPr/>
        </p:nvCxnSpPr>
        <p:spPr>
          <a:xfrm flipH="1" flipV="1">
            <a:off x="11043138" y="4392695"/>
            <a:ext cx="576776" cy="99523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Cloud 16"/>
          <p:cNvSpPr/>
          <p:nvPr/>
        </p:nvSpPr>
        <p:spPr>
          <a:xfrm>
            <a:off x="9425354" y="3502858"/>
            <a:ext cx="2574388" cy="889837"/>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p:cNvSpPr txBox="1"/>
          <p:nvPr/>
        </p:nvSpPr>
        <p:spPr>
          <a:xfrm>
            <a:off x="9646818" y="3694444"/>
            <a:ext cx="2023246" cy="369332"/>
          </a:xfrm>
          <a:prstGeom prst="rect">
            <a:avLst/>
          </a:prstGeom>
          <a:noFill/>
        </p:spPr>
        <p:txBody>
          <a:bodyPr wrap="none" rtlCol="0">
            <a:spAutoFit/>
          </a:bodyPr>
          <a:lstStyle/>
          <a:p>
            <a:r>
              <a:rPr lang="en-IN" dirty="0">
                <a:solidFill>
                  <a:srgbClr val="FF0000"/>
                </a:solidFill>
              </a:rPr>
              <a:t>Click to create Pool </a:t>
            </a:r>
          </a:p>
        </p:txBody>
      </p:sp>
    </p:spTree>
    <p:extLst>
      <p:ext uri="{BB962C8B-B14F-4D97-AF65-F5344CB8AC3E}">
        <p14:creationId xmlns:p14="http://schemas.microsoft.com/office/powerpoint/2010/main" val="360834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3" grpId="0" animBg="1"/>
      <p:bldP spid="14" grpId="0" animBg="1"/>
      <p:bldP spid="17" grpId="0" animBg="1"/>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948" y="1465599"/>
            <a:ext cx="8075734" cy="5104013"/>
          </a:xfrm>
          <a:prstGeom prst="rect">
            <a:avLst/>
          </a:prstGeom>
        </p:spPr>
      </p:pic>
      <p:pic>
        <p:nvPicPr>
          <p:cNvPr id="5" name="Picture 4"/>
          <p:cNvPicPr>
            <a:picLocks noChangeAspect="1"/>
          </p:cNvPicPr>
          <p:nvPr/>
        </p:nvPicPr>
        <p:blipFill>
          <a:blip r:embed="rId3"/>
          <a:stretch>
            <a:fillRect/>
          </a:stretch>
        </p:blipFill>
        <p:spPr>
          <a:xfrm>
            <a:off x="8792308" y="1362075"/>
            <a:ext cx="3221573" cy="2213391"/>
          </a:xfrm>
          <a:prstGeom prst="rect">
            <a:avLst/>
          </a:prstGeom>
        </p:spPr>
      </p:pic>
      <p:sp>
        <p:nvSpPr>
          <p:cNvPr id="6" name="Oval 5"/>
          <p:cNvSpPr/>
          <p:nvPr/>
        </p:nvSpPr>
        <p:spPr>
          <a:xfrm>
            <a:off x="4129307" y="3924884"/>
            <a:ext cx="2932674" cy="36576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p:cNvCxnSpPr>
            <a:stCxn id="6" idx="6"/>
          </p:cNvCxnSpPr>
          <p:nvPr/>
        </p:nvCxnSpPr>
        <p:spPr>
          <a:xfrm flipV="1">
            <a:off x="7061981" y="3010486"/>
            <a:ext cx="1716259" cy="109727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4304714" y="2180492"/>
            <a:ext cx="2982351" cy="1617785"/>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4923692" y="379825"/>
            <a:ext cx="2602524" cy="923330"/>
          </a:xfrm>
          <a:prstGeom prst="rect">
            <a:avLst/>
          </a:prstGeom>
          <a:noFill/>
        </p:spPr>
        <p:txBody>
          <a:bodyPr wrap="square" rtlCol="0">
            <a:spAutoFit/>
          </a:bodyPr>
          <a:lstStyle/>
          <a:p>
            <a:r>
              <a:rPr lang="en-IN" dirty="0">
                <a:solidFill>
                  <a:srgbClr val="FF0000"/>
                </a:solidFill>
              </a:rPr>
              <a:t>Type name and select health monitor according to requirement  </a:t>
            </a:r>
          </a:p>
        </p:txBody>
      </p:sp>
      <p:sp>
        <p:nvSpPr>
          <p:cNvPr id="15" name="Rounded Rectangle 14"/>
          <p:cNvSpPr/>
          <p:nvPr/>
        </p:nvSpPr>
        <p:spPr>
          <a:xfrm>
            <a:off x="4129307" y="4656406"/>
            <a:ext cx="3157758" cy="1603717"/>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Line Callout 2 15"/>
          <p:cNvSpPr/>
          <p:nvPr/>
        </p:nvSpPr>
        <p:spPr>
          <a:xfrm>
            <a:off x="8778240" y="3798278"/>
            <a:ext cx="3235642" cy="2697264"/>
          </a:xfrm>
          <a:prstGeom prst="borderCallout2">
            <a:avLst>
              <a:gd name="adj1" fmla="val 85066"/>
              <a:gd name="adj2" fmla="val -2083"/>
              <a:gd name="adj3" fmla="val 90837"/>
              <a:gd name="adj4" fmla="val -31458"/>
              <a:gd name="adj5" fmla="val 77726"/>
              <a:gd name="adj6" fmla="val -44907"/>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 name="Picture 18"/>
          <p:cNvPicPr>
            <a:picLocks noChangeAspect="1"/>
          </p:cNvPicPr>
          <p:nvPr/>
        </p:nvPicPr>
        <p:blipFill>
          <a:blip r:embed="rId4"/>
          <a:stretch>
            <a:fillRect/>
          </a:stretch>
        </p:blipFill>
        <p:spPr>
          <a:xfrm>
            <a:off x="8956356" y="3848854"/>
            <a:ext cx="3057525" cy="914400"/>
          </a:xfrm>
          <a:prstGeom prst="rect">
            <a:avLst/>
          </a:prstGeom>
        </p:spPr>
      </p:pic>
      <p:sp>
        <p:nvSpPr>
          <p:cNvPr id="20" name="TextBox 19"/>
          <p:cNvSpPr txBox="1"/>
          <p:nvPr/>
        </p:nvSpPr>
        <p:spPr>
          <a:xfrm>
            <a:off x="9100457" y="5183945"/>
            <a:ext cx="2913425" cy="923330"/>
          </a:xfrm>
          <a:prstGeom prst="rect">
            <a:avLst/>
          </a:prstGeom>
          <a:noFill/>
        </p:spPr>
        <p:txBody>
          <a:bodyPr wrap="square" rtlCol="0">
            <a:spAutoFit/>
          </a:bodyPr>
          <a:lstStyle/>
          <a:p>
            <a:r>
              <a:rPr lang="en-IN" dirty="0">
                <a:solidFill>
                  <a:srgbClr val="FF0000"/>
                </a:solidFill>
              </a:rPr>
              <a:t>1. Select node from node list 2. Fill service port                   3. Click on to add  </a:t>
            </a:r>
          </a:p>
        </p:txBody>
      </p:sp>
      <p:cxnSp>
        <p:nvCxnSpPr>
          <p:cNvPr id="22" name="Straight Arrow Connector 21"/>
          <p:cNvCxnSpPr/>
          <p:nvPr/>
        </p:nvCxnSpPr>
        <p:spPr>
          <a:xfrm>
            <a:off x="4171511" y="6495542"/>
            <a:ext cx="141515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37810" y="6290219"/>
            <a:ext cx="1574413" cy="369332"/>
          </a:xfrm>
          <a:prstGeom prst="rect">
            <a:avLst/>
          </a:prstGeom>
          <a:noFill/>
        </p:spPr>
        <p:txBody>
          <a:bodyPr wrap="square" rtlCol="0">
            <a:spAutoFit/>
          </a:bodyPr>
          <a:lstStyle/>
          <a:p>
            <a:r>
              <a:rPr lang="en-IN" dirty="0">
                <a:solidFill>
                  <a:srgbClr val="FF0000"/>
                </a:solidFill>
              </a:rPr>
              <a:t>Click on Finish</a:t>
            </a:r>
          </a:p>
        </p:txBody>
      </p:sp>
      <p:sp>
        <p:nvSpPr>
          <p:cNvPr id="2" name="Cloud 1"/>
          <p:cNvSpPr/>
          <p:nvPr/>
        </p:nvSpPr>
        <p:spPr>
          <a:xfrm>
            <a:off x="4586068" y="253218"/>
            <a:ext cx="3221501" cy="1212381"/>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Arrow Connector 6"/>
          <p:cNvCxnSpPr/>
          <p:nvPr/>
        </p:nvCxnSpPr>
        <p:spPr>
          <a:xfrm flipV="1">
            <a:off x="5359791" y="1362075"/>
            <a:ext cx="464234" cy="81841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561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p:bldP spid="15" grpId="0" animBg="1"/>
      <p:bldP spid="16" grpId="0" animBg="1"/>
      <p:bldP spid="20" grpId="0"/>
      <p:bldP spid="23" grpId="0"/>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948" y="2532184"/>
            <a:ext cx="11859066" cy="3996979"/>
          </a:xfrm>
          <a:prstGeom prst="rect">
            <a:avLst/>
          </a:prstGeom>
        </p:spPr>
      </p:pic>
      <p:sp>
        <p:nvSpPr>
          <p:cNvPr id="5" name="Rounded Rectangle 4"/>
          <p:cNvSpPr/>
          <p:nvPr/>
        </p:nvSpPr>
        <p:spPr>
          <a:xfrm>
            <a:off x="2405574" y="3699803"/>
            <a:ext cx="9509761" cy="2954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2869809" y="1562936"/>
            <a:ext cx="5485412" cy="584775"/>
          </a:xfrm>
          <a:prstGeom prst="rect">
            <a:avLst/>
          </a:prstGeom>
          <a:noFill/>
        </p:spPr>
        <p:txBody>
          <a:bodyPr wrap="none" rtlCol="0">
            <a:spAutoFit/>
          </a:bodyPr>
          <a:lstStyle/>
          <a:p>
            <a:r>
              <a:rPr lang="en-IN" sz="3200" dirty="0"/>
              <a:t>Quick View on Configured Pools</a:t>
            </a:r>
          </a:p>
        </p:txBody>
      </p:sp>
    </p:spTree>
    <p:extLst>
      <p:ext uri="{BB962C8B-B14F-4D97-AF65-F5344CB8AC3E}">
        <p14:creationId xmlns:p14="http://schemas.microsoft.com/office/powerpoint/2010/main" val="137397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6284" y="2476787"/>
            <a:ext cx="7349067" cy="646331"/>
          </a:xfrm>
        </p:spPr>
        <p:txBody>
          <a:bodyPr/>
          <a:lstStyle/>
          <a:p>
            <a:pPr algn="ctr"/>
            <a:r>
              <a:rPr lang="en-IN" dirty="0">
                <a:solidFill>
                  <a:schemeClr val="tx1"/>
                </a:solidFill>
              </a:rPr>
              <a:t>Virtual Server Definition</a:t>
            </a:r>
          </a:p>
        </p:txBody>
      </p:sp>
      <p:sp>
        <p:nvSpPr>
          <p:cNvPr id="2" name="TextBox 1"/>
          <p:cNvSpPr txBox="1"/>
          <p:nvPr/>
        </p:nvSpPr>
        <p:spPr>
          <a:xfrm>
            <a:off x="2222698" y="4079630"/>
            <a:ext cx="8358666" cy="1754326"/>
          </a:xfrm>
          <a:prstGeom prst="rect">
            <a:avLst/>
          </a:prstGeom>
          <a:noFill/>
        </p:spPr>
        <p:txBody>
          <a:bodyPr wrap="square" rtlCol="0">
            <a:spAutoFit/>
          </a:bodyPr>
          <a:lstStyle/>
          <a:p>
            <a:r>
              <a:rPr lang="en-IN" dirty="0"/>
              <a:t>A </a:t>
            </a:r>
            <a:r>
              <a:rPr lang="en-IN" b="1" i="1" dirty="0"/>
              <a:t>virtual server</a:t>
            </a:r>
            <a:r>
              <a:rPr lang="en-IN" dirty="0"/>
              <a:t> is a traffic-management object on the BIG-IP system that is represented by an IP address and a service. Clients on an external network can send application traffic to a virtual server, which then directs the traffic according to your configuration instructions. The main purpose of a virtual server is often to balance traffic load across a pool of servers on an internal network. Virtual servers increase the availability of resources for processing client requests</a:t>
            </a:r>
          </a:p>
        </p:txBody>
      </p:sp>
    </p:spTree>
    <p:extLst>
      <p:ext uri="{BB962C8B-B14F-4D97-AF65-F5344CB8AC3E}">
        <p14:creationId xmlns:p14="http://schemas.microsoft.com/office/powerpoint/2010/main" val="2457510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64336" y="3484063"/>
            <a:ext cx="590550" cy="552450"/>
          </a:xfrm>
          <a:prstGeom prst="rect">
            <a:avLst/>
          </a:prstGeom>
        </p:spPr>
      </p:pic>
      <p:pic>
        <p:nvPicPr>
          <p:cNvPr id="5" name="Picture 4"/>
          <p:cNvPicPr>
            <a:picLocks noChangeAspect="1"/>
          </p:cNvPicPr>
          <p:nvPr/>
        </p:nvPicPr>
        <p:blipFill>
          <a:blip r:embed="rId3"/>
          <a:stretch>
            <a:fillRect/>
          </a:stretch>
        </p:blipFill>
        <p:spPr>
          <a:xfrm>
            <a:off x="1439664" y="5072503"/>
            <a:ext cx="200025" cy="314325"/>
          </a:xfrm>
          <a:prstGeom prst="rect">
            <a:avLst/>
          </a:prstGeom>
        </p:spPr>
      </p:pic>
      <p:pic>
        <p:nvPicPr>
          <p:cNvPr id="6" name="Picture 5"/>
          <p:cNvPicPr>
            <a:picLocks noChangeAspect="1"/>
          </p:cNvPicPr>
          <p:nvPr/>
        </p:nvPicPr>
        <p:blipFill>
          <a:blip r:embed="rId3"/>
          <a:stretch>
            <a:fillRect/>
          </a:stretch>
        </p:blipFill>
        <p:spPr>
          <a:xfrm>
            <a:off x="2690088" y="5072503"/>
            <a:ext cx="200025" cy="314325"/>
          </a:xfrm>
          <a:prstGeom prst="rect">
            <a:avLst/>
          </a:prstGeom>
        </p:spPr>
      </p:pic>
      <p:pic>
        <p:nvPicPr>
          <p:cNvPr id="7" name="Picture 6"/>
          <p:cNvPicPr>
            <a:picLocks noChangeAspect="1"/>
          </p:cNvPicPr>
          <p:nvPr/>
        </p:nvPicPr>
        <p:blipFill>
          <a:blip r:embed="rId3"/>
          <a:stretch>
            <a:fillRect/>
          </a:stretch>
        </p:blipFill>
        <p:spPr>
          <a:xfrm>
            <a:off x="4139931" y="5072503"/>
            <a:ext cx="200025" cy="314325"/>
          </a:xfrm>
          <a:prstGeom prst="rect">
            <a:avLst/>
          </a:prstGeom>
        </p:spPr>
      </p:pic>
      <p:pic>
        <p:nvPicPr>
          <p:cNvPr id="8" name="Picture 7"/>
          <p:cNvPicPr>
            <a:picLocks noChangeAspect="1"/>
          </p:cNvPicPr>
          <p:nvPr/>
        </p:nvPicPr>
        <p:blipFill>
          <a:blip r:embed="rId3"/>
          <a:stretch>
            <a:fillRect/>
          </a:stretch>
        </p:blipFill>
        <p:spPr>
          <a:xfrm>
            <a:off x="5848938" y="5072502"/>
            <a:ext cx="200025" cy="314325"/>
          </a:xfrm>
          <a:prstGeom prst="rect">
            <a:avLst/>
          </a:prstGeom>
        </p:spPr>
      </p:pic>
      <p:pic>
        <p:nvPicPr>
          <p:cNvPr id="9" name="Picture 8"/>
          <p:cNvPicPr>
            <a:picLocks noChangeAspect="1"/>
          </p:cNvPicPr>
          <p:nvPr/>
        </p:nvPicPr>
        <p:blipFill>
          <a:blip r:embed="rId3"/>
          <a:stretch>
            <a:fillRect/>
          </a:stretch>
        </p:blipFill>
        <p:spPr>
          <a:xfrm>
            <a:off x="7222733" y="5072502"/>
            <a:ext cx="200025" cy="314325"/>
          </a:xfrm>
          <a:prstGeom prst="rect">
            <a:avLst/>
          </a:prstGeom>
        </p:spPr>
      </p:pic>
      <p:pic>
        <p:nvPicPr>
          <p:cNvPr id="10" name="Picture 9"/>
          <p:cNvPicPr>
            <a:picLocks noChangeAspect="1"/>
          </p:cNvPicPr>
          <p:nvPr/>
        </p:nvPicPr>
        <p:blipFill>
          <a:blip r:embed="rId3"/>
          <a:stretch>
            <a:fillRect/>
          </a:stretch>
        </p:blipFill>
        <p:spPr>
          <a:xfrm>
            <a:off x="9102964" y="5072502"/>
            <a:ext cx="200025" cy="314325"/>
          </a:xfrm>
          <a:prstGeom prst="rect">
            <a:avLst/>
          </a:prstGeom>
        </p:spPr>
      </p:pic>
      <p:pic>
        <p:nvPicPr>
          <p:cNvPr id="11" name="Picture 10"/>
          <p:cNvPicPr>
            <a:picLocks noChangeAspect="1"/>
          </p:cNvPicPr>
          <p:nvPr/>
        </p:nvPicPr>
        <p:blipFill>
          <a:blip r:embed="rId3"/>
          <a:stretch>
            <a:fillRect/>
          </a:stretch>
        </p:blipFill>
        <p:spPr>
          <a:xfrm>
            <a:off x="10317844" y="5072502"/>
            <a:ext cx="200025" cy="314325"/>
          </a:xfrm>
          <a:prstGeom prst="rect">
            <a:avLst/>
          </a:prstGeom>
        </p:spPr>
      </p:pic>
      <p:sp>
        <p:nvSpPr>
          <p:cNvPr id="12" name="Rounded Rectangle 11"/>
          <p:cNvSpPr/>
          <p:nvPr/>
        </p:nvSpPr>
        <p:spPr>
          <a:xfrm>
            <a:off x="1055077" y="3137097"/>
            <a:ext cx="9903655" cy="14771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Connector 12"/>
          <p:cNvCxnSpPr/>
          <p:nvPr/>
        </p:nvCxnSpPr>
        <p:spPr>
          <a:xfrm>
            <a:off x="2802622" y="4614204"/>
            <a:ext cx="0" cy="36224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36431" y="4976446"/>
            <a:ext cx="319336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81290" y="4614204"/>
            <a:ext cx="14067" cy="36224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94190" y="4976446"/>
            <a:ext cx="499725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1209822" y="4389121"/>
            <a:ext cx="3845166" cy="146304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ounded Rectangle 17"/>
          <p:cNvSpPr/>
          <p:nvPr/>
        </p:nvSpPr>
        <p:spPr>
          <a:xfrm>
            <a:off x="5392468" y="4393443"/>
            <a:ext cx="5566263" cy="1458717"/>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2129134" y="5988515"/>
            <a:ext cx="2180725" cy="369332"/>
          </a:xfrm>
          <a:prstGeom prst="rect">
            <a:avLst/>
          </a:prstGeom>
          <a:noFill/>
        </p:spPr>
        <p:txBody>
          <a:bodyPr wrap="none" rtlCol="0">
            <a:spAutoFit/>
          </a:bodyPr>
          <a:lstStyle/>
          <a:p>
            <a:r>
              <a:rPr lang="en-IN" dirty="0"/>
              <a:t>Web application pool</a:t>
            </a:r>
          </a:p>
        </p:txBody>
      </p:sp>
      <p:sp>
        <p:nvSpPr>
          <p:cNvPr id="20" name="TextBox 19"/>
          <p:cNvSpPr txBox="1"/>
          <p:nvPr/>
        </p:nvSpPr>
        <p:spPr>
          <a:xfrm>
            <a:off x="7584318" y="5988515"/>
            <a:ext cx="2128275" cy="369332"/>
          </a:xfrm>
          <a:prstGeom prst="rect">
            <a:avLst/>
          </a:prstGeom>
          <a:noFill/>
        </p:spPr>
        <p:txBody>
          <a:bodyPr wrap="none" rtlCol="0">
            <a:spAutoFit/>
          </a:bodyPr>
          <a:lstStyle/>
          <a:p>
            <a:r>
              <a:rPr lang="en-IN" dirty="0"/>
              <a:t>TXN application pool</a:t>
            </a:r>
          </a:p>
        </p:txBody>
      </p:sp>
      <p:sp>
        <p:nvSpPr>
          <p:cNvPr id="21" name="TextBox 20"/>
          <p:cNvSpPr txBox="1"/>
          <p:nvPr/>
        </p:nvSpPr>
        <p:spPr>
          <a:xfrm>
            <a:off x="1181683" y="5261320"/>
            <a:ext cx="1203782" cy="553998"/>
          </a:xfrm>
          <a:prstGeom prst="rect">
            <a:avLst/>
          </a:prstGeom>
          <a:noFill/>
        </p:spPr>
        <p:txBody>
          <a:bodyPr wrap="square" rtlCol="0">
            <a:spAutoFit/>
          </a:bodyPr>
          <a:lstStyle/>
          <a:p>
            <a:r>
              <a:rPr lang="en-IN" sz="2000" dirty="0"/>
              <a:t>   </a:t>
            </a:r>
            <a:r>
              <a:rPr lang="en-IN" sz="1000" dirty="0"/>
              <a:t>Web 1 192.168.21.4 :9990</a:t>
            </a:r>
          </a:p>
        </p:txBody>
      </p:sp>
      <p:sp>
        <p:nvSpPr>
          <p:cNvPr id="22" name="TextBox 21"/>
          <p:cNvSpPr txBox="1"/>
          <p:nvPr/>
        </p:nvSpPr>
        <p:spPr>
          <a:xfrm>
            <a:off x="2271931" y="5212452"/>
            <a:ext cx="1493074" cy="553998"/>
          </a:xfrm>
          <a:prstGeom prst="rect">
            <a:avLst/>
          </a:prstGeom>
          <a:noFill/>
        </p:spPr>
        <p:txBody>
          <a:bodyPr wrap="square" rtlCol="0">
            <a:spAutoFit/>
          </a:bodyPr>
          <a:lstStyle/>
          <a:p>
            <a:r>
              <a:rPr lang="en-IN" sz="2000" dirty="0"/>
              <a:t>   </a:t>
            </a:r>
            <a:r>
              <a:rPr lang="en-IN" sz="1000" dirty="0"/>
              <a:t>Web 2 192.168.21.5:9999</a:t>
            </a:r>
          </a:p>
        </p:txBody>
      </p:sp>
      <p:sp>
        <p:nvSpPr>
          <p:cNvPr id="23" name="TextBox 22"/>
          <p:cNvSpPr txBox="1"/>
          <p:nvPr/>
        </p:nvSpPr>
        <p:spPr>
          <a:xfrm>
            <a:off x="3842313" y="5228892"/>
            <a:ext cx="1517298" cy="553998"/>
          </a:xfrm>
          <a:prstGeom prst="rect">
            <a:avLst/>
          </a:prstGeom>
          <a:noFill/>
        </p:spPr>
        <p:txBody>
          <a:bodyPr wrap="square" rtlCol="0">
            <a:spAutoFit/>
          </a:bodyPr>
          <a:lstStyle/>
          <a:p>
            <a:r>
              <a:rPr lang="en-IN" sz="2000" dirty="0"/>
              <a:t>   </a:t>
            </a:r>
            <a:r>
              <a:rPr lang="en-IN" sz="1000" dirty="0"/>
              <a:t>Web 2 192.168.21.6:9999</a:t>
            </a:r>
          </a:p>
        </p:txBody>
      </p:sp>
      <p:sp>
        <p:nvSpPr>
          <p:cNvPr id="24" name="TextBox 23"/>
          <p:cNvSpPr txBox="1"/>
          <p:nvPr/>
        </p:nvSpPr>
        <p:spPr>
          <a:xfrm>
            <a:off x="5522079" y="5333266"/>
            <a:ext cx="1179456" cy="553998"/>
          </a:xfrm>
          <a:prstGeom prst="rect">
            <a:avLst/>
          </a:prstGeom>
          <a:noFill/>
        </p:spPr>
        <p:txBody>
          <a:bodyPr wrap="square" rtlCol="0">
            <a:spAutoFit/>
          </a:bodyPr>
          <a:lstStyle/>
          <a:p>
            <a:r>
              <a:rPr lang="en-IN" sz="2000" dirty="0"/>
              <a:t>   </a:t>
            </a:r>
            <a:r>
              <a:rPr lang="en-IN" sz="1000" dirty="0"/>
              <a:t>TXN 1 192.168.21.7:9898</a:t>
            </a:r>
          </a:p>
        </p:txBody>
      </p:sp>
      <p:sp>
        <p:nvSpPr>
          <p:cNvPr id="25" name="TextBox 24"/>
          <p:cNvSpPr txBox="1"/>
          <p:nvPr/>
        </p:nvSpPr>
        <p:spPr>
          <a:xfrm>
            <a:off x="6796491" y="5261320"/>
            <a:ext cx="1193333" cy="553998"/>
          </a:xfrm>
          <a:prstGeom prst="rect">
            <a:avLst/>
          </a:prstGeom>
          <a:noFill/>
        </p:spPr>
        <p:txBody>
          <a:bodyPr wrap="square" rtlCol="0">
            <a:spAutoFit/>
          </a:bodyPr>
          <a:lstStyle/>
          <a:p>
            <a:r>
              <a:rPr lang="en-IN" sz="2000" dirty="0"/>
              <a:t>   </a:t>
            </a:r>
            <a:r>
              <a:rPr lang="en-IN" sz="1000" dirty="0"/>
              <a:t>TXN 2 192.168.21.8:9898</a:t>
            </a:r>
          </a:p>
        </p:txBody>
      </p:sp>
      <p:sp>
        <p:nvSpPr>
          <p:cNvPr id="26" name="TextBox 25"/>
          <p:cNvSpPr txBox="1"/>
          <p:nvPr/>
        </p:nvSpPr>
        <p:spPr>
          <a:xfrm>
            <a:off x="8711047" y="5245122"/>
            <a:ext cx="1165935" cy="553998"/>
          </a:xfrm>
          <a:prstGeom prst="rect">
            <a:avLst/>
          </a:prstGeom>
          <a:noFill/>
        </p:spPr>
        <p:txBody>
          <a:bodyPr wrap="square" rtlCol="0">
            <a:spAutoFit/>
          </a:bodyPr>
          <a:lstStyle/>
          <a:p>
            <a:r>
              <a:rPr lang="en-IN" sz="2000" dirty="0"/>
              <a:t>   </a:t>
            </a:r>
            <a:r>
              <a:rPr lang="en-IN" sz="1000" dirty="0"/>
              <a:t>TXN 3 192.168.21.9:9898</a:t>
            </a:r>
          </a:p>
        </p:txBody>
      </p:sp>
      <p:sp>
        <p:nvSpPr>
          <p:cNvPr id="27" name="TextBox 26"/>
          <p:cNvSpPr txBox="1"/>
          <p:nvPr/>
        </p:nvSpPr>
        <p:spPr>
          <a:xfrm>
            <a:off x="9858810" y="5214499"/>
            <a:ext cx="1226381" cy="553998"/>
          </a:xfrm>
          <a:prstGeom prst="rect">
            <a:avLst/>
          </a:prstGeom>
          <a:noFill/>
        </p:spPr>
        <p:txBody>
          <a:bodyPr wrap="square" rtlCol="0">
            <a:spAutoFit/>
          </a:bodyPr>
          <a:lstStyle/>
          <a:p>
            <a:r>
              <a:rPr lang="en-IN" sz="2000" dirty="0"/>
              <a:t>   </a:t>
            </a:r>
            <a:r>
              <a:rPr lang="en-IN" sz="1000" dirty="0"/>
              <a:t>TXN 4 192.168.21.10:9898</a:t>
            </a:r>
          </a:p>
        </p:txBody>
      </p:sp>
      <p:cxnSp>
        <p:nvCxnSpPr>
          <p:cNvPr id="28" name="Straight Connector 27"/>
          <p:cNvCxnSpPr/>
          <p:nvPr/>
        </p:nvCxnSpPr>
        <p:spPr>
          <a:xfrm>
            <a:off x="5392468" y="2574389"/>
            <a:ext cx="0" cy="5627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stretch>
            <a:fillRect/>
          </a:stretch>
        </p:blipFill>
        <p:spPr>
          <a:xfrm>
            <a:off x="5225500" y="2327094"/>
            <a:ext cx="371475" cy="247650"/>
          </a:xfrm>
          <a:prstGeom prst="rect">
            <a:avLst/>
          </a:prstGeom>
        </p:spPr>
      </p:pic>
      <p:sp>
        <p:nvSpPr>
          <p:cNvPr id="30" name="TextBox 29"/>
          <p:cNvSpPr txBox="1"/>
          <p:nvPr/>
        </p:nvSpPr>
        <p:spPr>
          <a:xfrm>
            <a:off x="5448556" y="2536015"/>
            <a:ext cx="1000787" cy="369332"/>
          </a:xfrm>
          <a:prstGeom prst="rect">
            <a:avLst/>
          </a:prstGeom>
          <a:noFill/>
        </p:spPr>
        <p:txBody>
          <a:bodyPr wrap="none" rtlCol="0">
            <a:spAutoFit/>
          </a:bodyPr>
          <a:lstStyle/>
          <a:p>
            <a:r>
              <a:rPr lang="en-IN" dirty="0"/>
              <a:t>Gateway</a:t>
            </a:r>
          </a:p>
        </p:txBody>
      </p:sp>
      <p:sp>
        <p:nvSpPr>
          <p:cNvPr id="31" name="TextBox 30"/>
          <p:cNvSpPr txBox="1"/>
          <p:nvPr/>
        </p:nvSpPr>
        <p:spPr>
          <a:xfrm>
            <a:off x="1639689" y="3393777"/>
            <a:ext cx="460382" cy="369332"/>
          </a:xfrm>
          <a:prstGeom prst="rect">
            <a:avLst/>
          </a:prstGeom>
          <a:noFill/>
        </p:spPr>
        <p:txBody>
          <a:bodyPr wrap="none" rtlCol="0">
            <a:spAutoFit/>
          </a:bodyPr>
          <a:lstStyle/>
          <a:p>
            <a:r>
              <a:rPr lang="en-IN" dirty="0"/>
              <a:t>F5 </a:t>
            </a:r>
          </a:p>
        </p:txBody>
      </p:sp>
      <p:sp>
        <p:nvSpPr>
          <p:cNvPr id="32" name="TextBox 31"/>
          <p:cNvSpPr txBox="1"/>
          <p:nvPr/>
        </p:nvSpPr>
        <p:spPr>
          <a:xfrm>
            <a:off x="2082018" y="4135903"/>
            <a:ext cx="1414939" cy="646331"/>
          </a:xfrm>
          <a:prstGeom prst="rect">
            <a:avLst/>
          </a:prstGeom>
          <a:noFill/>
        </p:spPr>
        <p:txBody>
          <a:bodyPr wrap="none" rtlCol="0">
            <a:spAutoFit/>
          </a:bodyPr>
          <a:lstStyle/>
          <a:p>
            <a:r>
              <a:rPr lang="en-IN" dirty="0"/>
              <a:t>Application 1</a:t>
            </a:r>
          </a:p>
          <a:p>
            <a:endParaRPr lang="en-IN" dirty="0"/>
          </a:p>
        </p:txBody>
      </p:sp>
      <p:sp>
        <p:nvSpPr>
          <p:cNvPr id="33" name="TextBox 32"/>
          <p:cNvSpPr txBox="1"/>
          <p:nvPr/>
        </p:nvSpPr>
        <p:spPr>
          <a:xfrm>
            <a:off x="7222733" y="4135903"/>
            <a:ext cx="1414939" cy="369332"/>
          </a:xfrm>
          <a:prstGeom prst="rect">
            <a:avLst/>
          </a:prstGeom>
          <a:noFill/>
        </p:spPr>
        <p:txBody>
          <a:bodyPr wrap="none" rtlCol="0">
            <a:spAutoFit/>
          </a:bodyPr>
          <a:lstStyle/>
          <a:p>
            <a:r>
              <a:rPr lang="en-IN" dirty="0"/>
              <a:t>Application 2</a:t>
            </a:r>
          </a:p>
        </p:txBody>
      </p:sp>
      <p:sp>
        <p:nvSpPr>
          <p:cNvPr id="34" name="TextBox 33"/>
          <p:cNvSpPr txBox="1"/>
          <p:nvPr/>
        </p:nvSpPr>
        <p:spPr>
          <a:xfrm>
            <a:off x="2385465" y="3455296"/>
            <a:ext cx="2472152" cy="369332"/>
          </a:xfrm>
          <a:prstGeom prst="rect">
            <a:avLst/>
          </a:prstGeom>
          <a:noFill/>
        </p:spPr>
        <p:txBody>
          <a:bodyPr wrap="none" rtlCol="0">
            <a:spAutoFit/>
          </a:bodyPr>
          <a:lstStyle/>
          <a:p>
            <a:r>
              <a:rPr lang="en-IN" dirty="0"/>
              <a:t>VIP 192.168.21.11 :9999</a:t>
            </a:r>
          </a:p>
        </p:txBody>
      </p:sp>
      <p:sp>
        <p:nvSpPr>
          <p:cNvPr id="35" name="Rectangle 34"/>
          <p:cNvSpPr/>
          <p:nvPr/>
        </p:nvSpPr>
        <p:spPr>
          <a:xfrm>
            <a:off x="5861605" y="3415056"/>
            <a:ext cx="2472152" cy="369332"/>
          </a:xfrm>
          <a:prstGeom prst="rect">
            <a:avLst/>
          </a:prstGeom>
        </p:spPr>
        <p:txBody>
          <a:bodyPr wrap="none">
            <a:spAutoFit/>
          </a:bodyPr>
          <a:lstStyle/>
          <a:p>
            <a:r>
              <a:rPr lang="en-IN" dirty="0"/>
              <a:t>VIP 192.168.21.11 :9898</a:t>
            </a:r>
          </a:p>
        </p:txBody>
      </p:sp>
      <p:sp>
        <p:nvSpPr>
          <p:cNvPr id="36" name="Cloud 35"/>
          <p:cNvSpPr/>
          <p:nvPr/>
        </p:nvSpPr>
        <p:spPr>
          <a:xfrm>
            <a:off x="5225500" y="825850"/>
            <a:ext cx="2967318" cy="918544"/>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0" name="Straight Connector 39"/>
          <p:cNvCxnSpPr>
            <a:endCxn id="29" idx="0"/>
          </p:cNvCxnSpPr>
          <p:nvPr/>
        </p:nvCxnSpPr>
        <p:spPr>
          <a:xfrm flipH="1">
            <a:off x="5411238" y="1744394"/>
            <a:ext cx="1172442" cy="5827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rot="5400000">
            <a:off x="5763081" y="2128896"/>
            <a:ext cx="1670662" cy="901659"/>
          </a:xfrm>
          <a:prstGeom prst="curvedConnector3">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449343" y="3746327"/>
            <a:ext cx="973415" cy="479086"/>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p:cNvCxnSpPr/>
          <p:nvPr/>
        </p:nvCxnSpPr>
        <p:spPr>
          <a:xfrm rot="5400000">
            <a:off x="4066103" y="2067412"/>
            <a:ext cx="1790060" cy="862671"/>
          </a:xfrm>
          <a:prstGeom prst="curvedConnector3">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376246" y="3784388"/>
            <a:ext cx="963710" cy="35151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242192" y="945040"/>
            <a:ext cx="712439" cy="369332"/>
          </a:xfrm>
          <a:prstGeom prst="rect">
            <a:avLst/>
          </a:prstGeom>
          <a:noFill/>
        </p:spPr>
        <p:txBody>
          <a:bodyPr wrap="none" rtlCol="0">
            <a:spAutoFit/>
          </a:bodyPr>
          <a:lstStyle/>
          <a:p>
            <a:r>
              <a:rPr lang="en-IN" b="1" dirty="0"/>
              <a:t>Users</a:t>
            </a:r>
          </a:p>
        </p:txBody>
      </p:sp>
    </p:spTree>
    <p:extLst>
      <p:ext uri="{BB962C8B-B14F-4D97-AF65-F5344CB8AC3E}">
        <p14:creationId xmlns:p14="http://schemas.microsoft.com/office/powerpoint/2010/main" val="2756494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6284" y="2476787"/>
            <a:ext cx="7349067" cy="646331"/>
          </a:xfrm>
        </p:spPr>
        <p:txBody>
          <a:bodyPr/>
          <a:lstStyle/>
          <a:p>
            <a:pPr algn="ctr"/>
            <a:r>
              <a:rPr lang="en-IN" dirty="0">
                <a:solidFill>
                  <a:schemeClr val="tx1"/>
                </a:solidFill>
              </a:rPr>
              <a:t>Configure Virtual Server</a:t>
            </a:r>
          </a:p>
        </p:txBody>
      </p:sp>
    </p:spTree>
    <p:extLst>
      <p:ext uri="{BB962C8B-B14F-4D97-AF65-F5344CB8AC3E}">
        <p14:creationId xmlns:p14="http://schemas.microsoft.com/office/powerpoint/2010/main" val="155711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62427" y="1371604"/>
            <a:ext cx="8458200" cy="609600"/>
          </a:xfrm>
        </p:spPr>
        <p:txBody>
          <a:bodyPr>
            <a:normAutofit fontScale="90000"/>
          </a:bodyPr>
          <a:lstStyle/>
          <a:p>
            <a:pPr algn="ctr"/>
            <a:r>
              <a:rPr lang="en-US" dirty="0">
                <a:solidFill>
                  <a:srgbClr val="FF0000"/>
                </a:solidFill>
              </a:rPr>
              <a:t>The Full Application Proxy</a:t>
            </a:r>
          </a:p>
        </p:txBody>
      </p:sp>
      <p:grpSp>
        <p:nvGrpSpPr>
          <p:cNvPr id="7" name="Group 6"/>
          <p:cNvGrpSpPr/>
          <p:nvPr/>
        </p:nvGrpSpPr>
        <p:grpSpPr>
          <a:xfrm>
            <a:off x="3171273" y="1991441"/>
            <a:ext cx="5484871" cy="4800600"/>
            <a:chOff x="3403282" y="1295400"/>
            <a:chExt cx="5484871" cy="4800600"/>
          </a:xfrm>
        </p:grpSpPr>
        <p:cxnSp>
          <p:nvCxnSpPr>
            <p:cNvPr id="8" name="Straight Connector 7"/>
            <p:cNvCxnSpPr/>
            <p:nvPr/>
          </p:nvCxnSpPr>
          <p:spPr>
            <a:xfrm flipV="1">
              <a:off x="4836690" y="3918811"/>
              <a:ext cx="3926309"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09160" y="2009224"/>
              <a:ext cx="548640" cy="297485"/>
            </a:xfrm>
            <a:prstGeom prst="rect">
              <a:avLst/>
            </a:prstGeom>
          </p:spPr>
          <p:txBody>
            <a:bodyPr vert="horz" wrap="none" lIns="91440" tIns="45720" rIns="91440" bIns="45720" rtlCol="0" anchor="t">
              <a:normAutofit lnSpcReduction="10000"/>
            </a:bodyPr>
            <a:lstStyle/>
            <a:p>
              <a:pPr marL="0" marR="0" indent="0" algn="ctr" defTabSz="914400" rtl="0" eaLnBrk="1" fontAlgn="auto" latinLnBrk="0" hangingPunct="1">
                <a:lnSpc>
                  <a:spcPct val="100000"/>
                </a:lnSpc>
                <a:spcBef>
                  <a:spcPct val="20000"/>
                </a:spcBef>
                <a:spcAft>
                  <a:spcPts val="0"/>
                </a:spcAft>
                <a:buClr>
                  <a:schemeClr val="bg1">
                    <a:lumMod val="50000"/>
                  </a:schemeClr>
                </a:buClr>
                <a:buSzPct val="200000"/>
                <a:buFont typeface="Arial" pitchFamily="34" charset="0"/>
                <a:buNone/>
                <a:tabLst/>
              </a:pP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SYN</a:t>
              </a:r>
            </a:p>
          </p:txBody>
        </p:sp>
        <p:cxnSp>
          <p:nvCxnSpPr>
            <p:cNvPr id="10" name="Straight Arrow Connector 9"/>
            <p:cNvCxnSpPr>
              <a:stCxn id="9" idx="2"/>
            </p:cNvCxnSpPr>
            <p:nvPr/>
          </p:nvCxnSpPr>
          <p:spPr>
            <a:xfrm>
              <a:off x="4983480" y="2306709"/>
              <a:ext cx="0" cy="1260893"/>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cxnSp>
          <p:nvCxnSpPr>
            <p:cNvPr id="11" name="Straight Arrow Connector 10"/>
            <p:cNvCxnSpPr/>
            <p:nvPr/>
          </p:nvCxnSpPr>
          <p:spPr>
            <a:xfrm>
              <a:off x="6294120" y="4127014"/>
              <a:ext cx="0" cy="505836"/>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cxnSp>
          <p:nvCxnSpPr>
            <p:cNvPr id="12" name="Straight Arrow Connector 11"/>
            <p:cNvCxnSpPr/>
            <p:nvPr/>
          </p:nvCxnSpPr>
          <p:spPr>
            <a:xfrm>
              <a:off x="6294120" y="4127014"/>
              <a:ext cx="274320" cy="505836"/>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cxnSp>
          <p:nvCxnSpPr>
            <p:cNvPr id="13" name="Straight Arrow Connector 12"/>
            <p:cNvCxnSpPr/>
            <p:nvPr/>
          </p:nvCxnSpPr>
          <p:spPr>
            <a:xfrm flipH="1">
              <a:off x="6019800" y="4127014"/>
              <a:ext cx="274320" cy="505836"/>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sp>
          <p:nvSpPr>
            <p:cNvPr id="14" name="TextBox 13"/>
            <p:cNvSpPr txBox="1"/>
            <p:nvPr/>
          </p:nvSpPr>
          <p:spPr>
            <a:xfrm>
              <a:off x="5038783" y="1524000"/>
              <a:ext cx="548640" cy="503224"/>
            </a:xfrm>
            <a:prstGeom prst="rect">
              <a:avLst/>
            </a:prstGeom>
          </p:spPr>
          <p:txBody>
            <a:bodyPr vert="horz" wrap="none" lIns="91440" tIns="45720" rIns="91440" bIns="45720" rtlCol="0" anchor="t">
              <a:normAutofit lnSpcReduction="10000"/>
            </a:bodyPr>
            <a:lstStyle/>
            <a:p>
              <a:pPr marL="0" marR="0" indent="0" algn="ctr" defTabSz="914400" rtl="0" eaLnBrk="1" fontAlgn="auto" latinLnBrk="0" hangingPunct="1">
                <a:lnSpc>
                  <a:spcPct val="100000"/>
                </a:lnSpc>
                <a:spcBef>
                  <a:spcPct val="20000"/>
                </a:spcBef>
                <a:spcAft>
                  <a:spcPts val="0"/>
                </a:spcAft>
                <a:buClr>
                  <a:schemeClr val="bg1">
                    <a:lumMod val="50000"/>
                  </a:schemeClr>
                </a:buClr>
                <a:buSzPct val="200000"/>
                <a:buFont typeface="Arial" pitchFamily="34" charset="0"/>
                <a:buNone/>
                <a:tabLst/>
              </a:pP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SYN</a:t>
              </a:r>
              <a:b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b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ACK</a:t>
              </a:r>
            </a:p>
          </p:txBody>
        </p:sp>
        <p:cxnSp>
          <p:nvCxnSpPr>
            <p:cNvPr id="15" name="Straight Arrow Connector 14"/>
            <p:cNvCxnSpPr/>
            <p:nvPr/>
          </p:nvCxnSpPr>
          <p:spPr>
            <a:xfrm flipH="1" flipV="1">
              <a:off x="5305483" y="1969163"/>
              <a:ext cx="28518" cy="1598440"/>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sp>
          <p:nvSpPr>
            <p:cNvPr id="16" name="TextBox 15"/>
            <p:cNvSpPr txBox="1"/>
            <p:nvPr/>
          </p:nvSpPr>
          <p:spPr>
            <a:xfrm>
              <a:off x="5334000" y="2009224"/>
              <a:ext cx="617220" cy="297485"/>
            </a:xfrm>
            <a:prstGeom prst="rect">
              <a:avLst/>
            </a:prstGeom>
          </p:spPr>
          <p:txBody>
            <a:bodyPr vert="horz" wrap="none" lIns="91440" tIns="45720" rIns="91440" bIns="45720" rtlCol="0" anchor="t">
              <a:normAutofit lnSpcReduction="10000"/>
            </a:bodyPr>
            <a:lstStyle/>
            <a:p>
              <a:pPr marL="0" marR="0" indent="0" algn="ctr" defTabSz="914400" rtl="0" eaLnBrk="1" fontAlgn="auto" latinLnBrk="0" hangingPunct="1">
                <a:lnSpc>
                  <a:spcPct val="100000"/>
                </a:lnSpc>
                <a:spcBef>
                  <a:spcPct val="20000"/>
                </a:spcBef>
                <a:spcAft>
                  <a:spcPts val="0"/>
                </a:spcAft>
                <a:buClr>
                  <a:schemeClr val="bg1">
                    <a:lumMod val="50000"/>
                  </a:schemeClr>
                </a:buClr>
                <a:buSzPct val="200000"/>
                <a:buFont typeface="Arial" pitchFamily="34" charset="0"/>
                <a:buNone/>
                <a:tabLst/>
              </a:pP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ACK</a:t>
              </a:r>
            </a:p>
          </p:txBody>
        </p:sp>
        <p:cxnSp>
          <p:nvCxnSpPr>
            <p:cNvPr id="17" name="Straight Arrow Connector 16"/>
            <p:cNvCxnSpPr/>
            <p:nvPr/>
          </p:nvCxnSpPr>
          <p:spPr>
            <a:xfrm>
              <a:off x="5638800" y="2329874"/>
              <a:ext cx="3810" cy="123772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cxnSp>
          <p:nvCxnSpPr>
            <p:cNvPr id="18" name="Straight Arrow Connector 17"/>
            <p:cNvCxnSpPr>
              <a:stCxn id="30" idx="2"/>
            </p:cNvCxnSpPr>
            <p:nvPr/>
          </p:nvCxnSpPr>
          <p:spPr>
            <a:xfrm>
              <a:off x="8199120" y="2370566"/>
              <a:ext cx="15240" cy="1197036"/>
            </a:xfrm>
            <a:prstGeom prst="straightConnector1">
              <a:avLst/>
            </a:prstGeom>
            <a:solidFill>
              <a:schemeClr val="accent1"/>
            </a:solidFill>
            <a:ln w="28575" cap="flat" cmpd="sng" algn="ctr">
              <a:solidFill>
                <a:schemeClr val="tx2">
                  <a:lumMod val="75000"/>
                </a:schemeClr>
              </a:solidFill>
              <a:prstDash val="solid"/>
              <a:round/>
              <a:headEnd type="arrow" w="med" len="med"/>
              <a:tailEnd type="arrow" w="med" len="med"/>
            </a:ln>
            <a:effectLst/>
          </p:spPr>
        </p:cxnSp>
        <p:sp>
          <p:nvSpPr>
            <p:cNvPr id="19" name="TextBox 18"/>
            <p:cNvSpPr txBox="1"/>
            <p:nvPr/>
          </p:nvSpPr>
          <p:spPr>
            <a:xfrm>
              <a:off x="7475451" y="5559574"/>
              <a:ext cx="822960" cy="536426"/>
            </a:xfrm>
            <a:prstGeom prst="rect">
              <a:avLst/>
            </a:prstGeom>
          </p:spPr>
          <p:txBody>
            <a:bodyPr vert="horz" wrap="none" lIns="91440" tIns="45720" rIns="91440" bIns="45720" rtlCol="0" anchor="t">
              <a:noAutofit/>
            </a:bodyPr>
            <a:lstStyle/>
            <a:p>
              <a:pPr marL="0" marR="0" indent="0" algn="ctr" defTabSz="914400" rtl="0" eaLnBrk="1" fontAlgn="auto" latinLnBrk="0" hangingPunct="1">
                <a:lnSpc>
                  <a:spcPct val="100000"/>
                </a:lnSpc>
                <a:spcBef>
                  <a:spcPct val="20000"/>
                </a:spcBef>
                <a:spcAft>
                  <a:spcPts val="0"/>
                </a:spcAft>
                <a:buClr>
                  <a:schemeClr val="bg1">
                    <a:lumMod val="50000"/>
                  </a:schemeClr>
                </a:buClr>
                <a:buSzPct val="200000"/>
                <a:buFont typeface="Arial" pitchFamily="34" charset="0"/>
                <a:buNone/>
                <a:tabLst/>
              </a:pP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Server</a:t>
              </a:r>
              <a:b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b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Response</a:t>
              </a:r>
            </a:p>
          </p:txBody>
        </p:sp>
        <p:cxnSp>
          <p:nvCxnSpPr>
            <p:cNvPr id="20" name="Straight Arrow Connector 19"/>
            <p:cNvCxnSpPr>
              <a:stCxn id="19" idx="0"/>
            </p:cNvCxnSpPr>
            <p:nvPr/>
          </p:nvCxnSpPr>
          <p:spPr>
            <a:xfrm flipH="1" flipV="1">
              <a:off x="7880696" y="4068186"/>
              <a:ext cx="6235" cy="1491388"/>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sp>
          <p:nvSpPr>
            <p:cNvPr id="21" name="TextBox 20"/>
            <p:cNvSpPr txBox="1"/>
            <p:nvPr/>
          </p:nvSpPr>
          <p:spPr>
            <a:xfrm>
              <a:off x="6108411" y="4632850"/>
              <a:ext cx="371417" cy="297485"/>
            </a:xfrm>
            <a:prstGeom prst="rect">
              <a:avLst/>
            </a:prstGeom>
          </p:spPr>
          <p:txBody>
            <a:bodyPr vert="horz" wrap="none" lIns="91440" tIns="45720" rIns="91440" bIns="45720" rtlCol="0" anchor="t">
              <a:normAutofit lnSpcReduction="10000"/>
            </a:bodyPr>
            <a:lstStyle/>
            <a:p>
              <a:pPr marL="0" marR="0" indent="0" algn="ctr" defTabSz="914400" rtl="0" eaLnBrk="1" fontAlgn="auto" latinLnBrk="0" hangingPunct="1">
                <a:lnSpc>
                  <a:spcPct val="100000"/>
                </a:lnSpc>
                <a:spcBef>
                  <a:spcPct val="20000"/>
                </a:spcBef>
                <a:spcAft>
                  <a:spcPts val="0"/>
                </a:spcAft>
                <a:buClr>
                  <a:schemeClr val="bg1">
                    <a:lumMod val="50000"/>
                  </a:schemeClr>
                </a:buClr>
                <a:buSzPct val="200000"/>
                <a:buFont typeface="Arial" pitchFamily="34" charset="0"/>
                <a:buNone/>
                <a:tabLst/>
              </a:pP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SYN</a:t>
              </a:r>
            </a:p>
          </p:txBody>
        </p:sp>
        <p:sp>
          <p:nvSpPr>
            <p:cNvPr id="22" name="TextBox 21"/>
            <p:cNvSpPr txBox="1"/>
            <p:nvPr/>
          </p:nvSpPr>
          <p:spPr>
            <a:xfrm>
              <a:off x="6553200" y="4868306"/>
              <a:ext cx="411480" cy="503224"/>
            </a:xfrm>
            <a:prstGeom prst="rect">
              <a:avLst/>
            </a:prstGeom>
          </p:spPr>
          <p:txBody>
            <a:bodyPr vert="horz" wrap="none" lIns="91440" tIns="45720" rIns="91440" bIns="45720" rtlCol="0" anchor="t">
              <a:normAutofit lnSpcReduction="10000"/>
            </a:bodyPr>
            <a:lstStyle/>
            <a:p>
              <a:pPr marL="0" marR="0" indent="0" algn="ctr" defTabSz="914400" rtl="0" eaLnBrk="1" fontAlgn="auto" latinLnBrk="0" hangingPunct="1">
                <a:lnSpc>
                  <a:spcPct val="100000"/>
                </a:lnSpc>
                <a:spcBef>
                  <a:spcPct val="20000"/>
                </a:spcBef>
                <a:spcAft>
                  <a:spcPts val="0"/>
                </a:spcAft>
                <a:buClr>
                  <a:schemeClr val="bg1">
                    <a:lumMod val="50000"/>
                  </a:schemeClr>
                </a:buClr>
                <a:buSzPct val="200000"/>
                <a:buFont typeface="Arial" pitchFamily="34" charset="0"/>
                <a:buNone/>
                <a:tabLst/>
              </a:pP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SYN</a:t>
              </a:r>
              <a:b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b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ACK</a:t>
              </a:r>
            </a:p>
          </p:txBody>
        </p:sp>
        <p:sp>
          <p:nvSpPr>
            <p:cNvPr id="23" name="TextBox 22"/>
            <p:cNvSpPr txBox="1"/>
            <p:nvPr/>
          </p:nvSpPr>
          <p:spPr>
            <a:xfrm>
              <a:off x="6858000" y="4616845"/>
              <a:ext cx="411480" cy="297485"/>
            </a:xfrm>
            <a:prstGeom prst="rect">
              <a:avLst/>
            </a:prstGeom>
          </p:spPr>
          <p:txBody>
            <a:bodyPr vert="horz" wrap="none" lIns="91440" tIns="45720" rIns="91440" bIns="45720" rtlCol="0" anchor="t">
              <a:normAutofit lnSpcReduction="10000"/>
            </a:bodyPr>
            <a:lstStyle/>
            <a:p>
              <a:pPr marL="0" marR="0" indent="0" algn="ctr" defTabSz="914400" rtl="0" eaLnBrk="1" fontAlgn="auto" latinLnBrk="0" hangingPunct="1">
                <a:lnSpc>
                  <a:spcPct val="100000"/>
                </a:lnSpc>
                <a:spcBef>
                  <a:spcPct val="20000"/>
                </a:spcBef>
                <a:spcAft>
                  <a:spcPts val="0"/>
                </a:spcAft>
                <a:buClr>
                  <a:schemeClr val="bg1">
                    <a:lumMod val="50000"/>
                  </a:schemeClr>
                </a:buClr>
                <a:buSzPct val="200000"/>
                <a:buFont typeface="Arial" pitchFamily="34" charset="0"/>
                <a:buNone/>
                <a:tabLst/>
              </a:pP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ACK</a:t>
              </a:r>
            </a:p>
          </p:txBody>
        </p:sp>
        <p:cxnSp>
          <p:nvCxnSpPr>
            <p:cNvPr id="24" name="Straight Arrow Connector 23"/>
            <p:cNvCxnSpPr>
              <a:stCxn id="22" idx="0"/>
            </p:cNvCxnSpPr>
            <p:nvPr/>
          </p:nvCxnSpPr>
          <p:spPr>
            <a:xfrm flipV="1">
              <a:off x="6758940" y="4076130"/>
              <a:ext cx="0" cy="792176"/>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cxnSp>
          <p:nvCxnSpPr>
            <p:cNvPr id="25" name="Straight Arrow Connector 24"/>
            <p:cNvCxnSpPr>
              <a:endCxn id="23" idx="0"/>
            </p:cNvCxnSpPr>
            <p:nvPr/>
          </p:nvCxnSpPr>
          <p:spPr>
            <a:xfrm>
              <a:off x="7063740" y="4068185"/>
              <a:ext cx="0" cy="548660"/>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sp>
          <p:nvSpPr>
            <p:cNvPr id="26" name="TextBox 25"/>
            <p:cNvSpPr txBox="1"/>
            <p:nvPr/>
          </p:nvSpPr>
          <p:spPr>
            <a:xfrm>
              <a:off x="7162800" y="4127014"/>
              <a:ext cx="579120" cy="569044"/>
            </a:xfrm>
            <a:prstGeom prst="rect">
              <a:avLst/>
            </a:prstGeom>
          </p:spPr>
          <p:txBody>
            <a:bodyPr vert="horz" wrap="none" lIns="91440" tIns="45720" rIns="91440" bIns="45720" rtlCol="0" anchor="t">
              <a:noAutofit/>
            </a:bodyPr>
            <a:lstStyle/>
            <a:p>
              <a:pPr marL="0" marR="0" indent="0" algn="ctr" defTabSz="914400" rtl="0" eaLnBrk="1" fontAlgn="auto" latinLnBrk="0" hangingPunct="1">
                <a:lnSpc>
                  <a:spcPct val="100000"/>
                </a:lnSpc>
                <a:spcBef>
                  <a:spcPct val="20000"/>
                </a:spcBef>
                <a:spcAft>
                  <a:spcPts val="0"/>
                </a:spcAft>
                <a:buClr>
                  <a:schemeClr val="bg1">
                    <a:lumMod val="50000"/>
                  </a:schemeClr>
                </a:buClr>
                <a:buSzPct val="200000"/>
                <a:buFont typeface="Arial" pitchFamily="34" charset="0"/>
                <a:buNone/>
                <a:tabLst/>
              </a:pP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Client</a:t>
              </a:r>
              <a:b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b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Data</a:t>
              </a:r>
            </a:p>
          </p:txBody>
        </p:sp>
        <p:cxnSp>
          <p:nvCxnSpPr>
            <p:cNvPr id="27" name="Straight Arrow Connector 26"/>
            <p:cNvCxnSpPr/>
            <p:nvPr/>
          </p:nvCxnSpPr>
          <p:spPr>
            <a:xfrm>
              <a:off x="7450744" y="4606550"/>
              <a:ext cx="1616" cy="998544"/>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sp>
          <p:nvSpPr>
            <p:cNvPr id="28" name="TextBox 27"/>
            <p:cNvSpPr txBox="1"/>
            <p:nvPr/>
          </p:nvSpPr>
          <p:spPr>
            <a:xfrm>
              <a:off x="5638800" y="1295400"/>
              <a:ext cx="617220" cy="480212"/>
            </a:xfrm>
            <a:prstGeom prst="rect">
              <a:avLst/>
            </a:prstGeom>
          </p:spPr>
          <p:txBody>
            <a:bodyPr vert="horz" wrap="none" lIns="91440" tIns="45720" rIns="91440" bIns="45720" rtlCol="0" anchor="t">
              <a:noAutofit/>
            </a:bodyPr>
            <a:lstStyle/>
            <a:p>
              <a:pPr marL="0" marR="0" indent="0" algn="ctr" defTabSz="914400" rtl="0" eaLnBrk="1" fontAlgn="auto" latinLnBrk="0" hangingPunct="1">
                <a:lnSpc>
                  <a:spcPct val="100000"/>
                </a:lnSpc>
                <a:spcBef>
                  <a:spcPct val="20000"/>
                </a:spcBef>
                <a:spcAft>
                  <a:spcPts val="0"/>
                </a:spcAft>
                <a:buClr>
                  <a:schemeClr val="bg1">
                    <a:lumMod val="50000"/>
                  </a:schemeClr>
                </a:buClr>
                <a:buSzPct val="200000"/>
                <a:buFont typeface="Arial" pitchFamily="34" charset="0"/>
                <a:buNone/>
                <a:tabLst/>
              </a:pP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Client</a:t>
              </a:r>
              <a:b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b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Data</a:t>
              </a:r>
            </a:p>
          </p:txBody>
        </p:sp>
        <p:cxnSp>
          <p:nvCxnSpPr>
            <p:cNvPr id="29" name="Straight Arrow Connector 28"/>
            <p:cNvCxnSpPr>
              <a:stCxn id="28" idx="2"/>
            </p:cNvCxnSpPr>
            <p:nvPr/>
          </p:nvCxnSpPr>
          <p:spPr>
            <a:xfrm flipH="1">
              <a:off x="5937944" y="1775612"/>
              <a:ext cx="9466" cy="1791990"/>
            </a:xfrm>
            <a:prstGeom prst="straightConnector1">
              <a:avLst/>
            </a:prstGeom>
            <a:solidFill>
              <a:schemeClr val="accent1"/>
            </a:solidFill>
            <a:ln w="28575" cap="flat" cmpd="sng" algn="ctr">
              <a:solidFill>
                <a:schemeClr val="tx1"/>
              </a:solidFill>
              <a:prstDash val="solid"/>
              <a:round/>
              <a:headEnd type="none" w="med" len="med"/>
              <a:tailEnd type="arrow" w="med" len="med"/>
            </a:ln>
            <a:effectLst/>
          </p:spPr>
        </p:cxnSp>
        <p:sp>
          <p:nvSpPr>
            <p:cNvPr id="30" name="TextBox 29"/>
            <p:cNvSpPr txBox="1"/>
            <p:nvPr/>
          </p:nvSpPr>
          <p:spPr>
            <a:xfrm>
              <a:off x="7787640" y="1731163"/>
              <a:ext cx="822960" cy="639403"/>
            </a:xfrm>
            <a:prstGeom prst="rect">
              <a:avLst/>
            </a:prstGeom>
          </p:spPr>
          <p:txBody>
            <a:bodyPr vert="horz" wrap="none" lIns="91440" tIns="45720" rIns="91440" bIns="45720" rtlCol="0" anchor="t">
              <a:noAutofit/>
            </a:bodyPr>
            <a:lstStyle/>
            <a:p>
              <a:pPr marL="0" marR="0" indent="0" algn="ctr" defTabSz="914400" rtl="0" eaLnBrk="1" fontAlgn="auto" latinLnBrk="0" hangingPunct="1">
                <a:lnSpc>
                  <a:spcPct val="100000"/>
                </a:lnSpc>
                <a:spcBef>
                  <a:spcPct val="20000"/>
                </a:spcBef>
                <a:spcAft>
                  <a:spcPts val="0"/>
                </a:spcAft>
                <a:buClr>
                  <a:schemeClr val="bg1">
                    <a:lumMod val="50000"/>
                  </a:schemeClr>
                </a:buClr>
                <a:buSzPct val="200000"/>
                <a:buFont typeface="Arial" pitchFamily="34" charset="0"/>
                <a:buNone/>
                <a:tabLst/>
              </a:pPr>
              <a:r>
                <a:rPr kumimoji="0" lang="en-US" sz="1800" b="1" i="0" u="none" strike="noStrike" kern="1200" cap="none" spc="50" normalizeH="0" baseline="0" noProof="0" dirty="0">
                  <a:ln>
                    <a:noFill/>
                  </a:ln>
                  <a:solidFill>
                    <a:schemeClr val="tx2">
                      <a:lumMod val="75000"/>
                    </a:schemeClr>
                  </a:solidFill>
                  <a:effectLst/>
                  <a:uLnTx/>
                  <a:uFillTx/>
                  <a:latin typeface="+mn-lt"/>
                  <a:ea typeface="+mn-ea"/>
                  <a:cs typeface="+mn-cs"/>
                </a:rPr>
                <a:t>TCP</a:t>
              </a:r>
              <a:br>
                <a:rPr kumimoji="0" lang="en-US" sz="1800" b="1" i="0" u="none" strike="noStrike" kern="1200" cap="none" spc="50" normalizeH="0" baseline="0" noProof="0" dirty="0">
                  <a:ln>
                    <a:noFill/>
                  </a:ln>
                  <a:solidFill>
                    <a:schemeClr val="tx2">
                      <a:lumMod val="75000"/>
                    </a:schemeClr>
                  </a:solidFill>
                  <a:effectLst/>
                  <a:uLnTx/>
                  <a:uFillTx/>
                  <a:latin typeface="+mn-lt"/>
                  <a:ea typeface="+mn-ea"/>
                  <a:cs typeface="+mn-cs"/>
                </a:rPr>
              </a:br>
              <a:r>
                <a:rPr kumimoji="0" lang="en-US" sz="1800" b="1" i="0" u="none" strike="noStrike" kern="1200" cap="none" spc="50" normalizeH="0" baseline="0" noProof="0" dirty="0">
                  <a:ln>
                    <a:noFill/>
                  </a:ln>
                  <a:solidFill>
                    <a:schemeClr val="tx2">
                      <a:lumMod val="75000"/>
                    </a:schemeClr>
                  </a:solidFill>
                  <a:effectLst/>
                  <a:uLnTx/>
                  <a:uFillTx/>
                  <a:latin typeface="+mn-lt"/>
                  <a:ea typeface="+mn-ea"/>
                  <a:cs typeface="+mn-cs"/>
                </a:rPr>
                <a:t>Express</a:t>
              </a:r>
            </a:p>
          </p:txBody>
        </p:sp>
        <p:sp>
          <p:nvSpPr>
            <p:cNvPr id="31" name="TextBox 30"/>
            <p:cNvSpPr txBox="1"/>
            <p:nvPr/>
          </p:nvSpPr>
          <p:spPr>
            <a:xfrm>
              <a:off x="8293793" y="2626444"/>
              <a:ext cx="579120" cy="569044"/>
            </a:xfrm>
            <a:prstGeom prst="rect">
              <a:avLst/>
            </a:prstGeom>
          </p:spPr>
          <p:txBody>
            <a:bodyPr vert="horz" wrap="none" lIns="91440" tIns="45720" rIns="91440" bIns="45720" rtlCol="0" anchor="t">
              <a:noAutofit/>
            </a:bodyPr>
            <a:lstStyle/>
            <a:p>
              <a:pPr marL="0" marR="0" indent="0" algn="ctr" defTabSz="914400" rtl="0" eaLnBrk="1" fontAlgn="auto" latinLnBrk="0" hangingPunct="1">
                <a:lnSpc>
                  <a:spcPct val="100000"/>
                </a:lnSpc>
                <a:spcBef>
                  <a:spcPct val="20000"/>
                </a:spcBef>
                <a:spcAft>
                  <a:spcPts val="0"/>
                </a:spcAft>
                <a:buClr>
                  <a:schemeClr val="bg1">
                    <a:lumMod val="50000"/>
                  </a:schemeClr>
                </a:buClr>
                <a:buSzPct val="200000"/>
                <a:buFont typeface="Arial" pitchFamily="34" charset="0"/>
                <a:buNone/>
                <a:tabLst/>
              </a:pP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Client</a:t>
              </a:r>
              <a:b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b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Side</a:t>
              </a:r>
              <a:b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b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Profile</a:t>
              </a:r>
            </a:p>
          </p:txBody>
        </p:sp>
        <p:cxnSp>
          <p:nvCxnSpPr>
            <p:cNvPr id="32" name="Straight Arrow Connector 31"/>
            <p:cNvCxnSpPr/>
            <p:nvPr/>
          </p:nvCxnSpPr>
          <p:spPr>
            <a:xfrm>
              <a:off x="8199120" y="4068186"/>
              <a:ext cx="15240" cy="1472181"/>
            </a:xfrm>
            <a:prstGeom prst="straightConnector1">
              <a:avLst/>
            </a:prstGeom>
            <a:solidFill>
              <a:schemeClr val="accent1"/>
            </a:solidFill>
            <a:ln w="28575" cap="flat" cmpd="sng" algn="ctr">
              <a:solidFill>
                <a:schemeClr val="tx2">
                  <a:lumMod val="75000"/>
                </a:schemeClr>
              </a:solidFill>
              <a:prstDash val="solid"/>
              <a:round/>
              <a:headEnd type="arrow" w="med" len="med"/>
              <a:tailEnd type="arrow" w="med" len="med"/>
            </a:ln>
            <a:effectLst/>
          </p:spPr>
        </p:cxnSp>
        <p:sp>
          <p:nvSpPr>
            <p:cNvPr id="33" name="TextBox 32"/>
            <p:cNvSpPr txBox="1"/>
            <p:nvPr/>
          </p:nvSpPr>
          <p:spPr>
            <a:xfrm>
              <a:off x="8309033" y="4457130"/>
              <a:ext cx="579120" cy="569044"/>
            </a:xfrm>
            <a:prstGeom prst="rect">
              <a:avLst/>
            </a:prstGeom>
          </p:spPr>
          <p:txBody>
            <a:bodyPr vert="horz" wrap="none" lIns="91440" tIns="45720" rIns="91440" bIns="45720" rtlCol="0" anchor="t">
              <a:noAutofit/>
            </a:bodyPr>
            <a:lstStyle/>
            <a:p>
              <a:pPr marL="0" marR="0" indent="0" algn="ctr" defTabSz="914400" rtl="0" eaLnBrk="1" fontAlgn="auto" latinLnBrk="0" hangingPunct="1">
                <a:lnSpc>
                  <a:spcPct val="100000"/>
                </a:lnSpc>
                <a:spcBef>
                  <a:spcPct val="20000"/>
                </a:spcBef>
                <a:spcAft>
                  <a:spcPts val="0"/>
                </a:spcAft>
                <a:buClr>
                  <a:schemeClr val="bg1">
                    <a:lumMod val="50000"/>
                  </a:schemeClr>
                </a:buClr>
                <a:buSzPct val="200000"/>
                <a:buFont typeface="Arial" pitchFamily="34" charset="0"/>
                <a:buNone/>
                <a:tabLst/>
              </a:pP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Server</a:t>
              </a:r>
              <a:b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b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Side</a:t>
              </a:r>
              <a:b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br>
              <a:r>
                <a:rPr kumimoji="0" lang="en-US" sz="1400" b="0" i="0" u="none" strike="noStrike" kern="1200" cap="none" spc="50" normalizeH="0" baseline="0" noProof="0" dirty="0">
                  <a:ln>
                    <a:noFill/>
                  </a:ln>
                  <a:solidFill>
                    <a:schemeClr val="tx2">
                      <a:lumMod val="75000"/>
                    </a:schemeClr>
                  </a:solidFill>
                  <a:effectLst/>
                  <a:uLnTx/>
                  <a:uFillTx/>
                  <a:latin typeface="+mn-lt"/>
                  <a:ea typeface="+mn-ea"/>
                  <a:cs typeface="+mn-cs"/>
                </a:rPr>
                <a:t>Profile</a:t>
              </a:r>
            </a:p>
          </p:txBody>
        </p:sp>
        <p:sp>
          <p:nvSpPr>
            <p:cNvPr id="34" name="TextBox 33"/>
            <p:cNvSpPr txBox="1"/>
            <p:nvPr/>
          </p:nvSpPr>
          <p:spPr>
            <a:xfrm>
              <a:off x="4836690" y="3657600"/>
              <a:ext cx="3926309" cy="261211"/>
            </a:xfrm>
            <a:prstGeom prst="rect">
              <a:avLst/>
            </a:prstGeom>
          </p:spPr>
          <p:txBody>
            <a:bodyPr vert="horz" wrap="none" lIns="91440" tIns="45720" rIns="91440" bIns="45720" rtlCol="0" anchor="t">
              <a:normAutofit fontScale="77500" lnSpcReduction="20000"/>
            </a:bodyPr>
            <a:lstStyle/>
            <a:p>
              <a:pPr marL="0" marR="0" indent="0" algn="ctr" defTabSz="914400" rtl="0" eaLnBrk="1" fontAlgn="auto" latinLnBrk="0" hangingPunct="1">
                <a:lnSpc>
                  <a:spcPct val="100000"/>
                </a:lnSpc>
                <a:spcBef>
                  <a:spcPct val="20000"/>
                </a:spcBef>
                <a:spcAft>
                  <a:spcPts val="0"/>
                </a:spcAft>
                <a:buClr>
                  <a:schemeClr val="bg1">
                    <a:lumMod val="50000"/>
                  </a:schemeClr>
                </a:buClr>
                <a:buSzPct val="200000"/>
                <a:buFont typeface="Arial" pitchFamily="34" charset="0"/>
                <a:buNone/>
                <a:tabLst/>
              </a:pPr>
              <a:r>
                <a:rPr kumimoji="0" lang="en-US" sz="1600" b="1" i="0" u="none" strike="noStrike" kern="1200" cap="none" spc="50" normalizeH="0" baseline="0" noProof="0" dirty="0">
                  <a:ln>
                    <a:noFill/>
                  </a:ln>
                  <a:solidFill>
                    <a:schemeClr val="tx2">
                      <a:lumMod val="75000"/>
                    </a:schemeClr>
                  </a:solidFill>
                  <a:effectLst/>
                  <a:uLnTx/>
                  <a:uFillTx/>
                  <a:latin typeface="+mn-lt"/>
                  <a:ea typeface="+mn-ea"/>
                  <a:cs typeface="+mn-cs"/>
                </a:rPr>
                <a:t>Full Application Proxy – No More Relays</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5878" y="1752600"/>
              <a:ext cx="752126" cy="565900"/>
            </a:xfrm>
            <a:prstGeom prst="rect">
              <a:avLst/>
            </a:prstGeom>
          </p:spPr>
        </p:pic>
        <p:sp>
          <p:nvSpPr>
            <p:cNvPr id="36" name="Cloud 35"/>
            <p:cNvSpPr/>
            <p:nvPr/>
          </p:nvSpPr>
          <p:spPr bwMode="auto">
            <a:xfrm>
              <a:off x="3403282" y="2438400"/>
              <a:ext cx="1397318" cy="1034273"/>
            </a:xfrm>
            <a:prstGeom prst="cloud">
              <a:avLst/>
            </a:prstGeom>
            <a:ln>
              <a:solidFill>
                <a:schemeClr val="accent1">
                  <a:lumMod val="40000"/>
                  <a:lumOff val="60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alibri" pitchFamily="34" charset="0"/>
                  <a:ea typeface="MS PGothic" pitchFamily="34" charset="-128"/>
                  <a:cs typeface="Calibri" pitchFamily="34" charset="0"/>
                </a:rPr>
                <a:t>Internet</a:t>
              </a:r>
            </a:p>
          </p:txBody>
        </p:sp>
        <p:grpSp>
          <p:nvGrpSpPr>
            <p:cNvPr id="37" name="Group 36"/>
            <p:cNvGrpSpPr/>
            <p:nvPr/>
          </p:nvGrpSpPr>
          <p:grpSpPr>
            <a:xfrm>
              <a:off x="3643063" y="4404125"/>
              <a:ext cx="917757" cy="692174"/>
              <a:chOff x="4068775" y="4905440"/>
              <a:chExt cx="777849" cy="609535"/>
            </a:xfrm>
          </p:grpSpPr>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8775" y="4905440"/>
                <a:ext cx="244449" cy="600010"/>
              </a:xfrm>
              <a:prstGeom prst="rect">
                <a:avLst/>
              </a:prstGeom>
            </p:spPr>
          </p:pic>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475" y="4914965"/>
                <a:ext cx="244449" cy="600010"/>
              </a:xfrm>
              <a:prstGeom prst="rect">
                <a:avLst/>
              </a:prstGeom>
            </p:spPr>
          </p:pic>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175" y="4914965"/>
                <a:ext cx="244449" cy="600010"/>
              </a:xfrm>
              <a:prstGeom prst="rect">
                <a:avLst/>
              </a:prstGeom>
            </p:spPr>
          </p:pic>
        </p:grpSp>
        <p:cxnSp>
          <p:nvCxnSpPr>
            <p:cNvPr id="38" name="Straight Connector 37"/>
            <p:cNvCxnSpPr/>
            <p:nvPr/>
          </p:nvCxnSpPr>
          <p:spPr>
            <a:xfrm>
              <a:off x="4101941" y="2318500"/>
              <a:ext cx="1" cy="17903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9" name="Straight Connector 38"/>
            <p:cNvCxnSpPr/>
            <p:nvPr/>
          </p:nvCxnSpPr>
          <p:spPr>
            <a:xfrm>
              <a:off x="4101941" y="3471572"/>
              <a:ext cx="0" cy="134818"/>
            </a:xfrm>
            <a:prstGeom prst="line">
              <a:avLst/>
            </a:prstGeom>
            <a:solidFill>
              <a:schemeClr val="accent1"/>
            </a:solidFill>
            <a:ln w="28575" cap="flat" cmpd="sng" algn="ctr">
              <a:solidFill>
                <a:schemeClr val="tx1"/>
              </a:solidFill>
              <a:prstDash val="solid"/>
              <a:round/>
              <a:headEnd type="none" w="med" len="med"/>
              <a:tailEnd type="none" w="med" len="med"/>
            </a:ln>
            <a:effectLst/>
          </p:spPr>
        </p:cxnSp>
        <p:pic>
          <p:nvPicPr>
            <p:cNvPr id="40" name="Picture 18" descr="http://www.f5.com/images/products/library/big-ip-11050-lg.jpg"/>
            <p:cNvPicPr>
              <a:picLocks noChangeAspect="1" noChangeArrowheads="1"/>
            </p:cNvPicPr>
            <p:nvPr/>
          </p:nvPicPr>
          <p:blipFill>
            <a:blip r:embed="rId4" cstate="print">
              <a:clrChange>
                <a:clrFrom>
                  <a:srgbClr val="FFFFFF"/>
                </a:clrFrom>
                <a:clrTo>
                  <a:srgbClr val="FFFFFF">
                    <a:alpha val="0"/>
                  </a:srgbClr>
                </a:clrTo>
              </a:clrChange>
            </a:blip>
            <a:srcRect l="2378" t="4750" r="1842" b="4081"/>
            <a:stretch>
              <a:fillRect/>
            </a:stretch>
          </p:blipFill>
          <p:spPr bwMode="auto">
            <a:xfrm>
              <a:off x="3443097" y="3606390"/>
              <a:ext cx="1317688" cy="522608"/>
            </a:xfrm>
            <a:prstGeom prst="rect">
              <a:avLst/>
            </a:prstGeom>
            <a:noFill/>
          </p:spPr>
        </p:pic>
        <p:cxnSp>
          <p:nvCxnSpPr>
            <p:cNvPr id="41" name="Elbow Connector 40"/>
            <p:cNvCxnSpPr/>
            <p:nvPr/>
          </p:nvCxnSpPr>
          <p:spPr>
            <a:xfrm rot="5400000" flipH="1" flipV="1">
              <a:off x="3807043" y="4114635"/>
              <a:ext cx="275127" cy="314669"/>
            </a:xfrm>
            <a:prstGeom prst="bentConnector3">
              <a:avLst>
                <a:gd name="adj1" fmla="val 53357"/>
              </a:avLst>
            </a:prstGeom>
            <a:solidFill>
              <a:schemeClr val="accent1"/>
            </a:solidFill>
            <a:ln w="28575" cap="flat" cmpd="sng" algn="ctr">
              <a:solidFill>
                <a:schemeClr val="tx1"/>
              </a:solidFill>
              <a:prstDash val="solid"/>
              <a:round/>
              <a:headEnd type="none" w="med" len="med"/>
              <a:tailEnd type="none" w="med" len="med"/>
            </a:ln>
            <a:effectLst/>
          </p:spPr>
        </p:cxnSp>
        <p:cxnSp>
          <p:nvCxnSpPr>
            <p:cNvPr id="42" name="Elbow Connector 41"/>
            <p:cNvCxnSpPr/>
            <p:nvPr/>
          </p:nvCxnSpPr>
          <p:spPr>
            <a:xfrm rot="16200000" flipV="1">
              <a:off x="4116306" y="4114634"/>
              <a:ext cx="285943" cy="314671"/>
            </a:xfrm>
            <a:prstGeom prst="bentConnector3">
              <a:avLst>
                <a:gd name="adj1" fmla="val 53230"/>
              </a:avLst>
            </a:prstGeom>
            <a:solidFill>
              <a:schemeClr val="accent1"/>
            </a:solidFill>
            <a:ln w="28575" cap="flat" cmpd="sng" algn="ctr">
              <a:solidFill>
                <a:schemeClr val="tx1"/>
              </a:solidFill>
              <a:prstDash val="solid"/>
              <a:round/>
              <a:headEnd type="none" w="med" len="med"/>
              <a:tailEnd type="none" w="med" len="med"/>
            </a:ln>
            <a:effectLst/>
          </p:spPr>
        </p:cxnSp>
        <p:cxnSp>
          <p:nvCxnSpPr>
            <p:cNvPr id="43" name="Straight Connector 42"/>
            <p:cNvCxnSpPr>
              <a:stCxn id="45" idx="0"/>
              <a:endCxn id="40" idx="2"/>
            </p:cNvCxnSpPr>
            <p:nvPr/>
          </p:nvCxnSpPr>
          <p:spPr>
            <a:xfrm flipH="1" flipV="1">
              <a:off x="4101941" y="4128998"/>
              <a:ext cx="1" cy="285943"/>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47194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812" y="1462821"/>
            <a:ext cx="5060413" cy="2490202"/>
          </a:xfrm>
          <a:prstGeom prst="rect">
            <a:avLst/>
          </a:prstGeom>
        </p:spPr>
      </p:pic>
      <p:sp>
        <p:nvSpPr>
          <p:cNvPr id="5" name="Oval 4"/>
          <p:cNvSpPr/>
          <p:nvPr/>
        </p:nvSpPr>
        <p:spPr>
          <a:xfrm>
            <a:off x="2250831" y="2715065"/>
            <a:ext cx="1561514" cy="295422"/>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Arrow Connector 6"/>
          <p:cNvCxnSpPr/>
          <p:nvPr/>
        </p:nvCxnSpPr>
        <p:spPr>
          <a:xfrm flipV="1">
            <a:off x="3812345" y="2011680"/>
            <a:ext cx="1730326" cy="85991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83348" y="1462821"/>
            <a:ext cx="2666627" cy="369332"/>
          </a:xfrm>
          <a:prstGeom prst="rect">
            <a:avLst/>
          </a:prstGeom>
          <a:noFill/>
        </p:spPr>
        <p:txBody>
          <a:bodyPr wrap="none" rtlCol="0">
            <a:spAutoFit/>
          </a:bodyPr>
          <a:lstStyle/>
          <a:p>
            <a:r>
              <a:rPr lang="en-IN" dirty="0">
                <a:solidFill>
                  <a:srgbClr val="FF0000"/>
                </a:solidFill>
              </a:rPr>
              <a:t>Click on Virtual Server List </a:t>
            </a:r>
          </a:p>
        </p:txBody>
      </p:sp>
      <p:sp>
        <p:nvSpPr>
          <p:cNvPr id="9" name="Cloud 8"/>
          <p:cNvSpPr/>
          <p:nvPr/>
        </p:nvSpPr>
        <p:spPr>
          <a:xfrm>
            <a:off x="5345724" y="1014659"/>
            <a:ext cx="3573194" cy="1237788"/>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9"/>
          <p:cNvPicPr>
            <a:picLocks noChangeAspect="1"/>
          </p:cNvPicPr>
          <p:nvPr/>
        </p:nvPicPr>
        <p:blipFill>
          <a:blip r:embed="rId3"/>
          <a:stretch>
            <a:fillRect/>
          </a:stretch>
        </p:blipFill>
        <p:spPr>
          <a:xfrm>
            <a:off x="168812" y="4415641"/>
            <a:ext cx="11901268" cy="2027584"/>
          </a:xfrm>
          <a:prstGeom prst="rect">
            <a:avLst/>
          </a:prstGeom>
        </p:spPr>
      </p:pic>
      <p:sp>
        <p:nvSpPr>
          <p:cNvPr id="11" name="Down Arrow 10"/>
          <p:cNvSpPr/>
          <p:nvPr/>
        </p:nvSpPr>
        <p:spPr>
          <a:xfrm>
            <a:off x="1997612" y="3953023"/>
            <a:ext cx="1392702" cy="462618"/>
          </a:xfrm>
          <a:prstGeom prst="down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Cloud 13"/>
          <p:cNvSpPr/>
          <p:nvPr/>
        </p:nvSpPr>
        <p:spPr>
          <a:xfrm>
            <a:off x="8918918" y="2252447"/>
            <a:ext cx="3151162" cy="1180070"/>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rgbClr val="FF0000"/>
                </a:solidFill>
              </a:rPr>
              <a:t>Click on Create</a:t>
            </a:r>
          </a:p>
        </p:txBody>
      </p:sp>
      <p:cxnSp>
        <p:nvCxnSpPr>
          <p:cNvPr id="16" name="Straight Arrow Connector 15"/>
          <p:cNvCxnSpPr>
            <a:stCxn id="17" idx="0"/>
            <a:endCxn id="14" idx="1"/>
          </p:cNvCxnSpPr>
          <p:nvPr/>
        </p:nvCxnSpPr>
        <p:spPr>
          <a:xfrm flipH="1" flipV="1">
            <a:off x="10494499" y="3431260"/>
            <a:ext cx="1083212" cy="173158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1085342" y="5162843"/>
            <a:ext cx="984738" cy="337625"/>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0577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1" grpId="0" animBg="1"/>
      <p:bldP spid="14" grpId="0" animBg="1"/>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050" y="1448971"/>
            <a:ext cx="12230100" cy="4370803"/>
          </a:xfrm>
          <a:prstGeom prst="rect">
            <a:avLst/>
          </a:prstGeom>
        </p:spPr>
      </p:pic>
      <p:sp>
        <p:nvSpPr>
          <p:cNvPr id="8" name="Down Arrow 7"/>
          <p:cNvSpPr/>
          <p:nvPr/>
        </p:nvSpPr>
        <p:spPr>
          <a:xfrm>
            <a:off x="5838092" y="5833842"/>
            <a:ext cx="1941341" cy="595542"/>
          </a:xfrm>
          <a:prstGeom prst="down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5682075" y="6396335"/>
            <a:ext cx="2253374" cy="461665"/>
          </a:xfrm>
          <a:prstGeom prst="rect">
            <a:avLst/>
          </a:prstGeom>
          <a:noFill/>
        </p:spPr>
        <p:txBody>
          <a:bodyPr wrap="none" rtlCol="0">
            <a:spAutoFit/>
          </a:bodyPr>
          <a:lstStyle/>
          <a:p>
            <a:r>
              <a:rPr lang="en-IN" sz="2400" dirty="0">
                <a:solidFill>
                  <a:srgbClr val="FF0000"/>
                </a:solidFill>
              </a:rPr>
              <a:t>To be continued </a:t>
            </a:r>
          </a:p>
        </p:txBody>
      </p:sp>
      <p:sp>
        <p:nvSpPr>
          <p:cNvPr id="11" name="TextBox 10"/>
          <p:cNvSpPr txBox="1"/>
          <p:nvPr/>
        </p:nvSpPr>
        <p:spPr>
          <a:xfrm>
            <a:off x="7779433" y="1758461"/>
            <a:ext cx="2801408" cy="369332"/>
          </a:xfrm>
          <a:prstGeom prst="rect">
            <a:avLst/>
          </a:prstGeom>
          <a:noFill/>
        </p:spPr>
        <p:txBody>
          <a:bodyPr wrap="none" rtlCol="0">
            <a:spAutoFit/>
          </a:bodyPr>
          <a:lstStyle/>
          <a:p>
            <a:r>
              <a:rPr lang="en-IN" dirty="0">
                <a:solidFill>
                  <a:srgbClr val="FF0000"/>
                </a:solidFill>
              </a:rPr>
              <a:t>Type name of virtual server </a:t>
            </a:r>
          </a:p>
        </p:txBody>
      </p:sp>
      <p:sp>
        <p:nvSpPr>
          <p:cNvPr id="13" name="TextBox 12"/>
          <p:cNvSpPr txBox="1"/>
          <p:nvPr/>
        </p:nvSpPr>
        <p:spPr>
          <a:xfrm>
            <a:off x="7765366" y="3150715"/>
            <a:ext cx="4172361" cy="369332"/>
          </a:xfrm>
          <a:prstGeom prst="rect">
            <a:avLst/>
          </a:prstGeom>
          <a:noFill/>
        </p:spPr>
        <p:txBody>
          <a:bodyPr wrap="none" rtlCol="0">
            <a:spAutoFit/>
          </a:bodyPr>
          <a:lstStyle/>
          <a:p>
            <a:r>
              <a:rPr lang="en-IN" dirty="0">
                <a:solidFill>
                  <a:srgbClr val="FF0000"/>
                </a:solidFill>
              </a:rPr>
              <a:t>Type VIP IP and service port(listening port)</a:t>
            </a:r>
          </a:p>
        </p:txBody>
      </p:sp>
      <p:cxnSp>
        <p:nvCxnSpPr>
          <p:cNvPr id="15" name="Straight Arrow Connector 14"/>
          <p:cNvCxnSpPr>
            <a:endCxn id="11" idx="1"/>
          </p:cNvCxnSpPr>
          <p:nvPr/>
        </p:nvCxnSpPr>
        <p:spPr>
          <a:xfrm flipV="1">
            <a:off x="5682075" y="1943127"/>
            <a:ext cx="2097358" cy="18466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133514" y="3265041"/>
            <a:ext cx="1491175"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75385" y="3449707"/>
            <a:ext cx="250404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371471" y="5134708"/>
            <a:ext cx="184731" cy="369332"/>
          </a:xfrm>
          <a:prstGeom prst="rect">
            <a:avLst/>
          </a:prstGeom>
          <a:noFill/>
        </p:spPr>
        <p:txBody>
          <a:bodyPr wrap="none" rtlCol="0">
            <a:spAutoFit/>
          </a:bodyPr>
          <a:lstStyle/>
          <a:p>
            <a:endParaRPr lang="en-IN" dirty="0"/>
          </a:p>
        </p:txBody>
      </p:sp>
      <p:sp>
        <p:nvSpPr>
          <p:cNvPr id="24" name="TextBox 23"/>
          <p:cNvSpPr txBox="1"/>
          <p:nvPr/>
        </p:nvSpPr>
        <p:spPr>
          <a:xfrm>
            <a:off x="7556202" y="4754880"/>
            <a:ext cx="2698687" cy="369332"/>
          </a:xfrm>
          <a:prstGeom prst="rect">
            <a:avLst/>
          </a:prstGeom>
          <a:noFill/>
        </p:spPr>
        <p:txBody>
          <a:bodyPr wrap="none" rtlCol="0">
            <a:spAutoFit/>
          </a:bodyPr>
          <a:lstStyle/>
          <a:p>
            <a:r>
              <a:rPr lang="en-IN" dirty="0">
                <a:solidFill>
                  <a:srgbClr val="FF0000"/>
                </a:solidFill>
              </a:rPr>
              <a:t>Leave other setting default</a:t>
            </a:r>
          </a:p>
        </p:txBody>
      </p:sp>
    </p:spTree>
    <p:extLst>
      <p:ext uri="{BB962C8B-B14F-4D97-AF65-F5344CB8AC3E}">
        <p14:creationId xmlns:p14="http://schemas.microsoft.com/office/powerpoint/2010/main" val="389040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4745" y="1434906"/>
            <a:ext cx="5264980" cy="5052088"/>
          </a:xfrm>
          <a:prstGeom prst="rect">
            <a:avLst/>
          </a:prstGeom>
        </p:spPr>
      </p:pic>
      <p:pic>
        <p:nvPicPr>
          <p:cNvPr id="7" name="Picture 6"/>
          <p:cNvPicPr>
            <a:picLocks noChangeAspect="1"/>
          </p:cNvPicPr>
          <p:nvPr/>
        </p:nvPicPr>
        <p:blipFill>
          <a:blip r:embed="rId3"/>
          <a:stretch>
            <a:fillRect/>
          </a:stretch>
        </p:blipFill>
        <p:spPr>
          <a:xfrm>
            <a:off x="7222070" y="1308293"/>
            <a:ext cx="3571875" cy="857250"/>
          </a:xfrm>
          <a:prstGeom prst="rect">
            <a:avLst/>
          </a:prstGeom>
        </p:spPr>
      </p:pic>
      <p:pic>
        <p:nvPicPr>
          <p:cNvPr id="8" name="Picture 7"/>
          <p:cNvPicPr>
            <a:picLocks noChangeAspect="1"/>
          </p:cNvPicPr>
          <p:nvPr/>
        </p:nvPicPr>
        <p:blipFill>
          <a:blip r:embed="rId4"/>
          <a:stretch>
            <a:fillRect/>
          </a:stretch>
        </p:blipFill>
        <p:spPr>
          <a:xfrm>
            <a:off x="7359967" y="4502172"/>
            <a:ext cx="3448050" cy="695325"/>
          </a:xfrm>
          <a:prstGeom prst="rect">
            <a:avLst/>
          </a:prstGeom>
        </p:spPr>
      </p:pic>
      <p:sp>
        <p:nvSpPr>
          <p:cNvPr id="9" name="Oval 8"/>
          <p:cNvSpPr/>
          <p:nvPr/>
        </p:nvSpPr>
        <p:spPr>
          <a:xfrm>
            <a:off x="154745" y="3305908"/>
            <a:ext cx="3094892" cy="26728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Line Callout 2 9"/>
          <p:cNvSpPr/>
          <p:nvPr/>
        </p:nvSpPr>
        <p:spPr>
          <a:xfrm>
            <a:off x="6569612" y="1266092"/>
            <a:ext cx="4740813" cy="2461846"/>
          </a:xfrm>
          <a:prstGeom prst="borderCallout2">
            <a:avLst>
              <a:gd name="adj1" fmla="val 18750"/>
              <a:gd name="adj2" fmla="val -4179"/>
              <a:gd name="adj3" fmla="val 18750"/>
              <a:gd name="adj4" fmla="val -16667"/>
              <a:gd name="adj5" fmla="val 83357"/>
              <a:gd name="adj6" fmla="val -69812"/>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Line Callout 2 10"/>
          <p:cNvSpPr/>
          <p:nvPr/>
        </p:nvSpPr>
        <p:spPr>
          <a:xfrm>
            <a:off x="6569612" y="4444876"/>
            <a:ext cx="4740813" cy="2124222"/>
          </a:xfrm>
          <a:prstGeom prst="borderCallout2">
            <a:avLst>
              <a:gd name="adj1" fmla="val 18750"/>
              <a:gd name="adj2" fmla="val -4047"/>
              <a:gd name="adj3" fmla="val 18750"/>
              <a:gd name="adj4" fmla="val -16667"/>
              <a:gd name="adj5" fmla="val 64818"/>
              <a:gd name="adj6" fmla="val -74376"/>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a:off x="319608" y="5716589"/>
            <a:ext cx="2686929" cy="239151"/>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7359967" y="2757268"/>
            <a:ext cx="3306354" cy="369332"/>
          </a:xfrm>
          <a:prstGeom prst="rect">
            <a:avLst/>
          </a:prstGeom>
          <a:noFill/>
        </p:spPr>
        <p:txBody>
          <a:bodyPr wrap="none" rtlCol="0">
            <a:spAutoFit/>
          </a:bodyPr>
          <a:lstStyle/>
          <a:p>
            <a:r>
              <a:rPr lang="en-IN" dirty="0">
                <a:solidFill>
                  <a:srgbClr val="FF0000"/>
                </a:solidFill>
              </a:rPr>
              <a:t>Select Auto map from dropdown </a:t>
            </a:r>
          </a:p>
        </p:txBody>
      </p:sp>
      <p:sp>
        <p:nvSpPr>
          <p:cNvPr id="14" name="TextBox 13"/>
          <p:cNvSpPr txBox="1"/>
          <p:nvPr/>
        </p:nvSpPr>
        <p:spPr>
          <a:xfrm>
            <a:off x="7222070" y="6006905"/>
            <a:ext cx="3844963" cy="369332"/>
          </a:xfrm>
          <a:prstGeom prst="rect">
            <a:avLst/>
          </a:prstGeom>
          <a:noFill/>
        </p:spPr>
        <p:txBody>
          <a:bodyPr wrap="none" rtlCol="0">
            <a:spAutoFit/>
          </a:bodyPr>
          <a:lstStyle/>
          <a:p>
            <a:r>
              <a:rPr lang="en-IN" dirty="0">
                <a:solidFill>
                  <a:srgbClr val="FF0000"/>
                </a:solidFill>
              </a:rPr>
              <a:t>Select Pool that need to load balanced </a:t>
            </a:r>
          </a:p>
        </p:txBody>
      </p:sp>
      <p:sp>
        <p:nvSpPr>
          <p:cNvPr id="15" name="Oval 14"/>
          <p:cNvSpPr/>
          <p:nvPr/>
        </p:nvSpPr>
        <p:spPr>
          <a:xfrm>
            <a:off x="858131" y="6277762"/>
            <a:ext cx="829994" cy="221511"/>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7" name="Straight Arrow Connector 16"/>
          <p:cNvCxnSpPr>
            <a:stCxn id="15" idx="6"/>
            <a:endCxn id="18" idx="1"/>
          </p:cNvCxnSpPr>
          <p:nvPr/>
        </p:nvCxnSpPr>
        <p:spPr>
          <a:xfrm flipV="1">
            <a:off x="1688125" y="6360382"/>
            <a:ext cx="1280157" cy="2813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68282" y="6175716"/>
            <a:ext cx="1427955" cy="369332"/>
          </a:xfrm>
          <a:prstGeom prst="rect">
            <a:avLst/>
          </a:prstGeom>
          <a:noFill/>
        </p:spPr>
        <p:txBody>
          <a:bodyPr wrap="none" rtlCol="0">
            <a:spAutoFit/>
          </a:bodyPr>
          <a:lstStyle/>
          <a:p>
            <a:r>
              <a:rPr lang="en-IN" dirty="0">
                <a:solidFill>
                  <a:srgbClr val="FF0000"/>
                </a:solidFill>
              </a:rPr>
              <a:t>Click to finish</a:t>
            </a:r>
          </a:p>
        </p:txBody>
      </p:sp>
    </p:spTree>
    <p:extLst>
      <p:ext uri="{BB962C8B-B14F-4D97-AF65-F5344CB8AC3E}">
        <p14:creationId xmlns:p14="http://schemas.microsoft.com/office/powerpoint/2010/main" val="39988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P spid="14" grpId="0"/>
      <p:bldP spid="15" grpId="0" animBg="1"/>
      <p:bldP spid="1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8" y="2155977"/>
            <a:ext cx="492442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ubtitle 1"/>
          <p:cNvSpPr>
            <a:spLocks noGrp="1"/>
          </p:cNvSpPr>
          <p:nvPr>
            <p:ph type="subTitle" idx="1"/>
          </p:nvPr>
        </p:nvSpPr>
        <p:spPr>
          <a:xfrm>
            <a:off x="3338159" y="839244"/>
            <a:ext cx="4052198" cy="510263"/>
          </a:xfrm>
        </p:spPr>
        <p:txBody>
          <a:bodyPr/>
          <a:lstStyle/>
          <a:p>
            <a:r>
              <a:rPr lang="en-IN" dirty="0" smtClean="0">
                <a:solidFill>
                  <a:srgbClr val="E31837"/>
                </a:solidFill>
              </a:rPr>
              <a:t>Session Persistence</a:t>
            </a:r>
            <a:endParaRPr lang="en-IN" dirty="0">
              <a:solidFill>
                <a:srgbClr val="E31837"/>
              </a:solidFill>
            </a:endParaRPr>
          </a:p>
        </p:txBody>
      </p:sp>
      <p:sp>
        <p:nvSpPr>
          <p:cNvPr id="4" name="TextBox 3"/>
          <p:cNvSpPr txBox="1"/>
          <p:nvPr/>
        </p:nvSpPr>
        <p:spPr>
          <a:xfrm>
            <a:off x="526093" y="2030717"/>
            <a:ext cx="3964740" cy="646331"/>
          </a:xfrm>
          <a:prstGeom prst="rect">
            <a:avLst/>
          </a:prstGeom>
          <a:noFill/>
        </p:spPr>
        <p:txBody>
          <a:bodyPr wrap="none" rtlCol="0">
            <a:spAutoFit/>
          </a:bodyPr>
          <a:lstStyle/>
          <a:p>
            <a:pPr marL="285750" indent="-285750">
              <a:buFont typeface="Wingdings" pitchFamily="2" charset="2"/>
              <a:buChar char="Ø"/>
            </a:pPr>
            <a:r>
              <a:rPr lang="en-IN" dirty="0" smtClean="0"/>
              <a:t>Goto Virtual Server </a:t>
            </a:r>
            <a:r>
              <a:rPr lang="en-IN" dirty="0" smtClean="0">
                <a:sym typeface="Wingdings" pitchFamily="2" charset="2"/>
              </a:rPr>
              <a:t>  Resources tab</a:t>
            </a:r>
          </a:p>
          <a:p>
            <a:endParaRPr lang="en-IN" dirty="0"/>
          </a:p>
        </p:txBody>
      </p:sp>
      <p:sp>
        <p:nvSpPr>
          <p:cNvPr id="5" name="Oval Callout 4"/>
          <p:cNvSpPr/>
          <p:nvPr/>
        </p:nvSpPr>
        <p:spPr>
          <a:xfrm>
            <a:off x="2482013" y="3764071"/>
            <a:ext cx="2342367" cy="1202498"/>
          </a:xfrm>
          <a:prstGeom prst="wedgeEllipseCallout">
            <a:avLst>
              <a:gd name="adj1" fmla="val 186119"/>
              <a:gd name="adj2" fmla="val -45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Choose Persistence Profile</a:t>
            </a:r>
            <a:endParaRPr lang="en-IN" dirty="0"/>
          </a:p>
        </p:txBody>
      </p:sp>
    </p:spTree>
    <p:extLst>
      <p:ext uri="{BB962C8B-B14F-4D97-AF65-F5344CB8AC3E}">
        <p14:creationId xmlns:p14="http://schemas.microsoft.com/office/powerpoint/2010/main" val="592210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677" y="2052637"/>
            <a:ext cx="11887200" cy="2752725"/>
          </a:xfrm>
          <a:prstGeom prst="rect">
            <a:avLst/>
          </a:prstGeom>
        </p:spPr>
      </p:pic>
      <p:sp>
        <p:nvSpPr>
          <p:cNvPr id="5" name="Rounded Rectangle 4"/>
          <p:cNvSpPr/>
          <p:nvPr/>
        </p:nvSpPr>
        <p:spPr>
          <a:xfrm>
            <a:off x="2053883" y="3826412"/>
            <a:ext cx="9973994" cy="3798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2771336" y="1267514"/>
            <a:ext cx="7023654" cy="584775"/>
          </a:xfrm>
          <a:prstGeom prst="rect">
            <a:avLst/>
          </a:prstGeom>
          <a:noFill/>
        </p:spPr>
        <p:txBody>
          <a:bodyPr wrap="none" rtlCol="0">
            <a:spAutoFit/>
          </a:bodyPr>
          <a:lstStyle/>
          <a:p>
            <a:r>
              <a:rPr lang="en-IN" sz="3200" dirty="0"/>
              <a:t>Quick View on Configured Virtual Servers</a:t>
            </a:r>
          </a:p>
        </p:txBody>
      </p:sp>
    </p:spTree>
    <p:extLst>
      <p:ext uri="{BB962C8B-B14F-4D97-AF65-F5344CB8AC3E}">
        <p14:creationId xmlns:p14="http://schemas.microsoft.com/office/powerpoint/2010/main" val="1390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6284" y="2476787"/>
            <a:ext cx="7349067" cy="646331"/>
          </a:xfrm>
        </p:spPr>
        <p:txBody>
          <a:bodyPr/>
          <a:lstStyle/>
          <a:p>
            <a:pPr algn="ctr"/>
            <a:r>
              <a:rPr lang="en-IN" dirty="0">
                <a:solidFill>
                  <a:schemeClr val="tx1"/>
                </a:solidFill>
              </a:rPr>
              <a:t>Profiles Definition</a:t>
            </a:r>
          </a:p>
        </p:txBody>
      </p:sp>
      <p:sp>
        <p:nvSpPr>
          <p:cNvPr id="2" name="TextBox 1"/>
          <p:cNvSpPr txBox="1"/>
          <p:nvPr/>
        </p:nvSpPr>
        <p:spPr>
          <a:xfrm>
            <a:off x="2180492" y="4065564"/>
            <a:ext cx="7604859" cy="1754326"/>
          </a:xfrm>
          <a:prstGeom prst="rect">
            <a:avLst/>
          </a:prstGeom>
          <a:noFill/>
        </p:spPr>
        <p:txBody>
          <a:bodyPr wrap="square" rtlCol="0">
            <a:spAutoFit/>
          </a:bodyPr>
          <a:lstStyle/>
          <a:p>
            <a:r>
              <a:rPr lang="en-IN" b="1" i="1" dirty="0"/>
              <a:t>Profiles</a:t>
            </a:r>
            <a:r>
              <a:rPr lang="en-IN" dirty="0"/>
              <a:t> are a configuration tool that you can use to affect the behaviour of certain types of network traffic. More specifically, a profile is an object that contains settings with values, for controlling the behaviour of a particular type of network traffic, such as HTTP connections. Profiles also provide a way for you to enable connection and session persistence, and to manage client application authentication.</a:t>
            </a:r>
          </a:p>
        </p:txBody>
      </p:sp>
    </p:spTree>
    <p:extLst>
      <p:ext uri="{BB962C8B-B14F-4D97-AF65-F5344CB8AC3E}">
        <p14:creationId xmlns:p14="http://schemas.microsoft.com/office/powerpoint/2010/main" val="26067623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984924" y="2743201"/>
            <a:ext cx="7349067" cy="841913"/>
          </a:xfrm>
        </p:spPr>
        <p:txBody>
          <a:bodyPr/>
          <a:lstStyle/>
          <a:p>
            <a:r>
              <a:rPr lang="en-IN" sz="4000" dirty="0">
                <a:solidFill>
                  <a:schemeClr val="tx1"/>
                </a:solidFill>
              </a:rPr>
              <a:t>How to Configure Profiles </a:t>
            </a:r>
          </a:p>
        </p:txBody>
      </p:sp>
    </p:spTree>
    <p:extLst>
      <p:ext uri="{BB962C8B-B14F-4D97-AF65-F5344CB8AC3E}">
        <p14:creationId xmlns:p14="http://schemas.microsoft.com/office/powerpoint/2010/main" val="1356930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0676" y="1505243"/>
            <a:ext cx="4698023" cy="3685732"/>
          </a:xfrm>
          <a:prstGeom prst="rect">
            <a:avLst/>
          </a:prstGeom>
        </p:spPr>
      </p:pic>
      <p:sp>
        <p:nvSpPr>
          <p:cNvPr id="7" name="Rectangle 6"/>
          <p:cNvSpPr/>
          <p:nvPr/>
        </p:nvSpPr>
        <p:spPr>
          <a:xfrm>
            <a:off x="3460653" y="2307102"/>
            <a:ext cx="1280160" cy="239151"/>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p:cNvPicPr>
            <a:picLocks noChangeAspect="1"/>
          </p:cNvPicPr>
          <p:nvPr/>
        </p:nvPicPr>
        <p:blipFill>
          <a:blip r:embed="rId3"/>
          <a:stretch>
            <a:fillRect/>
          </a:stretch>
        </p:blipFill>
        <p:spPr>
          <a:xfrm>
            <a:off x="140676" y="5278755"/>
            <a:ext cx="11915336" cy="1290857"/>
          </a:xfrm>
          <a:prstGeom prst="rect">
            <a:avLst/>
          </a:prstGeom>
        </p:spPr>
      </p:pic>
      <p:sp>
        <p:nvSpPr>
          <p:cNvPr id="10" name="Bent Arrow 9"/>
          <p:cNvSpPr/>
          <p:nvPr/>
        </p:nvSpPr>
        <p:spPr>
          <a:xfrm rot="5400000">
            <a:off x="5805266" y="2372752"/>
            <a:ext cx="1392705" cy="3315286"/>
          </a:xfrm>
          <a:prstGeom prst="bentArrow">
            <a:avLst>
              <a:gd name="adj1" fmla="val 25000"/>
              <a:gd name="adj2" fmla="val 33245"/>
              <a:gd name="adj3" fmla="val 25000"/>
              <a:gd name="adj4" fmla="val 43750"/>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2" name="Straight Arrow Connector 11"/>
          <p:cNvCxnSpPr/>
          <p:nvPr/>
        </p:nvCxnSpPr>
        <p:spPr>
          <a:xfrm flipV="1">
            <a:off x="4740813" y="1941342"/>
            <a:ext cx="1477107" cy="44313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96664" y="1655000"/>
            <a:ext cx="1508683" cy="369332"/>
          </a:xfrm>
          <a:prstGeom prst="rect">
            <a:avLst/>
          </a:prstGeom>
          <a:noFill/>
        </p:spPr>
        <p:txBody>
          <a:bodyPr wrap="none" rtlCol="0">
            <a:spAutoFit/>
          </a:bodyPr>
          <a:lstStyle/>
          <a:p>
            <a:r>
              <a:rPr lang="en-IN" dirty="0">
                <a:solidFill>
                  <a:srgbClr val="FF0000"/>
                </a:solidFill>
              </a:rPr>
              <a:t>Click on HTTP </a:t>
            </a:r>
          </a:p>
        </p:txBody>
      </p:sp>
      <p:sp>
        <p:nvSpPr>
          <p:cNvPr id="15" name="Cloud 14"/>
          <p:cNvSpPr/>
          <p:nvPr/>
        </p:nvSpPr>
        <p:spPr>
          <a:xfrm>
            <a:off x="6146996" y="1268944"/>
            <a:ext cx="3165231" cy="1049217"/>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p:cNvSpPr/>
          <p:nvPr/>
        </p:nvSpPr>
        <p:spPr>
          <a:xfrm>
            <a:off x="11197883" y="5655210"/>
            <a:ext cx="994117" cy="26728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 name="Straight Arrow Connector 17"/>
          <p:cNvCxnSpPr>
            <a:stCxn id="16" idx="1"/>
          </p:cNvCxnSpPr>
          <p:nvPr/>
        </p:nvCxnSpPr>
        <p:spPr>
          <a:xfrm flipH="1" flipV="1">
            <a:off x="10986868" y="4272760"/>
            <a:ext cx="356600" cy="142159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Cloud 18"/>
          <p:cNvSpPr/>
          <p:nvPr/>
        </p:nvSpPr>
        <p:spPr>
          <a:xfrm>
            <a:off x="9036148" y="2695748"/>
            <a:ext cx="3155852" cy="1645920"/>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p:cNvSpPr txBox="1"/>
          <p:nvPr/>
        </p:nvSpPr>
        <p:spPr>
          <a:xfrm>
            <a:off x="9312227" y="3334042"/>
            <a:ext cx="3021596" cy="369332"/>
          </a:xfrm>
          <a:prstGeom prst="rect">
            <a:avLst/>
          </a:prstGeom>
          <a:noFill/>
        </p:spPr>
        <p:txBody>
          <a:bodyPr wrap="none" rtlCol="0">
            <a:spAutoFit/>
          </a:bodyPr>
          <a:lstStyle/>
          <a:p>
            <a:r>
              <a:rPr lang="en-IN" dirty="0">
                <a:solidFill>
                  <a:srgbClr val="FF0000"/>
                </a:solidFill>
              </a:rPr>
              <a:t>Click to Create for new Profile </a:t>
            </a:r>
          </a:p>
        </p:txBody>
      </p:sp>
    </p:spTree>
    <p:extLst>
      <p:ext uri="{BB962C8B-B14F-4D97-AF65-F5344CB8AC3E}">
        <p14:creationId xmlns:p14="http://schemas.microsoft.com/office/powerpoint/2010/main" val="294305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p:bldP spid="15" grpId="0" animBg="1"/>
      <p:bldP spid="16" grpId="0" animBg="1"/>
      <p:bldP spid="19" grpId="0" animBg="1"/>
      <p:bldP spid="2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811" y="1448972"/>
            <a:ext cx="11887201" cy="4431323"/>
          </a:xfrm>
          <a:prstGeom prst="rect">
            <a:avLst/>
          </a:prstGeom>
        </p:spPr>
      </p:pic>
      <p:cxnSp>
        <p:nvCxnSpPr>
          <p:cNvPr id="6" name="Straight Arrow Connector 5"/>
          <p:cNvCxnSpPr/>
          <p:nvPr/>
        </p:nvCxnSpPr>
        <p:spPr>
          <a:xfrm>
            <a:off x="4586068" y="2082018"/>
            <a:ext cx="1477107"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46055" y="1897352"/>
            <a:ext cx="1775935" cy="369332"/>
          </a:xfrm>
          <a:prstGeom prst="rect">
            <a:avLst/>
          </a:prstGeom>
          <a:noFill/>
        </p:spPr>
        <p:txBody>
          <a:bodyPr wrap="none" rtlCol="0">
            <a:spAutoFit/>
          </a:bodyPr>
          <a:lstStyle/>
          <a:p>
            <a:r>
              <a:rPr lang="en-IN" dirty="0">
                <a:solidFill>
                  <a:srgbClr val="FF0000"/>
                </a:solidFill>
              </a:rPr>
              <a:t>Name the profile</a:t>
            </a:r>
          </a:p>
        </p:txBody>
      </p:sp>
      <p:sp>
        <p:nvSpPr>
          <p:cNvPr id="8" name="TextBox 7"/>
          <p:cNvSpPr txBox="1"/>
          <p:nvPr/>
        </p:nvSpPr>
        <p:spPr>
          <a:xfrm>
            <a:off x="5324621" y="2236764"/>
            <a:ext cx="2526717" cy="369332"/>
          </a:xfrm>
          <a:prstGeom prst="rect">
            <a:avLst/>
          </a:prstGeom>
          <a:noFill/>
        </p:spPr>
        <p:txBody>
          <a:bodyPr wrap="none" rtlCol="0">
            <a:spAutoFit/>
          </a:bodyPr>
          <a:lstStyle/>
          <a:p>
            <a:r>
              <a:rPr lang="en-IN" dirty="0">
                <a:solidFill>
                  <a:srgbClr val="FF0000"/>
                </a:solidFill>
              </a:rPr>
              <a:t>Select parent profile http</a:t>
            </a:r>
          </a:p>
        </p:txBody>
      </p:sp>
      <p:cxnSp>
        <p:nvCxnSpPr>
          <p:cNvPr id="10" name="Straight Arrow Connector 9"/>
          <p:cNvCxnSpPr/>
          <p:nvPr/>
        </p:nvCxnSpPr>
        <p:spPr>
          <a:xfrm>
            <a:off x="4093698" y="2266684"/>
            <a:ext cx="1230923" cy="19516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559126" y="2180492"/>
            <a:ext cx="534572" cy="18466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a:off x="11113477" y="2264900"/>
            <a:ext cx="867508" cy="369332"/>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8943424" y="2743200"/>
            <a:ext cx="1489510" cy="369332"/>
          </a:xfrm>
          <a:prstGeom prst="rect">
            <a:avLst/>
          </a:prstGeom>
          <a:noFill/>
        </p:spPr>
        <p:txBody>
          <a:bodyPr wrap="none" rtlCol="0">
            <a:spAutoFit/>
          </a:bodyPr>
          <a:lstStyle/>
          <a:p>
            <a:r>
              <a:rPr lang="en-IN" dirty="0">
                <a:solidFill>
                  <a:srgbClr val="FF0000"/>
                </a:solidFill>
              </a:rPr>
              <a:t>Select custom</a:t>
            </a:r>
          </a:p>
        </p:txBody>
      </p:sp>
      <p:cxnSp>
        <p:nvCxnSpPr>
          <p:cNvPr id="15" name="Straight Arrow Connector 14"/>
          <p:cNvCxnSpPr/>
          <p:nvPr/>
        </p:nvCxnSpPr>
        <p:spPr>
          <a:xfrm flipH="1">
            <a:off x="10381956" y="2461846"/>
            <a:ext cx="787790" cy="43609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a:off x="5613009" y="5880295"/>
            <a:ext cx="1521013" cy="633046"/>
          </a:xfrm>
          <a:prstGeom prst="down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p:cNvSpPr txBox="1"/>
          <p:nvPr/>
        </p:nvSpPr>
        <p:spPr>
          <a:xfrm>
            <a:off x="5502379" y="6513341"/>
            <a:ext cx="1742272" cy="369332"/>
          </a:xfrm>
          <a:prstGeom prst="rect">
            <a:avLst/>
          </a:prstGeom>
          <a:noFill/>
        </p:spPr>
        <p:txBody>
          <a:bodyPr wrap="none" rtlCol="0">
            <a:spAutoFit/>
          </a:bodyPr>
          <a:lstStyle/>
          <a:p>
            <a:r>
              <a:rPr lang="en-IN" dirty="0">
                <a:solidFill>
                  <a:srgbClr val="FF0000"/>
                </a:solidFill>
              </a:rPr>
              <a:t>To be continued </a:t>
            </a:r>
          </a:p>
        </p:txBody>
      </p:sp>
      <p:sp>
        <p:nvSpPr>
          <p:cNvPr id="18" name="Oval 17"/>
          <p:cNvSpPr/>
          <p:nvPr/>
        </p:nvSpPr>
        <p:spPr>
          <a:xfrm>
            <a:off x="2053883" y="5458265"/>
            <a:ext cx="2363372" cy="281353"/>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0" name="Straight Arrow Connector 19"/>
          <p:cNvCxnSpPr>
            <a:stCxn id="18" idx="6"/>
          </p:cNvCxnSpPr>
          <p:nvPr/>
        </p:nvCxnSpPr>
        <p:spPr>
          <a:xfrm flipV="1">
            <a:off x="4417255" y="5458265"/>
            <a:ext cx="3108960" cy="14067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526215" y="5205047"/>
            <a:ext cx="3787062" cy="369332"/>
          </a:xfrm>
          <a:prstGeom prst="rect">
            <a:avLst/>
          </a:prstGeom>
          <a:noFill/>
        </p:spPr>
        <p:txBody>
          <a:bodyPr wrap="none" rtlCol="0">
            <a:spAutoFit/>
          </a:bodyPr>
          <a:lstStyle/>
          <a:p>
            <a:r>
              <a:rPr lang="en-IN" dirty="0">
                <a:solidFill>
                  <a:srgbClr val="FF0000"/>
                </a:solidFill>
              </a:rPr>
              <a:t>Select Insert X-Forwarded-For Enabled</a:t>
            </a:r>
          </a:p>
        </p:txBody>
      </p:sp>
    </p:spTree>
    <p:extLst>
      <p:ext uri="{BB962C8B-B14F-4D97-AF65-F5344CB8AC3E}">
        <p14:creationId xmlns:p14="http://schemas.microsoft.com/office/powerpoint/2010/main" val="77564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animBg="1"/>
      <p:bldP spid="12" grpId="0" animBg="1"/>
      <p:bldP spid="13" grpId="0"/>
      <p:bldP spid="16" grpId="0" animBg="1"/>
      <p:bldP spid="17" grpId="0"/>
      <p:bldP spid="18" grpId="0" animBg="1"/>
      <p:bldP spid="2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812" y="1466190"/>
            <a:ext cx="11859065" cy="2181225"/>
          </a:xfrm>
          <a:prstGeom prst="rect">
            <a:avLst/>
          </a:prstGeom>
        </p:spPr>
      </p:pic>
      <p:sp>
        <p:nvSpPr>
          <p:cNvPr id="5" name="Oval 4"/>
          <p:cNvSpPr/>
          <p:nvPr/>
        </p:nvSpPr>
        <p:spPr>
          <a:xfrm>
            <a:off x="970671" y="3376246"/>
            <a:ext cx="914400" cy="30948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Arrow Connector 6"/>
          <p:cNvCxnSpPr/>
          <p:nvPr/>
        </p:nvCxnSpPr>
        <p:spPr>
          <a:xfrm flipV="1">
            <a:off x="1885071" y="2363373"/>
            <a:ext cx="3559126" cy="116761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Cloud 7"/>
          <p:cNvSpPr/>
          <p:nvPr/>
        </p:nvSpPr>
        <p:spPr>
          <a:xfrm>
            <a:off x="5345723" y="1592800"/>
            <a:ext cx="3615397" cy="1069876"/>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5908431" y="1877826"/>
            <a:ext cx="1810111" cy="369332"/>
          </a:xfrm>
          <a:prstGeom prst="rect">
            <a:avLst/>
          </a:prstGeom>
          <a:noFill/>
        </p:spPr>
        <p:txBody>
          <a:bodyPr wrap="none" rtlCol="0">
            <a:spAutoFit/>
          </a:bodyPr>
          <a:lstStyle/>
          <a:p>
            <a:r>
              <a:rPr lang="en-IN" dirty="0">
                <a:solidFill>
                  <a:srgbClr val="FF0000"/>
                </a:solidFill>
              </a:rPr>
              <a:t>Click on Finished</a:t>
            </a:r>
          </a:p>
        </p:txBody>
      </p:sp>
      <p:pic>
        <p:nvPicPr>
          <p:cNvPr id="11" name="Picture 10"/>
          <p:cNvPicPr>
            <a:picLocks noChangeAspect="1"/>
          </p:cNvPicPr>
          <p:nvPr/>
        </p:nvPicPr>
        <p:blipFill>
          <a:blip r:embed="rId3"/>
          <a:stretch>
            <a:fillRect/>
          </a:stretch>
        </p:blipFill>
        <p:spPr>
          <a:xfrm>
            <a:off x="168812" y="4698608"/>
            <a:ext cx="11859065" cy="1941343"/>
          </a:xfrm>
          <a:prstGeom prst="rect">
            <a:avLst/>
          </a:prstGeom>
        </p:spPr>
      </p:pic>
      <p:sp>
        <p:nvSpPr>
          <p:cNvPr id="12" name="Rounded Rectangle 11"/>
          <p:cNvSpPr/>
          <p:nvPr/>
        </p:nvSpPr>
        <p:spPr>
          <a:xfrm>
            <a:off x="2096086" y="5809957"/>
            <a:ext cx="9931791" cy="2391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Down Arrow 12"/>
          <p:cNvSpPr/>
          <p:nvPr/>
        </p:nvSpPr>
        <p:spPr>
          <a:xfrm>
            <a:off x="5345723" y="3647415"/>
            <a:ext cx="1842868" cy="10511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7877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32743" y="3474622"/>
            <a:ext cx="8323581" cy="1452223"/>
            <a:chOff x="681613" y="3119777"/>
            <a:chExt cx="8323581" cy="1452223"/>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50604" r="9121"/>
            <a:stretch/>
          </p:blipFill>
          <p:spPr>
            <a:xfrm>
              <a:off x="681613" y="3297890"/>
              <a:ext cx="8323472" cy="1274110"/>
            </a:xfrm>
            <a:prstGeom prst="rect">
              <a:avLst/>
            </a:prstGeom>
          </p:spPr>
        </p:pic>
        <p:sp>
          <p:nvSpPr>
            <p:cNvPr id="6" name="Rectangle 5"/>
            <p:cNvSpPr/>
            <p:nvPr/>
          </p:nvSpPr>
          <p:spPr>
            <a:xfrm rot="60000">
              <a:off x="763880" y="3119777"/>
              <a:ext cx="8241314" cy="2718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2"/>
          <p:cNvSpPr>
            <a:spLocks noGrp="1" noChangeArrowheads="1"/>
          </p:cNvSpPr>
          <p:nvPr>
            <p:ph type="title"/>
          </p:nvPr>
        </p:nvSpPr>
        <p:spPr>
          <a:xfrm>
            <a:off x="1808330" y="812045"/>
            <a:ext cx="8458200" cy="609600"/>
          </a:xfrm>
        </p:spPr>
        <p:txBody>
          <a:bodyPr>
            <a:normAutofit fontScale="90000"/>
          </a:bodyPr>
          <a:lstStyle/>
          <a:p>
            <a:pPr algn="ctr"/>
            <a:r>
              <a:rPr lang="en-US" dirty="0">
                <a:solidFill>
                  <a:srgbClr val="FF0000"/>
                </a:solidFill>
              </a:rPr>
              <a:t>Front Panel on most platforms</a:t>
            </a:r>
          </a:p>
        </p:txBody>
      </p:sp>
      <p:sp>
        <p:nvSpPr>
          <p:cNvPr id="8" name="Rectangle 7"/>
          <p:cNvSpPr/>
          <p:nvPr/>
        </p:nvSpPr>
        <p:spPr>
          <a:xfrm>
            <a:off x="7751930" y="1516013"/>
            <a:ext cx="2286000" cy="70788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nchor="ctr" anchorCtr="0">
            <a:spAutoFit/>
          </a:bodyPr>
          <a:lstStyle/>
          <a:p>
            <a:pPr algn="ctr" eaLnBrk="1" hangingPunct="1"/>
            <a:r>
              <a:rPr lang="en-US" sz="2000" b="1" i="1" dirty="0">
                <a:solidFill>
                  <a:schemeClr val="dk1"/>
                </a:solidFill>
              </a:rPr>
              <a:t>Sample </a:t>
            </a:r>
            <a:r>
              <a:rPr lang="en-US" sz="2000" b="1" i="1" dirty="0"/>
              <a:t>device: </a:t>
            </a:r>
            <a:br>
              <a:rPr lang="en-US" sz="2000" b="1" i="1" dirty="0"/>
            </a:br>
            <a:r>
              <a:rPr lang="en-US" sz="2000" b="1" i="1" dirty="0">
                <a:solidFill>
                  <a:schemeClr val="dk1"/>
                </a:solidFill>
              </a:rPr>
              <a:t>BIG-IP 1600</a:t>
            </a:r>
          </a:p>
        </p:txBody>
      </p:sp>
      <p:sp>
        <p:nvSpPr>
          <p:cNvPr id="9" name="Rounded Rectangle 8"/>
          <p:cNvSpPr/>
          <p:nvPr/>
        </p:nvSpPr>
        <p:spPr>
          <a:xfrm>
            <a:off x="2388699" y="3851616"/>
            <a:ext cx="408566" cy="296729"/>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388699" y="4122909"/>
            <a:ext cx="408566" cy="355674"/>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79729" y="1692691"/>
            <a:ext cx="2286001" cy="830997"/>
          </a:xfrm>
          <a:prstGeom prst="rect">
            <a:avLst/>
          </a:prstGeom>
        </p:spPr>
        <p:txBody>
          <a:bodyPr wrap="square">
            <a:spAutoFit/>
          </a:bodyPr>
          <a:lstStyle/>
          <a:p>
            <a:r>
              <a:rPr lang="en-US" sz="1600" b="1" dirty="0">
                <a:latin typeface="+mn-lt"/>
              </a:rPr>
              <a:t>Management Interface</a:t>
            </a:r>
            <a:r>
              <a:rPr lang="en-US" sz="1600" dirty="0">
                <a:latin typeface="+mn-lt"/>
              </a:rPr>
              <a:t>  (10/100) - Default IP 192.168.1.245/24</a:t>
            </a:r>
          </a:p>
        </p:txBody>
      </p:sp>
      <p:sp>
        <p:nvSpPr>
          <p:cNvPr id="12" name="Rectangle 11"/>
          <p:cNvSpPr/>
          <p:nvPr/>
        </p:nvSpPr>
        <p:spPr>
          <a:xfrm>
            <a:off x="1351130" y="4816891"/>
            <a:ext cx="1524000" cy="338554"/>
          </a:xfrm>
          <a:prstGeom prst="rect">
            <a:avLst/>
          </a:prstGeom>
        </p:spPr>
        <p:txBody>
          <a:bodyPr wrap="square">
            <a:spAutoFit/>
          </a:bodyPr>
          <a:lstStyle/>
          <a:p>
            <a:pPr algn="ctr"/>
            <a:r>
              <a:rPr lang="en-US" sz="1600" b="1" dirty="0">
                <a:latin typeface="+mn-lt"/>
              </a:rPr>
              <a:t>2 USB Ports</a:t>
            </a:r>
          </a:p>
        </p:txBody>
      </p:sp>
      <p:sp>
        <p:nvSpPr>
          <p:cNvPr id="13" name="Rectangle 12"/>
          <p:cNvSpPr/>
          <p:nvPr/>
        </p:nvSpPr>
        <p:spPr>
          <a:xfrm>
            <a:off x="2069627" y="2733055"/>
            <a:ext cx="2064605" cy="584775"/>
          </a:xfrm>
          <a:prstGeom prst="rect">
            <a:avLst/>
          </a:prstGeom>
        </p:spPr>
        <p:txBody>
          <a:bodyPr wrap="square">
            <a:spAutoFit/>
          </a:bodyPr>
          <a:lstStyle/>
          <a:p>
            <a:r>
              <a:rPr lang="en-US" sz="1600" b="1" dirty="0">
                <a:latin typeface="+mn-lt"/>
              </a:rPr>
              <a:t>Console Port</a:t>
            </a:r>
            <a:r>
              <a:rPr lang="en-US" sz="1600" dirty="0">
                <a:latin typeface="+mn-lt"/>
              </a:rPr>
              <a:t> </a:t>
            </a:r>
          </a:p>
          <a:p>
            <a:r>
              <a:rPr lang="en-US" sz="1600" dirty="0">
                <a:latin typeface="+mn-lt"/>
              </a:rPr>
              <a:t>Default 19200/8/1/N</a:t>
            </a:r>
          </a:p>
        </p:txBody>
      </p:sp>
      <p:sp>
        <p:nvSpPr>
          <p:cNvPr id="14" name="Rounded Rectangle 13"/>
          <p:cNvSpPr/>
          <p:nvPr/>
        </p:nvSpPr>
        <p:spPr>
          <a:xfrm>
            <a:off x="2897646" y="3800356"/>
            <a:ext cx="408566" cy="296729"/>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cxnSpLocks noChangeShapeType="1"/>
          </p:cNvCxnSpPr>
          <p:nvPr/>
        </p:nvCxnSpPr>
        <p:spPr bwMode="auto">
          <a:xfrm flipV="1">
            <a:off x="3101929" y="3317830"/>
            <a:ext cx="0" cy="482526"/>
          </a:xfrm>
          <a:prstGeom prst="straightConnector1">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6" name="Rounded Rectangle 15"/>
          <p:cNvSpPr/>
          <p:nvPr/>
        </p:nvSpPr>
        <p:spPr>
          <a:xfrm>
            <a:off x="2897646" y="4109748"/>
            <a:ext cx="408566" cy="325756"/>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cxnSpLocks noChangeShapeType="1"/>
          </p:cNvCxnSpPr>
          <p:nvPr/>
        </p:nvCxnSpPr>
        <p:spPr bwMode="auto">
          <a:xfrm flipH="1">
            <a:off x="3113256" y="4435504"/>
            <a:ext cx="1" cy="914154"/>
          </a:xfrm>
          <a:prstGeom prst="straightConnector1">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1579730" y="5338385"/>
            <a:ext cx="2242497" cy="1323439"/>
          </a:xfrm>
          <a:prstGeom prst="rect">
            <a:avLst/>
          </a:prstGeom>
        </p:spPr>
        <p:txBody>
          <a:bodyPr wrap="square">
            <a:spAutoFit/>
          </a:bodyPr>
          <a:lstStyle/>
          <a:p>
            <a:r>
              <a:rPr lang="en-US" sz="1600" b="1" dirty="0">
                <a:latin typeface="+mn-lt"/>
              </a:rPr>
              <a:t>Hard-Wired Failover Port </a:t>
            </a:r>
            <a:r>
              <a:rPr lang="en-US" sz="1600" b="1" dirty="0">
                <a:solidFill>
                  <a:srgbClr val="0070C0"/>
                </a:solidFill>
                <a:latin typeface="+mn-lt"/>
              </a:rPr>
              <a:t>(blue outline)</a:t>
            </a:r>
          </a:p>
          <a:p>
            <a:r>
              <a:rPr lang="en-US" sz="1600" dirty="0">
                <a:solidFill>
                  <a:sysClr val="windowText" lastClr="000000"/>
                </a:solidFill>
                <a:latin typeface="+mn-lt"/>
              </a:rPr>
              <a:t>C</a:t>
            </a:r>
            <a:r>
              <a:rPr lang="en-US" sz="1600" dirty="0">
                <a:latin typeface="+mn-lt"/>
              </a:rPr>
              <a:t>onsole cables and failover cable are pinned differently</a:t>
            </a:r>
          </a:p>
        </p:txBody>
      </p:sp>
      <p:cxnSp>
        <p:nvCxnSpPr>
          <p:cNvPr id="19" name="Elbow Connector 18"/>
          <p:cNvCxnSpPr>
            <a:stCxn id="10" idx="1"/>
            <a:endCxn id="12" idx="0"/>
          </p:cNvCxnSpPr>
          <p:nvPr/>
        </p:nvCxnSpPr>
        <p:spPr>
          <a:xfrm rot="10800000" flipV="1">
            <a:off x="2113131" y="4300745"/>
            <a:ext cx="275569" cy="516145"/>
          </a:xfrm>
          <a:prstGeom prst="bentConnector2">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Elbow Connector 19"/>
          <p:cNvCxnSpPr/>
          <p:nvPr/>
        </p:nvCxnSpPr>
        <p:spPr>
          <a:xfrm rot="10800000">
            <a:off x="1960731" y="2523688"/>
            <a:ext cx="411895" cy="1458098"/>
          </a:xfrm>
          <a:prstGeom prst="bentConnector2">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4094330" y="1726445"/>
            <a:ext cx="3221182" cy="584775"/>
          </a:xfrm>
          <a:prstGeom prst="rect">
            <a:avLst/>
          </a:prstGeom>
        </p:spPr>
        <p:txBody>
          <a:bodyPr wrap="square">
            <a:spAutoFit/>
          </a:bodyPr>
          <a:lstStyle/>
          <a:p>
            <a:r>
              <a:rPr lang="en-US" sz="1600" b="1" dirty="0">
                <a:latin typeface="+mn-lt"/>
              </a:rPr>
              <a:t>10/100/1000 Copper Interfaces</a:t>
            </a:r>
            <a:r>
              <a:rPr lang="en-US" sz="1600" dirty="0">
                <a:latin typeface="+mn-lt"/>
              </a:rPr>
              <a:t> </a:t>
            </a:r>
          </a:p>
          <a:p>
            <a:r>
              <a:rPr lang="en-US" sz="1600" dirty="0">
                <a:latin typeface="+mn-lt"/>
              </a:rPr>
              <a:t>Number varies based on platform</a:t>
            </a:r>
          </a:p>
        </p:txBody>
      </p:sp>
      <p:sp>
        <p:nvSpPr>
          <p:cNvPr id="22" name="Rounded Rectangle 21"/>
          <p:cNvSpPr/>
          <p:nvPr/>
        </p:nvSpPr>
        <p:spPr>
          <a:xfrm>
            <a:off x="3432848" y="3960137"/>
            <a:ext cx="661482" cy="461347"/>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Elbow Connector 22"/>
          <p:cNvCxnSpPr>
            <a:stCxn id="22" idx="3"/>
          </p:cNvCxnSpPr>
          <p:nvPr/>
        </p:nvCxnSpPr>
        <p:spPr>
          <a:xfrm flipV="1">
            <a:off x="4094330" y="3049884"/>
            <a:ext cx="685800" cy="1140927"/>
          </a:xfrm>
          <a:prstGeom prst="bentConnector2">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tangle 23"/>
          <p:cNvSpPr/>
          <p:nvPr/>
        </p:nvSpPr>
        <p:spPr>
          <a:xfrm>
            <a:off x="4780130" y="5074542"/>
            <a:ext cx="3810000" cy="1323439"/>
          </a:xfrm>
          <a:prstGeom prst="rect">
            <a:avLst/>
          </a:prstGeom>
        </p:spPr>
        <p:txBody>
          <a:bodyPr wrap="square">
            <a:spAutoFit/>
          </a:bodyPr>
          <a:lstStyle/>
          <a:p>
            <a:r>
              <a:rPr lang="en-US" sz="1600" b="1" dirty="0" err="1">
                <a:latin typeface="+mn-lt"/>
              </a:rPr>
              <a:t>Gbics</a:t>
            </a:r>
            <a:r>
              <a:rPr lang="en-US" sz="1600" b="1" dirty="0">
                <a:latin typeface="+mn-lt"/>
              </a:rPr>
              <a:t> </a:t>
            </a:r>
          </a:p>
          <a:p>
            <a:r>
              <a:rPr lang="en-US" sz="1600" dirty="0">
                <a:latin typeface="+mn-lt"/>
              </a:rPr>
              <a:t>Fiber interfaces, multi-mode (default) and single mode available, number varies by platform:</a:t>
            </a:r>
          </a:p>
          <a:p>
            <a:pPr marL="285750" indent="-285750">
              <a:buFont typeface="Arial" pitchFamily="34" charset="0"/>
              <a:buChar char="•"/>
            </a:pPr>
            <a:r>
              <a:rPr lang="en-US" sz="1600" dirty="0">
                <a:latin typeface="+mn-lt"/>
              </a:rPr>
              <a:t>Type and Number depend on platform</a:t>
            </a:r>
          </a:p>
        </p:txBody>
      </p:sp>
      <p:sp>
        <p:nvSpPr>
          <p:cNvPr id="25" name="Rounded Rectangle 24"/>
          <p:cNvSpPr/>
          <p:nvPr/>
        </p:nvSpPr>
        <p:spPr>
          <a:xfrm>
            <a:off x="4800912" y="4215692"/>
            <a:ext cx="661482" cy="372846"/>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25" idx="2"/>
          </p:cNvCxnSpPr>
          <p:nvPr/>
        </p:nvCxnSpPr>
        <p:spPr>
          <a:xfrm>
            <a:off x="5131653" y="4588538"/>
            <a:ext cx="0" cy="507584"/>
          </a:xfrm>
          <a:prstGeom prst="lin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27" name="Rounded Rectangle 26"/>
          <p:cNvSpPr/>
          <p:nvPr/>
        </p:nvSpPr>
        <p:spPr>
          <a:xfrm>
            <a:off x="6793451" y="3925299"/>
            <a:ext cx="330741" cy="620546"/>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380330" y="4926845"/>
            <a:ext cx="1156983" cy="338554"/>
          </a:xfrm>
          <a:prstGeom prst="rect">
            <a:avLst/>
          </a:prstGeom>
        </p:spPr>
        <p:txBody>
          <a:bodyPr wrap="none">
            <a:spAutoFit/>
          </a:bodyPr>
          <a:lstStyle/>
          <a:p>
            <a:r>
              <a:rPr lang="en-US" sz="1600" b="1" dirty="0">
                <a:latin typeface="+mn-lt"/>
              </a:rPr>
              <a:t>Status LEDs</a:t>
            </a:r>
          </a:p>
        </p:txBody>
      </p:sp>
      <p:cxnSp>
        <p:nvCxnSpPr>
          <p:cNvPr id="29" name="Straight Connector 28"/>
          <p:cNvCxnSpPr>
            <a:stCxn id="27" idx="2"/>
            <a:endCxn id="28" idx="0"/>
          </p:cNvCxnSpPr>
          <p:nvPr/>
        </p:nvCxnSpPr>
        <p:spPr>
          <a:xfrm>
            <a:off x="6958822" y="4545845"/>
            <a:ext cx="0" cy="381000"/>
          </a:xfrm>
          <a:prstGeom prst="lin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
        <p:nvSpPr>
          <p:cNvPr id="30" name="Rounded Rectangle 29"/>
          <p:cNvSpPr/>
          <p:nvPr/>
        </p:nvSpPr>
        <p:spPr>
          <a:xfrm>
            <a:off x="7148417" y="3979542"/>
            <a:ext cx="2211481" cy="637799"/>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685130" y="2404952"/>
            <a:ext cx="3138055" cy="830997"/>
          </a:xfrm>
          <a:prstGeom prst="rect">
            <a:avLst/>
          </a:prstGeom>
        </p:spPr>
        <p:txBody>
          <a:bodyPr wrap="square">
            <a:spAutoFit/>
          </a:bodyPr>
          <a:lstStyle/>
          <a:p>
            <a:r>
              <a:rPr lang="en-US" sz="1600" b="1" dirty="0">
                <a:latin typeface="+mn-lt"/>
                <a:cs typeface="Calibri" pitchFamily="34" charset="0"/>
              </a:rPr>
              <a:t>LCD and LCD Control Buttons</a:t>
            </a:r>
          </a:p>
          <a:p>
            <a:r>
              <a:rPr lang="en-US" sz="1600" dirty="0">
                <a:latin typeface="+mn-lt"/>
                <a:cs typeface="Calibri" pitchFamily="34" charset="0"/>
              </a:rPr>
              <a:t>You can configure the management interface IP from the LCD</a:t>
            </a:r>
          </a:p>
        </p:txBody>
      </p:sp>
      <p:cxnSp>
        <p:nvCxnSpPr>
          <p:cNvPr id="32" name="Straight Connector 31"/>
          <p:cNvCxnSpPr>
            <a:stCxn id="31" idx="2"/>
          </p:cNvCxnSpPr>
          <p:nvPr/>
        </p:nvCxnSpPr>
        <p:spPr>
          <a:xfrm>
            <a:off x="8254158" y="3235949"/>
            <a:ext cx="12541" cy="743593"/>
          </a:xfrm>
          <a:prstGeom prst="lin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91722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4"/>
                                        </p:tgtEl>
                                      </p:cBhvr>
                                    </p:animEffect>
                                    <p:set>
                                      <p:cBhvr>
                                        <p:cTn id="66" dur="1" fill="hold">
                                          <p:stCondLst>
                                            <p:cond delay="499"/>
                                          </p:stCondLst>
                                        </p:cTn>
                                        <p:tgtEl>
                                          <p:spTgt spid="14"/>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10"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7"/>
                                        </p:tgtEl>
                                      </p:cBhvr>
                                    </p:animEffect>
                                    <p:set>
                                      <p:cBhvr>
                                        <p:cTn id="84" dur="1" fill="hold">
                                          <p:stCondLst>
                                            <p:cond delay="499"/>
                                          </p:stCondLst>
                                        </p:cTn>
                                        <p:tgtEl>
                                          <p:spTgt spid="17"/>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par>
                                <p:cTn id="92" presetID="10" presetClass="entr" presetSubtype="0"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21"/>
                                        </p:tgtEl>
                                      </p:cBhvr>
                                    </p:animEffect>
                                    <p:set>
                                      <p:cBhvr>
                                        <p:cTn id="102" dur="1" fill="hold">
                                          <p:stCondLst>
                                            <p:cond delay="499"/>
                                          </p:stCondLst>
                                        </p:cTn>
                                        <p:tgtEl>
                                          <p:spTgt spid="21"/>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23"/>
                                        </p:tgtEl>
                                      </p:cBhvr>
                                    </p:animEffect>
                                    <p:set>
                                      <p:cBhvr>
                                        <p:cTn id="105" dur="1" fill="hold">
                                          <p:stCondLst>
                                            <p:cond delay="499"/>
                                          </p:stCondLst>
                                        </p:cTn>
                                        <p:tgtEl>
                                          <p:spTgt spid="23"/>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22"/>
                                        </p:tgtEl>
                                      </p:cBhvr>
                                    </p:animEffect>
                                    <p:set>
                                      <p:cBhvr>
                                        <p:cTn id="108" dur="1" fill="hold">
                                          <p:stCondLst>
                                            <p:cond delay="499"/>
                                          </p:stCondLst>
                                        </p:cTn>
                                        <p:tgtEl>
                                          <p:spTgt spid="22"/>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par>
                                <p:cTn id="113" presetID="10" presetClass="entr" presetSubtype="0" fill="hold" nodeType="with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500"/>
                                        <p:tgtEl>
                                          <p:spTgt spid="2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fade">
                                      <p:cBhvr>
                                        <p:cTn id="118" dur="500"/>
                                        <p:tgtEl>
                                          <p:spTgt spid="2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25"/>
                                        </p:tgtEl>
                                      </p:cBhvr>
                                    </p:animEffect>
                                    <p:set>
                                      <p:cBhvr>
                                        <p:cTn id="123" dur="1" fill="hold">
                                          <p:stCondLst>
                                            <p:cond delay="499"/>
                                          </p:stCondLst>
                                        </p:cTn>
                                        <p:tgtEl>
                                          <p:spTgt spid="25"/>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500"/>
                                        <p:tgtEl>
                                          <p:spTgt spid="26"/>
                                        </p:tgtEl>
                                      </p:cBhvr>
                                    </p:animEffect>
                                    <p:set>
                                      <p:cBhvr>
                                        <p:cTn id="126" dur="1" fill="hold">
                                          <p:stCondLst>
                                            <p:cond delay="499"/>
                                          </p:stCondLst>
                                        </p:cTn>
                                        <p:tgtEl>
                                          <p:spTgt spid="26"/>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4"/>
                                        </p:tgtEl>
                                      </p:cBhvr>
                                    </p:animEffect>
                                    <p:set>
                                      <p:cBhvr>
                                        <p:cTn id="129" dur="1" fill="hold">
                                          <p:stCondLst>
                                            <p:cond delay="499"/>
                                          </p:stCondLst>
                                        </p:cTn>
                                        <p:tgtEl>
                                          <p:spTgt spid="24"/>
                                        </p:tgtEl>
                                        <p:attrNameLst>
                                          <p:attrName>style.visibility</p:attrName>
                                        </p:attrNameLst>
                                      </p:cBhvr>
                                      <p:to>
                                        <p:strVal val="hidden"/>
                                      </p:to>
                                    </p:se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fade">
                                      <p:cBhvr>
                                        <p:cTn id="133" dur="500"/>
                                        <p:tgtEl>
                                          <p:spTgt spid="27"/>
                                        </p:tgtEl>
                                      </p:cBhvr>
                                    </p:animEffect>
                                  </p:childTnLst>
                                </p:cTn>
                              </p:par>
                              <p:par>
                                <p:cTn id="134" presetID="10" presetClass="entr" presetSubtype="0" fill="hold" nodeType="with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fade">
                                      <p:cBhvr>
                                        <p:cTn id="136" dur="500"/>
                                        <p:tgtEl>
                                          <p:spTgt spid="2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fade">
                                      <p:cBhvr>
                                        <p:cTn id="139" dur="500"/>
                                        <p:tgtEl>
                                          <p:spTgt spid="28"/>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grpId="1" nodeType="clickEffect">
                                  <p:stCondLst>
                                    <p:cond delay="0"/>
                                  </p:stCondLst>
                                  <p:childTnLst>
                                    <p:animEffect transition="out" filter="fade">
                                      <p:cBhvr>
                                        <p:cTn id="143" dur="500"/>
                                        <p:tgtEl>
                                          <p:spTgt spid="27"/>
                                        </p:tgtEl>
                                      </p:cBhvr>
                                    </p:animEffect>
                                    <p:set>
                                      <p:cBhvr>
                                        <p:cTn id="144" dur="1" fill="hold">
                                          <p:stCondLst>
                                            <p:cond delay="499"/>
                                          </p:stCondLst>
                                        </p:cTn>
                                        <p:tgtEl>
                                          <p:spTgt spid="27"/>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29"/>
                                        </p:tgtEl>
                                      </p:cBhvr>
                                    </p:animEffect>
                                    <p:set>
                                      <p:cBhvr>
                                        <p:cTn id="147" dur="1" fill="hold">
                                          <p:stCondLst>
                                            <p:cond delay="499"/>
                                          </p:stCondLst>
                                        </p:cTn>
                                        <p:tgtEl>
                                          <p:spTgt spid="29"/>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8"/>
                                        </p:tgtEl>
                                      </p:cBhvr>
                                    </p:animEffect>
                                    <p:set>
                                      <p:cBhvr>
                                        <p:cTn id="150" dur="1" fill="hold">
                                          <p:stCondLst>
                                            <p:cond delay="499"/>
                                          </p:stCondLst>
                                        </p:cTn>
                                        <p:tgtEl>
                                          <p:spTgt spid="28"/>
                                        </p:tgtEl>
                                        <p:attrNameLst>
                                          <p:attrName>style.visibility</p:attrName>
                                        </p:attrNameLst>
                                      </p:cBhvr>
                                      <p:to>
                                        <p:strVal val="hidden"/>
                                      </p:to>
                                    </p:set>
                                  </p:childTnLst>
                                </p:cTn>
                              </p:par>
                            </p:childTnLst>
                          </p:cTn>
                        </p:par>
                        <p:par>
                          <p:cTn id="151" fill="hold">
                            <p:stCondLst>
                              <p:cond delay="500"/>
                            </p:stCondLst>
                            <p:childTnLst>
                              <p:par>
                                <p:cTn id="152" presetID="10" presetClass="entr" presetSubtype="0" fill="hold" grpId="0" nodeType="afterEffect">
                                  <p:stCondLst>
                                    <p:cond delay="0"/>
                                  </p:stCondLst>
                                  <p:childTnLst>
                                    <p:set>
                                      <p:cBhvr>
                                        <p:cTn id="153" dur="1" fill="hold">
                                          <p:stCondLst>
                                            <p:cond delay="0"/>
                                          </p:stCondLst>
                                        </p:cTn>
                                        <p:tgtEl>
                                          <p:spTgt spid="31"/>
                                        </p:tgtEl>
                                        <p:attrNameLst>
                                          <p:attrName>style.visibility</p:attrName>
                                        </p:attrNameLst>
                                      </p:cBhvr>
                                      <p:to>
                                        <p:strVal val="visible"/>
                                      </p:to>
                                    </p:set>
                                    <p:animEffect transition="in" filter="fade">
                                      <p:cBhvr>
                                        <p:cTn id="154" dur="500"/>
                                        <p:tgtEl>
                                          <p:spTgt spid="31"/>
                                        </p:tgtEl>
                                      </p:cBhvr>
                                    </p:animEffect>
                                  </p:childTnLst>
                                </p:cTn>
                              </p:par>
                              <p:par>
                                <p:cTn id="155" presetID="10" presetClass="entr" presetSubtype="0" fill="hold" nodeType="withEffect">
                                  <p:stCondLst>
                                    <p:cond delay="0"/>
                                  </p:stCondLst>
                                  <p:childTnLst>
                                    <p:set>
                                      <p:cBhvr>
                                        <p:cTn id="156" dur="1" fill="hold">
                                          <p:stCondLst>
                                            <p:cond delay="0"/>
                                          </p:stCondLst>
                                        </p:cTn>
                                        <p:tgtEl>
                                          <p:spTgt spid="32"/>
                                        </p:tgtEl>
                                        <p:attrNameLst>
                                          <p:attrName>style.visibility</p:attrName>
                                        </p:attrNameLst>
                                      </p:cBhvr>
                                      <p:to>
                                        <p:strVal val="visible"/>
                                      </p:to>
                                    </p:set>
                                    <p:animEffect transition="in" filter="fade">
                                      <p:cBhvr>
                                        <p:cTn id="157" dur="500"/>
                                        <p:tgtEl>
                                          <p:spTgt spid="32"/>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0"/>
                                        </p:tgtEl>
                                        <p:attrNameLst>
                                          <p:attrName>style.visibility</p:attrName>
                                        </p:attrNameLst>
                                      </p:cBhvr>
                                      <p:to>
                                        <p:strVal val="visible"/>
                                      </p:to>
                                    </p:set>
                                    <p:animEffect transition="in" filter="fade">
                                      <p:cBhvr>
                                        <p:cTn id="160" dur="500"/>
                                        <p:tgtEl>
                                          <p:spTgt spid="30"/>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31"/>
                                        </p:tgtEl>
                                      </p:cBhvr>
                                    </p:animEffect>
                                    <p:set>
                                      <p:cBhvr>
                                        <p:cTn id="165" dur="1" fill="hold">
                                          <p:stCondLst>
                                            <p:cond delay="499"/>
                                          </p:stCondLst>
                                        </p:cTn>
                                        <p:tgtEl>
                                          <p:spTgt spid="31"/>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32"/>
                                        </p:tgtEl>
                                      </p:cBhvr>
                                    </p:animEffect>
                                    <p:set>
                                      <p:cBhvr>
                                        <p:cTn id="168" dur="1" fill="hold">
                                          <p:stCondLst>
                                            <p:cond delay="499"/>
                                          </p:stCondLst>
                                        </p:cTn>
                                        <p:tgtEl>
                                          <p:spTgt spid="32"/>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30"/>
                                        </p:tgtEl>
                                      </p:cBhvr>
                                    </p:animEffect>
                                    <p:set>
                                      <p:cBhvr>
                                        <p:cTn id="171"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p:bldP spid="11" grpId="1"/>
      <p:bldP spid="12" grpId="0"/>
      <p:bldP spid="12" grpId="1"/>
      <p:bldP spid="13" grpId="0"/>
      <p:bldP spid="13" grpId="1"/>
      <p:bldP spid="14" grpId="0" animBg="1"/>
      <p:bldP spid="14" grpId="1" animBg="1"/>
      <p:bldP spid="16" grpId="0" animBg="1"/>
      <p:bldP spid="16" grpId="1" animBg="1"/>
      <p:bldP spid="18" grpId="0"/>
      <p:bldP spid="18" grpId="1"/>
      <p:bldP spid="21" grpId="0"/>
      <p:bldP spid="21" grpId="1"/>
      <p:bldP spid="22" grpId="0" animBg="1"/>
      <p:bldP spid="22" grpId="1" animBg="1"/>
      <p:bldP spid="24" grpId="0"/>
      <p:bldP spid="24" grpId="1"/>
      <p:bldP spid="25" grpId="0" animBg="1"/>
      <p:bldP spid="25" grpId="1" animBg="1"/>
      <p:bldP spid="27" grpId="0" animBg="1"/>
      <p:bldP spid="27" grpId="1" animBg="1"/>
      <p:bldP spid="28" grpId="0"/>
      <p:bldP spid="28" grpId="1"/>
      <p:bldP spid="30" grpId="0" animBg="1"/>
      <p:bldP spid="30" grpId="1" animBg="1"/>
      <p:bldP spid="31" grpId="0"/>
      <p:bldP spid="31"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23362" y="1266090"/>
            <a:ext cx="3679020" cy="523220"/>
          </a:xfrm>
          <a:prstGeom prst="rect">
            <a:avLst/>
          </a:prstGeom>
          <a:noFill/>
        </p:spPr>
        <p:txBody>
          <a:bodyPr wrap="none" rtlCol="0">
            <a:spAutoFit/>
          </a:bodyPr>
          <a:lstStyle/>
          <a:p>
            <a:r>
              <a:rPr lang="en-IN" sz="2800" dirty="0">
                <a:solidFill>
                  <a:srgbClr val="FF0000"/>
                </a:solidFill>
              </a:rPr>
              <a:t>Attach Profile to Test-VS</a:t>
            </a:r>
          </a:p>
        </p:txBody>
      </p:sp>
      <p:pic>
        <p:nvPicPr>
          <p:cNvPr id="5" name="Picture 4"/>
          <p:cNvPicPr>
            <a:picLocks noChangeAspect="1"/>
          </p:cNvPicPr>
          <p:nvPr/>
        </p:nvPicPr>
        <p:blipFill>
          <a:blip r:embed="rId2"/>
          <a:stretch>
            <a:fillRect/>
          </a:stretch>
        </p:blipFill>
        <p:spPr>
          <a:xfrm>
            <a:off x="126609" y="1688123"/>
            <a:ext cx="8550666" cy="3277772"/>
          </a:xfrm>
          <a:prstGeom prst="rect">
            <a:avLst/>
          </a:prstGeom>
        </p:spPr>
      </p:pic>
      <p:pic>
        <p:nvPicPr>
          <p:cNvPr id="6" name="Picture 5"/>
          <p:cNvPicPr>
            <a:picLocks noChangeAspect="1"/>
          </p:cNvPicPr>
          <p:nvPr/>
        </p:nvPicPr>
        <p:blipFill>
          <a:blip r:embed="rId3"/>
          <a:stretch>
            <a:fillRect/>
          </a:stretch>
        </p:blipFill>
        <p:spPr>
          <a:xfrm>
            <a:off x="126608" y="5768487"/>
            <a:ext cx="8651631" cy="666750"/>
          </a:xfrm>
          <a:prstGeom prst="rect">
            <a:avLst/>
          </a:prstGeom>
        </p:spPr>
      </p:pic>
      <p:sp>
        <p:nvSpPr>
          <p:cNvPr id="7" name="Down Arrow 6"/>
          <p:cNvSpPr/>
          <p:nvPr/>
        </p:nvSpPr>
        <p:spPr>
          <a:xfrm>
            <a:off x="3601329" y="4965895"/>
            <a:ext cx="942536" cy="802592"/>
          </a:xfrm>
          <a:prstGeom prst="down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2166425" y="4079632"/>
            <a:ext cx="3924886" cy="759654"/>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Arrow Connector 9"/>
          <p:cNvCxnSpPr/>
          <p:nvPr/>
        </p:nvCxnSpPr>
        <p:spPr>
          <a:xfrm flipV="1">
            <a:off x="6091311" y="4079632"/>
            <a:ext cx="2841674" cy="33762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311054" y="3458866"/>
            <a:ext cx="1466555" cy="369332"/>
          </a:xfrm>
          <a:prstGeom prst="rect">
            <a:avLst/>
          </a:prstGeom>
          <a:noFill/>
        </p:spPr>
        <p:txBody>
          <a:bodyPr wrap="none" rtlCol="0">
            <a:spAutoFit/>
          </a:bodyPr>
          <a:lstStyle/>
          <a:p>
            <a:r>
              <a:rPr lang="en-IN" dirty="0">
                <a:solidFill>
                  <a:srgbClr val="FF0000"/>
                </a:solidFill>
              </a:rPr>
              <a:t>Select profile</a:t>
            </a:r>
            <a:r>
              <a:rPr lang="en-IN" dirty="0"/>
              <a:t> </a:t>
            </a:r>
          </a:p>
        </p:txBody>
      </p:sp>
      <p:sp>
        <p:nvSpPr>
          <p:cNvPr id="12" name="Cloud 11"/>
          <p:cNvSpPr/>
          <p:nvPr/>
        </p:nvSpPr>
        <p:spPr>
          <a:xfrm>
            <a:off x="8778240" y="2869809"/>
            <a:ext cx="2532185" cy="1547446"/>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a:off x="2278966" y="6217920"/>
            <a:ext cx="844062" cy="217317"/>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5" name="Straight Arrow Connector 14"/>
          <p:cNvCxnSpPr>
            <a:stCxn id="13" idx="6"/>
          </p:cNvCxnSpPr>
          <p:nvPr/>
        </p:nvCxnSpPr>
        <p:spPr>
          <a:xfrm flipV="1">
            <a:off x="3123028" y="6317127"/>
            <a:ext cx="5838092" cy="945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411286" y="6217920"/>
            <a:ext cx="1654812" cy="369332"/>
          </a:xfrm>
          <a:prstGeom prst="rect">
            <a:avLst/>
          </a:prstGeom>
          <a:noFill/>
        </p:spPr>
        <p:txBody>
          <a:bodyPr wrap="none" rtlCol="0">
            <a:spAutoFit/>
          </a:bodyPr>
          <a:lstStyle/>
          <a:p>
            <a:r>
              <a:rPr lang="en-IN" dirty="0">
                <a:solidFill>
                  <a:srgbClr val="FF0000"/>
                </a:solidFill>
              </a:rPr>
              <a:t>Click on Update</a:t>
            </a:r>
          </a:p>
        </p:txBody>
      </p:sp>
      <p:sp>
        <p:nvSpPr>
          <p:cNvPr id="17" name="Cloud 16"/>
          <p:cNvSpPr/>
          <p:nvPr/>
        </p:nvSpPr>
        <p:spPr>
          <a:xfrm>
            <a:off x="8932985" y="5696565"/>
            <a:ext cx="3446584" cy="1089513"/>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7103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animBg="1"/>
      <p:bldP spid="13" grpId="0" animBg="1"/>
      <p:bldP spid="16" grpId="0"/>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42165" y="341417"/>
            <a:ext cx="3272627" cy="707886"/>
          </a:xfrm>
          <a:prstGeom prst="rect">
            <a:avLst/>
          </a:prstGeom>
        </p:spPr>
        <p:txBody>
          <a:bodyPr wrap="none">
            <a:spAutoFit/>
          </a:bodyPr>
          <a:lstStyle/>
          <a:p>
            <a:r>
              <a:rPr lang="en-US" sz="4000" b="1" i="1" dirty="0" smtClean="0">
                <a:solidFill>
                  <a:srgbClr val="E31837"/>
                </a:solidFill>
              </a:rPr>
              <a:t>SSL Offloading</a:t>
            </a:r>
            <a:endParaRPr lang="en-US" sz="4000" b="1" i="1" dirty="0">
              <a:solidFill>
                <a:srgbClr val="E31837"/>
              </a:solidFill>
            </a:endParaRPr>
          </a:p>
        </p:txBody>
      </p:sp>
      <p:sp>
        <p:nvSpPr>
          <p:cNvPr id="7" name="Rectangle 6"/>
          <p:cNvSpPr/>
          <p:nvPr/>
        </p:nvSpPr>
        <p:spPr>
          <a:xfrm>
            <a:off x="-1" y="1290595"/>
            <a:ext cx="11934498" cy="3477875"/>
          </a:xfrm>
          <a:prstGeom prst="rect">
            <a:avLst/>
          </a:prstGeom>
        </p:spPr>
        <p:txBody>
          <a:bodyPr wrap="square">
            <a:spAutoFit/>
          </a:bodyPr>
          <a:lstStyle/>
          <a:p>
            <a:pPr marL="1200150" lvl="2" indent="-285750">
              <a:buFont typeface="Wingdings" pitchFamily="2" charset="2"/>
              <a:buChar char="§"/>
            </a:pPr>
            <a:r>
              <a:rPr lang="en-US" dirty="0" smtClean="0">
                <a:solidFill>
                  <a:prstClr val="black"/>
                </a:solidFill>
              </a:rPr>
              <a:t>It is a feature of F5 in which request from client to f5 in encrypted (</a:t>
            </a:r>
            <a:r>
              <a:rPr lang="en-US" dirty="0" err="1" smtClean="0">
                <a:solidFill>
                  <a:prstClr val="black"/>
                </a:solidFill>
              </a:rPr>
              <a:t>i.e</a:t>
            </a:r>
            <a:r>
              <a:rPr lang="en-US" dirty="0" smtClean="0">
                <a:solidFill>
                  <a:prstClr val="black"/>
                </a:solidFill>
              </a:rPr>
              <a:t> HTTPS) then F5 offload the SSL data from </a:t>
            </a:r>
          </a:p>
          <a:p>
            <a:pPr marL="1200150" lvl="2" indent="-285750">
              <a:buFont typeface="Wingdings" pitchFamily="2" charset="2"/>
              <a:buChar char="§"/>
            </a:pPr>
            <a:r>
              <a:rPr lang="en-US" dirty="0">
                <a:solidFill>
                  <a:prstClr val="black"/>
                </a:solidFill>
              </a:rPr>
              <a:t> </a:t>
            </a:r>
            <a:r>
              <a:rPr lang="en-US" dirty="0" smtClean="0">
                <a:solidFill>
                  <a:prstClr val="black"/>
                </a:solidFill>
              </a:rPr>
              <a:t>  HTTPS request &amp; then forward the client request to Server in HTTP format.</a:t>
            </a:r>
          </a:p>
          <a:p>
            <a:pPr marL="1200150" lvl="2" indent="-285750">
              <a:buFont typeface="Wingdings" pitchFamily="2" charset="2"/>
              <a:buChar char="§"/>
            </a:pPr>
            <a:endParaRPr lang="en-US" dirty="0" smtClean="0">
              <a:solidFill>
                <a:prstClr val="black"/>
              </a:solidFill>
            </a:endParaRPr>
          </a:p>
          <a:p>
            <a:pPr marL="1200150" lvl="2" indent="-285750">
              <a:buFont typeface="Wingdings" pitchFamily="2" charset="2"/>
              <a:buChar char="§"/>
            </a:pPr>
            <a:r>
              <a:rPr lang="en-US" dirty="0" smtClean="0">
                <a:solidFill>
                  <a:prstClr val="black"/>
                </a:solidFill>
              </a:rPr>
              <a:t>After that Server response back in HTTP to F5 then F5 encrypt response to HTTPS format &amp; send to client</a:t>
            </a:r>
          </a:p>
          <a:p>
            <a:pPr marL="1200150" lvl="2" indent="-285750">
              <a:buFont typeface="Wingdings" pitchFamily="2" charset="2"/>
              <a:buChar char="§"/>
            </a:pPr>
            <a:endParaRPr lang="en-US" dirty="0" smtClean="0">
              <a:solidFill>
                <a:prstClr val="black"/>
              </a:solidFill>
            </a:endParaRPr>
          </a:p>
          <a:p>
            <a:pPr marL="1200150" lvl="2" indent="-285750">
              <a:buFont typeface="Wingdings" pitchFamily="2" charset="2"/>
              <a:buChar char="§"/>
            </a:pPr>
            <a:r>
              <a:rPr lang="en-US" dirty="0" smtClean="0">
                <a:solidFill>
                  <a:prstClr val="black"/>
                </a:solidFill>
              </a:rPr>
              <a:t>So in this way Servers Resources are saved that were previously used in SSL (Handshaking, encryption, Decryption) &amp; in this way server performance Increases.</a:t>
            </a:r>
          </a:p>
          <a:p>
            <a:pPr marL="1200150" lvl="2" indent="-285750">
              <a:buFont typeface="Wingdings" pitchFamily="2" charset="2"/>
              <a:buChar char="§"/>
            </a:pPr>
            <a:endParaRPr lang="en-US" dirty="0" smtClean="0">
              <a:solidFill>
                <a:prstClr val="black"/>
              </a:solidFill>
            </a:endParaRPr>
          </a:p>
          <a:p>
            <a:pPr marL="1200150" lvl="2" indent="-285750">
              <a:buFont typeface="Wingdings" pitchFamily="2" charset="2"/>
              <a:buChar char="§"/>
            </a:pPr>
            <a:r>
              <a:rPr lang="en-US" dirty="0" smtClean="0">
                <a:solidFill>
                  <a:prstClr val="black"/>
                </a:solidFill>
              </a:rPr>
              <a:t>According to a research Server Takes 10 times the time to process HTTPS request as compare to the HTTP Request.</a:t>
            </a:r>
          </a:p>
          <a:p>
            <a:pPr lvl="2">
              <a:buFont typeface="Wingdings" pitchFamily="2" charset="2"/>
              <a:buChar char="Ø"/>
            </a:pPr>
            <a:endParaRPr lang="en-US" sz="2000" dirty="0" smtClean="0">
              <a:solidFill>
                <a:prstClr val="black"/>
              </a:solidFill>
            </a:endParaRPr>
          </a:p>
          <a:p>
            <a:pPr lvl="2">
              <a:buFont typeface="Wingdings" pitchFamily="2" charset="2"/>
              <a:buChar char="Ø"/>
            </a:pPr>
            <a:endParaRPr lang="en-US" sz="2000" dirty="0" smtClean="0">
              <a:solidFill>
                <a:prstClr val="black"/>
              </a:solidFill>
            </a:endParaRPr>
          </a:p>
        </p:txBody>
      </p:sp>
      <p:sp>
        <p:nvSpPr>
          <p:cNvPr id="2" name="Rectangle 1"/>
          <p:cNvSpPr/>
          <p:nvPr/>
        </p:nvSpPr>
        <p:spPr>
          <a:xfrm>
            <a:off x="-162838" y="4390190"/>
            <a:ext cx="10171133" cy="1292662"/>
          </a:xfrm>
          <a:prstGeom prst="rect">
            <a:avLst/>
          </a:prstGeom>
        </p:spPr>
        <p:txBody>
          <a:bodyPr wrap="square">
            <a:spAutoFit/>
          </a:bodyPr>
          <a:lstStyle/>
          <a:p>
            <a:pPr marL="1257300" lvl="2" indent="-342900">
              <a:buFont typeface="Wingdings" pitchFamily="2" charset="2"/>
              <a:buChar char="Ø"/>
            </a:pPr>
            <a:r>
              <a:rPr lang="en-US" sz="2000" b="1" u="sng" dirty="0" smtClean="0">
                <a:solidFill>
                  <a:srgbClr val="E31837"/>
                </a:solidFill>
              </a:rPr>
              <a:t>Requirement</a:t>
            </a:r>
            <a:endParaRPr lang="en-US" sz="2000" b="1" u="sng" dirty="0">
              <a:solidFill>
                <a:srgbClr val="E31837"/>
              </a:solidFill>
            </a:endParaRPr>
          </a:p>
          <a:p>
            <a:pPr lvl="2"/>
            <a:r>
              <a:rPr lang="en-US" sz="2000" b="1" dirty="0">
                <a:solidFill>
                  <a:prstClr val="black"/>
                </a:solidFill>
              </a:rPr>
              <a:t>	</a:t>
            </a:r>
            <a:r>
              <a:rPr lang="en-US" dirty="0">
                <a:solidFill>
                  <a:prstClr val="black"/>
                </a:solidFill>
              </a:rPr>
              <a:t>Before we configure it we must have SSL certificates &amp; Key for our Website.</a:t>
            </a:r>
          </a:p>
          <a:p>
            <a:pPr lvl="2"/>
            <a:r>
              <a:rPr lang="en-US" b="1" dirty="0" smtClean="0">
                <a:solidFill>
                  <a:srgbClr val="002060"/>
                </a:solidFill>
              </a:rPr>
              <a:t>	There </a:t>
            </a:r>
            <a:r>
              <a:rPr lang="en-US" b="1" dirty="0">
                <a:solidFill>
                  <a:srgbClr val="002060"/>
                </a:solidFill>
              </a:rPr>
              <a:t>are Two Method for Creating Certificates &amp; Key</a:t>
            </a:r>
          </a:p>
          <a:p>
            <a:pPr lvl="2"/>
            <a:r>
              <a:rPr lang="en-US" dirty="0" smtClean="0">
                <a:solidFill>
                  <a:prstClr val="black"/>
                </a:solidFill>
              </a:rPr>
              <a:t>	1</a:t>
            </a:r>
            <a:r>
              <a:rPr lang="en-US" dirty="0">
                <a:solidFill>
                  <a:prstClr val="black"/>
                </a:solidFill>
              </a:rPr>
              <a:t>. Self signed by F5 Device   2. By Certificate Authority</a:t>
            </a:r>
          </a:p>
        </p:txBody>
      </p:sp>
    </p:spTree>
    <p:extLst>
      <p:ext uri="{BB962C8B-B14F-4D97-AF65-F5344CB8AC3E}">
        <p14:creationId xmlns:p14="http://schemas.microsoft.com/office/powerpoint/2010/main" val="4148270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625470" y="569523"/>
            <a:ext cx="5556833" cy="313346"/>
          </a:xfrm>
        </p:spPr>
        <p:txBody>
          <a:bodyPr/>
          <a:lstStyle/>
          <a:p>
            <a:r>
              <a:rPr lang="en-US" sz="2400" dirty="0" smtClean="0">
                <a:solidFill>
                  <a:srgbClr val="E31837"/>
                </a:solidFill>
              </a:rPr>
              <a:t>Generating Self Signed Certificates</a:t>
            </a:r>
            <a:endParaRPr lang="en-US" sz="2400" dirty="0">
              <a:solidFill>
                <a:srgbClr val="E31837"/>
              </a:solidFill>
            </a:endParaRPr>
          </a:p>
        </p:txBody>
      </p:sp>
      <p:sp>
        <p:nvSpPr>
          <p:cNvPr id="4" name="Rectangle 3"/>
          <p:cNvSpPr/>
          <p:nvPr/>
        </p:nvSpPr>
        <p:spPr>
          <a:xfrm>
            <a:off x="249284" y="1336706"/>
            <a:ext cx="4388253" cy="4955203"/>
          </a:xfrm>
          <a:prstGeom prst="rect">
            <a:avLst/>
          </a:prstGeom>
        </p:spPr>
        <p:txBody>
          <a:bodyPr wrap="none">
            <a:spAutoFit/>
          </a:bodyPr>
          <a:lstStyle/>
          <a:p>
            <a:pPr marL="342900" indent="-342900">
              <a:buFontTx/>
              <a:buAutoNum type="arabicPeriod"/>
            </a:pPr>
            <a:r>
              <a:rPr lang="en-US" sz="2000" b="1" u="sng" dirty="0" smtClean="0">
                <a:solidFill>
                  <a:prstClr val="black"/>
                </a:solidFill>
              </a:rPr>
              <a:t>Self signed by F5 Device</a:t>
            </a:r>
          </a:p>
          <a:p>
            <a:pPr marL="342900" indent="-342900">
              <a:buFontTx/>
              <a:buAutoNum type="arabicPeriod"/>
            </a:pPr>
            <a:endParaRPr lang="en-US" sz="2000" b="1" u="sng" dirty="0" smtClean="0">
              <a:solidFill>
                <a:prstClr val="black"/>
              </a:solidFill>
            </a:endParaRPr>
          </a:p>
          <a:p>
            <a:pPr marL="342900" indent="-342900"/>
            <a:r>
              <a:rPr lang="en-US" sz="2000" dirty="0" smtClean="0">
                <a:solidFill>
                  <a:prstClr val="black"/>
                </a:solidFill>
              </a:rPr>
              <a:t>  Go to System </a:t>
            </a:r>
            <a:r>
              <a:rPr lang="en-US" sz="2000" dirty="0" smtClean="0">
                <a:solidFill>
                  <a:prstClr val="black"/>
                </a:solidFill>
                <a:sym typeface="Wingdings" pitchFamily="2" charset="2"/>
              </a:rPr>
              <a:t>File Management</a:t>
            </a:r>
          </a:p>
          <a:p>
            <a:pPr marL="342900" indent="-342900"/>
            <a:r>
              <a:rPr lang="en-US" sz="2000" dirty="0" smtClean="0">
                <a:solidFill>
                  <a:prstClr val="black"/>
                </a:solidFill>
                <a:sym typeface="Wingdings" pitchFamily="2" charset="2"/>
              </a:rPr>
              <a:t> SSL_Certificate_List  then create new.</a:t>
            </a:r>
          </a:p>
          <a:p>
            <a:pPr marL="342900" indent="-342900"/>
            <a:endParaRPr lang="en-US" sz="2000" dirty="0" smtClean="0">
              <a:solidFill>
                <a:prstClr val="black"/>
              </a:solidFill>
              <a:sym typeface="Wingdings" pitchFamily="2" charset="2"/>
            </a:endParaRPr>
          </a:p>
          <a:p>
            <a:pPr marL="342900" indent="-342900"/>
            <a:r>
              <a:rPr lang="en-US" sz="2000" dirty="0" smtClean="0">
                <a:solidFill>
                  <a:prstClr val="black"/>
                </a:solidFill>
                <a:sym typeface="Wingdings" pitchFamily="2" charset="2"/>
              </a:rPr>
              <a:t>Now add the information as shown</a:t>
            </a:r>
          </a:p>
          <a:p>
            <a:pPr marL="342900" indent="-342900"/>
            <a:r>
              <a:rPr lang="en-US" sz="2000" dirty="0" smtClean="0">
                <a:solidFill>
                  <a:prstClr val="black"/>
                </a:solidFill>
                <a:sym typeface="Wingdings" pitchFamily="2" charset="2"/>
              </a:rPr>
              <a:t>In diagram.</a:t>
            </a:r>
          </a:p>
          <a:p>
            <a:pPr marL="342900" indent="-342900"/>
            <a:endParaRPr lang="en-US" sz="2000" dirty="0" smtClean="0">
              <a:solidFill>
                <a:prstClr val="black"/>
              </a:solidFill>
              <a:sym typeface="Wingdings" pitchFamily="2" charset="2"/>
            </a:endParaRPr>
          </a:p>
          <a:p>
            <a:pPr marL="342900" indent="-342900"/>
            <a:r>
              <a:rPr lang="en-US" sz="2000" dirty="0" smtClean="0">
                <a:solidFill>
                  <a:prstClr val="black"/>
                </a:solidFill>
                <a:sym typeface="Wingdings" pitchFamily="2" charset="2"/>
              </a:rPr>
              <a:t>So we have created self-signed SSL </a:t>
            </a:r>
          </a:p>
          <a:p>
            <a:pPr marL="342900" indent="-342900"/>
            <a:r>
              <a:rPr lang="en-US" sz="2000" dirty="0" smtClean="0">
                <a:solidFill>
                  <a:prstClr val="black"/>
                </a:solidFill>
                <a:sym typeface="Wingdings" pitchFamily="2" charset="2"/>
              </a:rPr>
              <a:t>Certificates &amp; Key.</a:t>
            </a:r>
          </a:p>
          <a:p>
            <a:pPr marL="342900" indent="-342900"/>
            <a:endParaRPr lang="en-US" sz="2000" dirty="0" smtClean="0">
              <a:solidFill>
                <a:prstClr val="black"/>
              </a:solidFill>
              <a:sym typeface="Wingdings" pitchFamily="2" charset="2"/>
            </a:endParaRPr>
          </a:p>
          <a:p>
            <a:pPr marL="342900" indent="-342900"/>
            <a:r>
              <a:rPr lang="en-US" sz="2000" dirty="0" smtClean="0">
                <a:solidFill>
                  <a:prstClr val="black"/>
                </a:solidFill>
                <a:sym typeface="Wingdings" pitchFamily="2" charset="2"/>
              </a:rPr>
              <a:t>Now we will create a Client SSL Profile.</a:t>
            </a:r>
          </a:p>
          <a:p>
            <a:pPr marL="342900" indent="-342900"/>
            <a:endParaRPr lang="en-US" sz="2000" b="1" dirty="0" smtClean="0">
              <a:solidFill>
                <a:prstClr val="black"/>
              </a:solidFill>
              <a:sym typeface="Wingdings" pitchFamily="2" charset="2"/>
            </a:endParaRPr>
          </a:p>
          <a:p>
            <a:pPr marL="342900" indent="-342900"/>
            <a:endParaRPr lang="en-US" sz="2000" b="1" dirty="0" smtClean="0">
              <a:solidFill>
                <a:prstClr val="black"/>
              </a:solidFill>
            </a:endParaRPr>
          </a:p>
          <a:p>
            <a:pPr marL="342900" indent="-342900"/>
            <a:endParaRPr lang="en-US" b="1" u="sng" dirty="0" smtClean="0">
              <a:solidFill>
                <a:prstClr val="black"/>
              </a:solidFill>
            </a:endParaRPr>
          </a:p>
          <a:p>
            <a:pPr marL="342900" indent="-342900"/>
            <a:endParaRPr lang="en-US" dirty="0">
              <a:solidFill>
                <a:prstClr val="black"/>
              </a:solidFill>
            </a:endParaRPr>
          </a:p>
        </p:txBody>
      </p:sp>
      <p:pic>
        <p:nvPicPr>
          <p:cNvPr id="23554" name="Picture 2"/>
          <p:cNvPicPr>
            <a:picLocks noChangeAspect="1" noChangeArrowheads="1"/>
          </p:cNvPicPr>
          <p:nvPr/>
        </p:nvPicPr>
        <p:blipFill>
          <a:blip r:embed="rId2"/>
          <a:srcRect/>
          <a:stretch>
            <a:fillRect/>
          </a:stretch>
        </p:blipFill>
        <p:spPr bwMode="auto">
          <a:xfrm>
            <a:off x="4508938" y="1245477"/>
            <a:ext cx="7683062" cy="5612524"/>
          </a:xfrm>
          <a:prstGeom prst="rect">
            <a:avLst/>
          </a:prstGeom>
          <a:noFill/>
          <a:ln w="9525">
            <a:noFill/>
            <a:miter lim="800000"/>
            <a:headEnd/>
            <a:tailEnd/>
          </a:ln>
          <a:effectLst/>
        </p:spPr>
      </p:pic>
    </p:spTree>
    <p:extLst>
      <p:ext uri="{BB962C8B-B14F-4D97-AF65-F5344CB8AC3E}">
        <p14:creationId xmlns:p14="http://schemas.microsoft.com/office/powerpoint/2010/main" val="38497876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658249" y="162838"/>
            <a:ext cx="4533773" cy="851338"/>
          </a:xfrm>
        </p:spPr>
        <p:txBody>
          <a:bodyPr/>
          <a:lstStyle/>
          <a:p>
            <a:r>
              <a:rPr lang="en-US" sz="3600" i="1" dirty="0" smtClean="0">
                <a:solidFill>
                  <a:srgbClr val="E31837"/>
                </a:solidFill>
              </a:rPr>
              <a:t> CA  Certificates</a:t>
            </a:r>
            <a:endParaRPr lang="en-US" sz="3600" i="1" dirty="0">
              <a:solidFill>
                <a:srgbClr val="E31837"/>
              </a:solidFill>
            </a:endParaRPr>
          </a:p>
        </p:txBody>
      </p:sp>
      <p:sp>
        <p:nvSpPr>
          <p:cNvPr id="4" name="Rectangle 3"/>
          <p:cNvSpPr/>
          <p:nvPr/>
        </p:nvSpPr>
        <p:spPr>
          <a:xfrm>
            <a:off x="249284" y="1336706"/>
            <a:ext cx="4294317" cy="4647426"/>
          </a:xfrm>
          <a:prstGeom prst="rect">
            <a:avLst/>
          </a:prstGeom>
        </p:spPr>
        <p:txBody>
          <a:bodyPr wrap="none">
            <a:spAutoFit/>
          </a:bodyPr>
          <a:lstStyle/>
          <a:p>
            <a:pPr marL="342900" indent="-342900"/>
            <a:r>
              <a:rPr lang="en-US" sz="2000" b="1" u="sng" dirty="0" smtClean="0">
                <a:solidFill>
                  <a:prstClr val="black"/>
                </a:solidFill>
              </a:rPr>
              <a:t>2.Add Certificates Provided by CA</a:t>
            </a:r>
          </a:p>
          <a:p>
            <a:pPr marL="342900" indent="-342900">
              <a:buFontTx/>
              <a:buAutoNum type="arabicPeriod"/>
            </a:pPr>
            <a:endParaRPr lang="en-US" sz="2000" dirty="0" smtClean="0">
              <a:solidFill>
                <a:prstClr val="black"/>
              </a:solidFill>
            </a:endParaRPr>
          </a:p>
          <a:p>
            <a:pPr marL="342900" indent="-342900"/>
            <a:endParaRPr lang="en-US" sz="2000" b="1" u="sng" dirty="0" smtClean="0">
              <a:solidFill>
                <a:prstClr val="black"/>
              </a:solidFill>
            </a:endParaRPr>
          </a:p>
          <a:p>
            <a:pPr marL="342900" indent="-342900"/>
            <a:r>
              <a:rPr lang="en-US" sz="2000" dirty="0" smtClean="0">
                <a:solidFill>
                  <a:prstClr val="black"/>
                </a:solidFill>
              </a:rPr>
              <a:t>  Go to System </a:t>
            </a:r>
            <a:r>
              <a:rPr lang="en-US" sz="2000" dirty="0" smtClean="0">
                <a:solidFill>
                  <a:prstClr val="black"/>
                </a:solidFill>
                <a:sym typeface="Wingdings" pitchFamily="2" charset="2"/>
              </a:rPr>
              <a:t>File Management</a:t>
            </a:r>
          </a:p>
          <a:p>
            <a:pPr marL="342900" indent="-342900"/>
            <a:r>
              <a:rPr lang="en-US" sz="2000" dirty="0" smtClean="0">
                <a:solidFill>
                  <a:prstClr val="black"/>
                </a:solidFill>
                <a:sym typeface="Wingdings" pitchFamily="2" charset="2"/>
              </a:rPr>
              <a:t> SSL_Certificate_List Import</a:t>
            </a:r>
          </a:p>
          <a:p>
            <a:pPr marL="342900" indent="-342900"/>
            <a:endParaRPr lang="en-US" sz="2000" dirty="0" smtClean="0">
              <a:solidFill>
                <a:prstClr val="black"/>
              </a:solidFill>
              <a:sym typeface="Wingdings" pitchFamily="2" charset="2"/>
            </a:endParaRPr>
          </a:p>
          <a:p>
            <a:pPr marL="342900" indent="-342900"/>
            <a:r>
              <a:rPr lang="en-US" sz="2000" dirty="0" smtClean="0">
                <a:solidFill>
                  <a:prstClr val="black"/>
                </a:solidFill>
                <a:sym typeface="Wingdings" pitchFamily="2" charset="2"/>
              </a:rPr>
              <a:t>Now select Import type as Certificate.</a:t>
            </a:r>
          </a:p>
          <a:p>
            <a:pPr marL="342900" indent="-342900"/>
            <a:r>
              <a:rPr lang="en-US" sz="2000" dirty="0" smtClean="0">
                <a:solidFill>
                  <a:prstClr val="black"/>
                </a:solidFill>
                <a:sym typeface="Wingdings" pitchFamily="2" charset="2"/>
              </a:rPr>
              <a:t>Give a name to it.</a:t>
            </a:r>
          </a:p>
          <a:p>
            <a:pPr marL="342900" indent="-342900"/>
            <a:endParaRPr lang="en-US" sz="2000" dirty="0" smtClean="0">
              <a:solidFill>
                <a:prstClr val="black"/>
              </a:solidFill>
              <a:sym typeface="Wingdings" pitchFamily="2" charset="2"/>
            </a:endParaRPr>
          </a:p>
          <a:p>
            <a:pPr marL="342900" indent="-342900"/>
            <a:r>
              <a:rPr lang="en-US" sz="2000" dirty="0" smtClean="0">
                <a:solidFill>
                  <a:prstClr val="black"/>
                </a:solidFill>
                <a:sym typeface="Wingdings" pitchFamily="2" charset="2"/>
              </a:rPr>
              <a:t>Browse the Certificates Provided by CA.</a:t>
            </a:r>
          </a:p>
          <a:p>
            <a:pPr marL="342900" indent="-342900"/>
            <a:endParaRPr lang="en-US" sz="2000" dirty="0" smtClean="0">
              <a:solidFill>
                <a:prstClr val="black"/>
              </a:solidFill>
              <a:sym typeface="Wingdings" pitchFamily="2" charset="2"/>
            </a:endParaRPr>
          </a:p>
          <a:p>
            <a:pPr marL="342900" indent="-342900"/>
            <a:r>
              <a:rPr lang="en-US" sz="2000" dirty="0" smtClean="0">
                <a:solidFill>
                  <a:prstClr val="black"/>
                </a:solidFill>
                <a:sym typeface="Wingdings" pitchFamily="2" charset="2"/>
              </a:rPr>
              <a:t>Then Click import.</a:t>
            </a:r>
            <a:endParaRPr lang="en-US" sz="2000" b="1" dirty="0" smtClean="0">
              <a:solidFill>
                <a:prstClr val="black"/>
              </a:solidFill>
              <a:sym typeface="Wingdings" pitchFamily="2" charset="2"/>
            </a:endParaRPr>
          </a:p>
          <a:p>
            <a:pPr marL="342900" indent="-342900"/>
            <a:endParaRPr lang="en-US" sz="2000" b="1" dirty="0" smtClean="0">
              <a:solidFill>
                <a:prstClr val="black"/>
              </a:solidFill>
            </a:endParaRPr>
          </a:p>
          <a:p>
            <a:pPr marL="342900" indent="-342900"/>
            <a:endParaRPr lang="en-US" b="1" u="sng" dirty="0" smtClean="0">
              <a:solidFill>
                <a:prstClr val="black"/>
              </a:solidFill>
            </a:endParaRPr>
          </a:p>
          <a:p>
            <a:pPr marL="342900" indent="-342900"/>
            <a:endParaRPr lang="en-US" dirty="0">
              <a:solidFill>
                <a:prstClr val="black"/>
              </a:solidFill>
            </a:endParaRPr>
          </a:p>
        </p:txBody>
      </p:sp>
      <p:pic>
        <p:nvPicPr>
          <p:cNvPr id="25603" name="Picture 3"/>
          <p:cNvPicPr>
            <a:picLocks noChangeAspect="1" noChangeArrowheads="1"/>
          </p:cNvPicPr>
          <p:nvPr/>
        </p:nvPicPr>
        <p:blipFill>
          <a:blip r:embed="rId2"/>
          <a:srcRect/>
          <a:stretch>
            <a:fillRect/>
          </a:stretch>
        </p:blipFill>
        <p:spPr bwMode="auto">
          <a:xfrm>
            <a:off x="5108028" y="1680669"/>
            <a:ext cx="6864241" cy="4940847"/>
          </a:xfrm>
          <a:prstGeom prst="rect">
            <a:avLst/>
          </a:prstGeom>
          <a:noFill/>
          <a:ln w="9525">
            <a:noFill/>
            <a:miter lim="800000"/>
            <a:headEnd/>
            <a:tailEnd/>
          </a:ln>
          <a:effectLst/>
        </p:spPr>
      </p:pic>
    </p:spTree>
    <p:extLst>
      <p:ext uri="{BB962C8B-B14F-4D97-AF65-F5344CB8AC3E}">
        <p14:creationId xmlns:p14="http://schemas.microsoft.com/office/powerpoint/2010/main" val="10224855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61903" y="465622"/>
            <a:ext cx="4888607" cy="546977"/>
          </a:xfrm>
        </p:spPr>
        <p:txBody>
          <a:bodyPr/>
          <a:lstStyle/>
          <a:p>
            <a:r>
              <a:rPr lang="en-US" sz="3400" dirty="0" smtClean="0">
                <a:solidFill>
                  <a:srgbClr val="E31837"/>
                </a:solidFill>
              </a:rPr>
              <a:t>Import Key to F5</a:t>
            </a:r>
          </a:p>
        </p:txBody>
      </p:sp>
      <p:sp>
        <p:nvSpPr>
          <p:cNvPr id="5" name="Rectangle 4"/>
          <p:cNvSpPr/>
          <p:nvPr/>
        </p:nvSpPr>
        <p:spPr>
          <a:xfrm>
            <a:off x="210207" y="1273811"/>
            <a:ext cx="6096000" cy="4247317"/>
          </a:xfrm>
          <a:prstGeom prst="rect">
            <a:avLst/>
          </a:prstGeom>
        </p:spPr>
        <p:txBody>
          <a:bodyPr>
            <a:spAutoFit/>
          </a:bodyPr>
          <a:lstStyle/>
          <a:p>
            <a:pPr marL="342900" indent="-342900"/>
            <a:r>
              <a:rPr lang="en-US" b="1" u="sng" dirty="0" smtClean="0">
                <a:solidFill>
                  <a:prstClr val="black"/>
                </a:solidFill>
              </a:rPr>
              <a:t>Add Key Provided by CA</a:t>
            </a:r>
          </a:p>
          <a:p>
            <a:pPr marL="342900" indent="-342900">
              <a:buFontTx/>
              <a:buAutoNum type="arabicPeriod"/>
            </a:pPr>
            <a:endParaRPr lang="en-US" dirty="0" smtClean="0">
              <a:solidFill>
                <a:prstClr val="black"/>
              </a:solidFill>
            </a:endParaRPr>
          </a:p>
          <a:p>
            <a:pPr marL="342900" indent="-342900"/>
            <a:endParaRPr lang="en-US" b="1" u="sng" dirty="0" smtClean="0">
              <a:solidFill>
                <a:prstClr val="black"/>
              </a:solidFill>
            </a:endParaRPr>
          </a:p>
          <a:p>
            <a:pPr marL="342900" indent="-342900"/>
            <a:r>
              <a:rPr lang="en-US" dirty="0" smtClean="0">
                <a:solidFill>
                  <a:prstClr val="black"/>
                </a:solidFill>
              </a:rPr>
              <a:t>  Go to System </a:t>
            </a:r>
            <a:r>
              <a:rPr lang="en-US" dirty="0" smtClean="0">
                <a:solidFill>
                  <a:prstClr val="black"/>
                </a:solidFill>
                <a:sym typeface="Wingdings" pitchFamily="2" charset="2"/>
              </a:rPr>
              <a:t>File Management</a:t>
            </a:r>
          </a:p>
          <a:p>
            <a:pPr marL="342900" indent="-342900"/>
            <a:r>
              <a:rPr lang="en-US" dirty="0" smtClean="0">
                <a:solidFill>
                  <a:prstClr val="black"/>
                </a:solidFill>
                <a:sym typeface="Wingdings" pitchFamily="2" charset="2"/>
              </a:rPr>
              <a:t> SSL_Certificate_List Import</a:t>
            </a:r>
          </a:p>
          <a:p>
            <a:pPr marL="342900" indent="-342900"/>
            <a:endParaRPr lang="en-US" dirty="0" smtClean="0">
              <a:solidFill>
                <a:prstClr val="black"/>
              </a:solidFill>
              <a:sym typeface="Wingdings" pitchFamily="2" charset="2"/>
            </a:endParaRPr>
          </a:p>
          <a:p>
            <a:pPr marL="342900" indent="-342900"/>
            <a:r>
              <a:rPr lang="en-US" dirty="0" smtClean="0">
                <a:solidFill>
                  <a:prstClr val="black"/>
                </a:solidFill>
                <a:sym typeface="Wingdings" pitchFamily="2" charset="2"/>
              </a:rPr>
              <a:t>Now select Import type as Key.</a:t>
            </a:r>
          </a:p>
          <a:p>
            <a:pPr marL="342900" indent="-342900"/>
            <a:r>
              <a:rPr lang="en-US" dirty="0" smtClean="0">
                <a:solidFill>
                  <a:prstClr val="black"/>
                </a:solidFill>
                <a:sym typeface="Wingdings" pitchFamily="2" charset="2"/>
              </a:rPr>
              <a:t>Give a name to it.</a:t>
            </a:r>
          </a:p>
          <a:p>
            <a:pPr marL="342900" indent="-342900"/>
            <a:endParaRPr lang="en-US" dirty="0" smtClean="0">
              <a:solidFill>
                <a:prstClr val="black"/>
              </a:solidFill>
              <a:sym typeface="Wingdings" pitchFamily="2" charset="2"/>
            </a:endParaRPr>
          </a:p>
          <a:p>
            <a:pPr marL="342900" indent="-342900"/>
            <a:r>
              <a:rPr lang="en-US" dirty="0" smtClean="0">
                <a:solidFill>
                  <a:prstClr val="black"/>
                </a:solidFill>
                <a:sym typeface="Wingdings" pitchFamily="2" charset="2"/>
              </a:rPr>
              <a:t>Browse the Key Provided by CA.</a:t>
            </a:r>
          </a:p>
          <a:p>
            <a:pPr marL="342900" indent="-342900"/>
            <a:endParaRPr lang="en-US" dirty="0" smtClean="0">
              <a:solidFill>
                <a:prstClr val="black"/>
              </a:solidFill>
              <a:sym typeface="Wingdings" pitchFamily="2" charset="2"/>
            </a:endParaRPr>
          </a:p>
          <a:p>
            <a:pPr marL="342900" indent="-342900"/>
            <a:r>
              <a:rPr lang="en-US" dirty="0" smtClean="0">
                <a:solidFill>
                  <a:prstClr val="black"/>
                </a:solidFill>
                <a:sym typeface="Wingdings" pitchFamily="2" charset="2"/>
              </a:rPr>
              <a:t>Then Click import.</a:t>
            </a:r>
            <a:endParaRPr lang="en-US" b="1" dirty="0" smtClean="0">
              <a:solidFill>
                <a:prstClr val="black"/>
              </a:solidFill>
              <a:sym typeface="Wingdings" pitchFamily="2" charset="2"/>
            </a:endParaRPr>
          </a:p>
          <a:p>
            <a:pPr marL="342900" indent="-342900"/>
            <a:endParaRPr lang="en-US" b="1" dirty="0" smtClean="0">
              <a:solidFill>
                <a:prstClr val="black"/>
              </a:solidFill>
            </a:endParaRPr>
          </a:p>
          <a:p>
            <a:pPr marL="342900" indent="-342900"/>
            <a:endParaRPr lang="en-US" b="1" u="sng" dirty="0" smtClean="0">
              <a:solidFill>
                <a:prstClr val="black"/>
              </a:solidFill>
            </a:endParaRPr>
          </a:p>
          <a:p>
            <a:pPr marL="342900" indent="-342900"/>
            <a:endParaRPr lang="en-US" dirty="0">
              <a:solidFill>
                <a:prstClr val="black"/>
              </a:solidFill>
            </a:endParaRPr>
          </a:p>
        </p:txBody>
      </p:sp>
      <p:pic>
        <p:nvPicPr>
          <p:cNvPr id="26627" name="Picture 3"/>
          <p:cNvPicPr>
            <a:picLocks noChangeAspect="1" noChangeArrowheads="1"/>
          </p:cNvPicPr>
          <p:nvPr/>
        </p:nvPicPr>
        <p:blipFill>
          <a:blip r:embed="rId2"/>
          <a:srcRect/>
          <a:stretch>
            <a:fillRect/>
          </a:stretch>
        </p:blipFill>
        <p:spPr bwMode="auto">
          <a:xfrm>
            <a:off x="4986830" y="2047711"/>
            <a:ext cx="7205170" cy="4605337"/>
          </a:xfrm>
          <a:prstGeom prst="rect">
            <a:avLst/>
          </a:prstGeom>
          <a:noFill/>
          <a:ln w="9525">
            <a:noFill/>
            <a:miter lim="800000"/>
            <a:headEnd/>
            <a:tailEnd/>
          </a:ln>
          <a:effectLst/>
        </p:spPr>
      </p:pic>
    </p:spTree>
    <p:extLst>
      <p:ext uri="{BB962C8B-B14F-4D97-AF65-F5344CB8AC3E}">
        <p14:creationId xmlns:p14="http://schemas.microsoft.com/office/powerpoint/2010/main" val="10350313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522535" y="536028"/>
            <a:ext cx="4863150" cy="420853"/>
          </a:xfrm>
        </p:spPr>
        <p:txBody>
          <a:bodyPr/>
          <a:lstStyle/>
          <a:p>
            <a:r>
              <a:rPr lang="en-US" sz="3400" dirty="0" smtClean="0">
                <a:solidFill>
                  <a:srgbClr val="E31837"/>
                </a:solidFill>
                <a:sym typeface="Wingdings" pitchFamily="2" charset="2"/>
              </a:rPr>
              <a:t>Client SSL Profile</a:t>
            </a:r>
            <a:endParaRPr lang="en-US" sz="3400" b="0" dirty="0">
              <a:solidFill>
                <a:srgbClr val="E31837"/>
              </a:solidFill>
            </a:endParaRPr>
          </a:p>
        </p:txBody>
      </p:sp>
      <p:sp>
        <p:nvSpPr>
          <p:cNvPr id="4" name="Rectangle 3"/>
          <p:cNvSpPr/>
          <p:nvPr/>
        </p:nvSpPr>
        <p:spPr>
          <a:xfrm>
            <a:off x="225972" y="1387394"/>
            <a:ext cx="11456276" cy="1292662"/>
          </a:xfrm>
          <a:prstGeom prst="rect">
            <a:avLst/>
          </a:prstGeom>
        </p:spPr>
        <p:txBody>
          <a:bodyPr wrap="square">
            <a:spAutoFit/>
          </a:bodyPr>
          <a:lstStyle/>
          <a:p>
            <a:pPr>
              <a:buFont typeface="Wingdings" pitchFamily="2" charset="2"/>
              <a:buChar char="Ø"/>
            </a:pPr>
            <a:r>
              <a:rPr lang="en-US" sz="2000" dirty="0" smtClean="0">
                <a:solidFill>
                  <a:prstClr val="black"/>
                </a:solidFill>
              </a:rPr>
              <a:t>Open the </a:t>
            </a:r>
            <a:r>
              <a:rPr lang="en-US" sz="2000" b="1" dirty="0" smtClean="0">
                <a:solidFill>
                  <a:prstClr val="black"/>
                </a:solidFill>
              </a:rPr>
              <a:t>Local Traffic &gt; Profiles &gt; SSL &gt; Client page, </a:t>
            </a:r>
            <a:r>
              <a:rPr lang="en-US" sz="2000" dirty="0" smtClean="0">
                <a:solidFill>
                  <a:prstClr val="black"/>
                </a:solidFill>
              </a:rPr>
              <a:t>and then click </a:t>
            </a:r>
            <a:r>
              <a:rPr lang="en-US" sz="2000" b="1" dirty="0" smtClean="0">
                <a:solidFill>
                  <a:prstClr val="black"/>
                </a:solidFill>
              </a:rPr>
              <a:t>Create</a:t>
            </a:r>
          </a:p>
          <a:p>
            <a:pPr>
              <a:buFont typeface="Wingdings" pitchFamily="2" charset="2"/>
              <a:buChar char="Ø"/>
            </a:pPr>
            <a:endParaRPr lang="en-US" b="1" dirty="0" smtClean="0">
              <a:solidFill>
                <a:prstClr val="black"/>
              </a:solidFill>
            </a:endParaRPr>
          </a:p>
          <a:p>
            <a:pPr>
              <a:buFont typeface="Wingdings" pitchFamily="2" charset="2"/>
              <a:buChar char="Ø"/>
            </a:pPr>
            <a:r>
              <a:rPr lang="en-US" sz="2000" dirty="0" smtClean="0">
                <a:solidFill>
                  <a:prstClr val="black"/>
                </a:solidFill>
              </a:rPr>
              <a:t>Now fill the required information as shown. Click </a:t>
            </a:r>
            <a:r>
              <a:rPr lang="en-US" sz="2000" b="1" dirty="0" smtClean="0">
                <a:solidFill>
                  <a:prstClr val="black"/>
                </a:solidFill>
              </a:rPr>
              <a:t>Custom</a:t>
            </a:r>
            <a:r>
              <a:rPr lang="en-US" sz="2000" dirty="0" smtClean="0">
                <a:solidFill>
                  <a:prstClr val="black"/>
                </a:solidFill>
              </a:rPr>
              <a:t> then </a:t>
            </a:r>
            <a:r>
              <a:rPr lang="en-US" sz="2000" b="1" dirty="0" smtClean="0">
                <a:solidFill>
                  <a:prstClr val="black"/>
                </a:solidFill>
              </a:rPr>
              <a:t>Add </a:t>
            </a:r>
            <a:r>
              <a:rPr lang="en-US" sz="2000" dirty="0" smtClean="0">
                <a:solidFill>
                  <a:prstClr val="black"/>
                </a:solidFill>
              </a:rPr>
              <a:t>for Certificate Key Chain then select Certificate &amp; key we created &amp; click </a:t>
            </a:r>
            <a:r>
              <a:rPr lang="en-US" sz="2000" b="1" dirty="0" smtClean="0">
                <a:solidFill>
                  <a:prstClr val="black"/>
                </a:solidFill>
              </a:rPr>
              <a:t>Finished</a:t>
            </a:r>
            <a:r>
              <a:rPr lang="en-US" sz="2000" b="1" i="1" dirty="0" smtClean="0">
                <a:solidFill>
                  <a:prstClr val="black"/>
                </a:solidFill>
              </a:rPr>
              <a:t>.</a:t>
            </a:r>
            <a:endParaRPr lang="en-US" sz="2000" b="1" dirty="0">
              <a:solidFill>
                <a:prstClr val="black"/>
              </a:solidFill>
            </a:endParaRPr>
          </a:p>
        </p:txBody>
      </p:sp>
      <p:pic>
        <p:nvPicPr>
          <p:cNvPr id="24579" name="Picture 3"/>
          <p:cNvPicPr>
            <a:picLocks noChangeAspect="1" noChangeArrowheads="1"/>
          </p:cNvPicPr>
          <p:nvPr/>
        </p:nvPicPr>
        <p:blipFill>
          <a:blip r:embed="rId2"/>
          <a:srcRect/>
          <a:stretch>
            <a:fillRect/>
          </a:stretch>
        </p:blipFill>
        <p:spPr bwMode="auto">
          <a:xfrm>
            <a:off x="1373407" y="2632842"/>
            <a:ext cx="10818593" cy="4225158"/>
          </a:xfrm>
          <a:prstGeom prst="rect">
            <a:avLst/>
          </a:prstGeom>
          <a:noFill/>
          <a:ln w="9525">
            <a:noFill/>
            <a:miter lim="800000"/>
            <a:headEnd/>
            <a:tailEnd/>
          </a:ln>
          <a:effectLst/>
        </p:spPr>
      </p:pic>
    </p:spTree>
    <p:extLst>
      <p:ext uri="{BB962C8B-B14F-4D97-AF65-F5344CB8AC3E}">
        <p14:creationId xmlns:p14="http://schemas.microsoft.com/office/powerpoint/2010/main" val="23915430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628" y="1337892"/>
            <a:ext cx="4724400" cy="4401205"/>
          </a:xfrm>
          <a:prstGeom prst="rect">
            <a:avLst/>
          </a:prstGeom>
        </p:spPr>
        <p:txBody>
          <a:bodyPr wrap="square">
            <a:spAutoFit/>
          </a:bodyPr>
          <a:lstStyle/>
          <a:p>
            <a:pPr>
              <a:buFont typeface="Wingdings" pitchFamily="2" charset="2"/>
              <a:buChar char="Ø"/>
            </a:pPr>
            <a:r>
              <a:rPr lang="en-US" sz="2000" dirty="0" smtClean="0">
                <a:solidFill>
                  <a:prstClr val="black"/>
                </a:solidFill>
              </a:rPr>
              <a:t>Go to </a:t>
            </a:r>
            <a:r>
              <a:rPr lang="en-US" sz="2000" b="1" dirty="0" smtClean="0">
                <a:solidFill>
                  <a:prstClr val="black"/>
                </a:solidFill>
              </a:rPr>
              <a:t>Local Traffic</a:t>
            </a:r>
            <a:r>
              <a:rPr lang="en-US" sz="2000" dirty="0" smtClean="0">
                <a:solidFill>
                  <a:prstClr val="black"/>
                </a:solidFill>
                <a:sym typeface="Wingdings" pitchFamily="2" charset="2"/>
              </a:rPr>
              <a:t> </a:t>
            </a:r>
            <a:r>
              <a:rPr lang="en-US" sz="2000" b="1" dirty="0" smtClean="0">
                <a:solidFill>
                  <a:prstClr val="black"/>
                </a:solidFill>
                <a:sym typeface="Wingdings" pitchFamily="2" charset="2"/>
              </a:rPr>
              <a:t>Virtual  Servers  </a:t>
            </a:r>
            <a:r>
              <a:rPr lang="en-US" sz="2000" dirty="0" smtClean="0">
                <a:solidFill>
                  <a:prstClr val="black"/>
                </a:solidFill>
                <a:sym typeface="Wingdings" pitchFamily="2" charset="2"/>
              </a:rPr>
              <a:t>&amp; select the virtual server.</a:t>
            </a:r>
          </a:p>
          <a:p>
            <a:pPr>
              <a:buFont typeface="Wingdings" pitchFamily="2" charset="2"/>
              <a:buChar char="Ø"/>
            </a:pPr>
            <a:endParaRPr lang="en-US" sz="2000" dirty="0" smtClean="0">
              <a:solidFill>
                <a:prstClr val="black"/>
              </a:solidFill>
            </a:endParaRPr>
          </a:p>
          <a:p>
            <a:pPr>
              <a:buFont typeface="Wingdings" pitchFamily="2" charset="2"/>
              <a:buChar char="Ø"/>
            </a:pPr>
            <a:r>
              <a:rPr lang="en-US" sz="2000" dirty="0" smtClean="0">
                <a:solidFill>
                  <a:prstClr val="black"/>
                </a:solidFill>
              </a:rPr>
              <a:t>Now assign the </a:t>
            </a:r>
            <a:r>
              <a:rPr lang="en-US" sz="2000" b="1" dirty="0" smtClean="0">
                <a:solidFill>
                  <a:prstClr val="black"/>
                </a:solidFill>
              </a:rPr>
              <a:t>Client SSL </a:t>
            </a:r>
            <a:r>
              <a:rPr lang="en-US" sz="2000" dirty="0" smtClean="0">
                <a:solidFill>
                  <a:prstClr val="black"/>
                </a:solidFill>
              </a:rPr>
              <a:t>profile that we created to </a:t>
            </a:r>
            <a:r>
              <a:rPr lang="en-US" sz="2000" b="1" dirty="0" smtClean="0">
                <a:solidFill>
                  <a:prstClr val="black"/>
                </a:solidFill>
              </a:rPr>
              <a:t>Virtual Server </a:t>
            </a:r>
            <a:r>
              <a:rPr lang="en-US" sz="2000" dirty="0" smtClean="0">
                <a:solidFill>
                  <a:prstClr val="black"/>
                </a:solidFill>
              </a:rPr>
              <a:t>in the configuration field &amp; click update at bottom.</a:t>
            </a:r>
          </a:p>
          <a:p>
            <a:pPr>
              <a:buFont typeface="Wingdings" pitchFamily="2" charset="2"/>
              <a:buChar char="Ø"/>
            </a:pPr>
            <a:endParaRPr lang="en-US" sz="2000" dirty="0" smtClean="0">
              <a:solidFill>
                <a:prstClr val="black"/>
              </a:solidFill>
            </a:endParaRPr>
          </a:p>
          <a:p>
            <a:pPr>
              <a:buFont typeface="Wingdings" pitchFamily="2" charset="2"/>
              <a:buChar char="Ø"/>
            </a:pPr>
            <a:r>
              <a:rPr lang="en-US" sz="2000" dirty="0" smtClean="0">
                <a:solidFill>
                  <a:prstClr val="black"/>
                </a:solidFill>
              </a:rPr>
              <a:t>Now when client make HTTPS request to this VS </a:t>
            </a:r>
            <a:r>
              <a:rPr lang="en-US" sz="2000" dirty="0" err="1" smtClean="0">
                <a:solidFill>
                  <a:prstClr val="black"/>
                </a:solidFill>
              </a:rPr>
              <a:t>ip</a:t>
            </a:r>
            <a:r>
              <a:rPr lang="en-US" sz="2000" dirty="0" smtClean="0">
                <a:solidFill>
                  <a:prstClr val="black"/>
                </a:solidFill>
              </a:rPr>
              <a:t> then F5 will offload SSL &amp; will send request in HTTP to node.</a:t>
            </a:r>
          </a:p>
          <a:p>
            <a:pPr>
              <a:buFont typeface="Wingdings" pitchFamily="2" charset="2"/>
              <a:buChar char="Ø"/>
            </a:pPr>
            <a:endParaRPr lang="en-US" sz="2000" dirty="0" smtClean="0">
              <a:solidFill>
                <a:prstClr val="black"/>
              </a:solidFill>
            </a:endParaRPr>
          </a:p>
          <a:p>
            <a:pPr>
              <a:buFont typeface="Wingdings" pitchFamily="2" charset="2"/>
              <a:buChar char="Ø"/>
            </a:pPr>
            <a:r>
              <a:rPr lang="en-US" sz="2000" dirty="0" smtClean="0">
                <a:solidFill>
                  <a:prstClr val="black"/>
                </a:solidFill>
              </a:rPr>
              <a:t>In response F5 will encrypt the response to HTTPS &amp; will forward to client.</a:t>
            </a:r>
            <a:endParaRPr lang="en-US" sz="2000" dirty="0">
              <a:solidFill>
                <a:prstClr val="black"/>
              </a:solidFill>
            </a:endParaRPr>
          </a:p>
        </p:txBody>
      </p:sp>
      <p:pic>
        <p:nvPicPr>
          <p:cNvPr id="27650" name="Picture 2"/>
          <p:cNvPicPr>
            <a:picLocks noChangeAspect="1" noChangeArrowheads="1"/>
          </p:cNvPicPr>
          <p:nvPr/>
        </p:nvPicPr>
        <p:blipFill>
          <a:blip r:embed="rId2"/>
          <a:srcRect/>
          <a:stretch>
            <a:fillRect/>
          </a:stretch>
        </p:blipFill>
        <p:spPr bwMode="auto">
          <a:xfrm>
            <a:off x="5171091" y="1166648"/>
            <a:ext cx="7020910" cy="5691351"/>
          </a:xfrm>
          <a:prstGeom prst="rect">
            <a:avLst/>
          </a:prstGeom>
          <a:noFill/>
          <a:ln w="9525">
            <a:noFill/>
            <a:miter lim="800000"/>
            <a:headEnd/>
            <a:tailEnd/>
          </a:ln>
          <a:effectLst/>
        </p:spPr>
      </p:pic>
    </p:spTree>
    <p:extLst>
      <p:ext uri="{BB962C8B-B14F-4D97-AF65-F5344CB8AC3E}">
        <p14:creationId xmlns:p14="http://schemas.microsoft.com/office/powerpoint/2010/main" val="5286789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5971" y="1424601"/>
            <a:ext cx="7349067" cy="646331"/>
          </a:xfrm>
        </p:spPr>
        <p:txBody>
          <a:bodyPr/>
          <a:lstStyle/>
          <a:p>
            <a:pPr algn="ctr"/>
            <a:r>
              <a:rPr lang="en-IN" dirty="0">
                <a:solidFill>
                  <a:srgbClr val="E31837"/>
                </a:solidFill>
              </a:rPr>
              <a:t>iRULES</a:t>
            </a:r>
          </a:p>
        </p:txBody>
      </p:sp>
      <p:sp>
        <p:nvSpPr>
          <p:cNvPr id="2" name="Rectangle 1"/>
          <p:cNvSpPr/>
          <p:nvPr/>
        </p:nvSpPr>
        <p:spPr>
          <a:xfrm>
            <a:off x="1177447" y="2742580"/>
            <a:ext cx="10083452" cy="2579039"/>
          </a:xfrm>
          <a:prstGeom prst="rect">
            <a:avLst/>
          </a:prstGeom>
        </p:spPr>
        <p:txBody>
          <a:bodyPr wrap="square">
            <a:spAutoFit/>
          </a:bodyPr>
          <a:lstStyle/>
          <a:p>
            <a:pPr marL="285750" indent="-285750">
              <a:lnSpc>
                <a:spcPct val="150000"/>
              </a:lnSpc>
              <a:buFont typeface="Wingdings" pitchFamily="2" charset="2"/>
              <a:buChar char="§"/>
            </a:pPr>
            <a:r>
              <a:rPr lang="en-US" sz="2200" dirty="0"/>
              <a:t>An iRule, in its most simple terminology, is a script that executes against network traffic passing through an F5 </a:t>
            </a:r>
            <a:r>
              <a:rPr lang="en-US" sz="2200" dirty="0" smtClean="0"/>
              <a:t>device</a:t>
            </a:r>
          </a:p>
          <a:p>
            <a:pPr marL="285750" indent="-285750">
              <a:lnSpc>
                <a:spcPct val="150000"/>
              </a:lnSpc>
              <a:buFont typeface="Wingdings" pitchFamily="2" charset="2"/>
              <a:buChar char="§"/>
            </a:pPr>
            <a:r>
              <a:rPr lang="en-US" sz="2200" dirty="0"/>
              <a:t>iRules can route, re-route, redirect, inspect, modify, delay, discard or reject, log or </a:t>
            </a:r>
            <a:r>
              <a:rPr lang="en-US" sz="2200" dirty="0" smtClean="0"/>
              <a:t> </a:t>
            </a:r>
            <a:r>
              <a:rPr lang="en-US" sz="2200" dirty="0"/>
              <a:t>do just about anything else with network traffic passing through a </a:t>
            </a:r>
            <a:r>
              <a:rPr lang="en-US" sz="2200" dirty="0" smtClean="0"/>
              <a:t>BIG-IP</a:t>
            </a:r>
          </a:p>
          <a:p>
            <a:pPr marL="285750" indent="-285750">
              <a:lnSpc>
                <a:spcPct val="150000"/>
              </a:lnSpc>
              <a:buFont typeface="Wingdings" pitchFamily="2" charset="2"/>
              <a:buChar char="§"/>
            </a:pPr>
            <a:r>
              <a:rPr lang="en-US" sz="2200" dirty="0" smtClean="0"/>
              <a:t>iRule allows us to use the advance feature of F5 which we can’t use via CLI or GUI</a:t>
            </a:r>
            <a:endParaRPr lang="en-IN" sz="2200" dirty="0"/>
          </a:p>
        </p:txBody>
      </p:sp>
    </p:spTree>
    <p:extLst>
      <p:ext uri="{BB962C8B-B14F-4D97-AF65-F5344CB8AC3E}">
        <p14:creationId xmlns:p14="http://schemas.microsoft.com/office/powerpoint/2010/main" val="3796381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677" y="1453001"/>
            <a:ext cx="3335948" cy="3231541"/>
          </a:xfrm>
          <a:prstGeom prst="rect">
            <a:avLst/>
          </a:prstGeom>
        </p:spPr>
      </p:pic>
      <p:pic>
        <p:nvPicPr>
          <p:cNvPr id="5" name="Picture 4"/>
          <p:cNvPicPr>
            <a:picLocks noChangeAspect="1"/>
          </p:cNvPicPr>
          <p:nvPr/>
        </p:nvPicPr>
        <p:blipFill>
          <a:blip r:embed="rId3"/>
          <a:stretch>
            <a:fillRect/>
          </a:stretch>
        </p:blipFill>
        <p:spPr>
          <a:xfrm>
            <a:off x="140677" y="4853354"/>
            <a:ext cx="11915336" cy="2004645"/>
          </a:xfrm>
          <a:prstGeom prst="rect">
            <a:avLst/>
          </a:prstGeom>
        </p:spPr>
      </p:pic>
      <p:sp>
        <p:nvSpPr>
          <p:cNvPr id="6" name="Bent Arrow 5"/>
          <p:cNvSpPr/>
          <p:nvPr/>
        </p:nvSpPr>
        <p:spPr>
          <a:xfrm rot="5400000">
            <a:off x="4200159" y="2132208"/>
            <a:ext cx="1997612" cy="3444679"/>
          </a:xfrm>
          <a:prstGeom prst="bent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7" name="Oval 6"/>
          <p:cNvSpPr/>
          <p:nvPr/>
        </p:nvSpPr>
        <p:spPr>
          <a:xfrm>
            <a:off x="1738312" y="3530989"/>
            <a:ext cx="1378634" cy="407962"/>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 name="Straight Arrow Connector 8"/>
          <p:cNvCxnSpPr/>
          <p:nvPr/>
        </p:nvCxnSpPr>
        <p:spPr>
          <a:xfrm flipV="1">
            <a:off x="2729132" y="2096086"/>
            <a:ext cx="1856936" cy="143490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Cloud 9"/>
          <p:cNvSpPr/>
          <p:nvPr/>
        </p:nvSpPr>
        <p:spPr>
          <a:xfrm>
            <a:off x="4712677" y="1167618"/>
            <a:ext cx="3052689" cy="928468"/>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5360896" y="1302937"/>
            <a:ext cx="1756250" cy="369332"/>
          </a:xfrm>
          <a:prstGeom prst="rect">
            <a:avLst/>
          </a:prstGeom>
          <a:noFill/>
        </p:spPr>
        <p:txBody>
          <a:bodyPr wrap="none" rtlCol="0">
            <a:spAutoFit/>
          </a:bodyPr>
          <a:lstStyle/>
          <a:p>
            <a:r>
              <a:rPr lang="en-IN" dirty="0">
                <a:solidFill>
                  <a:srgbClr val="FF0000"/>
                </a:solidFill>
              </a:rPr>
              <a:t>Click on iRule list</a:t>
            </a:r>
          </a:p>
        </p:txBody>
      </p:sp>
      <p:sp>
        <p:nvSpPr>
          <p:cNvPr id="12" name="Oval 11"/>
          <p:cNvSpPr/>
          <p:nvPr/>
        </p:nvSpPr>
        <p:spPr>
          <a:xfrm>
            <a:off x="11127544" y="5401994"/>
            <a:ext cx="909711" cy="25321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Cloud 12"/>
          <p:cNvSpPr/>
          <p:nvPr/>
        </p:nvSpPr>
        <p:spPr>
          <a:xfrm>
            <a:off x="9186203" y="3068771"/>
            <a:ext cx="2869809" cy="996793"/>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5" name="Straight Arrow Connector 14"/>
          <p:cNvCxnSpPr/>
          <p:nvPr/>
        </p:nvCxnSpPr>
        <p:spPr>
          <a:xfrm flipH="1" flipV="1">
            <a:off x="10944665" y="4031400"/>
            <a:ext cx="590843" cy="134245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706708" y="3468694"/>
            <a:ext cx="1632563" cy="369332"/>
          </a:xfrm>
          <a:prstGeom prst="rect">
            <a:avLst/>
          </a:prstGeom>
          <a:noFill/>
        </p:spPr>
        <p:txBody>
          <a:bodyPr wrap="none" rtlCol="0">
            <a:spAutoFit/>
          </a:bodyPr>
          <a:lstStyle/>
          <a:p>
            <a:r>
              <a:rPr lang="en-IN" dirty="0">
                <a:solidFill>
                  <a:srgbClr val="FF0000"/>
                </a:solidFill>
              </a:rPr>
              <a:t>Click on Create </a:t>
            </a:r>
          </a:p>
        </p:txBody>
      </p:sp>
    </p:spTree>
    <p:extLst>
      <p:ext uri="{BB962C8B-B14F-4D97-AF65-F5344CB8AC3E}">
        <p14:creationId xmlns:p14="http://schemas.microsoft.com/office/powerpoint/2010/main" val="34554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p:bldP spid="12" grpId="0" animBg="1"/>
      <p:bldP spid="13" grpId="0" animBg="1"/>
      <p:bldP spid="1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90662"/>
            <a:ext cx="12192000" cy="2785915"/>
          </a:xfrm>
          <a:prstGeom prst="rect">
            <a:avLst/>
          </a:prstGeom>
        </p:spPr>
      </p:pic>
      <p:pic>
        <p:nvPicPr>
          <p:cNvPr id="5" name="Picture 4"/>
          <p:cNvPicPr>
            <a:picLocks noChangeAspect="1"/>
          </p:cNvPicPr>
          <p:nvPr/>
        </p:nvPicPr>
        <p:blipFill>
          <a:blip r:embed="rId3"/>
          <a:stretch>
            <a:fillRect/>
          </a:stretch>
        </p:blipFill>
        <p:spPr>
          <a:xfrm>
            <a:off x="0" y="5120640"/>
            <a:ext cx="12192000" cy="1737360"/>
          </a:xfrm>
          <a:prstGeom prst="rect">
            <a:avLst/>
          </a:prstGeom>
        </p:spPr>
      </p:pic>
      <p:sp>
        <p:nvSpPr>
          <p:cNvPr id="6" name="Rounded Rectangle 5"/>
          <p:cNvSpPr/>
          <p:nvPr/>
        </p:nvSpPr>
        <p:spPr>
          <a:xfrm>
            <a:off x="3657600" y="2180492"/>
            <a:ext cx="8074855" cy="1547446"/>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p:cNvCxnSpPr/>
          <p:nvPr/>
        </p:nvCxnSpPr>
        <p:spPr>
          <a:xfrm flipV="1">
            <a:off x="4965895" y="1490662"/>
            <a:ext cx="998807" cy="68983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57266" y="1063639"/>
            <a:ext cx="1626984" cy="369332"/>
          </a:xfrm>
          <a:prstGeom prst="rect">
            <a:avLst/>
          </a:prstGeom>
          <a:noFill/>
        </p:spPr>
        <p:txBody>
          <a:bodyPr wrap="none" rtlCol="0">
            <a:spAutoFit/>
          </a:bodyPr>
          <a:lstStyle/>
          <a:p>
            <a:r>
              <a:rPr lang="en-IN" dirty="0">
                <a:solidFill>
                  <a:srgbClr val="FF0000"/>
                </a:solidFill>
              </a:rPr>
              <a:t>Paste the iRule </a:t>
            </a:r>
          </a:p>
        </p:txBody>
      </p:sp>
      <p:sp>
        <p:nvSpPr>
          <p:cNvPr id="13" name="Cloud 12"/>
          <p:cNvSpPr/>
          <p:nvPr/>
        </p:nvSpPr>
        <p:spPr>
          <a:xfrm>
            <a:off x="5704449" y="945850"/>
            <a:ext cx="2096086" cy="604911"/>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p:cNvSpPr/>
          <p:nvPr/>
        </p:nvSpPr>
        <p:spPr>
          <a:xfrm>
            <a:off x="2335237" y="3967089"/>
            <a:ext cx="647114" cy="30948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7" name="Straight Arrow Connector 16"/>
          <p:cNvCxnSpPr/>
          <p:nvPr/>
        </p:nvCxnSpPr>
        <p:spPr>
          <a:xfrm>
            <a:off x="2996418" y="4135902"/>
            <a:ext cx="872197" cy="2813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46916" y="3967089"/>
            <a:ext cx="1510350" cy="369332"/>
          </a:xfrm>
          <a:prstGeom prst="rect">
            <a:avLst/>
          </a:prstGeom>
          <a:noFill/>
        </p:spPr>
        <p:txBody>
          <a:bodyPr wrap="none" rtlCol="0">
            <a:spAutoFit/>
          </a:bodyPr>
          <a:lstStyle/>
          <a:p>
            <a:r>
              <a:rPr lang="en-IN" dirty="0">
                <a:solidFill>
                  <a:srgbClr val="FF0000"/>
                </a:solidFill>
              </a:rPr>
              <a:t>Click on Finish</a:t>
            </a:r>
          </a:p>
        </p:txBody>
      </p:sp>
      <p:sp>
        <p:nvSpPr>
          <p:cNvPr id="19" name="Rounded Rectangle 18"/>
          <p:cNvSpPr/>
          <p:nvPr/>
        </p:nvSpPr>
        <p:spPr>
          <a:xfrm>
            <a:off x="2011680" y="5838092"/>
            <a:ext cx="9861452" cy="1547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Down Arrow 19"/>
          <p:cNvSpPr/>
          <p:nvPr/>
        </p:nvSpPr>
        <p:spPr>
          <a:xfrm>
            <a:off x="5613009" y="4336421"/>
            <a:ext cx="1404335" cy="784219"/>
          </a:xfrm>
          <a:prstGeom prst="down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94571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6284" y="2476787"/>
            <a:ext cx="7349067" cy="646331"/>
          </a:xfrm>
        </p:spPr>
        <p:txBody>
          <a:bodyPr/>
          <a:lstStyle/>
          <a:p>
            <a:pPr algn="ctr"/>
            <a:r>
              <a:rPr lang="en-IN" dirty="0">
                <a:solidFill>
                  <a:schemeClr val="tx1"/>
                </a:solidFill>
              </a:rPr>
              <a:t>Setup Utility</a:t>
            </a:r>
          </a:p>
        </p:txBody>
      </p:sp>
    </p:spTree>
    <p:extLst>
      <p:ext uri="{BB962C8B-B14F-4D97-AF65-F5344CB8AC3E}">
        <p14:creationId xmlns:p14="http://schemas.microsoft.com/office/powerpoint/2010/main" val="3720517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83065" y="1365439"/>
            <a:ext cx="7349067" cy="646331"/>
          </a:xfrm>
        </p:spPr>
        <p:txBody>
          <a:bodyPr/>
          <a:lstStyle/>
          <a:p>
            <a:r>
              <a:rPr lang="en-IN" dirty="0">
                <a:solidFill>
                  <a:schemeClr val="tx1"/>
                </a:solidFill>
              </a:rPr>
              <a:t>Attach iRule to Virtual Server</a:t>
            </a:r>
          </a:p>
        </p:txBody>
      </p:sp>
      <p:pic>
        <p:nvPicPr>
          <p:cNvPr id="4" name="Picture 3"/>
          <p:cNvPicPr>
            <a:picLocks noChangeAspect="1"/>
          </p:cNvPicPr>
          <p:nvPr/>
        </p:nvPicPr>
        <p:blipFill>
          <a:blip r:embed="rId2"/>
          <a:stretch>
            <a:fillRect/>
          </a:stretch>
        </p:blipFill>
        <p:spPr>
          <a:xfrm>
            <a:off x="168812" y="2149426"/>
            <a:ext cx="5508088" cy="2253762"/>
          </a:xfrm>
          <a:prstGeom prst="rect">
            <a:avLst/>
          </a:prstGeom>
        </p:spPr>
      </p:pic>
      <p:pic>
        <p:nvPicPr>
          <p:cNvPr id="6" name="Picture 5"/>
          <p:cNvPicPr>
            <a:picLocks noChangeAspect="1"/>
          </p:cNvPicPr>
          <p:nvPr/>
        </p:nvPicPr>
        <p:blipFill>
          <a:blip r:embed="rId3"/>
          <a:stretch>
            <a:fillRect/>
          </a:stretch>
        </p:blipFill>
        <p:spPr>
          <a:xfrm>
            <a:off x="168812" y="4649283"/>
            <a:ext cx="11844998" cy="1936680"/>
          </a:xfrm>
          <a:prstGeom prst="rect">
            <a:avLst/>
          </a:prstGeom>
        </p:spPr>
      </p:pic>
      <p:sp>
        <p:nvSpPr>
          <p:cNvPr id="7" name="Bent Arrow 6"/>
          <p:cNvSpPr/>
          <p:nvPr/>
        </p:nvSpPr>
        <p:spPr>
          <a:xfrm rot="5400000">
            <a:off x="6127652" y="2536080"/>
            <a:ext cx="1662450" cy="2563954"/>
          </a:xfrm>
          <a:prstGeom prst="bent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 name="Oval 7"/>
          <p:cNvSpPr/>
          <p:nvPr/>
        </p:nvSpPr>
        <p:spPr>
          <a:xfrm>
            <a:off x="2183065" y="5781822"/>
            <a:ext cx="1376061" cy="28381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Arrow Connector 9"/>
          <p:cNvCxnSpPr/>
          <p:nvPr/>
        </p:nvCxnSpPr>
        <p:spPr>
          <a:xfrm>
            <a:off x="3235569" y="5936566"/>
            <a:ext cx="1491176" cy="52050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84541" y="6283596"/>
            <a:ext cx="1643014" cy="369332"/>
          </a:xfrm>
          <a:prstGeom prst="rect">
            <a:avLst/>
          </a:prstGeom>
          <a:noFill/>
        </p:spPr>
        <p:txBody>
          <a:bodyPr wrap="none" rtlCol="0">
            <a:spAutoFit/>
          </a:bodyPr>
          <a:lstStyle/>
          <a:p>
            <a:r>
              <a:rPr lang="en-IN" dirty="0">
                <a:solidFill>
                  <a:srgbClr val="FF0000"/>
                </a:solidFill>
              </a:rPr>
              <a:t>Click on Test-VS</a:t>
            </a:r>
          </a:p>
        </p:txBody>
      </p:sp>
      <p:sp>
        <p:nvSpPr>
          <p:cNvPr id="12" name="Oval 11"/>
          <p:cNvSpPr/>
          <p:nvPr/>
        </p:nvSpPr>
        <p:spPr>
          <a:xfrm>
            <a:off x="1955409" y="3613869"/>
            <a:ext cx="1280160" cy="195717"/>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4" name="Straight Arrow Connector 13"/>
          <p:cNvCxnSpPr/>
          <p:nvPr/>
        </p:nvCxnSpPr>
        <p:spPr>
          <a:xfrm flipV="1">
            <a:off x="3235569" y="2630658"/>
            <a:ext cx="3432517" cy="108954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52492" y="2314268"/>
            <a:ext cx="2391507" cy="369332"/>
          </a:xfrm>
          <a:prstGeom prst="rect">
            <a:avLst/>
          </a:prstGeom>
          <a:noFill/>
        </p:spPr>
        <p:txBody>
          <a:bodyPr wrap="square" rtlCol="0">
            <a:spAutoFit/>
          </a:bodyPr>
          <a:lstStyle/>
          <a:p>
            <a:r>
              <a:rPr lang="en-IN" dirty="0">
                <a:solidFill>
                  <a:srgbClr val="FF0000"/>
                </a:solidFill>
              </a:rPr>
              <a:t>Click on Virtual Server</a:t>
            </a:r>
          </a:p>
        </p:txBody>
      </p:sp>
    </p:spTree>
    <p:extLst>
      <p:ext uri="{BB962C8B-B14F-4D97-AF65-F5344CB8AC3E}">
        <p14:creationId xmlns:p14="http://schemas.microsoft.com/office/powerpoint/2010/main" val="352183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animBg="1"/>
      <p:bldP spid="1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529715"/>
            <a:ext cx="12192000" cy="1238250"/>
          </a:xfrm>
          <a:prstGeom prst="rect">
            <a:avLst/>
          </a:prstGeom>
        </p:spPr>
      </p:pic>
      <p:sp>
        <p:nvSpPr>
          <p:cNvPr id="5" name="Oval 4"/>
          <p:cNvSpPr/>
          <p:nvPr/>
        </p:nvSpPr>
        <p:spPr>
          <a:xfrm>
            <a:off x="3305908" y="1730326"/>
            <a:ext cx="1069144" cy="323557"/>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 name="Straight Arrow Connector 6"/>
          <p:cNvCxnSpPr/>
          <p:nvPr/>
        </p:nvCxnSpPr>
        <p:spPr>
          <a:xfrm>
            <a:off x="4389120" y="1913206"/>
            <a:ext cx="2658794" cy="23563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Cloud 8"/>
          <p:cNvSpPr/>
          <p:nvPr/>
        </p:nvSpPr>
        <p:spPr>
          <a:xfrm>
            <a:off x="7047914" y="1730326"/>
            <a:ext cx="3123028" cy="590843"/>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p:cNvSpPr txBox="1"/>
          <p:nvPr/>
        </p:nvSpPr>
        <p:spPr>
          <a:xfrm>
            <a:off x="7484012" y="1869217"/>
            <a:ext cx="1914883" cy="369332"/>
          </a:xfrm>
          <a:prstGeom prst="rect">
            <a:avLst/>
          </a:prstGeom>
          <a:noFill/>
        </p:spPr>
        <p:txBody>
          <a:bodyPr wrap="none" rtlCol="0">
            <a:spAutoFit/>
          </a:bodyPr>
          <a:lstStyle/>
          <a:p>
            <a:r>
              <a:rPr lang="en-IN" dirty="0">
                <a:solidFill>
                  <a:srgbClr val="FF0000"/>
                </a:solidFill>
              </a:rPr>
              <a:t>Click on Resources</a:t>
            </a:r>
          </a:p>
        </p:txBody>
      </p:sp>
      <p:pic>
        <p:nvPicPr>
          <p:cNvPr id="12" name="Picture 11"/>
          <p:cNvPicPr>
            <a:picLocks noChangeAspect="1"/>
          </p:cNvPicPr>
          <p:nvPr/>
        </p:nvPicPr>
        <p:blipFill>
          <a:blip r:embed="rId3"/>
          <a:stretch>
            <a:fillRect/>
          </a:stretch>
        </p:blipFill>
        <p:spPr>
          <a:xfrm>
            <a:off x="0" y="3488788"/>
            <a:ext cx="12192000" cy="3215493"/>
          </a:xfrm>
          <a:prstGeom prst="rect">
            <a:avLst/>
          </a:prstGeom>
        </p:spPr>
      </p:pic>
      <p:sp>
        <p:nvSpPr>
          <p:cNvPr id="13" name="Down Arrow 12"/>
          <p:cNvSpPr/>
          <p:nvPr/>
        </p:nvSpPr>
        <p:spPr>
          <a:xfrm>
            <a:off x="5697415" y="2767965"/>
            <a:ext cx="1350499" cy="720823"/>
          </a:xfrm>
          <a:prstGeom prst="down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p:cNvSpPr/>
          <p:nvPr/>
        </p:nvSpPr>
        <p:spPr>
          <a:xfrm>
            <a:off x="11197883" y="5275385"/>
            <a:ext cx="994118" cy="30948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Cloud 14"/>
          <p:cNvSpPr/>
          <p:nvPr/>
        </p:nvSpPr>
        <p:spPr>
          <a:xfrm>
            <a:off x="9200271" y="3840480"/>
            <a:ext cx="2729132" cy="998806"/>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p:cNvSpPr txBox="1"/>
          <p:nvPr/>
        </p:nvSpPr>
        <p:spPr>
          <a:xfrm>
            <a:off x="9706708" y="4332849"/>
            <a:ext cx="1728037" cy="369332"/>
          </a:xfrm>
          <a:prstGeom prst="rect">
            <a:avLst/>
          </a:prstGeom>
          <a:noFill/>
        </p:spPr>
        <p:txBody>
          <a:bodyPr wrap="none" rtlCol="0">
            <a:spAutoFit/>
          </a:bodyPr>
          <a:lstStyle/>
          <a:p>
            <a:r>
              <a:rPr lang="en-IN" dirty="0">
                <a:solidFill>
                  <a:srgbClr val="FF0000"/>
                </a:solidFill>
              </a:rPr>
              <a:t>Click on Manage</a:t>
            </a:r>
          </a:p>
        </p:txBody>
      </p:sp>
      <p:cxnSp>
        <p:nvCxnSpPr>
          <p:cNvPr id="18" name="Straight Arrow Connector 17"/>
          <p:cNvCxnSpPr/>
          <p:nvPr/>
        </p:nvCxnSpPr>
        <p:spPr>
          <a:xfrm>
            <a:off x="10860258" y="4839286"/>
            <a:ext cx="618979" cy="43609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6262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608" y="1479086"/>
            <a:ext cx="11915337" cy="2572409"/>
          </a:xfrm>
          <a:prstGeom prst="rect">
            <a:avLst/>
          </a:prstGeom>
        </p:spPr>
      </p:pic>
      <p:pic>
        <p:nvPicPr>
          <p:cNvPr id="5" name="Picture 4"/>
          <p:cNvPicPr>
            <a:picLocks noChangeAspect="1"/>
          </p:cNvPicPr>
          <p:nvPr/>
        </p:nvPicPr>
        <p:blipFill>
          <a:blip r:embed="rId3"/>
          <a:stretch>
            <a:fillRect/>
          </a:stretch>
        </p:blipFill>
        <p:spPr>
          <a:xfrm>
            <a:off x="126608" y="4628270"/>
            <a:ext cx="11915337" cy="2229730"/>
          </a:xfrm>
          <a:prstGeom prst="rect">
            <a:avLst/>
          </a:prstGeom>
        </p:spPr>
      </p:pic>
      <p:sp>
        <p:nvSpPr>
          <p:cNvPr id="6" name="Down Arrow 5"/>
          <p:cNvSpPr/>
          <p:nvPr/>
        </p:nvSpPr>
        <p:spPr>
          <a:xfrm>
            <a:off x="5838092" y="4051495"/>
            <a:ext cx="928468" cy="562708"/>
          </a:xfrm>
          <a:prstGeom prst="down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ounded Rectangle 6"/>
          <p:cNvSpPr/>
          <p:nvPr/>
        </p:nvSpPr>
        <p:spPr>
          <a:xfrm>
            <a:off x="1983545" y="6190370"/>
            <a:ext cx="10058400" cy="5339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3418449" y="2335237"/>
            <a:ext cx="2869809" cy="956603"/>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Arrow Connector 9"/>
          <p:cNvCxnSpPr>
            <a:stCxn id="8" idx="7"/>
          </p:cNvCxnSpPr>
          <p:nvPr/>
        </p:nvCxnSpPr>
        <p:spPr>
          <a:xfrm flipV="1">
            <a:off x="5867984" y="2096086"/>
            <a:ext cx="1447216" cy="379242"/>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40283" y="1911420"/>
            <a:ext cx="1764586" cy="369332"/>
          </a:xfrm>
          <a:prstGeom prst="rect">
            <a:avLst/>
          </a:prstGeom>
          <a:noFill/>
        </p:spPr>
        <p:txBody>
          <a:bodyPr wrap="none" rtlCol="0">
            <a:spAutoFit/>
          </a:bodyPr>
          <a:lstStyle/>
          <a:p>
            <a:r>
              <a:rPr lang="en-IN" dirty="0">
                <a:solidFill>
                  <a:srgbClr val="FF0000"/>
                </a:solidFill>
              </a:rPr>
              <a:t>Select Test-iRule </a:t>
            </a:r>
          </a:p>
        </p:txBody>
      </p:sp>
      <p:sp>
        <p:nvSpPr>
          <p:cNvPr id="12" name="Cloud 11"/>
          <p:cNvSpPr/>
          <p:nvPr/>
        </p:nvSpPr>
        <p:spPr>
          <a:xfrm>
            <a:off x="7315200" y="1589649"/>
            <a:ext cx="2560320" cy="885679"/>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a:off x="2363372" y="3291840"/>
            <a:ext cx="801859" cy="30948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5" name="Straight Arrow Connector 14"/>
          <p:cNvCxnSpPr>
            <a:stCxn id="13" idx="6"/>
          </p:cNvCxnSpPr>
          <p:nvPr/>
        </p:nvCxnSpPr>
        <p:spPr>
          <a:xfrm>
            <a:off x="3165231" y="3446585"/>
            <a:ext cx="1266092" cy="21804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20351" y="3471148"/>
            <a:ext cx="1810111" cy="369332"/>
          </a:xfrm>
          <a:prstGeom prst="rect">
            <a:avLst/>
          </a:prstGeom>
          <a:noFill/>
        </p:spPr>
        <p:txBody>
          <a:bodyPr wrap="none" rtlCol="0">
            <a:spAutoFit/>
          </a:bodyPr>
          <a:lstStyle/>
          <a:p>
            <a:r>
              <a:rPr lang="en-IN" dirty="0">
                <a:solidFill>
                  <a:srgbClr val="FF0000"/>
                </a:solidFill>
              </a:rPr>
              <a:t>Click on Finished</a:t>
            </a:r>
          </a:p>
        </p:txBody>
      </p:sp>
    </p:spTree>
    <p:extLst>
      <p:ext uri="{BB962C8B-B14F-4D97-AF65-F5344CB8AC3E}">
        <p14:creationId xmlns:p14="http://schemas.microsoft.com/office/powerpoint/2010/main" val="3660677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01874" y="2491252"/>
            <a:ext cx="7349067" cy="276999"/>
          </a:xfrm>
        </p:spPr>
        <p:txBody>
          <a:bodyPr/>
          <a:lstStyle/>
          <a:p>
            <a:r>
              <a:rPr lang="en-IN" sz="1600" dirty="0" smtClean="0"/>
              <a:t>We will use tacacs+ for authenticating user traffic</a:t>
            </a:r>
            <a:endParaRPr lang="en-IN" sz="1600" dirty="0"/>
          </a:p>
        </p:txBody>
      </p:sp>
      <p:sp>
        <p:nvSpPr>
          <p:cNvPr id="3" name="Title 2"/>
          <p:cNvSpPr>
            <a:spLocks noGrp="1"/>
          </p:cNvSpPr>
          <p:nvPr>
            <p:ph type="title"/>
          </p:nvPr>
        </p:nvSpPr>
        <p:spPr>
          <a:xfrm>
            <a:off x="2173237" y="1216955"/>
            <a:ext cx="7349067" cy="535531"/>
          </a:xfrm>
        </p:spPr>
        <p:txBody>
          <a:bodyPr/>
          <a:lstStyle/>
          <a:p>
            <a:r>
              <a:rPr lang="en-IN" sz="3200" dirty="0" smtClean="0">
                <a:solidFill>
                  <a:srgbClr val="E31837"/>
                </a:solidFill>
              </a:rPr>
              <a:t>Authentication using Remote Server</a:t>
            </a:r>
            <a:endParaRPr lang="en-IN" sz="3200" dirty="0">
              <a:solidFill>
                <a:srgbClr val="E31837"/>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080" y="2329840"/>
            <a:ext cx="5722437" cy="431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01874" y="3093929"/>
            <a:ext cx="4235518" cy="646331"/>
          </a:xfrm>
          <a:prstGeom prst="rect">
            <a:avLst/>
          </a:prstGeom>
          <a:noFill/>
        </p:spPr>
        <p:txBody>
          <a:bodyPr wrap="none" rtlCol="0">
            <a:spAutoFit/>
          </a:bodyPr>
          <a:lstStyle/>
          <a:p>
            <a:pPr marL="285750" indent="-285750">
              <a:buFont typeface="Wingdings" pitchFamily="2" charset="2"/>
              <a:buChar char="Ø"/>
            </a:pPr>
            <a:r>
              <a:rPr lang="en-IN" dirty="0" smtClean="0"/>
              <a:t>Goto System </a:t>
            </a:r>
            <a:r>
              <a:rPr lang="en-IN" dirty="0" smtClean="0">
                <a:sym typeface="Wingdings" pitchFamily="2" charset="2"/>
              </a:rPr>
              <a:t> Users  Authentication</a:t>
            </a:r>
          </a:p>
          <a:p>
            <a:pPr marL="285750" indent="-285750">
              <a:buFont typeface="Wingdings" pitchFamily="2" charset="2"/>
              <a:buChar char="Ø"/>
            </a:pPr>
            <a:r>
              <a:rPr lang="en-IN" dirty="0" smtClean="0">
                <a:sym typeface="Wingdings" pitchFamily="2" charset="2"/>
              </a:rPr>
              <a:t>Fill the following details</a:t>
            </a:r>
            <a:endParaRPr lang="en-IN" dirty="0"/>
          </a:p>
        </p:txBody>
      </p:sp>
    </p:spTree>
    <p:extLst>
      <p:ext uri="{BB962C8B-B14F-4D97-AF65-F5344CB8AC3E}">
        <p14:creationId xmlns:p14="http://schemas.microsoft.com/office/powerpoint/2010/main" val="25517287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01874" y="2491252"/>
            <a:ext cx="7349067" cy="276999"/>
          </a:xfrm>
        </p:spPr>
        <p:txBody>
          <a:bodyPr/>
          <a:lstStyle/>
          <a:p>
            <a:r>
              <a:rPr lang="en-US" sz="1600" dirty="0"/>
              <a:t>Assigning access control properties to user </a:t>
            </a:r>
            <a:r>
              <a:rPr lang="en-US" sz="1600" dirty="0" smtClean="0"/>
              <a:t>groups</a:t>
            </a:r>
            <a:endParaRPr lang="en-US" sz="1600" dirty="0"/>
          </a:p>
        </p:txBody>
      </p:sp>
      <p:sp>
        <p:nvSpPr>
          <p:cNvPr id="3" name="Title 2"/>
          <p:cNvSpPr>
            <a:spLocks noGrp="1"/>
          </p:cNvSpPr>
          <p:nvPr>
            <p:ph type="title"/>
          </p:nvPr>
        </p:nvSpPr>
        <p:spPr>
          <a:xfrm>
            <a:off x="2173237" y="1216955"/>
            <a:ext cx="7349067" cy="535531"/>
          </a:xfrm>
        </p:spPr>
        <p:txBody>
          <a:bodyPr/>
          <a:lstStyle/>
          <a:p>
            <a:r>
              <a:rPr lang="en-IN" sz="3200" dirty="0" smtClean="0">
                <a:solidFill>
                  <a:srgbClr val="E31837"/>
                </a:solidFill>
              </a:rPr>
              <a:t>Authentication using Remote Server</a:t>
            </a:r>
            <a:endParaRPr lang="en-IN" sz="3200" dirty="0">
              <a:solidFill>
                <a:srgbClr val="E31837"/>
              </a:solidFill>
            </a:endParaRPr>
          </a:p>
        </p:txBody>
      </p:sp>
      <p:sp>
        <p:nvSpPr>
          <p:cNvPr id="5" name="TextBox 4"/>
          <p:cNvSpPr txBox="1"/>
          <p:nvPr/>
        </p:nvSpPr>
        <p:spPr>
          <a:xfrm>
            <a:off x="901874" y="3093929"/>
            <a:ext cx="4764125" cy="923330"/>
          </a:xfrm>
          <a:prstGeom prst="rect">
            <a:avLst/>
          </a:prstGeom>
          <a:noFill/>
        </p:spPr>
        <p:txBody>
          <a:bodyPr wrap="none" rtlCol="0">
            <a:spAutoFit/>
          </a:bodyPr>
          <a:lstStyle/>
          <a:p>
            <a:pPr marL="285750" indent="-285750">
              <a:buFont typeface="Wingdings" pitchFamily="2" charset="2"/>
              <a:buChar char="Ø"/>
            </a:pPr>
            <a:r>
              <a:rPr lang="en-IN" dirty="0" smtClean="0"/>
              <a:t>Goto System </a:t>
            </a:r>
            <a:r>
              <a:rPr lang="en-IN" dirty="0" smtClean="0">
                <a:sym typeface="Wingdings" pitchFamily="2" charset="2"/>
              </a:rPr>
              <a:t> Users  Remote Role Groups</a:t>
            </a:r>
          </a:p>
          <a:p>
            <a:pPr marL="285750" indent="-285750">
              <a:buFont typeface="Wingdings" pitchFamily="2" charset="2"/>
              <a:buChar char="Ø"/>
            </a:pPr>
            <a:r>
              <a:rPr lang="en-IN" dirty="0" smtClean="0">
                <a:sym typeface="Wingdings" pitchFamily="2" charset="2"/>
              </a:rPr>
              <a:t>Click create</a:t>
            </a:r>
          </a:p>
          <a:p>
            <a:pPr marL="285750" indent="-285750">
              <a:buFont typeface="Wingdings" pitchFamily="2" charset="2"/>
              <a:buChar char="Ø"/>
            </a:pPr>
            <a:r>
              <a:rPr lang="en-IN" dirty="0" smtClean="0">
                <a:sym typeface="Wingdings" pitchFamily="2" charset="2"/>
              </a:rPr>
              <a:t>Fill the following details</a:t>
            </a:r>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746" y="2921696"/>
            <a:ext cx="56007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102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5563" y="2391507"/>
            <a:ext cx="4067588" cy="707886"/>
          </a:xfrm>
          <a:prstGeom prst="rect">
            <a:avLst/>
          </a:prstGeom>
          <a:noFill/>
        </p:spPr>
        <p:txBody>
          <a:bodyPr wrap="none" rtlCol="0">
            <a:spAutoFit/>
          </a:bodyPr>
          <a:lstStyle/>
          <a:p>
            <a:r>
              <a:rPr lang="en-IN" sz="4000" b="1" dirty="0"/>
              <a:t>NTP Configuration</a:t>
            </a:r>
          </a:p>
        </p:txBody>
      </p:sp>
    </p:spTree>
    <p:extLst>
      <p:ext uri="{BB962C8B-B14F-4D97-AF65-F5344CB8AC3E}">
        <p14:creationId xmlns:p14="http://schemas.microsoft.com/office/powerpoint/2010/main" val="7195322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745" y="1487438"/>
            <a:ext cx="5824024" cy="3686175"/>
          </a:xfrm>
          <a:prstGeom prst="rect">
            <a:avLst/>
          </a:prstGeom>
        </p:spPr>
      </p:pic>
      <p:sp>
        <p:nvSpPr>
          <p:cNvPr id="6" name="Rectangle 5"/>
          <p:cNvSpPr/>
          <p:nvPr/>
        </p:nvSpPr>
        <p:spPr>
          <a:xfrm>
            <a:off x="3193363" y="3981157"/>
            <a:ext cx="1280160" cy="267286"/>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p:cNvPicPr>
            <a:picLocks noChangeAspect="1"/>
          </p:cNvPicPr>
          <p:nvPr/>
        </p:nvPicPr>
        <p:blipFill>
          <a:blip r:embed="rId3"/>
          <a:stretch>
            <a:fillRect/>
          </a:stretch>
        </p:blipFill>
        <p:spPr>
          <a:xfrm>
            <a:off x="6698713" y="1487438"/>
            <a:ext cx="5258825" cy="3714750"/>
          </a:xfrm>
          <a:prstGeom prst="rect">
            <a:avLst/>
          </a:prstGeom>
        </p:spPr>
      </p:pic>
      <p:sp>
        <p:nvSpPr>
          <p:cNvPr id="8" name="Right Arrow 7"/>
          <p:cNvSpPr/>
          <p:nvPr/>
        </p:nvSpPr>
        <p:spPr>
          <a:xfrm>
            <a:off x="5978769" y="3404382"/>
            <a:ext cx="719944" cy="450166"/>
          </a:xfrm>
          <a:prstGeom prst="right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Arrow Connector 9"/>
          <p:cNvCxnSpPr/>
          <p:nvPr/>
        </p:nvCxnSpPr>
        <p:spPr>
          <a:xfrm flipH="1">
            <a:off x="3305908" y="4276578"/>
            <a:ext cx="436098" cy="119575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Cloud 10"/>
          <p:cNvSpPr/>
          <p:nvPr/>
        </p:nvSpPr>
        <p:spPr>
          <a:xfrm>
            <a:off x="689317" y="5472332"/>
            <a:ext cx="4937760" cy="928468"/>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2433707" y="5809956"/>
            <a:ext cx="1345240" cy="369332"/>
          </a:xfrm>
          <a:prstGeom prst="rect">
            <a:avLst/>
          </a:prstGeom>
          <a:noFill/>
        </p:spPr>
        <p:txBody>
          <a:bodyPr wrap="none" rtlCol="0">
            <a:spAutoFit/>
          </a:bodyPr>
          <a:lstStyle/>
          <a:p>
            <a:r>
              <a:rPr lang="en-IN" dirty="0">
                <a:solidFill>
                  <a:srgbClr val="FF0000"/>
                </a:solidFill>
              </a:rPr>
              <a:t>Click on NTP</a:t>
            </a:r>
          </a:p>
        </p:txBody>
      </p:sp>
      <p:sp>
        <p:nvSpPr>
          <p:cNvPr id="13" name="Cloud 12"/>
          <p:cNvSpPr/>
          <p:nvPr/>
        </p:nvSpPr>
        <p:spPr>
          <a:xfrm>
            <a:off x="7371471" y="5683348"/>
            <a:ext cx="4487594" cy="717452"/>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p:cNvSpPr/>
          <p:nvPr/>
        </p:nvSpPr>
        <p:spPr>
          <a:xfrm>
            <a:off x="8356209" y="4389120"/>
            <a:ext cx="618979" cy="36576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Arrow Connector 15"/>
          <p:cNvCxnSpPr/>
          <p:nvPr/>
        </p:nvCxnSpPr>
        <p:spPr>
          <a:xfrm>
            <a:off x="8623495" y="4768948"/>
            <a:ext cx="703385" cy="91440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9650437" y="2447778"/>
            <a:ext cx="2307101" cy="717453"/>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9" name="Straight Arrow Connector 18"/>
          <p:cNvCxnSpPr/>
          <p:nvPr/>
        </p:nvCxnSpPr>
        <p:spPr>
          <a:xfrm flipH="1" flipV="1">
            <a:off x="6372665" y="1209822"/>
            <a:ext cx="3207433" cy="158964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346917" y="1006278"/>
            <a:ext cx="1223412" cy="369332"/>
          </a:xfrm>
          <a:prstGeom prst="rect">
            <a:avLst/>
          </a:prstGeom>
          <a:noFill/>
        </p:spPr>
        <p:txBody>
          <a:bodyPr wrap="none" rtlCol="0">
            <a:spAutoFit/>
          </a:bodyPr>
          <a:lstStyle/>
          <a:p>
            <a:r>
              <a:rPr lang="en-IN" dirty="0">
                <a:solidFill>
                  <a:srgbClr val="FF0000"/>
                </a:solidFill>
              </a:rPr>
              <a:t>Add NTP IP</a:t>
            </a:r>
          </a:p>
        </p:txBody>
      </p:sp>
      <p:sp>
        <p:nvSpPr>
          <p:cNvPr id="21" name="Cloud 20"/>
          <p:cNvSpPr/>
          <p:nvPr/>
        </p:nvSpPr>
        <p:spPr>
          <a:xfrm>
            <a:off x="4037428" y="675249"/>
            <a:ext cx="2335237" cy="812189"/>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p:cNvSpPr txBox="1"/>
          <p:nvPr/>
        </p:nvSpPr>
        <p:spPr>
          <a:xfrm>
            <a:off x="8487483" y="5810916"/>
            <a:ext cx="1678793" cy="369332"/>
          </a:xfrm>
          <a:prstGeom prst="rect">
            <a:avLst/>
          </a:prstGeom>
          <a:noFill/>
        </p:spPr>
        <p:txBody>
          <a:bodyPr wrap="square" rtlCol="0">
            <a:spAutoFit/>
          </a:bodyPr>
          <a:lstStyle/>
          <a:p>
            <a:r>
              <a:rPr lang="en-IN" dirty="0">
                <a:solidFill>
                  <a:srgbClr val="FF0000"/>
                </a:solidFill>
              </a:rPr>
              <a:t>Click for Update</a:t>
            </a:r>
          </a:p>
        </p:txBody>
      </p:sp>
    </p:spTree>
    <p:extLst>
      <p:ext uri="{BB962C8B-B14F-4D97-AF65-F5344CB8AC3E}">
        <p14:creationId xmlns:p14="http://schemas.microsoft.com/office/powerpoint/2010/main" val="32420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p:bldP spid="13" grpId="0" animBg="1"/>
      <p:bldP spid="14" grpId="0" animBg="1"/>
      <p:bldP spid="17" grpId="0" animBg="1"/>
      <p:bldP spid="20" grpId="0"/>
      <p:bldP spid="21" grpId="0" animBg="1"/>
      <p:bldP spid="2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6284" y="2476787"/>
            <a:ext cx="7349067" cy="646331"/>
          </a:xfrm>
        </p:spPr>
        <p:txBody>
          <a:bodyPr/>
          <a:lstStyle/>
          <a:p>
            <a:pPr algn="ctr"/>
            <a:r>
              <a:rPr lang="en-IN" dirty="0">
                <a:solidFill>
                  <a:schemeClr val="tx1"/>
                </a:solidFill>
              </a:rPr>
              <a:t>SNMP Configuration</a:t>
            </a:r>
          </a:p>
        </p:txBody>
      </p:sp>
    </p:spTree>
    <p:extLst>
      <p:ext uri="{BB962C8B-B14F-4D97-AF65-F5344CB8AC3E}">
        <p14:creationId xmlns:p14="http://schemas.microsoft.com/office/powerpoint/2010/main" val="557276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6609" y="1764395"/>
            <a:ext cx="5445516" cy="4362450"/>
          </a:xfrm>
          <a:prstGeom prst="rect">
            <a:avLst/>
          </a:prstGeom>
        </p:spPr>
      </p:pic>
      <p:sp>
        <p:nvSpPr>
          <p:cNvPr id="6" name="Oval 5"/>
          <p:cNvSpPr/>
          <p:nvPr/>
        </p:nvSpPr>
        <p:spPr>
          <a:xfrm>
            <a:off x="3277772" y="5247249"/>
            <a:ext cx="1237957" cy="196948"/>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p:cNvPicPr>
            <a:picLocks noChangeAspect="1"/>
          </p:cNvPicPr>
          <p:nvPr/>
        </p:nvPicPr>
        <p:blipFill>
          <a:blip r:embed="rId3"/>
          <a:stretch>
            <a:fillRect/>
          </a:stretch>
        </p:blipFill>
        <p:spPr>
          <a:xfrm>
            <a:off x="6738426" y="1764395"/>
            <a:ext cx="5261316" cy="4362450"/>
          </a:xfrm>
          <a:prstGeom prst="rect">
            <a:avLst/>
          </a:prstGeom>
        </p:spPr>
      </p:pic>
      <p:sp>
        <p:nvSpPr>
          <p:cNvPr id="8" name="Rounded Rectangle 7"/>
          <p:cNvSpPr/>
          <p:nvPr/>
        </p:nvSpPr>
        <p:spPr>
          <a:xfrm>
            <a:off x="9903655" y="2602524"/>
            <a:ext cx="2096087" cy="1828800"/>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 name="Straight Arrow Connector 9"/>
          <p:cNvCxnSpPr/>
          <p:nvPr/>
        </p:nvCxnSpPr>
        <p:spPr>
          <a:xfrm flipH="1" flipV="1">
            <a:off x="7274257" y="1575582"/>
            <a:ext cx="2615331" cy="2166424"/>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Cloud 10"/>
          <p:cNvSpPr/>
          <p:nvPr/>
        </p:nvSpPr>
        <p:spPr>
          <a:xfrm>
            <a:off x="5064368" y="745588"/>
            <a:ext cx="3752085" cy="829994"/>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Cloud 11"/>
          <p:cNvSpPr/>
          <p:nvPr/>
        </p:nvSpPr>
        <p:spPr>
          <a:xfrm>
            <a:off x="3671668" y="6042437"/>
            <a:ext cx="2609662" cy="639717"/>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4" name="Straight Arrow Connector 13"/>
          <p:cNvCxnSpPr/>
          <p:nvPr/>
        </p:nvCxnSpPr>
        <p:spPr>
          <a:xfrm>
            <a:off x="4332849" y="5444197"/>
            <a:ext cx="182880" cy="68264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8609428" y="5880295"/>
            <a:ext cx="492369" cy="246550"/>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7" name="Straight Arrow Connector 16"/>
          <p:cNvCxnSpPr>
            <a:stCxn id="15" idx="5"/>
          </p:cNvCxnSpPr>
          <p:nvPr/>
        </p:nvCxnSpPr>
        <p:spPr>
          <a:xfrm>
            <a:off x="9029691" y="6090739"/>
            <a:ext cx="1212114" cy="41433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53758" y="887102"/>
            <a:ext cx="3053913" cy="369332"/>
          </a:xfrm>
          <a:prstGeom prst="rect">
            <a:avLst/>
          </a:prstGeom>
          <a:noFill/>
        </p:spPr>
        <p:txBody>
          <a:bodyPr wrap="none" rtlCol="0">
            <a:spAutoFit/>
          </a:bodyPr>
          <a:lstStyle/>
          <a:p>
            <a:r>
              <a:rPr lang="en-IN" dirty="0">
                <a:solidFill>
                  <a:srgbClr val="FF0000"/>
                </a:solidFill>
              </a:rPr>
              <a:t>Insert SNMP server IP and Add</a:t>
            </a:r>
          </a:p>
        </p:txBody>
      </p:sp>
      <p:sp>
        <p:nvSpPr>
          <p:cNvPr id="21" name="TextBox 20"/>
          <p:cNvSpPr txBox="1"/>
          <p:nvPr/>
        </p:nvSpPr>
        <p:spPr>
          <a:xfrm>
            <a:off x="3821751" y="6148653"/>
            <a:ext cx="2242730" cy="369332"/>
          </a:xfrm>
          <a:prstGeom prst="rect">
            <a:avLst/>
          </a:prstGeom>
          <a:noFill/>
        </p:spPr>
        <p:txBody>
          <a:bodyPr wrap="none" rtlCol="0">
            <a:spAutoFit/>
          </a:bodyPr>
          <a:lstStyle/>
          <a:p>
            <a:r>
              <a:rPr lang="en-IN" dirty="0">
                <a:solidFill>
                  <a:srgbClr val="FF0000"/>
                </a:solidFill>
              </a:rPr>
              <a:t>Click on Configuration</a:t>
            </a:r>
          </a:p>
        </p:txBody>
      </p:sp>
      <p:sp>
        <p:nvSpPr>
          <p:cNvPr id="22" name="TextBox 21"/>
          <p:cNvSpPr txBox="1"/>
          <p:nvPr/>
        </p:nvSpPr>
        <p:spPr>
          <a:xfrm>
            <a:off x="10100184" y="6272092"/>
            <a:ext cx="1607684" cy="369332"/>
          </a:xfrm>
          <a:prstGeom prst="rect">
            <a:avLst/>
          </a:prstGeom>
          <a:noFill/>
        </p:spPr>
        <p:txBody>
          <a:bodyPr wrap="none" rtlCol="0">
            <a:spAutoFit/>
          </a:bodyPr>
          <a:lstStyle/>
          <a:p>
            <a:r>
              <a:rPr lang="en-IN" dirty="0">
                <a:solidFill>
                  <a:srgbClr val="FF0000"/>
                </a:solidFill>
              </a:rPr>
              <a:t>Click to Update</a:t>
            </a:r>
          </a:p>
        </p:txBody>
      </p:sp>
      <p:sp>
        <p:nvSpPr>
          <p:cNvPr id="24" name="Right Arrow 23"/>
          <p:cNvSpPr/>
          <p:nvPr/>
        </p:nvSpPr>
        <p:spPr>
          <a:xfrm>
            <a:off x="5572125" y="3516924"/>
            <a:ext cx="1166300" cy="727530"/>
          </a:xfrm>
          <a:prstGeom prst="right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7094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P spid="15" grpId="0" animBg="1"/>
      <p:bldP spid="19" grpId="0"/>
      <p:bldP spid="21" grpId="0"/>
      <p:bldP spid="22" grpId="0"/>
      <p:bldP spid="2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745" y="1464079"/>
            <a:ext cx="5800802" cy="2875910"/>
          </a:xfrm>
          <a:prstGeom prst="rect">
            <a:avLst/>
          </a:prstGeom>
        </p:spPr>
      </p:pic>
      <p:sp>
        <p:nvSpPr>
          <p:cNvPr id="6" name="Rounded Rectangle 5"/>
          <p:cNvSpPr/>
          <p:nvPr/>
        </p:nvSpPr>
        <p:spPr>
          <a:xfrm>
            <a:off x="2251881" y="2115402"/>
            <a:ext cx="873456" cy="382138"/>
          </a:xfrm>
          <a:prstGeom prst="round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p:cNvCxnSpPr/>
          <p:nvPr/>
        </p:nvCxnSpPr>
        <p:spPr>
          <a:xfrm flipV="1">
            <a:off x="3166281" y="2156346"/>
            <a:ext cx="3493826" cy="21836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Cloud 8"/>
          <p:cNvSpPr/>
          <p:nvPr/>
        </p:nvSpPr>
        <p:spPr>
          <a:xfrm>
            <a:off x="6782936" y="1282888"/>
            <a:ext cx="3930555" cy="1705970"/>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p:cNvSpPr txBox="1"/>
          <p:nvPr/>
        </p:nvSpPr>
        <p:spPr>
          <a:xfrm>
            <a:off x="7328846" y="1728379"/>
            <a:ext cx="2838734" cy="646331"/>
          </a:xfrm>
          <a:prstGeom prst="rect">
            <a:avLst/>
          </a:prstGeom>
          <a:noFill/>
        </p:spPr>
        <p:txBody>
          <a:bodyPr wrap="square" rtlCol="0">
            <a:spAutoFit/>
          </a:bodyPr>
          <a:lstStyle/>
          <a:p>
            <a:r>
              <a:rPr lang="en-IN" dirty="0">
                <a:solidFill>
                  <a:srgbClr val="FF0000"/>
                </a:solidFill>
              </a:rPr>
              <a:t>Select SNMP version According to requirement </a:t>
            </a:r>
          </a:p>
        </p:txBody>
      </p:sp>
      <p:pic>
        <p:nvPicPr>
          <p:cNvPr id="12" name="Picture 11"/>
          <p:cNvPicPr>
            <a:picLocks noChangeAspect="1"/>
          </p:cNvPicPr>
          <p:nvPr/>
        </p:nvPicPr>
        <p:blipFill>
          <a:blip r:embed="rId3"/>
          <a:stretch>
            <a:fillRect/>
          </a:stretch>
        </p:blipFill>
        <p:spPr>
          <a:xfrm>
            <a:off x="154745" y="5094381"/>
            <a:ext cx="11901267" cy="1475231"/>
          </a:xfrm>
          <a:prstGeom prst="rect">
            <a:avLst/>
          </a:prstGeom>
        </p:spPr>
      </p:pic>
      <p:sp>
        <p:nvSpPr>
          <p:cNvPr id="13" name="Bent Arrow 12"/>
          <p:cNvSpPr/>
          <p:nvPr/>
        </p:nvSpPr>
        <p:spPr>
          <a:xfrm rot="5400000">
            <a:off x="5766857" y="3778054"/>
            <a:ext cx="1505019" cy="1127642"/>
          </a:xfrm>
          <a:prstGeom prst="bent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Oval 13"/>
          <p:cNvSpPr/>
          <p:nvPr/>
        </p:nvSpPr>
        <p:spPr>
          <a:xfrm>
            <a:off x="11245755" y="5677469"/>
            <a:ext cx="655093" cy="368489"/>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Arrow Connector 15"/>
          <p:cNvCxnSpPr>
            <a:stCxn id="14" idx="0"/>
          </p:cNvCxnSpPr>
          <p:nvPr/>
        </p:nvCxnSpPr>
        <p:spPr>
          <a:xfrm flipH="1" flipV="1">
            <a:off x="10986448" y="4449170"/>
            <a:ext cx="586854" cy="122829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Cloud 16"/>
          <p:cNvSpPr/>
          <p:nvPr/>
        </p:nvSpPr>
        <p:spPr>
          <a:xfrm>
            <a:off x="8993875" y="3743249"/>
            <a:ext cx="2906973" cy="760511"/>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p:cNvSpPr txBox="1"/>
          <p:nvPr/>
        </p:nvSpPr>
        <p:spPr>
          <a:xfrm>
            <a:off x="9498842" y="3998794"/>
            <a:ext cx="1579663" cy="369332"/>
          </a:xfrm>
          <a:prstGeom prst="rect">
            <a:avLst/>
          </a:prstGeom>
          <a:noFill/>
        </p:spPr>
        <p:txBody>
          <a:bodyPr wrap="none" rtlCol="0">
            <a:spAutoFit/>
          </a:bodyPr>
          <a:lstStyle/>
          <a:p>
            <a:r>
              <a:rPr lang="en-IN" dirty="0">
                <a:solidFill>
                  <a:srgbClr val="FF0000"/>
                </a:solidFill>
              </a:rPr>
              <a:t>Click on Create</a:t>
            </a:r>
          </a:p>
        </p:txBody>
      </p:sp>
    </p:spTree>
    <p:extLst>
      <p:ext uri="{BB962C8B-B14F-4D97-AF65-F5344CB8AC3E}">
        <p14:creationId xmlns:p14="http://schemas.microsoft.com/office/powerpoint/2010/main" val="251002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3" grpId="0" animBg="1"/>
      <p:bldP spid="14" grpId="0" animBg="1"/>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2006" y="1093234"/>
            <a:ext cx="5561779" cy="584775"/>
          </a:xfrm>
          <a:prstGeom prst="rect">
            <a:avLst/>
          </a:prstGeom>
          <a:noFill/>
        </p:spPr>
        <p:txBody>
          <a:bodyPr wrap="none" rtlCol="0">
            <a:spAutoFit/>
          </a:bodyPr>
          <a:lstStyle/>
          <a:p>
            <a:pPr algn="ctr"/>
            <a:r>
              <a:rPr lang="en-IN" sz="3200" b="1" dirty="0"/>
              <a:t>BIG-IP web-based configuration</a:t>
            </a:r>
          </a:p>
        </p:txBody>
      </p:sp>
      <p:sp>
        <p:nvSpPr>
          <p:cNvPr id="5" name="Rectangle 4"/>
          <p:cNvSpPr/>
          <p:nvPr/>
        </p:nvSpPr>
        <p:spPr>
          <a:xfrm>
            <a:off x="4766872" y="1870759"/>
            <a:ext cx="2368446" cy="884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 Access using default IP</a:t>
            </a:r>
          </a:p>
        </p:txBody>
      </p:sp>
      <p:sp>
        <p:nvSpPr>
          <p:cNvPr id="6" name="Rectangle 5"/>
          <p:cNvSpPr/>
          <p:nvPr/>
        </p:nvSpPr>
        <p:spPr>
          <a:xfrm>
            <a:off x="4766872" y="3049508"/>
            <a:ext cx="2368446" cy="884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2. License the BIG-IP</a:t>
            </a:r>
          </a:p>
        </p:txBody>
      </p:sp>
      <p:sp>
        <p:nvSpPr>
          <p:cNvPr id="7" name="Rectangle 6"/>
          <p:cNvSpPr/>
          <p:nvPr/>
        </p:nvSpPr>
        <p:spPr>
          <a:xfrm>
            <a:off x="4766872" y="4197694"/>
            <a:ext cx="2368446" cy="884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3. Run the Setup Utility</a:t>
            </a:r>
          </a:p>
        </p:txBody>
      </p:sp>
      <p:sp>
        <p:nvSpPr>
          <p:cNvPr id="8" name="Rectangle 7"/>
          <p:cNvSpPr/>
          <p:nvPr/>
        </p:nvSpPr>
        <p:spPr>
          <a:xfrm>
            <a:off x="4766872" y="5345022"/>
            <a:ext cx="2368446" cy="8844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4. Configure BIG-IP objects( Nodes, Pools and Virtual Servers)</a:t>
            </a:r>
          </a:p>
        </p:txBody>
      </p:sp>
      <p:sp>
        <p:nvSpPr>
          <p:cNvPr id="10" name="Down Arrow 9"/>
          <p:cNvSpPr/>
          <p:nvPr/>
        </p:nvSpPr>
        <p:spPr>
          <a:xfrm>
            <a:off x="5786203" y="3933928"/>
            <a:ext cx="329784" cy="263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Down Arrow 10"/>
          <p:cNvSpPr/>
          <p:nvPr/>
        </p:nvSpPr>
        <p:spPr>
          <a:xfrm>
            <a:off x="5758723" y="5075681"/>
            <a:ext cx="329784" cy="263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Down Arrow 11"/>
          <p:cNvSpPr/>
          <p:nvPr/>
        </p:nvSpPr>
        <p:spPr>
          <a:xfrm>
            <a:off x="5778707" y="2768546"/>
            <a:ext cx="329784" cy="2637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Down Arrow 12"/>
          <p:cNvSpPr/>
          <p:nvPr/>
        </p:nvSpPr>
        <p:spPr>
          <a:xfrm rot="3407576">
            <a:off x="7658090" y="4631182"/>
            <a:ext cx="360447" cy="1393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8859186" y="4677959"/>
            <a:ext cx="3177915" cy="1077218"/>
          </a:xfrm>
          <a:prstGeom prst="rect">
            <a:avLst/>
          </a:prstGeom>
          <a:noFill/>
        </p:spPr>
        <p:txBody>
          <a:bodyPr wrap="square" rtlCol="0">
            <a:spAutoFit/>
          </a:bodyPr>
          <a:lstStyle/>
          <a:p>
            <a:pPr algn="ctr"/>
            <a:r>
              <a:rPr lang="en-IN" sz="3200" b="1" dirty="0">
                <a:solidFill>
                  <a:srgbClr val="0070C0"/>
                </a:solidFill>
              </a:rPr>
              <a:t>BIG-IP LTM Basic Configuration</a:t>
            </a:r>
          </a:p>
        </p:txBody>
      </p:sp>
    </p:spTree>
    <p:extLst>
      <p:ext uri="{BB962C8B-B14F-4D97-AF65-F5344CB8AC3E}">
        <p14:creationId xmlns:p14="http://schemas.microsoft.com/office/powerpoint/2010/main" val="31068254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8812" y="1466209"/>
            <a:ext cx="11830930" cy="2124075"/>
          </a:xfrm>
          <a:prstGeom prst="rect">
            <a:avLst/>
          </a:prstGeom>
        </p:spPr>
      </p:pic>
      <p:pic>
        <p:nvPicPr>
          <p:cNvPr id="6" name="Picture 5"/>
          <p:cNvPicPr>
            <a:picLocks noChangeAspect="1"/>
          </p:cNvPicPr>
          <p:nvPr/>
        </p:nvPicPr>
        <p:blipFill>
          <a:blip r:embed="rId3"/>
          <a:stretch>
            <a:fillRect/>
          </a:stretch>
        </p:blipFill>
        <p:spPr>
          <a:xfrm>
            <a:off x="168811" y="4803301"/>
            <a:ext cx="11830931" cy="1752244"/>
          </a:xfrm>
          <a:prstGeom prst="rect">
            <a:avLst/>
          </a:prstGeom>
        </p:spPr>
      </p:pic>
      <p:sp>
        <p:nvSpPr>
          <p:cNvPr id="7" name="Down Arrow 6"/>
          <p:cNvSpPr/>
          <p:nvPr/>
        </p:nvSpPr>
        <p:spPr>
          <a:xfrm>
            <a:off x="5622878" y="3590284"/>
            <a:ext cx="1037229" cy="1213017"/>
          </a:xfrm>
          <a:prstGeom prst="down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677326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40750" y="3090936"/>
            <a:ext cx="7349067" cy="646331"/>
          </a:xfrm>
        </p:spPr>
        <p:txBody>
          <a:bodyPr/>
          <a:lstStyle/>
          <a:p>
            <a:r>
              <a:rPr lang="en-US" dirty="0" smtClean="0">
                <a:solidFill>
                  <a:srgbClr val="002060"/>
                </a:solidFill>
              </a:rPr>
              <a:t>Packet Capturing on F5 LB</a:t>
            </a:r>
            <a:endParaRPr lang="en-US" dirty="0">
              <a:solidFill>
                <a:srgbClr val="002060"/>
              </a:solidFill>
            </a:endParaRPr>
          </a:p>
        </p:txBody>
      </p:sp>
    </p:spTree>
    <p:extLst>
      <p:ext uri="{BB962C8B-B14F-4D97-AF65-F5344CB8AC3E}">
        <p14:creationId xmlns:p14="http://schemas.microsoft.com/office/powerpoint/2010/main" val="42564957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2007" y="403427"/>
            <a:ext cx="3379451" cy="400110"/>
          </a:xfrm>
          <a:prstGeom prst="rect">
            <a:avLst/>
          </a:prstGeom>
        </p:spPr>
        <p:txBody>
          <a:bodyPr wrap="none">
            <a:spAutoFit/>
          </a:bodyPr>
          <a:lstStyle/>
          <a:p>
            <a:r>
              <a:rPr lang="en-US" sz="2000" b="1" u="sng" dirty="0" smtClean="0">
                <a:solidFill>
                  <a:srgbClr val="002060"/>
                </a:solidFill>
                <a:latin typeface="Cambria" pitchFamily="18" charset="0"/>
                <a:cs typeface="Calibri" panose="020F0502020204030204" pitchFamily="34" charset="0"/>
              </a:rPr>
              <a:t>Capturing Packets from CLI</a:t>
            </a:r>
            <a:endParaRPr lang="en-US" sz="2000" b="1" u="sng" dirty="0">
              <a:solidFill>
                <a:srgbClr val="002060"/>
              </a:solidFill>
              <a:latin typeface="Cambria" pitchFamily="18" charset="0"/>
              <a:cs typeface="Calibri" panose="020F0502020204030204" pitchFamily="34" charset="0"/>
            </a:endParaRPr>
          </a:p>
        </p:txBody>
      </p:sp>
      <p:sp>
        <p:nvSpPr>
          <p:cNvPr id="5" name="Rectangle 4"/>
          <p:cNvSpPr/>
          <p:nvPr/>
        </p:nvSpPr>
        <p:spPr>
          <a:xfrm>
            <a:off x="141748" y="1279056"/>
            <a:ext cx="11950168" cy="923330"/>
          </a:xfrm>
          <a:prstGeom prst="rect">
            <a:avLst/>
          </a:prstGeom>
        </p:spPr>
        <p:txBody>
          <a:bodyPr wrap="square">
            <a:spAutoFit/>
          </a:bodyPr>
          <a:lstStyle/>
          <a:p>
            <a:pPr marL="285750" indent="-285750">
              <a:buFont typeface="Wingdings" pitchFamily="2" charset="2"/>
              <a:buChar char="Ø"/>
            </a:pPr>
            <a:r>
              <a:rPr lang="en-US" b="1" u="sng" dirty="0" smtClean="0">
                <a:solidFill>
                  <a:srgbClr val="002060"/>
                </a:solidFill>
                <a:latin typeface="Cambria" pitchFamily="18" charset="0"/>
              </a:rPr>
              <a:t>Packet Capture from Command Line on F5 LB-</a:t>
            </a:r>
          </a:p>
          <a:p>
            <a:pPr marL="742950" lvl="1" indent="-285750">
              <a:buFont typeface="Wingdings" pitchFamily="2" charset="2"/>
              <a:buChar char="ü"/>
            </a:pPr>
            <a:r>
              <a:rPr lang="en-US" dirty="0" smtClean="0">
                <a:solidFill>
                  <a:prstClr val="black"/>
                </a:solidFill>
                <a:latin typeface="Cambria" pitchFamily="18" charset="0"/>
              </a:rPr>
              <a:t>Use the command tcpdump –D to see all available interfaces</a:t>
            </a:r>
            <a:r>
              <a:rPr lang="en-US" dirty="0" smtClean="0">
                <a:solidFill>
                  <a:srgbClr val="002060"/>
                </a:solidFill>
                <a:latin typeface="Cambria" pitchFamily="18" charset="0"/>
              </a:rPr>
              <a:t>.</a:t>
            </a:r>
            <a:endParaRPr lang="en-US" dirty="0">
              <a:solidFill>
                <a:prstClr val="black"/>
              </a:solidFill>
              <a:latin typeface="Cambria" pitchFamily="18" charset="0"/>
            </a:endParaRPr>
          </a:p>
          <a:p>
            <a:pPr lvl="1"/>
            <a:endParaRPr lang="en-US" dirty="0">
              <a:solidFill>
                <a:prstClr val="black"/>
              </a:solidFill>
            </a:endParaRP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89" y="2202386"/>
            <a:ext cx="5254460" cy="146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Callout 5"/>
          <p:cNvSpPr/>
          <p:nvPr/>
        </p:nvSpPr>
        <p:spPr>
          <a:xfrm>
            <a:off x="7246960" y="2135874"/>
            <a:ext cx="2361063" cy="1132764"/>
          </a:xfrm>
          <a:prstGeom prst="wedgeEllipseCallout">
            <a:avLst>
              <a:gd name="adj1" fmla="val -112280"/>
              <a:gd name="adj2" fmla="val -25171"/>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rgbClr val="002060"/>
                </a:solidFill>
                <a:latin typeface="Cambria" pitchFamily="18" charset="0"/>
              </a:rPr>
              <a:t>To See list of all available Interfaces</a:t>
            </a:r>
            <a:endParaRPr lang="en-US" dirty="0">
              <a:solidFill>
                <a:srgbClr val="002060"/>
              </a:solidFill>
              <a:latin typeface="Cambria" pitchFamily="18" charset="0"/>
            </a:endParaRPr>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416" y="5052587"/>
            <a:ext cx="85725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Callout 6"/>
          <p:cNvSpPr/>
          <p:nvPr/>
        </p:nvSpPr>
        <p:spPr>
          <a:xfrm>
            <a:off x="7137778" y="3794079"/>
            <a:ext cx="2674961" cy="1105468"/>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prstClr val="white"/>
                </a:solidFill>
              </a:rPr>
              <a:t>We selected interface no. 1 i.e eth0</a:t>
            </a:r>
            <a:endParaRPr lang="en-US" dirty="0">
              <a:solidFill>
                <a:prstClr val="white"/>
              </a:solidFill>
            </a:endParaRPr>
          </a:p>
        </p:txBody>
      </p:sp>
      <p:sp>
        <p:nvSpPr>
          <p:cNvPr id="8" name="Oval Callout 7"/>
          <p:cNvSpPr/>
          <p:nvPr/>
        </p:nvSpPr>
        <p:spPr>
          <a:xfrm>
            <a:off x="464023" y="4763070"/>
            <a:ext cx="2101755" cy="1446662"/>
          </a:xfrm>
          <a:prstGeom prst="wedgeEllipseCallout">
            <a:avLst>
              <a:gd name="adj1" fmla="val 158877"/>
              <a:gd name="adj2" fmla="val 773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prstClr val="black"/>
                </a:solidFill>
              </a:rPr>
              <a:t>Tcpdump try to resolve IP to Name from DNS</a:t>
            </a:r>
            <a:endParaRPr lang="en-US" dirty="0">
              <a:solidFill>
                <a:prstClr val="black"/>
              </a:solidFill>
            </a:endParaRPr>
          </a:p>
        </p:txBody>
      </p:sp>
    </p:spTree>
    <p:extLst>
      <p:ext uri="{BB962C8B-B14F-4D97-AF65-F5344CB8AC3E}">
        <p14:creationId xmlns:p14="http://schemas.microsoft.com/office/powerpoint/2010/main" val="213194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additive="base">
                                        <p:cTn id="7" dur="500" fill="hold"/>
                                        <p:tgtEl>
                                          <p:spTgt spid="3079"/>
                                        </p:tgtEl>
                                        <p:attrNameLst>
                                          <p:attrName>ppt_x</p:attrName>
                                        </p:attrNameLst>
                                      </p:cBhvr>
                                      <p:tavLst>
                                        <p:tav tm="0">
                                          <p:val>
                                            <p:strVal val="#ppt_x"/>
                                          </p:val>
                                        </p:tav>
                                        <p:tav tm="100000">
                                          <p:val>
                                            <p:strVal val="#ppt_x"/>
                                          </p:val>
                                        </p:tav>
                                      </p:tavLst>
                                    </p:anim>
                                    <p:anim calcmode="lin" valueType="num">
                                      <p:cBhvr additive="base">
                                        <p:cTn id="8"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080"/>
                                        </p:tgtEl>
                                        <p:attrNameLst>
                                          <p:attrName>style.visibility</p:attrName>
                                        </p:attrNameLst>
                                      </p:cBhvr>
                                      <p:to>
                                        <p:strVal val="visible"/>
                                      </p:to>
                                    </p:set>
                                    <p:animEffect transition="in" filter="barn(inVertical)">
                                      <p:cBhvr>
                                        <p:cTn id="13" dur="500"/>
                                        <p:tgtEl>
                                          <p:spTgt spid="308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6561" y="1259890"/>
            <a:ext cx="10135738" cy="369332"/>
          </a:xfrm>
          <a:prstGeom prst="rect">
            <a:avLst/>
          </a:prstGeom>
        </p:spPr>
        <p:txBody>
          <a:bodyPr wrap="square">
            <a:spAutoFit/>
          </a:bodyPr>
          <a:lstStyle/>
          <a:p>
            <a:pPr marL="285750" indent="-285750">
              <a:buFont typeface="Wingdings" pitchFamily="2" charset="2"/>
              <a:buChar char="ü"/>
            </a:pPr>
            <a:r>
              <a:rPr lang="en-US" dirty="0">
                <a:solidFill>
                  <a:prstClr val="black"/>
                </a:solidFill>
                <a:latin typeface="Cambria" pitchFamily="18" charset="0"/>
              </a:rPr>
              <a:t>Use the command </a:t>
            </a:r>
            <a:r>
              <a:rPr lang="en-US" b="1" dirty="0">
                <a:solidFill>
                  <a:srgbClr val="002060"/>
                </a:solidFill>
                <a:latin typeface="Cambria" pitchFamily="18" charset="0"/>
              </a:rPr>
              <a:t>tcpdump –h </a:t>
            </a:r>
            <a:r>
              <a:rPr lang="en-US" dirty="0" smtClean="0">
                <a:solidFill>
                  <a:prstClr val="black"/>
                </a:solidFill>
                <a:latin typeface="Cambria" pitchFamily="18" charset="0"/>
              </a:rPr>
              <a:t>for Help.</a:t>
            </a:r>
            <a:endParaRPr lang="en-US" dirty="0">
              <a:solidFill>
                <a:prstClr val="black"/>
              </a:solidFill>
              <a:latin typeface="Cambria"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459" y="1795523"/>
            <a:ext cx="7670041" cy="197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501" y="4798032"/>
            <a:ext cx="7991475" cy="164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Callout 8"/>
          <p:cNvSpPr/>
          <p:nvPr/>
        </p:nvSpPr>
        <p:spPr>
          <a:xfrm>
            <a:off x="3697442" y="3951869"/>
            <a:ext cx="2812540" cy="682388"/>
          </a:xfrm>
          <a:prstGeom prst="wedgeEllipseCallout">
            <a:avLst>
              <a:gd name="adj1" fmla="val 45023"/>
              <a:gd name="adj2" fmla="val 7250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prstClr val="black"/>
                </a:solidFill>
              </a:rPr>
              <a:t>-n used to stop IP to name resolution</a:t>
            </a:r>
            <a:endParaRPr lang="en-US" dirty="0">
              <a:solidFill>
                <a:prstClr val="black"/>
              </a:solidFill>
            </a:endParaRPr>
          </a:p>
        </p:txBody>
      </p:sp>
      <p:sp>
        <p:nvSpPr>
          <p:cNvPr id="10" name="Cloud Callout 9"/>
          <p:cNvSpPr/>
          <p:nvPr/>
        </p:nvSpPr>
        <p:spPr>
          <a:xfrm>
            <a:off x="9744500" y="3260097"/>
            <a:ext cx="2156348" cy="1025290"/>
          </a:xfrm>
          <a:prstGeom prst="cloudCallout">
            <a:avLst>
              <a:gd name="adj1" fmla="val -151867"/>
              <a:gd name="adj2" fmla="val 9178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prstClr val="black"/>
                </a:solidFill>
              </a:rPr>
              <a:t>Filter traffic to/from host 10.1.1.1</a:t>
            </a:r>
            <a:endParaRPr lang="en-US" dirty="0">
              <a:solidFill>
                <a:prstClr val="black"/>
              </a:solidFill>
            </a:endParaRPr>
          </a:p>
        </p:txBody>
      </p:sp>
    </p:spTree>
    <p:extLst>
      <p:ext uri="{BB962C8B-B14F-4D97-AF65-F5344CB8AC3E}">
        <p14:creationId xmlns:p14="http://schemas.microsoft.com/office/powerpoint/2010/main" val="418992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circle(in)">
                                      <p:cBhvr>
                                        <p:cTn id="7" dur="2000"/>
                                        <p:tgtEl>
                                          <p:spTgt spid="1536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3899" y="1526995"/>
            <a:ext cx="8461612" cy="369332"/>
          </a:xfrm>
          <a:prstGeom prst="rect">
            <a:avLst/>
          </a:prstGeom>
        </p:spPr>
        <p:txBody>
          <a:bodyPr wrap="square">
            <a:spAutoFit/>
          </a:bodyPr>
          <a:lstStyle/>
          <a:p>
            <a:pPr marL="285750" indent="-285750">
              <a:buFont typeface="Wingdings" pitchFamily="2" charset="2"/>
              <a:buChar char="ü"/>
            </a:pPr>
            <a:r>
              <a:rPr lang="en-US" b="1" u="sng" dirty="0" smtClean="0">
                <a:solidFill>
                  <a:prstClr val="black"/>
                </a:solidFill>
                <a:latin typeface="Cambria" pitchFamily="18" charset="0"/>
              </a:rPr>
              <a:t>Using IP, Port based filters-</a:t>
            </a:r>
            <a:endParaRPr lang="en-US" b="1" u="sng" dirty="0">
              <a:solidFill>
                <a:prstClr val="black"/>
              </a:solidFill>
              <a:latin typeface="Cambria"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651" y="2220996"/>
            <a:ext cx="78581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688" y="4675246"/>
            <a:ext cx="80200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Callout 6"/>
          <p:cNvSpPr/>
          <p:nvPr/>
        </p:nvSpPr>
        <p:spPr>
          <a:xfrm>
            <a:off x="6933063" y="3593662"/>
            <a:ext cx="3316406" cy="1081584"/>
          </a:xfrm>
          <a:prstGeom prst="cloudCallout">
            <a:avLst>
              <a:gd name="adj1" fmla="val -69393"/>
              <a:gd name="adj2" fmla="val 3978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prstClr val="white"/>
                </a:solidFill>
              </a:rPr>
              <a:t>Filtering packets on Port 22 </a:t>
            </a:r>
            <a:endParaRPr lang="en-US" dirty="0">
              <a:solidFill>
                <a:prstClr val="white"/>
              </a:solidFill>
            </a:endParaRPr>
          </a:p>
        </p:txBody>
      </p:sp>
      <p:sp>
        <p:nvSpPr>
          <p:cNvPr id="8" name="Cloud Callout 7"/>
          <p:cNvSpPr/>
          <p:nvPr/>
        </p:nvSpPr>
        <p:spPr>
          <a:xfrm>
            <a:off x="6451907" y="964557"/>
            <a:ext cx="2667995" cy="1124875"/>
          </a:xfrm>
          <a:prstGeom prst="cloudCallout">
            <a:avLst>
              <a:gd name="adj1" fmla="val -25948"/>
              <a:gd name="adj2" fmla="val 5886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prstClr val="black"/>
                </a:solidFill>
              </a:rPr>
              <a:t>Packets only form source 10.1.1.1</a:t>
            </a:r>
            <a:endParaRPr lang="en-US" dirty="0">
              <a:solidFill>
                <a:prstClr val="black"/>
              </a:solidFill>
            </a:endParaRPr>
          </a:p>
        </p:txBody>
      </p:sp>
    </p:spTree>
    <p:extLst>
      <p:ext uri="{BB962C8B-B14F-4D97-AF65-F5344CB8AC3E}">
        <p14:creationId xmlns:p14="http://schemas.microsoft.com/office/powerpoint/2010/main" val="343268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623" y="1290274"/>
            <a:ext cx="2977033" cy="369332"/>
          </a:xfrm>
          <a:prstGeom prst="rect">
            <a:avLst/>
          </a:prstGeom>
        </p:spPr>
        <p:txBody>
          <a:bodyPr wrap="none">
            <a:spAutoFit/>
          </a:bodyPr>
          <a:lstStyle/>
          <a:p>
            <a:pPr marL="285750" indent="-285750">
              <a:buFont typeface="Wingdings" pitchFamily="2" charset="2"/>
              <a:buChar char="Ø"/>
            </a:pPr>
            <a:r>
              <a:rPr lang="en-US" b="1" u="sng" dirty="0">
                <a:solidFill>
                  <a:prstClr val="black"/>
                </a:solidFill>
                <a:latin typeface="Cambria" pitchFamily="18" charset="0"/>
              </a:rPr>
              <a:t>TCP Flags </a:t>
            </a:r>
            <a:r>
              <a:rPr lang="en-US" b="1" u="sng" dirty="0" smtClean="0">
                <a:solidFill>
                  <a:prstClr val="black"/>
                </a:solidFill>
                <a:latin typeface="Cambria" pitchFamily="18" charset="0"/>
              </a:rPr>
              <a:t> based filters-</a:t>
            </a:r>
            <a:endParaRPr lang="en-US" dirty="0">
              <a:solidFill>
                <a:prstClr val="black"/>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675" y="2102809"/>
            <a:ext cx="79438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887" y="4255529"/>
            <a:ext cx="812482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Callout 6"/>
          <p:cNvSpPr/>
          <p:nvPr/>
        </p:nvSpPr>
        <p:spPr>
          <a:xfrm>
            <a:off x="9635319" y="2553043"/>
            <a:ext cx="2197290" cy="1552503"/>
          </a:xfrm>
          <a:prstGeom prst="wedgeEllipseCallout">
            <a:avLst>
              <a:gd name="adj1" fmla="val -102199"/>
              <a:gd name="adj2" fmla="val 5898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prstClr val="black"/>
                </a:solidFill>
              </a:rPr>
              <a:t>Packets with ACK &amp; RESET flags only</a:t>
            </a:r>
            <a:endParaRPr lang="en-US" dirty="0">
              <a:solidFill>
                <a:prstClr val="black"/>
              </a:solidFill>
            </a:endParaRPr>
          </a:p>
        </p:txBody>
      </p:sp>
      <p:sp>
        <p:nvSpPr>
          <p:cNvPr id="8" name="Oval Callout 7"/>
          <p:cNvSpPr/>
          <p:nvPr/>
        </p:nvSpPr>
        <p:spPr>
          <a:xfrm>
            <a:off x="6946709" y="1021152"/>
            <a:ext cx="2006221" cy="941695"/>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prstClr val="black"/>
                </a:solidFill>
              </a:rPr>
              <a:t>Packets with only ACK flag set</a:t>
            </a:r>
            <a:endParaRPr lang="en-US" dirty="0">
              <a:solidFill>
                <a:prstClr val="black"/>
              </a:solidFill>
            </a:endParaRPr>
          </a:p>
        </p:txBody>
      </p:sp>
    </p:spTree>
    <p:extLst>
      <p:ext uri="{BB962C8B-B14F-4D97-AF65-F5344CB8AC3E}">
        <p14:creationId xmlns:p14="http://schemas.microsoft.com/office/powerpoint/2010/main" val="4808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arn(inVertical)">
                                      <p:cBhvr>
                                        <p:cTn id="7" dur="500"/>
                                        <p:tgtEl>
                                          <p:spTgt spid="410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378" y="1236804"/>
            <a:ext cx="3007618" cy="646331"/>
          </a:xfrm>
          <a:prstGeom prst="rect">
            <a:avLst/>
          </a:prstGeom>
        </p:spPr>
        <p:txBody>
          <a:bodyPr wrap="none">
            <a:spAutoFit/>
          </a:bodyPr>
          <a:lstStyle/>
          <a:p>
            <a:pPr marL="285750" indent="-285750">
              <a:buFont typeface="Wingdings" pitchFamily="2" charset="2"/>
              <a:buChar char="Ø"/>
            </a:pPr>
            <a:r>
              <a:rPr lang="en-US" b="1" u="sng" dirty="0">
                <a:solidFill>
                  <a:prstClr val="black"/>
                </a:solidFill>
                <a:latin typeface="Cambria" pitchFamily="18" charset="0"/>
              </a:rPr>
              <a:t>Using Combined Filters-</a:t>
            </a:r>
          </a:p>
          <a:p>
            <a:pPr lvl="1"/>
            <a:endParaRPr lang="en-US" b="1" dirty="0">
              <a:solidFill>
                <a:prstClr val="black"/>
              </a:solidFill>
              <a:latin typeface="Cambria" pitchFamily="18" charset="0"/>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424" y="2278921"/>
            <a:ext cx="98202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5759356" y="1090513"/>
            <a:ext cx="4217158" cy="792622"/>
          </a:xfrm>
          <a:prstGeom prst="cloudCallout">
            <a:avLst>
              <a:gd name="adj1" fmla="val -18882"/>
              <a:gd name="adj2" fmla="val 9749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prstClr val="black"/>
                </a:solidFill>
              </a:rPr>
              <a:t>Only Packets that match src  10.1.1.1 &amp; flag push as set</a:t>
            </a:r>
            <a:endParaRPr lang="en-US" dirty="0">
              <a:solidFill>
                <a:prstClr val="black"/>
              </a:solidFill>
            </a:endParaRP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209" y="4667505"/>
            <a:ext cx="9747490" cy="152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51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arn(inVertical)">
                                      <p:cBhvr>
                                        <p:cTn id="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378" y="1261856"/>
            <a:ext cx="3007618" cy="646331"/>
          </a:xfrm>
          <a:prstGeom prst="rect">
            <a:avLst/>
          </a:prstGeom>
        </p:spPr>
        <p:txBody>
          <a:bodyPr wrap="none">
            <a:spAutoFit/>
          </a:bodyPr>
          <a:lstStyle/>
          <a:p>
            <a:pPr marL="285750" indent="-285750">
              <a:buFont typeface="Wingdings" pitchFamily="2" charset="2"/>
              <a:buChar char="Ø"/>
            </a:pPr>
            <a:r>
              <a:rPr lang="en-US" b="1" u="sng" dirty="0" smtClean="0">
                <a:solidFill>
                  <a:prstClr val="black"/>
                </a:solidFill>
                <a:latin typeface="Cambria" pitchFamily="18" charset="0"/>
              </a:rPr>
              <a:t>Using Combined Filters-</a:t>
            </a:r>
          </a:p>
          <a:p>
            <a:pPr lvl="1"/>
            <a:endParaRPr lang="en-US" b="1" dirty="0">
              <a:solidFill>
                <a:prstClr val="black"/>
              </a:solidFill>
              <a:latin typeface="Cambria" pitchFamily="18" charset="0"/>
            </a:endParaRPr>
          </a:p>
        </p:txBody>
      </p:sp>
      <p:sp>
        <p:nvSpPr>
          <p:cNvPr id="2" name="Cloud Callout 1"/>
          <p:cNvSpPr/>
          <p:nvPr/>
        </p:nvSpPr>
        <p:spPr>
          <a:xfrm>
            <a:off x="5759356" y="1115565"/>
            <a:ext cx="4217158" cy="1091820"/>
          </a:xfrm>
          <a:prstGeom prst="cloudCallout">
            <a:avLst>
              <a:gd name="adj1" fmla="val -17911"/>
              <a:gd name="adj2" fmla="val 11920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prstClr val="black"/>
                </a:solidFill>
              </a:rPr>
              <a:t>Only Packets matching dst IP 10.1.1.1, src port 23 &amp; tcp flag reset</a:t>
            </a:r>
            <a:endParaRPr lang="en-US" dirty="0">
              <a:solidFill>
                <a:prstClr val="black"/>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96" y="3012604"/>
            <a:ext cx="10781731" cy="293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8198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20" y="1872736"/>
            <a:ext cx="80581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Callout 2"/>
          <p:cNvSpPr/>
          <p:nvPr/>
        </p:nvSpPr>
        <p:spPr>
          <a:xfrm>
            <a:off x="4634437" y="598449"/>
            <a:ext cx="2015167" cy="1105468"/>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prstClr val="white"/>
                </a:solidFill>
              </a:rPr>
              <a:t>Stop Capture after 5 packets</a:t>
            </a:r>
            <a:endParaRPr lang="en-US" dirty="0">
              <a:solidFill>
                <a:prstClr val="white"/>
              </a:solidFill>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20" y="4660432"/>
            <a:ext cx="7419975" cy="151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Callout 6"/>
          <p:cNvSpPr/>
          <p:nvPr/>
        </p:nvSpPr>
        <p:spPr>
          <a:xfrm>
            <a:off x="8323570" y="3169273"/>
            <a:ext cx="3686460" cy="1310185"/>
          </a:xfrm>
          <a:prstGeom prst="cloudCallout">
            <a:avLst>
              <a:gd name="adj1" fmla="val -99094"/>
              <a:gd name="adj2" fmla="val 541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prstClr val="black"/>
                </a:solidFill>
              </a:rPr>
              <a:t>Saving Packet Captured from Host 10.1.1.1 to a test.pcap file</a:t>
            </a:r>
            <a:endParaRPr lang="en-US" dirty="0">
              <a:solidFill>
                <a:prstClr val="black"/>
              </a:solidFill>
            </a:endParaRPr>
          </a:p>
        </p:txBody>
      </p:sp>
    </p:spTree>
    <p:extLst>
      <p:ext uri="{BB962C8B-B14F-4D97-AF65-F5344CB8AC3E}">
        <p14:creationId xmlns:p14="http://schemas.microsoft.com/office/powerpoint/2010/main" val="26643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59946" y="647170"/>
            <a:ext cx="4722831" cy="553998"/>
          </a:xfrm>
          <a:prstGeom prst="rect">
            <a:avLst/>
          </a:prstGeom>
        </p:spPr>
        <p:txBody>
          <a:bodyPr wrap="none">
            <a:spAutoFit/>
          </a:bodyPr>
          <a:lstStyle/>
          <a:p>
            <a:r>
              <a:rPr lang="en-US" sz="3000" b="1" u="sng" dirty="0">
                <a:solidFill>
                  <a:srgbClr val="E31837"/>
                </a:solidFill>
                <a:latin typeface="Cambria" pitchFamily="18" charset="0"/>
                <a:cs typeface="Calibri" panose="020F0502020204030204" pitchFamily="34" charset="0"/>
              </a:rPr>
              <a:t>Capturing Packets </a:t>
            </a:r>
            <a:r>
              <a:rPr lang="en-US" sz="3000" b="1" u="sng" dirty="0" smtClean="0">
                <a:solidFill>
                  <a:srgbClr val="E31837"/>
                </a:solidFill>
                <a:latin typeface="Cambria" pitchFamily="18" charset="0"/>
                <a:cs typeface="Calibri" panose="020F0502020204030204" pitchFamily="34" charset="0"/>
              </a:rPr>
              <a:t>via GUI</a:t>
            </a:r>
            <a:endParaRPr lang="en-US" sz="3000" b="1" u="sng" dirty="0">
              <a:solidFill>
                <a:srgbClr val="E31837"/>
              </a:solidFill>
              <a:latin typeface="Cambria" pitchFamily="18" charset="0"/>
              <a:cs typeface="Calibri" panose="020F0502020204030204" pitchFamily="34" charset="0"/>
            </a:endParaRPr>
          </a:p>
        </p:txBody>
      </p:sp>
      <p:sp>
        <p:nvSpPr>
          <p:cNvPr id="2" name="Rectangle 1"/>
          <p:cNvSpPr/>
          <p:nvPr/>
        </p:nvSpPr>
        <p:spPr>
          <a:xfrm>
            <a:off x="275198" y="1333648"/>
            <a:ext cx="11965070" cy="646331"/>
          </a:xfrm>
          <a:prstGeom prst="rect">
            <a:avLst/>
          </a:prstGeom>
        </p:spPr>
        <p:txBody>
          <a:bodyPr wrap="none">
            <a:spAutoFit/>
          </a:bodyPr>
          <a:lstStyle/>
          <a:p>
            <a:pPr marL="285750" indent="-285750">
              <a:buFont typeface="Wingdings" pitchFamily="2" charset="2"/>
              <a:buChar char="Ø"/>
            </a:pPr>
            <a:r>
              <a:rPr lang="en-US" dirty="0" smtClean="0">
                <a:solidFill>
                  <a:prstClr val="black"/>
                </a:solidFill>
                <a:latin typeface="Cambria" pitchFamily="18" charset="0"/>
              </a:rPr>
              <a:t>Goto System </a:t>
            </a:r>
            <a:r>
              <a:rPr lang="en-US" dirty="0" smtClean="0">
                <a:solidFill>
                  <a:prstClr val="black"/>
                </a:solidFill>
                <a:latin typeface="Cambria" pitchFamily="18" charset="0"/>
                <a:sym typeface="Wingdings" pitchFamily="2" charset="2"/>
              </a:rPr>
              <a:t> Support,  then tick TCP Dump box. Select VLAN, No. of packets to Capture. Apply filter in options field.</a:t>
            </a:r>
          </a:p>
          <a:p>
            <a:pPr marL="285750" indent="-285750">
              <a:buFont typeface="Wingdings" pitchFamily="2" charset="2"/>
              <a:buChar char="Ø"/>
            </a:pPr>
            <a:r>
              <a:rPr lang="en-US" dirty="0" smtClean="0">
                <a:solidFill>
                  <a:prstClr val="black"/>
                </a:solidFill>
                <a:latin typeface="Cambria" pitchFamily="18" charset="0"/>
                <a:sym typeface="Wingdings" pitchFamily="2" charset="2"/>
              </a:rPr>
              <a:t>Then Click Add. Select Timeout &amp; click Start</a:t>
            </a:r>
            <a:endParaRPr lang="en-US" dirty="0">
              <a:solidFill>
                <a:prstClr val="black"/>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712" y="2084696"/>
            <a:ext cx="89820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360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bwMode="gray">
          <a:xfrm>
            <a:off x="980744" y="1825625"/>
            <a:ext cx="10230512" cy="4351338"/>
          </a:xfrm>
          <a:prstGeom prst="rect">
            <a:avLst/>
          </a:prstGeom>
        </p:spPr>
      </p:pic>
      <p:sp>
        <p:nvSpPr>
          <p:cNvPr id="6" name="Cloud 5"/>
          <p:cNvSpPr/>
          <p:nvPr/>
        </p:nvSpPr>
        <p:spPr>
          <a:xfrm>
            <a:off x="6292514" y="2474309"/>
            <a:ext cx="4523874" cy="2034453"/>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p:cNvSpPr txBox="1"/>
          <p:nvPr/>
        </p:nvSpPr>
        <p:spPr>
          <a:xfrm>
            <a:off x="6450712" y="3404772"/>
            <a:ext cx="3891517" cy="646331"/>
          </a:xfrm>
          <a:prstGeom prst="rect">
            <a:avLst/>
          </a:prstGeom>
          <a:noFill/>
        </p:spPr>
        <p:txBody>
          <a:bodyPr wrap="square" rtlCol="0">
            <a:spAutoFit/>
          </a:bodyPr>
          <a:lstStyle/>
          <a:p>
            <a:pPr algn="ctr"/>
            <a:r>
              <a:rPr lang="en-IN" dirty="0">
                <a:solidFill>
                  <a:srgbClr val="FF0000"/>
                </a:solidFill>
              </a:rPr>
              <a:t>Use 192.168.225.128 or 192.168.1.245    default IP depending on the model</a:t>
            </a:r>
          </a:p>
        </p:txBody>
      </p:sp>
      <p:cxnSp>
        <p:nvCxnSpPr>
          <p:cNvPr id="3" name="Straight Arrow Connector 2"/>
          <p:cNvCxnSpPr/>
          <p:nvPr/>
        </p:nvCxnSpPr>
        <p:spPr>
          <a:xfrm>
            <a:off x="2547734" y="1899021"/>
            <a:ext cx="3744780" cy="130847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809654" y="4464826"/>
            <a:ext cx="782053" cy="312822"/>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Cloud 8"/>
          <p:cNvSpPr/>
          <p:nvPr/>
        </p:nvSpPr>
        <p:spPr>
          <a:xfrm>
            <a:off x="4421885" y="4689231"/>
            <a:ext cx="3429000" cy="1010653"/>
          </a:xfrm>
          <a:prstGeom prst="cloud">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0" name="Straight Arrow Connector 9"/>
          <p:cNvCxnSpPr/>
          <p:nvPr/>
        </p:nvCxnSpPr>
        <p:spPr>
          <a:xfrm>
            <a:off x="3591707" y="4689231"/>
            <a:ext cx="866274" cy="360953"/>
          </a:xfrm>
          <a:prstGeom prst="straightConnector1">
            <a:avLst/>
          </a:prstGeom>
          <a:ln w="28575" cap="flat" cmpd="sng" algn="ctr">
            <a:solidFill>
              <a:srgbClr val="00206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TextBox 10"/>
          <p:cNvSpPr txBox="1"/>
          <p:nvPr/>
        </p:nvSpPr>
        <p:spPr>
          <a:xfrm>
            <a:off x="4758770" y="5050184"/>
            <a:ext cx="3092115" cy="369332"/>
          </a:xfrm>
          <a:prstGeom prst="rect">
            <a:avLst/>
          </a:prstGeom>
          <a:noFill/>
        </p:spPr>
        <p:txBody>
          <a:bodyPr wrap="square" rtlCol="0">
            <a:spAutoFit/>
          </a:bodyPr>
          <a:lstStyle/>
          <a:p>
            <a:r>
              <a:rPr lang="en-IN" dirty="0">
                <a:solidFill>
                  <a:srgbClr val="FF0000"/>
                </a:solidFill>
              </a:rPr>
              <a:t>Click next for Setup Utility</a:t>
            </a:r>
          </a:p>
        </p:txBody>
      </p:sp>
      <p:sp>
        <p:nvSpPr>
          <p:cNvPr id="2" name="TextBox 1"/>
          <p:cNvSpPr txBox="1"/>
          <p:nvPr/>
        </p:nvSpPr>
        <p:spPr>
          <a:xfrm>
            <a:off x="3352555" y="1041011"/>
            <a:ext cx="5521448" cy="584775"/>
          </a:xfrm>
          <a:prstGeom prst="rect">
            <a:avLst/>
          </a:prstGeom>
          <a:noFill/>
        </p:spPr>
        <p:txBody>
          <a:bodyPr wrap="none" rtlCol="0">
            <a:spAutoFit/>
          </a:bodyPr>
          <a:lstStyle/>
          <a:p>
            <a:r>
              <a:rPr lang="en-IN" sz="3200" dirty="0"/>
              <a:t>Accessing LB For The First Time</a:t>
            </a:r>
          </a:p>
        </p:txBody>
      </p:sp>
    </p:spTree>
    <p:extLst>
      <p:ext uri="{BB962C8B-B14F-4D97-AF65-F5344CB8AC3E}">
        <p14:creationId xmlns:p14="http://schemas.microsoft.com/office/powerpoint/2010/main" val="127469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378" y="1101635"/>
            <a:ext cx="9871933" cy="646331"/>
          </a:xfrm>
          <a:prstGeom prst="rect">
            <a:avLst/>
          </a:prstGeom>
        </p:spPr>
        <p:txBody>
          <a:bodyPr wrap="none">
            <a:spAutoFit/>
          </a:bodyPr>
          <a:lstStyle/>
          <a:p>
            <a:pPr marL="285750" indent="-285750">
              <a:buFont typeface="Wingdings" pitchFamily="2" charset="2"/>
              <a:buChar char="Ø"/>
            </a:pPr>
            <a:r>
              <a:rPr lang="en-US" dirty="0" smtClean="0">
                <a:solidFill>
                  <a:prstClr val="black"/>
                </a:solidFill>
                <a:latin typeface="Cambria" pitchFamily="18" charset="0"/>
              </a:rPr>
              <a:t>Now Download the Snapshot File. The file will be downloaded as .tar.gz, now extract this file.</a:t>
            </a:r>
          </a:p>
          <a:p>
            <a:pPr marL="285750" indent="-285750">
              <a:buFont typeface="Wingdings" pitchFamily="2" charset="2"/>
              <a:buChar char="Ø"/>
            </a:pPr>
            <a:r>
              <a:rPr lang="en-US" dirty="0" smtClean="0">
                <a:solidFill>
                  <a:prstClr val="black"/>
                </a:solidFill>
                <a:latin typeface="Cambria" pitchFamily="18" charset="0"/>
              </a:rPr>
              <a:t>We will find a file with .dmp extension, now rename it as .pcap so we can analyze it in wireshark.</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20" y="2200868"/>
            <a:ext cx="42100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276" y="2828925"/>
            <a:ext cx="41052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794" y="4790364"/>
            <a:ext cx="6360955" cy="91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09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5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3768" y="440649"/>
            <a:ext cx="5189177" cy="461665"/>
          </a:xfrm>
          <a:prstGeom prst="rect">
            <a:avLst/>
          </a:prstGeom>
        </p:spPr>
        <p:txBody>
          <a:bodyPr wrap="none">
            <a:spAutoFit/>
          </a:bodyPr>
          <a:lstStyle/>
          <a:p>
            <a:r>
              <a:rPr lang="en-US" sz="2400" b="1" u="sng" dirty="0" smtClean="0">
                <a:solidFill>
                  <a:srgbClr val="E31837"/>
                </a:solidFill>
                <a:latin typeface="Cambria" pitchFamily="18" charset="0"/>
                <a:cs typeface="Calibri" panose="020F0502020204030204" pitchFamily="34" charset="0"/>
              </a:rPr>
              <a:t>Copy Capture File from Server to PC</a:t>
            </a:r>
            <a:endParaRPr lang="en-US" sz="2400" b="1" u="sng" dirty="0">
              <a:solidFill>
                <a:srgbClr val="E31837"/>
              </a:solidFill>
              <a:latin typeface="Cambria" pitchFamily="18" charset="0"/>
              <a:cs typeface="Calibri" panose="020F0502020204030204" pitchFamily="34" charset="0"/>
            </a:endParaRPr>
          </a:p>
        </p:txBody>
      </p:sp>
      <p:sp>
        <p:nvSpPr>
          <p:cNvPr id="5" name="Rectangle 4"/>
          <p:cNvSpPr/>
          <p:nvPr/>
        </p:nvSpPr>
        <p:spPr>
          <a:xfrm>
            <a:off x="228377" y="1101635"/>
            <a:ext cx="11699765" cy="1477328"/>
          </a:xfrm>
          <a:prstGeom prst="rect">
            <a:avLst/>
          </a:prstGeom>
        </p:spPr>
        <p:txBody>
          <a:bodyPr wrap="square">
            <a:spAutoFit/>
          </a:bodyPr>
          <a:lstStyle/>
          <a:p>
            <a:pPr marL="285750" indent="-285750">
              <a:buFont typeface="Wingdings" pitchFamily="2" charset="2"/>
              <a:buChar char="Ø"/>
            </a:pPr>
            <a:r>
              <a:rPr lang="en-US" dirty="0" smtClean="0">
                <a:solidFill>
                  <a:prstClr val="black"/>
                </a:solidFill>
                <a:latin typeface="Cambria" pitchFamily="18" charset="0"/>
              </a:rPr>
              <a:t>As we have save the captured packets to a file on server, now we will copy this file from server to our pc on which </a:t>
            </a:r>
          </a:p>
          <a:p>
            <a:r>
              <a:rPr lang="en-US" b="1" dirty="0">
                <a:solidFill>
                  <a:srgbClr val="002060"/>
                </a:solidFill>
                <a:latin typeface="Cambria" pitchFamily="18" charset="0"/>
              </a:rPr>
              <a:t> </a:t>
            </a:r>
            <a:r>
              <a:rPr lang="en-US" b="1" dirty="0" smtClean="0">
                <a:solidFill>
                  <a:srgbClr val="002060"/>
                </a:solidFill>
                <a:latin typeface="Cambria" pitchFamily="18" charset="0"/>
              </a:rPr>
              <a:t>     </a:t>
            </a:r>
            <a:r>
              <a:rPr lang="en-US" dirty="0" smtClean="0">
                <a:solidFill>
                  <a:prstClr val="black"/>
                </a:solidFill>
                <a:latin typeface="Cambria" pitchFamily="18" charset="0"/>
              </a:rPr>
              <a:t>Wireshark is installed to analyze the packets.</a:t>
            </a:r>
          </a:p>
          <a:p>
            <a:pPr marL="285750" indent="-285750">
              <a:buFont typeface="Wingdings" pitchFamily="2" charset="2"/>
              <a:buChar char="Ø"/>
            </a:pPr>
            <a:r>
              <a:rPr lang="en-US" dirty="0" smtClean="0">
                <a:solidFill>
                  <a:prstClr val="black"/>
                </a:solidFill>
                <a:latin typeface="Cambria" pitchFamily="18" charset="0"/>
              </a:rPr>
              <a:t>We will use WinSCP App to achieve this. First open the WinSCP app that is installed on our pc. After that it will ask to login, type IP or Hostname in Hostname field, Port no., Username &amp; Password &amp; click login.</a:t>
            </a:r>
          </a:p>
          <a:p>
            <a:pPr marL="285750" indent="-285750">
              <a:buFont typeface="Wingdings" pitchFamily="2" charset="2"/>
              <a:buChar char="Ø"/>
            </a:pPr>
            <a:r>
              <a:rPr lang="en-US" dirty="0" smtClean="0">
                <a:solidFill>
                  <a:prstClr val="black"/>
                </a:solidFill>
                <a:latin typeface="Cambria" pitchFamily="18" charset="0"/>
              </a:rPr>
              <a:t>Remember to copy file from server we must have connectivity to the server.</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496" y="2828925"/>
            <a:ext cx="721966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62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377" y="1101635"/>
            <a:ext cx="11699765" cy="369332"/>
          </a:xfrm>
          <a:prstGeom prst="rect">
            <a:avLst/>
          </a:prstGeom>
        </p:spPr>
        <p:txBody>
          <a:bodyPr wrap="square">
            <a:spAutoFit/>
          </a:bodyPr>
          <a:lstStyle/>
          <a:p>
            <a:pPr marL="285750" indent="-285750">
              <a:buFont typeface="Wingdings" pitchFamily="2" charset="2"/>
              <a:buChar char="Ø"/>
            </a:pPr>
            <a:r>
              <a:rPr lang="en-US" dirty="0" smtClean="0">
                <a:solidFill>
                  <a:prstClr val="black"/>
                </a:solidFill>
                <a:latin typeface="Cambria" pitchFamily="18" charset="0"/>
              </a:rPr>
              <a:t>Now we will get a Window as shown below. On left side is our PC &amp; on Right side is Server Directories.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2125"/>
            <a:ext cx="1219200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1953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377" y="1101635"/>
            <a:ext cx="11699765" cy="646331"/>
          </a:xfrm>
          <a:prstGeom prst="rect">
            <a:avLst/>
          </a:prstGeom>
        </p:spPr>
        <p:txBody>
          <a:bodyPr wrap="square">
            <a:spAutoFit/>
          </a:bodyPr>
          <a:lstStyle/>
          <a:p>
            <a:pPr marL="285750" indent="-285750">
              <a:buFont typeface="Wingdings" pitchFamily="2" charset="2"/>
              <a:buChar char="Ø"/>
            </a:pPr>
            <a:r>
              <a:rPr lang="en-US" dirty="0" smtClean="0">
                <a:solidFill>
                  <a:prstClr val="black"/>
                </a:solidFill>
                <a:latin typeface="Cambria" pitchFamily="18" charset="0"/>
              </a:rPr>
              <a:t>Now drag &amp; drop the captured file from server directory to our PC.</a:t>
            </a:r>
          </a:p>
          <a:p>
            <a:pPr marL="285750" indent="-285750">
              <a:buFont typeface="Wingdings" pitchFamily="2" charset="2"/>
              <a:buChar char="Ø"/>
            </a:pPr>
            <a:r>
              <a:rPr lang="en-US" dirty="0" smtClean="0">
                <a:solidFill>
                  <a:prstClr val="black"/>
                </a:solidFill>
                <a:latin typeface="Cambria" pitchFamily="18" charset="0"/>
              </a:rPr>
              <a:t>Now we have the captured file on our pc &amp; we can analyze it using Wireshark GUI.</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20" y="1843501"/>
            <a:ext cx="11410950" cy="479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5991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0968" y="2793396"/>
            <a:ext cx="2717174" cy="707886"/>
          </a:xfrm>
          <a:prstGeom prst="rect">
            <a:avLst/>
          </a:prstGeom>
        </p:spPr>
        <p:txBody>
          <a:bodyPr wrap="square">
            <a:spAutoFit/>
          </a:bodyPr>
          <a:lstStyle/>
          <a:p>
            <a:r>
              <a:rPr lang="en-IN" sz="4000" dirty="0" smtClean="0"/>
              <a:t>Thank You</a:t>
            </a:r>
            <a:endParaRPr lang="en-US" sz="4000" dirty="0"/>
          </a:p>
        </p:txBody>
      </p:sp>
    </p:spTree>
    <p:extLst>
      <p:ext uri="{BB962C8B-B14F-4D97-AF65-F5344CB8AC3E}">
        <p14:creationId xmlns:p14="http://schemas.microsoft.com/office/powerpoint/2010/main" val="3231434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4460</TotalTime>
  <Words>1781</Words>
  <Application>Microsoft Office PowerPoint</Application>
  <PresentationFormat>Widescreen</PresentationFormat>
  <Paragraphs>337</Paragraphs>
  <Slides>94</Slides>
  <Notes>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94</vt:i4>
      </vt:variant>
    </vt:vector>
  </HeadingPairs>
  <TitlesOfParts>
    <vt:vector size="106" baseType="lpstr">
      <vt:lpstr>MS PGothic</vt:lpstr>
      <vt:lpstr>Arial</vt:lpstr>
      <vt:lpstr>Calibri</vt:lpstr>
      <vt:lpstr>Calibri Light</vt:lpstr>
      <vt:lpstr>Cambria</vt:lpstr>
      <vt:lpstr>Cambria Math</vt:lpstr>
      <vt:lpstr>Helvetica</vt:lpstr>
      <vt:lpstr>Wingdings</vt:lpstr>
      <vt:lpstr>Office Theme</vt:lpstr>
      <vt:lpstr>1_Office Theme</vt:lpstr>
      <vt:lpstr>2_Office Theme</vt:lpstr>
      <vt:lpstr>3_Office Theme</vt:lpstr>
      <vt:lpstr>F5 Configuration document</vt:lpstr>
      <vt:lpstr>  1. F5 Integrated Solution   2.Setup Utility  a. License Activation  b. Management Settings   3. Network Configuration   a. Vlan configuration  b. Self IP configuration  4. Local Traffic   a. Node configuration  b. Pool configuration  c. Virtual server configuration  d. Profiles   e. SSL Offloading  e. iRule 5. System   a. Configure NTP  b. Configure SNMP  c. Authentication using Remote Server 6. Packet Capture  a. via CLI  b. via GUI   </vt:lpstr>
      <vt:lpstr>LTM Introduction</vt:lpstr>
      <vt:lpstr>F5’s Integrated Solution</vt:lpstr>
      <vt:lpstr>The Full Application Proxy</vt:lpstr>
      <vt:lpstr>Front Panel on most platforms</vt:lpstr>
      <vt:lpstr>Setup Utility</vt:lpstr>
      <vt:lpstr>PowerPoint Presentation</vt:lpstr>
      <vt:lpstr>PowerPoint Presentation</vt:lpstr>
      <vt:lpstr>License Activation</vt:lpstr>
      <vt:lpstr>PowerPoint Presentation</vt:lpstr>
      <vt:lpstr>                               Open https://activate.f5.com/license/dossier.jsp</vt:lpstr>
      <vt:lpstr>PowerPoint Presentation</vt:lpstr>
      <vt:lpstr>PowerPoint Presentation</vt:lpstr>
      <vt:lpstr>PowerPoint Presentation</vt:lpstr>
      <vt:lpstr>PowerPoint Presentation</vt:lpstr>
      <vt:lpstr>PowerPoint Presentation</vt:lpstr>
      <vt:lpstr>PowerPoint Presentation</vt:lpstr>
      <vt:lpstr>Management Configuration</vt:lpstr>
      <vt:lpstr>PowerPoint Presentation</vt:lpstr>
      <vt:lpstr>PowerPoint Presentation</vt:lpstr>
      <vt:lpstr>PowerPoint Presentation</vt:lpstr>
      <vt:lpstr>Configuration Utility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Node Definition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configure Pool</vt:lpstr>
      <vt:lpstr>PowerPoint Presentation</vt:lpstr>
      <vt:lpstr>PowerPoint Presentation</vt:lpstr>
      <vt:lpstr>PowerPoint Presentation</vt:lpstr>
      <vt:lpstr>Virtual Server Definition</vt:lpstr>
      <vt:lpstr>PowerPoint Presentation</vt:lpstr>
      <vt:lpstr>Configure Virtual Server</vt:lpstr>
      <vt:lpstr>PowerPoint Presentation</vt:lpstr>
      <vt:lpstr>PowerPoint Presentation</vt:lpstr>
      <vt:lpstr>PowerPoint Presentation</vt:lpstr>
      <vt:lpstr>PowerPoint Presentation</vt:lpstr>
      <vt:lpstr>PowerPoint Presentation</vt:lpstr>
      <vt:lpstr>Profiles Definition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iRULES</vt:lpstr>
      <vt:lpstr>PowerPoint Presentation</vt:lpstr>
      <vt:lpstr>PowerPoint Presentation</vt:lpstr>
      <vt:lpstr>Attach iRule to Virtual Server</vt:lpstr>
      <vt:lpstr>PowerPoint Presentation</vt:lpstr>
      <vt:lpstr>PowerPoint Presentation</vt:lpstr>
      <vt:lpstr>Authentication using Remote Server</vt:lpstr>
      <vt:lpstr>Authentication using Remote Server</vt:lpstr>
      <vt:lpstr>PowerPoint Presentation</vt:lpstr>
      <vt:lpstr>PowerPoint Presentation</vt:lpstr>
      <vt:lpstr>SNMP Configuration</vt:lpstr>
      <vt:lpstr>PowerPoint Presentation</vt:lpstr>
      <vt:lpstr>PowerPoint Presentation</vt:lpstr>
      <vt:lpstr>PowerPoint Presentation</vt:lpstr>
      <vt:lpstr>Packet Capturing on F5 LB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dc:creator>
  <cp:lastModifiedBy>Abhinandan</cp:lastModifiedBy>
  <cp:revision>132</cp:revision>
  <dcterms:created xsi:type="dcterms:W3CDTF">2016-10-05T09:52:14Z</dcterms:created>
  <dcterms:modified xsi:type="dcterms:W3CDTF">2018-12-22T12:16:29Z</dcterms:modified>
</cp:coreProperties>
</file>