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  <p:sldId id="270" r:id="rId14"/>
    <p:sldId id="271" r:id="rId15"/>
    <p:sldId id="268" r:id="rId16"/>
    <p:sldId id="272" r:id="rId17"/>
    <p:sldId id="273" r:id="rId18"/>
    <p:sldId id="274" r:id="rId19"/>
    <p:sldId id="276" r:id="rId20"/>
    <p:sldId id="277" r:id="rId21"/>
    <p:sldId id="279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749" autoAdjust="0"/>
    <p:restoredTop sz="91103" autoAdjust="0"/>
  </p:normalViewPr>
  <p:slideViewPr>
    <p:cSldViewPr>
      <p:cViewPr varScale="1">
        <p:scale>
          <a:sx n="75" d="100"/>
          <a:sy n="75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0"/>
          <p:cNvSpPr txBox="1">
            <a:spLocks noChangeArrowheads="1"/>
          </p:cNvSpPr>
          <p:nvPr userDrawn="1"/>
        </p:nvSpPr>
        <p:spPr bwMode="gray">
          <a:xfrm>
            <a:off x="481013" y="6629400"/>
            <a:ext cx="3146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Copyright © 2013 Comviva Technologies Limited. All rights reserved.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 bwMode="auto">
          <a:xfrm>
            <a:off x="8821738" y="6613525"/>
            <a:ext cx="157162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05B4B2D-04C6-4A2E-BF26-B82E9DD602E0}" type="slidenum">
              <a:rPr lang="en-US" sz="10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 bwMode="gray">
          <a:xfrm>
            <a:off x="4810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 bwMode="gray">
          <a:xfrm>
            <a:off x="47736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 bwMode="gray">
          <a:xfrm>
            <a:off x="481013" y="4581525"/>
            <a:ext cx="3906837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 bwMode="gray">
          <a:xfrm>
            <a:off x="4773613" y="4581525"/>
            <a:ext cx="3906837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12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13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tabLst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15"/>
          </p:nvPr>
        </p:nvSpPr>
        <p:spPr bwMode="gray">
          <a:xfrm>
            <a:off x="481013" y="470329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6"/>
          </p:nvPr>
        </p:nvSpPr>
        <p:spPr bwMode="gray">
          <a:xfrm>
            <a:off x="4773613" y="470329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17"/>
          </p:nvPr>
        </p:nvSpPr>
        <p:spPr bwMode="gray">
          <a:xfrm>
            <a:off x="481013" y="4207995"/>
            <a:ext cx="3933825" cy="286161"/>
          </a:xfrm>
          <a:noFill/>
          <a:ln>
            <a:noFill/>
          </a:ln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8"/>
          </p:nvPr>
        </p:nvSpPr>
        <p:spPr bwMode="gray">
          <a:xfrm>
            <a:off x="4773613" y="4207995"/>
            <a:ext cx="3933825" cy="286161"/>
          </a:xfrm>
          <a:noFill/>
          <a:ln>
            <a:noFill/>
          </a:ln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9" name="Text Placeholder 41"/>
          <p:cNvSpPr>
            <a:spLocks noGrp="1"/>
          </p:cNvSpPr>
          <p:nvPr>
            <p:ph type="body" sz="quarter" idx="19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/>
          <p:cNvSpPr>
            <a:spLocks noGrp="1"/>
          </p:cNvSpPr>
          <p:nvPr>
            <p:ph type="body" sz="quarter" idx="18"/>
          </p:nvPr>
        </p:nvSpPr>
        <p:spPr bwMode="gray">
          <a:xfrm>
            <a:off x="2438399" y="1971675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SzPct val="120000"/>
              <a:defRPr sz="1600">
                <a:latin typeface="Arial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6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9"/>
          </p:nvPr>
        </p:nvSpPr>
        <p:spPr bwMode="gray">
          <a:xfrm>
            <a:off x="6669087" y="1971675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3" name="Picture Placeholder 22"/>
          <p:cNvSpPr>
            <a:spLocks noGrp="1"/>
          </p:cNvSpPr>
          <p:nvPr>
            <p:ph type="pic" sz="quarter" idx="20"/>
          </p:nvPr>
        </p:nvSpPr>
        <p:spPr bwMode="gray">
          <a:xfrm>
            <a:off x="4711701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21"/>
          </p:nvPr>
        </p:nvSpPr>
        <p:spPr bwMode="gray">
          <a:xfrm>
            <a:off x="2438399" y="4241801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6" name="Picture Placeholder 22"/>
          <p:cNvSpPr>
            <a:spLocks noGrp="1"/>
          </p:cNvSpPr>
          <p:nvPr>
            <p:ph type="pic" sz="quarter" idx="22"/>
          </p:nvPr>
        </p:nvSpPr>
        <p:spPr bwMode="gray">
          <a:xfrm>
            <a:off x="481013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3"/>
          </p:nvPr>
        </p:nvSpPr>
        <p:spPr bwMode="gray">
          <a:xfrm>
            <a:off x="6669087" y="4241801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9" name="Picture Placeholder 22"/>
          <p:cNvSpPr>
            <a:spLocks noGrp="1"/>
          </p:cNvSpPr>
          <p:nvPr>
            <p:ph type="pic" sz="quarter" idx="24"/>
          </p:nvPr>
        </p:nvSpPr>
        <p:spPr bwMode="gray">
          <a:xfrm>
            <a:off x="4711701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51" name="Text Placeholder 41"/>
          <p:cNvSpPr>
            <a:spLocks noGrp="1"/>
          </p:cNvSpPr>
          <p:nvPr>
            <p:ph type="body" sz="quarter" idx="25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5"/>
          <p:cNvSpPr>
            <a:spLocks noGrp="1"/>
          </p:cNvSpPr>
          <p:nvPr>
            <p:ph type="tbl" sz="quarter" idx="20"/>
          </p:nvPr>
        </p:nvSpPr>
        <p:spPr bwMode="gray">
          <a:xfrm>
            <a:off x="481013" y="1971675"/>
            <a:ext cx="8226425" cy="4162426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21"/>
          </p:nvPr>
        </p:nvSpPr>
        <p:spPr bwMode="gray">
          <a:xfrm>
            <a:off x="481013" y="1971675"/>
            <a:ext cx="8226425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 userDrawn="1"/>
        </p:nvSpPr>
        <p:spPr bwMode="gray">
          <a:xfrm>
            <a:off x="1366838" y="3370263"/>
            <a:ext cx="67548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just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Disclaimer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Copyright © 2013:   </a:t>
            </a:r>
          </a:p>
        </p:txBody>
      </p:sp>
      <p:sp>
        <p:nvSpPr>
          <p:cNvPr id="6" name="TextBox 20"/>
          <p:cNvSpPr txBox="1">
            <a:spLocks noChangeArrowheads="1"/>
          </p:cNvSpPr>
          <p:nvPr userDrawn="1"/>
        </p:nvSpPr>
        <p:spPr bwMode="gray">
          <a:xfrm>
            <a:off x="481013" y="6629400"/>
            <a:ext cx="2718693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Copyright © 2013 </a:t>
            </a:r>
            <a:r>
              <a:rPr lang="en-US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Technologies </a:t>
            </a:r>
            <a:r>
              <a:rPr 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Limited.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1366838" y="1527295"/>
            <a:ext cx="6729984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41"/>
          <p:cNvSpPr>
            <a:spLocks noGrp="1"/>
          </p:cNvSpPr>
          <p:nvPr>
            <p:ph type="body" sz="quarter" idx="14"/>
          </p:nvPr>
        </p:nvSpPr>
        <p:spPr bwMode="gray">
          <a:xfrm>
            <a:off x="1366838" y="2140169"/>
            <a:ext cx="6734627" cy="276999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2667000"/>
          </a:xfrm>
        </p:spPr>
        <p:txBody>
          <a:bodyPr/>
          <a:lstStyle>
            <a:lvl1pPr marL="350838" indent="-179388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z="2000" spc="0"/>
            </a:lvl1pPr>
            <a:lvl2pPr marL="746125" indent="-288925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2pPr>
            <a:lvl3pPr marL="1143000" indent="-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3pPr>
            <a:lvl4pPr marL="1600200" indent="-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4pPr>
            <a:lvl5pPr marL="1600200" indent="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010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0"/>
          <p:cNvSpPr txBox="1">
            <a:spLocks noChangeArrowheads="1"/>
          </p:cNvSpPr>
          <p:nvPr userDrawn="1"/>
        </p:nvSpPr>
        <p:spPr bwMode="gray">
          <a:xfrm>
            <a:off x="481013" y="6629400"/>
            <a:ext cx="3146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Copyright © 2013 Comviva Technologies Limited. All rights reserved.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827213" y="4053701"/>
            <a:ext cx="5511800" cy="276999"/>
          </a:xfrm>
        </p:spPr>
        <p:txBody>
          <a:bodyPr anchor="b">
            <a:noAutofit/>
          </a:bodyPr>
          <a:lstStyle>
            <a:lvl1pPr marL="0" indent="0" algn="l">
              <a:buNone/>
              <a:defRPr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 bwMode="gray">
          <a:xfrm>
            <a:off x="1827213" y="2184400"/>
            <a:ext cx="5511800" cy="1231106"/>
          </a:xfrm>
        </p:spPr>
        <p:txBody>
          <a:bodyPr/>
          <a:lstStyle>
            <a:lvl1pPr algn="l">
              <a:defRPr sz="4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384995"/>
          </a:xfrm>
        </p:spPr>
        <p:txBody>
          <a:bodyPr/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384995"/>
          </a:xfrm>
        </p:spPr>
        <p:txBody>
          <a:bodyPr/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846659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 bwMode="gray">
          <a:xfrm>
            <a:off x="481013" y="1971675"/>
            <a:ext cx="4078287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9"/>
          </p:nvPr>
        </p:nvSpPr>
        <p:spPr bwMode="gray">
          <a:xfrm>
            <a:off x="4838700" y="1971675"/>
            <a:ext cx="3846512" cy="1384995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839913" y="4067175"/>
            <a:ext cx="5524500" cy="276999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 bwMode="gray">
          <a:xfrm>
            <a:off x="1839914" y="2200275"/>
            <a:ext cx="5524500" cy="1231106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4102100" cy="4175125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 bwMode="gray">
          <a:xfrm>
            <a:off x="4926013" y="4295775"/>
            <a:ext cx="3781424" cy="276999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3" name="Title 8"/>
          <p:cNvSpPr>
            <a:spLocks noGrp="1"/>
          </p:cNvSpPr>
          <p:nvPr>
            <p:ph type="title"/>
          </p:nvPr>
        </p:nvSpPr>
        <p:spPr bwMode="gray">
          <a:xfrm>
            <a:off x="4926014" y="1971675"/>
            <a:ext cx="3781424" cy="1846659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 bwMode="gray">
          <a:xfrm>
            <a:off x="4810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 bwMode="gray">
          <a:xfrm>
            <a:off x="47736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41"/>
          <p:cNvSpPr>
            <a:spLocks noGrp="1"/>
          </p:cNvSpPr>
          <p:nvPr>
            <p:ph type="body" sz="quarter" idx="14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711200"/>
            <a:ext cx="82121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971675"/>
            <a:ext cx="82121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First level</a:t>
            </a:r>
          </a:p>
          <a:p>
            <a:pPr lvl="3"/>
            <a:r>
              <a:rPr lang="en-US" dirty="0" smtClean="0"/>
              <a:t>Second level</a:t>
            </a:r>
          </a:p>
          <a:p>
            <a:pPr lvl="4"/>
            <a:r>
              <a:rPr lang="en-US" dirty="0" smtClean="0"/>
              <a:t>Third level</a:t>
            </a:r>
          </a:p>
          <a:p>
            <a:pPr lvl="5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 bwMode="auto">
          <a:xfrm>
            <a:off x="8821738" y="6613525"/>
            <a:ext cx="157162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D81DA52-D0EC-4334-8699-230ED1137EC2}" type="slidenum">
              <a:rPr lang="en-US" sz="10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04" r:id="rId3"/>
    <p:sldLayoutId id="2147483705" r:id="rId4"/>
    <p:sldLayoutId id="2147483706" r:id="rId5"/>
    <p:sldLayoutId id="2147483707" r:id="rId6"/>
    <p:sldLayoutId id="2147483714" r:id="rId7"/>
    <p:sldLayoutId id="2147483715" r:id="rId8"/>
    <p:sldLayoutId id="2147483716" r:id="rId9"/>
    <p:sldLayoutId id="2147483717" r:id="rId10"/>
    <p:sldLayoutId id="2147483708" r:id="rId11"/>
    <p:sldLayoutId id="2147483709" r:id="rId12"/>
    <p:sldLayoutId id="2147483710" r:id="rId13"/>
    <p:sldLayoutId id="2147483718" r:id="rId14"/>
    <p:sldLayoutId id="2147483719" r:id="rId15"/>
    <p:sldLayoutId id="2147483711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200" b="1" kern="120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90513" indent="-290513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SzPct val="120000"/>
        <a:buFont typeface="Wingdings" pitchFamily="2" charset="2"/>
        <a:buChar char="§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85750" indent="-285750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SzPct val="100000"/>
        <a:buFont typeface="Wingdings" pitchFamily="2" charset="2"/>
        <a:buChar char="§"/>
        <a:defRPr lang="en-US" kern="1200" dirty="0">
          <a:solidFill>
            <a:schemeClr val="tx1"/>
          </a:solidFill>
          <a:latin typeface="+mn-lt"/>
          <a:ea typeface="+mn-ea"/>
          <a:cs typeface="Arial" charset="0"/>
        </a:defRPr>
      </a:lvl2pPr>
      <a:lvl3pPr marL="571500" indent="-279400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SzPct val="90000"/>
        <a:buFont typeface="Arial" charset="0"/>
        <a:buChar char="–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50900" indent="-279400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§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charset="0"/>
        </a:defRPr>
      </a:lvl4pPr>
      <a:lvl5pPr marL="1136650" indent="-285750" algn="l" defTabSz="933450" rtl="0" eaLnBrk="1" fontAlgn="base" hangingPunct="1">
        <a:spcBef>
          <a:spcPct val="0"/>
        </a:spcBef>
        <a:spcAft>
          <a:spcPct val="0"/>
        </a:spcAft>
        <a:buClr>
          <a:schemeClr val="bg2"/>
        </a:buClr>
        <a:buSzPct val="70000"/>
        <a:buFont typeface="Arial" charset="0"/>
        <a:buChar char="–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charset="0"/>
        </a:defRPr>
      </a:lvl5pPr>
      <a:lvl6pPr marL="1371600" indent="-241300" algn="l" defTabSz="914400" rtl="0" eaLnBrk="1" latinLnBrk="0" hangingPunct="1">
        <a:spcBef>
          <a:spcPct val="20000"/>
        </a:spcBef>
        <a:buClr>
          <a:schemeClr val="bg2"/>
        </a:buClr>
        <a:buSzPct val="6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7.wmf"/><Relationship Id="rId4" Type="http://schemas.openxmlformats.org/officeDocument/2006/relationships/package" Target="../embeddings/Microsoft_Excel_Worksheet1.xlsx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1600200"/>
            <a:ext cx="6716485" cy="738664"/>
          </a:xfrm>
        </p:spPr>
        <p:txBody>
          <a:bodyPr/>
          <a:lstStyle/>
          <a:p>
            <a:r>
              <a:rPr lang="en-US" sz="2400" dirty="0" smtClean="0"/>
              <a:t>CISCO ASA Firewall configuration document</a:t>
            </a:r>
            <a:endParaRPr lang="en-US" sz="2400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038600"/>
            <a:ext cx="1850571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136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295401"/>
            <a:ext cx="8458200" cy="861774"/>
          </a:xfrm>
        </p:spPr>
        <p:txBody>
          <a:bodyPr/>
          <a:lstStyle/>
          <a:p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Entering the enable mode and configuration mode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7558146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4191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To access the privileged access mode type </a:t>
            </a:r>
            <a:r>
              <a:rPr lang="en-US" b="1" i="1" dirty="0" smtClean="0"/>
              <a:t>en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3000" y="4191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To enter the configuration mode ,type </a:t>
            </a:r>
          </a:p>
          <a:p>
            <a:r>
              <a:rPr lang="en-US" b="1" i="1" dirty="0" smtClean="0"/>
              <a:t>      </a:t>
            </a:r>
            <a:r>
              <a:rPr lang="en-US" b="1" i="1" dirty="0" err="1" smtClean="0"/>
              <a:t>conf</a:t>
            </a:r>
            <a:r>
              <a:rPr lang="en-US" b="1" i="1" dirty="0" smtClean="0"/>
              <a:t> t </a:t>
            </a:r>
            <a:r>
              <a:rPr lang="en-US" dirty="0" smtClean="0"/>
              <a:t>in the Privileged mode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539132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It </a:t>
            </a:r>
            <a:r>
              <a:rPr lang="en-US" i="1" dirty="0"/>
              <a:t>gives you access to all of the show commands and </a:t>
            </a:r>
            <a:r>
              <a:rPr lang="en-US" i="1" dirty="0" smtClean="0"/>
              <a:t>some commands </a:t>
            </a:r>
            <a:r>
              <a:rPr lang="en-US" i="1" dirty="0"/>
              <a:t>like reload </a:t>
            </a:r>
            <a:r>
              <a:rPr lang="en-US" i="1" dirty="0" err="1"/>
              <a:t>etc</a:t>
            </a:r>
            <a:endParaRPr lang="en-US" i="1" dirty="0"/>
          </a:p>
        </p:txBody>
      </p:sp>
      <p:sp>
        <p:nvSpPr>
          <p:cNvPr id="10" name="Rectangle 9"/>
          <p:cNvSpPr/>
          <p:nvPr/>
        </p:nvSpPr>
        <p:spPr>
          <a:xfrm>
            <a:off x="4953000" y="5486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    In this mode you configure the ASA</a:t>
            </a:r>
            <a:endParaRPr lang="en-US" i="1" dirty="0"/>
          </a:p>
        </p:txBody>
      </p:sp>
      <p:sp>
        <p:nvSpPr>
          <p:cNvPr id="7" name="Rectangle 6"/>
          <p:cNvSpPr/>
          <p:nvPr/>
        </p:nvSpPr>
        <p:spPr>
          <a:xfrm>
            <a:off x="838200" y="2350294"/>
            <a:ext cx="2286000" cy="545306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38200" y="2959894"/>
            <a:ext cx="2286000" cy="545306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4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6" presetClass="exit" presetSubtype="3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0" grpId="0"/>
      <p:bldP spid="7" grpId="0" animBg="1"/>
      <p:bldP spid="7" grpId="1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010400" cy="1107996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hostname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assign 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Ip address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88" y="3581400"/>
            <a:ext cx="562311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88" y="3048000"/>
            <a:ext cx="56231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4876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b="1" i="1" dirty="0" err="1" smtClean="0"/>
              <a:t>Nameif</a:t>
            </a:r>
            <a:r>
              <a:rPr lang="en-US" b="1" i="1" dirty="0" smtClean="0"/>
              <a:t> </a:t>
            </a:r>
            <a:r>
              <a:rPr lang="en-US" dirty="0" smtClean="0"/>
              <a:t>is used to Assign a name to the Interface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4853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Policy is automatically open from Higher security level to Lower security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0" y="492296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By default , </a:t>
            </a:r>
            <a:r>
              <a:rPr lang="en-US" b="1" i="1" dirty="0"/>
              <a:t>Inside</a:t>
            </a:r>
            <a:r>
              <a:rPr lang="en-US" dirty="0"/>
              <a:t> interface has </a:t>
            </a:r>
          </a:p>
          <a:p>
            <a:r>
              <a:rPr lang="en-US" dirty="0"/>
              <a:t>    Security level of </a:t>
            </a:r>
            <a:r>
              <a:rPr lang="en-US" b="1" dirty="0"/>
              <a:t>100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And </a:t>
            </a:r>
            <a:r>
              <a:rPr lang="en-US" b="1" i="1" dirty="0" smtClean="0"/>
              <a:t>outside </a:t>
            </a:r>
            <a:r>
              <a:rPr lang="en-US" dirty="0" smtClean="0"/>
              <a:t>interface has </a:t>
            </a:r>
            <a:r>
              <a:rPr lang="en-US" b="1" i="1" dirty="0" smtClean="0"/>
              <a:t>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710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1119426"/>
            <a:ext cx="7162800" cy="564176"/>
          </a:xfrm>
        </p:spPr>
        <p:txBody>
          <a:bodyPr/>
          <a:lstStyle/>
          <a:p>
            <a:r>
              <a:rPr lang="en-US" sz="2800" dirty="0"/>
              <a:t>Firewall </a:t>
            </a:r>
            <a:r>
              <a:rPr lang="en-US" sz="2800" dirty="0" smtClean="0"/>
              <a:t>HA(Failover) </a:t>
            </a:r>
            <a:r>
              <a:rPr lang="en-US" sz="2800" dirty="0"/>
              <a:t>-Active/Standby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9498"/>
            <a:ext cx="3733800" cy="354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76800" y="3657600"/>
            <a:ext cx="419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lr>
                <a:schemeClr val="tx2"/>
              </a:buClr>
              <a:buFont typeface="Arial" pitchFamily="34" charset="0"/>
              <a:buChar char="•"/>
            </a:pPr>
            <a:r>
              <a:rPr lang="en-US" dirty="0" smtClean="0"/>
              <a:t>Configuration and session information     should synched between them.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600" y="4495800"/>
            <a:ext cx="388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If the Active member goes down , Secondary firewall takes the role of Active firewall.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00600" y="547747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Both platforms must be identical in software, licensing, memory and </a:t>
            </a:r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97118" y="1683602"/>
            <a:ext cx="410718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lr>
                <a:schemeClr val="tx2"/>
              </a:buClr>
              <a:buFont typeface="Arial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ailover is used for Active to Standby switchover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2618601"/>
            <a:ext cx="3886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lr>
                <a:schemeClr val="tx2"/>
              </a:buClr>
              <a:buFont typeface="Arial" pitchFamily="34" charset="0"/>
              <a:buChar char="•"/>
            </a:pPr>
            <a:r>
              <a:rPr lang="en-US" dirty="0" smtClean="0"/>
              <a:t>In the Active/Standby mode ,Active firewall carries all the traffic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35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1219200"/>
            <a:ext cx="5511800" cy="615553"/>
          </a:xfrm>
        </p:spPr>
        <p:txBody>
          <a:bodyPr/>
          <a:lstStyle/>
          <a:p>
            <a:r>
              <a:rPr lang="en-US" dirty="0"/>
              <a:t>How Failover Works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925669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Failover </a:t>
            </a:r>
            <a:r>
              <a:rPr lang="en-US" dirty="0"/>
              <a:t>link passes Hellos between active and standby units every 15 seconds (tunable from 3-15 seconds)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687669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After </a:t>
            </a:r>
            <a:r>
              <a:rPr lang="en-US" dirty="0"/>
              <a:t>three missed hellos, primary unit sends hellos over all interfaces to check health of its </a:t>
            </a:r>
            <a:r>
              <a:rPr lang="en-US" dirty="0" smtClean="0"/>
              <a:t>peer.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5449669"/>
            <a:ext cx="7810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If the standby unit doesn’t receive 3 hellos it presumes the role of Active unit.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" y="2401669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dedicated  Failover link is created on which traffic related to High availability passes through.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4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1295400"/>
            <a:ext cx="6858000" cy="430887"/>
          </a:xfrm>
        </p:spPr>
        <p:txBody>
          <a:bodyPr/>
          <a:lstStyle/>
          <a:p>
            <a:r>
              <a:rPr lang="en-US" sz="2800" dirty="0"/>
              <a:t>HA Feature –Interface Redundancy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133600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 Up to 8 redundant interface pairs are allowed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590800"/>
            <a:ext cx="75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When the active physical interface fails, traffic </a:t>
            </a:r>
            <a:r>
              <a:rPr lang="en-US" dirty="0" smtClean="0"/>
              <a:t>switches </a:t>
            </a:r>
            <a:r>
              <a:rPr lang="en-US" dirty="0"/>
              <a:t>to the standby physical interface and routing adjacencies, </a:t>
            </a:r>
            <a:r>
              <a:rPr lang="en-US" dirty="0" smtClean="0"/>
              <a:t>connection </a:t>
            </a:r>
            <a:r>
              <a:rPr lang="en-US" dirty="0" err="1" smtClean="0"/>
              <a:t>etc</a:t>
            </a:r>
            <a:r>
              <a:rPr lang="en-US" dirty="0" smtClean="0"/>
              <a:t> won’t </a:t>
            </a:r>
            <a:r>
              <a:rPr lang="en-US" dirty="0"/>
              <a:t>need to be relearned.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59436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3745468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Adding members as a part of Redundant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1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1500426"/>
            <a:ext cx="6477000" cy="861774"/>
          </a:xfrm>
        </p:spPr>
        <p:txBody>
          <a:bodyPr/>
          <a:lstStyle/>
          <a:p>
            <a:r>
              <a:rPr lang="en-US" sz="2800" dirty="0"/>
              <a:t>HA Feature –Interface Redundancy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62250"/>
            <a:ext cx="3533775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2647950"/>
            <a:ext cx="357187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676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1219200"/>
            <a:ext cx="5511800" cy="615553"/>
          </a:xfrm>
        </p:spPr>
        <p:txBody>
          <a:bodyPr/>
          <a:lstStyle/>
          <a:p>
            <a:r>
              <a:rPr lang="en-US" dirty="0" smtClean="0"/>
              <a:t>Configuring Failover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5600"/>
            <a:ext cx="6705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2362200"/>
            <a:ext cx="17312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b="1" dirty="0" smtClean="0">
                <a:latin typeface="+mj-lt"/>
              </a:rPr>
              <a:t>Primary Device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599801"/>
            <a:ext cx="19877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b="1" dirty="0" smtClean="0">
                <a:latin typeface="+mj-lt"/>
              </a:rPr>
              <a:t>Secondary Device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48275"/>
            <a:ext cx="6705600" cy="1179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843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914400"/>
            <a:ext cx="5511800" cy="430887"/>
          </a:xfrm>
        </p:spPr>
        <p:txBody>
          <a:bodyPr/>
          <a:lstStyle/>
          <a:p>
            <a:r>
              <a:rPr lang="en-US" sz="2800" dirty="0" smtClean="0"/>
              <a:t>Adding Object Groups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4572000" cy="3153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562600" y="2364195"/>
            <a:ext cx="2667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Object groups allow grouping of similar items for easing configuration and operational maintenance of the ASA firewall </a:t>
            </a:r>
          </a:p>
        </p:txBody>
      </p:sp>
      <p:sp>
        <p:nvSpPr>
          <p:cNvPr id="5" name="Rectangle 4"/>
          <p:cNvSpPr/>
          <p:nvPr/>
        </p:nvSpPr>
        <p:spPr>
          <a:xfrm>
            <a:off x="5562600" y="3820180"/>
            <a:ext cx="266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Can be grouped by protocol, network or service </a:t>
            </a:r>
          </a:p>
        </p:txBody>
      </p:sp>
    </p:spTree>
    <p:extLst>
      <p:ext uri="{BB962C8B-B14F-4D97-AF65-F5344CB8AC3E}">
        <p14:creationId xmlns:p14="http://schemas.microsoft.com/office/powerpoint/2010/main" val="210147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1"/>
            <a:ext cx="8077199" cy="861774"/>
          </a:xfrm>
        </p:spPr>
        <p:txBody>
          <a:bodyPr/>
          <a:lstStyle/>
          <a:p>
            <a:r>
              <a:rPr lang="en-US" sz="2800" dirty="0" smtClean="0"/>
              <a:t>Network </a:t>
            </a:r>
            <a:r>
              <a:rPr lang="en-US" sz="2800" dirty="0"/>
              <a:t>Address Translation (NAT</a:t>
            </a:r>
            <a:r>
              <a:rPr lang="en-US" sz="2800" dirty="0" smtClean="0"/>
              <a:t>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85800" y="2734270"/>
            <a:ext cx="784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NAT</a:t>
            </a:r>
            <a:r>
              <a:rPr lang="en-US" dirty="0"/>
              <a:t> (Network Address Translation) uses a pool of public addresses that are mapped one-to-one to the private (or "inside") addresses, keeping the port number intact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459069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PAT</a:t>
            </a:r>
            <a:r>
              <a:rPr lang="en-US" dirty="0"/>
              <a:t> (Port Address Translation) uses a single outside public address and maps multiple inside addresses to it using different port numbers.</a:t>
            </a:r>
          </a:p>
        </p:txBody>
      </p:sp>
    </p:spTree>
    <p:extLst>
      <p:ext uri="{BB962C8B-B14F-4D97-AF65-F5344CB8AC3E}">
        <p14:creationId xmlns:p14="http://schemas.microsoft.com/office/powerpoint/2010/main" val="275293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1"/>
            <a:ext cx="8077199" cy="861774"/>
          </a:xfrm>
        </p:spPr>
        <p:txBody>
          <a:bodyPr/>
          <a:lstStyle/>
          <a:p>
            <a:r>
              <a:rPr lang="en-US" sz="2800" dirty="0" smtClean="0"/>
              <a:t>Network </a:t>
            </a:r>
            <a:r>
              <a:rPr lang="en-US" sz="2800" dirty="0"/>
              <a:t>Address Translation (NAT</a:t>
            </a:r>
            <a:r>
              <a:rPr lang="en-US" sz="2800" dirty="0" smtClean="0"/>
              <a:t>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609600" y="18288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Configure </a:t>
            </a:r>
            <a:r>
              <a:rPr lang="en-US" b="1" dirty="0" smtClean="0"/>
              <a:t>PAT </a:t>
            </a:r>
            <a:r>
              <a:rPr lang="en-US" b="1" dirty="0"/>
              <a:t>to Allow Hosts to Go Out to the </a:t>
            </a:r>
            <a:r>
              <a:rPr lang="en-US" b="1" dirty="0" smtClean="0"/>
              <a:t>Internet 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787400" y="237490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In order to configure </a:t>
            </a:r>
            <a:r>
              <a:rPr lang="en-US" sz="1400" dirty="0" smtClean="0"/>
              <a:t>PAT,  A network create </a:t>
            </a:r>
            <a:r>
              <a:rPr lang="en-US" sz="1400" dirty="0"/>
              <a:t>a network object that represents the </a:t>
            </a:r>
            <a:r>
              <a:rPr lang="en-US" sz="1400" b="1" dirty="0"/>
              <a:t>inside</a:t>
            </a:r>
            <a:r>
              <a:rPr lang="en-US" sz="1400" dirty="0"/>
              <a:t> </a:t>
            </a:r>
            <a:r>
              <a:rPr lang="en-US" sz="1400" dirty="0" smtClean="0"/>
              <a:t>subnet and configure a dynamic Nat rule(PAT)</a:t>
            </a:r>
            <a:endParaRPr lang="en-US" sz="14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980817"/>
            <a:ext cx="4610100" cy="752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862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610100"/>
            <a:ext cx="8096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2400" y="4343400"/>
            <a:ext cx="89447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192.168.0.10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365" y="5835134"/>
            <a:ext cx="89447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192.168.0.20</a:t>
            </a:r>
          </a:p>
        </p:txBody>
      </p:sp>
      <p:cxnSp>
        <p:nvCxnSpPr>
          <p:cNvPr id="11" name="Elbow Connector 10"/>
          <p:cNvCxnSpPr>
            <a:stCxn id="7175" idx="2"/>
            <a:endCxn id="7176" idx="1"/>
          </p:cNvCxnSpPr>
          <p:nvPr/>
        </p:nvCxnSpPr>
        <p:spPr>
          <a:xfrm rot="16200000" flipH="1">
            <a:off x="2333625" y="3914775"/>
            <a:ext cx="209550" cy="1981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6" idx="0"/>
          </p:cNvCxnSpPr>
          <p:nvPr/>
        </p:nvCxnSpPr>
        <p:spPr>
          <a:xfrm rot="5400000" flipH="1" flipV="1">
            <a:off x="2238375" y="4219575"/>
            <a:ext cx="323850" cy="1905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02833" y="4724400"/>
            <a:ext cx="104996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Inside Interface</a:t>
            </a:r>
          </a:p>
        </p:txBody>
      </p:sp>
      <p:sp>
        <p:nvSpPr>
          <p:cNvPr id="17" name="Cloud 16"/>
          <p:cNvSpPr/>
          <p:nvPr/>
        </p:nvSpPr>
        <p:spPr>
          <a:xfrm>
            <a:off x="6019800" y="4451866"/>
            <a:ext cx="2133600" cy="1110734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Internet</a:t>
            </a:r>
            <a:endParaRPr lang="en-US" dirty="0"/>
          </a:p>
        </p:txBody>
      </p:sp>
      <p:cxnSp>
        <p:nvCxnSpPr>
          <p:cNvPr id="20" name="Straight Connector 19"/>
          <p:cNvCxnSpPr>
            <a:stCxn id="7176" idx="3"/>
            <a:endCxn id="17" idx="2"/>
          </p:cNvCxnSpPr>
          <p:nvPr/>
        </p:nvCxnSpPr>
        <p:spPr>
          <a:xfrm flipV="1">
            <a:off x="4238625" y="5007233"/>
            <a:ext cx="1787793" cy="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438400" y="5105400"/>
            <a:ext cx="80951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192.168.0.1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63324" y="5149334"/>
            <a:ext cx="97943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198.51.100.10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60233" y="4768334"/>
            <a:ext cx="117019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Outside Interface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4343400"/>
            <a:ext cx="37824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600" b="1" dirty="0" smtClean="0">
                <a:latin typeface="+mj-lt"/>
              </a:rPr>
              <a:t>PAT</a:t>
            </a:r>
          </a:p>
        </p:txBody>
      </p:sp>
    </p:spTree>
    <p:extLst>
      <p:ext uri="{BB962C8B-B14F-4D97-AF65-F5344CB8AC3E}">
        <p14:creationId xmlns:p14="http://schemas.microsoft.com/office/powerpoint/2010/main" val="141764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9" grpId="0"/>
      <p:bldP spid="24" grpId="0"/>
      <p:bldP spid="17" grpId="0" animBg="1"/>
      <p:bldP spid="28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1518047"/>
            <a:ext cx="5511800" cy="61555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Firewall?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2514600"/>
            <a:ext cx="7620000" cy="2209800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firewall is a security device which is configured to permit, deny or proxy data connections set by the organization's security policy.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firewall's basic task is to control traffic between computer networks with different zones of </a:t>
            </a:r>
            <a:r>
              <a:rPr lang="en-US" dirty="0" smtClean="0"/>
              <a:t>trust </a:t>
            </a:r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67714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1"/>
            <a:ext cx="8077199" cy="861774"/>
          </a:xfrm>
        </p:spPr>
        <p:txBody>
          <a:bodyPr/>
          <a:lstStyle/>
          <a:p>
            <a:r>
              <a:rPr lang="en-US" sz="2800" dirty="0" smtClean="0"/>
              <a:t>Network </a:t>
            </a:r>
            <a:r>
              <a:rPr lang="en-US" sz="2800" dirty="0"/>
              <a:t>Address Translation (NAT</a:t>
            </a:r>
            <a:r>
              <a:rPr lang="en-US" sz="2800" dirty="0" smtClean="0"/>
              <a:t>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84200" y="2020669"/>
            <a:ext cx="756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Configure NAT to Access the Web Server from the </a:t>
            </a:r>
            <a:r>
              <a:rPr lang="en-US" b="1" dirty="0" smtClean="0"/>
              <a:t>Internet (Static Nat)</a:t>
            </a:r>
            <a:endParaRPr lang="en-US" b="1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505200"/>
            <a:ext cx="6829425" cy="120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838200" y="2743200"/>
            <a:ext cx="7696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Users on the internet will hit the public Ip 198.51.100.101 and firewall will translate it to the private </a:t>
            </a:r>
            <a:r>
              <a:rPr lang="en-US" sz="1400" dirty="0" err="1" smtClean="0"/>
              <a:t>ip</a:t>
            </a:r>
            <a:r>
              <a:rPr lang="en-US" sz="1400" dirty="0" smtClean="0"/>
              <a:t> 192.168.1.100 of the web server ,Through this way Users will think as the Public </a:t>
            </a:r>
            <a:r>
              <a:rPr lang="en-US" sz="1400" dirty="0" err="1" smtClean="0"/>
              <a:t>ip</a:t>
            </a:r>
            <a:r>
              <a:rPr lang="en-US" sz="1400" dirty="0" smtClean="0"/>
              <a:t> is the real server</a:t>
            </a:r>
            <a:endParaRPr lang="en-US" sz="1400" dirty="0"/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257800"/>
            <a:ext cx="8096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loud 10"/>
          <p:cNvSpPr/>
          <p:nvPr/>
        </p:nvSpPr>
        <p:spPr>
          <a:xfrm>
            <a:off x="5715000" y="5105400"/>
            <a:ext cx="2133600" cy="1110734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Internet</a:t>
            </a:r>
            <a:endParaRPr lang="en-US" dirty="0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3434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57800"/>
            <a:ext cx="6381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>
            <a:stCxn id="9219" idx="3"/>
            <a:endCxn id="10" idx="1"/>
          </p:cNvCxnSpPr>
          <p:nvPr/>
        </p:nvCxnSpPr>
        <p:spPr>
          <a:xfrm>
            <a:off x="1476375" y="5648325"/>
            <a:ext cx="1952625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3"/>
            <a:endCxn id="11" idx="2"/>
          </p:cNvCxnSpPr>
          <p:nvPr/>
        </p:nvCxnSpPr>
        <p:spPr>
          <a:xfrm>
            <a:off x="4238625" y="5657850"/>
            <a:ext cx="1482993" cy="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02833" y="5377934"/>
            <a:ext cx="9569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err="1" smtClean="0">
                <a:latin typeface="+mj-lt"/>
              </a:rPr>
              <a:t>Dmz</a:t>
            </a:r>
            <a:r>
              <a:rPr lang="en-US" sz="1200" dirty="0" smtClean="0">
                <a:latin typeface="+mj-lt"/>
              </a:rPr>
              <a:t> Interface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60233" y="5377934"/>
            <a:ext cx="117019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Outside Interface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6096000"/>
            <a:ext cx="8083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Web Server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3400" y="6324600"/>
            <a:ext cx="97943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192.168.1.100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45720" y="4114800"/>
            <a:ext cx="46968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1.1.1.1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01000" y="5410200"/>
            <a:ext cx="7838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Public User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76600" y="4876800"/>
            <a:ext cx="132081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b="1" dirty="0" smtClean="0">
                <a:latin typeface="+mj-lt"/>
              </a:rPr>
              <a:t>STATIC NAT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73365" y="5791200"/>
            <a:ext cx="89447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192.168.1.99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30765" y="5835134"/>
            <a:ext cx="97943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198.51.100.10</a:t>
            </a:r>
          </a:p>
        </p:txBody>
      </p:sp>
    </p:spTree>
    <p:extLst>
      <p:ext uri="{BB962C8B-B14F-4D97-AF65-F5344CB8AC3E}">
        <p14:creationId xmlns:p14="http://schemas.microsoft.com/office/powerpoint/2010/main" val="157850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600200"/>
            <a:ext cx="8077199" cy="861774"/>
          </a:xfrm>
        </p:spPr>
        <p:txBody>
          <a:bodyPr/>
          <a:lstStyle/>
          <a:p>
            <a:r>
              <a:rPr lang="en-US" sz="2800" dirty="0" smtClean="0"/>
              <a:t>Firewall configuration and HA document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21131"/>
              </p:ext>
            </p:extLst>
          </p:nvPr>
        </p:nvGraphicFramePr>
        <p:xfrm>
          <a:off x="838200" y="2819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819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85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0" y="3352800"/>
            <a:ext cx="8077199" cy="861774"/>
          </a:xfrm>
        </p:spPr>
        <p:txBody>
          <a:bodyPr/>
          <a:lstStyle/>
          <a:p>
            <a:r>
              <a:rPr lang="en-US" sz="2800" dirty="0" smtClean="0"/>
              <a:t>Thank You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6324600"/>
            <a:ext cx="97943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dirty="0" smtClean="0">
                <a:latin typeface="+mj-lt"/>
              </a:rPr>
              <a:t>192.168.1.100</a:t>
            </a:r>
          </a:p>
        </p:txBody>
      </p:sp>
    </p:spTree>
    <p:extLst>
      <p:ext uri="{BB962C8B-B14F-4D97-AF65-F5344CB8AC3E}">
        <p14:creationId xmlns:p14="http://schemas.microsoft.com/office/powerpoint/2010/main" val="271422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0"/>
            <a:ext cx="8099137" cy="61555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Simple Internet Firewall Design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2837" y="3048000"/>
            <a:ext cx="5619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637" y="3733800"/>
            <a:ext cx="710214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3287" y="3076575"/>
            <a:ext cx="571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837" y="3560676"/>
            <a:ext cx="1565563" cy="477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05200"/>
            <a:ext cx="1143000" cy="512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5486400" y="3771900"/>
            <a:ext cx="11430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327" y="3443288"/>
            <a:ext cx="98367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Straight Connector 30"/>
          <p:cNvCxnSpPr/>
          <p:nvPr/>
        </p:nvCxnSpPr>
        <p:spPr>
          <a:xfrm>
            <a:off x="2971800" y="3733800"/>
            <a:ext cx="9906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-6927" y="3238500"/>
            <a:ext cx="1524000" cy="1028700"/>
          </a:xfrm>
          <a:prstGeom prst="cloud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chemeClr val="tx2"/>
              </a:buClr>
            </a:pPr>
            <a:r>
              <a:rPr lang="en-US" sz="1600" b="1" dirty="0">
                <a:solidFill>
                  <a:srgbClr val="0033CC"/>
                </a:solidFill>
                <a:latin typeface="+mj-lt"/>
                <a:cs typeface="Arial" charset="0"/>
              </a:rPr>
              <a:t>Internet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7620000" y="3733800"/>
            <a:ext cx="6858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17073" y="3748087"/>
            <a:ext cx="61652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45592" y="3238500"/>
            <a:ext cx="4312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600" b="1" dirty="0" smtClean="0">
                <a:solidFill>
                  <a:schemeClr val="bg2"/>
                </a:solidFill>
                <a:latin typeface="+mj-lt"/>
              </a:rPr>
              <a:t>ASA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305800" y="4800600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/>
              </a:buClr>
            </a:pP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TRUSTED</a:t>
            </a:r>
            <a:r>
              <a:rPr lang="en-US" sz="1200" b="1" dirty="0">
                <a:solidFill>
                  <a:srgbClr val="0033CC"/>
                </a:solidFill>
                <a:latin typeface="+mj-lt"/>
              </a:rPr>
              <a:t/>
            </a:r>
            <a:br>
              <a:rPr lang="en-US" sz="1200" b="1" dirty="0">
                <a:solidFill>
                  <a:srgbClr val="0033CC"/>
                </a:solidFill>
                <a:latin typeface="+mj-lt"/>
              </a:rPr>
            </a:br>
            <a:r>
              <a:rPr lang="en-US" sz="1200" b="1" dirty="0">
                <a:solidFill>
                  <a:srgbClr val="0033CC"/>
                </a:solidFill>
                <a:latin typeface="+mj-lt"/>
              </a:rPr>
              <a:t>NETWORK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81000" y="457200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UNTRUSTED</a:t>
            </a:r>
            <a:br>
              <a:rPr lang="en-US" sz="1200" b="1" dirty="0" smtClean="0">
                <a:solidFill>
                  <a:srgbClr val="0033CC"/>
                </a:solidFill>
                <a:latin typeface="+mj-lt"/>
              </a:rPr>
            </a:b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NETWORK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048000" y="4548664"/>
            <a:ext cx="1828800" cy="1090136"/>
          </a:xfrm>
          <a:prstGeom prst="cloudCallout">
            <a:avLst>
              <a:gd name="adj1" fmla="val 39583"/>
              <a:gd name="adj2" fmla="val -101041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Usually blocks all inbound access from untrusted network</a:t>
            </a:r>
            <a:endParaRPr lang="en-US" sz="1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Cloud Callout 52"/>
          <p:cNvSpPr/>
          <p:nvPr/>
        </p:nvSpPr>
        <p:spPr>
          <a:xfrm>
            <a:off x="4876800" y="5310664"/>
            <a:ext cx="1828800" cy="1090136"/>
          </a:xfrm>
          <a:prstGeom prst="cloudCallout">
            <a:avLst>
              <a:gd name="adj1" fmla="val -25695"/>
              <a:gd name="adj2" fmla="val -162786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171450" indent="-171450" algn="ctr">
              <a:buClr>
                <a:schemeClr val="tx2"/>
              </a:buClr>
              <a:buFont typeface="Arial" pitchFamily="34" charset="0"/>
              <a:buChar char="•"/>
            </a:pPr>
            <a:r>
              <a:rPr lang="en-US" sz="1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Allows all access outbound from trusted network </a:t>
            </a:r>
          </a:p>
        </p:txBody>
      </p:sp>
    </p:spTree>
    <p:extLst>
      <p:ext uri="{BB962C8B-B14F-4D97-AF65-F5344CB8AC3E}">
        <p14:creationId xmlns:p14="http://schemas.microsoft.com/office/powerpoint/2010/main" val="250051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3" grpId="0"/>
      <p:bldP spid="49" grpId="0"/>
      <p:bldP spid="50" grpId="0"/>
      <p:bldP spid="35" grpId="0" animBg="1"/>
      <p:bldP spid="35" grpId="1" animBg="1"/>
      <p:bldP spid="5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295400"/>
            <a:ext cx="8099137" cy="553998"/>
          </a:xfrm>
        </p:spPr>
        <p:txBody>
          <a:bodyPr/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Internet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Firewall Design 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with DMZ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2837" y="3745468"/>
            <a:ext cx="5619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637" y="4431268"/>
            <a:ext cx="710214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3287" y="3774043"/>
            <a:ext cx="571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837" y="4258144"/>
            <a:ext cx="1565563" cy="477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202668"/>
            <a:ext cx="1143000" cy="512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5486400" y="4469368"/>
            <a:ext cx="11430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327" y="4140756"/>
            <a:ext cx="98367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Straight Connector 30"/>
          <p:cNvCxnSpPr/>
          <p:nvPr/>
        </p:nvCxnSpPr>
        <p:spPr>
          <a:xfrm>
            <a:off x="2971800" y="4431268"/>
            <a:ext cx="9906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-6927" y="3935968"/>
            <a:ext cx="1524000" cy="1028700"/>
          </a:xfrm>
          <a:prstGeom prst="cloud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chemeClr val="tx2"/>
              </a:buClr>
            </a:pPr>
            <a:r>
              <a:rPr lang="en-US" sz="1600" b="1" dirty="0">
                <a:solidFill>
                  <a:srgbClr val="0033CC"/>
                </a:solidFill>
                <a:latin typeface="+mj-lt"/>
                <a:cs typeface="Arial" charset="0"/>
              </a:rPr>
              <a:t>Internet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7620000" y="4431268"/>
            <a:ext cx="6858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17073" y="4445555"/>
            <a:ext cx="61652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45592" y="3935968"/>
            <a:ext cx="4312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600" b="1" dirty="0" smtClean="0">
                <a:solidFill>
                  <a:schemeClr val="bg2"/>
                </a:solidFill>
                <a:latin typeface="+mj-lt"/>
              </a:rPr>
              <a:t>ASA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305800" y="5498068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/>
              </a:buClr>
            </a:pPr>
            <a:r>
              <a:rPr lang="en-US" sz="1200" b="1" dirty="0">
                <a:solidFill>
                  <a:srgbClr val="0033CC"/>
                </a:solidFill>
                <a:latin typeface="+mj-lt"/>
              </a:rPr>
              <a:t>TRUSTED</a:t>
            </a:r>
            <a:br>
              <a:rPr lang="en-US" sz="1200" b="1" dirty="0">
                <a:solidFill>
                  <a:srgbClr val="0033CC"/>
                </a:solidFill>
                <a:latin typeface="+mj-lt"/>
              </a:rPr>
            </a:b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NETWORK</a:t>
            </a:r>
            <a:endParaRPr lang="en-US" sz="1200" b="1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1000" y="5269468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buClr>
                <a:schemeClr val="tx2"/>
              </a:buClr>
            </a:pP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UNTRUSTED</a:t>
            </a:r>
            <a:br>
              <a:rPr lang="en-US" sz="1200" b="1" dirty="0" smtClean="0">
                <a:solidFill>
                  <a:srgbClr val="0033CC"/>
                </a:solidFill>
                <a:latin typeface="+mj-lt"/>
              </a:rPr>
            </a:b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NETWORK</a:t>
            </a:r>
          </a:p>
        </p:txBody>
      </p:sp>
      <p:sp>
        <p:nvSpPr>
          <p:cNvPr id="53" name="Cloud Callout 52"/>
          <p:cNvSpPr/>
          <p:nvPr/>
        </p:nvSpPr>
        <p:spPr>
          <a:xfrm>
            <a:off x="1676400" y="1981200"/>
            <a:ext cx="2244437" cy="1186934"/>
          </a:xfrm>
          <a:prstGeom prst="cloudCallout">
            <a:avLst>
              <a:gd name="adj1" fmla="val 63888"/>
              <a:gd name="adj2" fmla="val 134047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171450" indent="-171450">
              <a:buClr>
                <a:schemeClr val="tx2"/>
              </a:buClr>
              <a:buFont typeface="Arial" pitchFamily="34" charset="0"/>
              <a:buChar char="•"/>
            </a:pPr>
            <a:r>
              <a:rPr lang="en-US" sz="1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Firewall DMZ interface allows traffic from trusted and </a:t>
            </a:r>
            <a:r>
              <a:rPr lang="en-US" sz="1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unstrusted</a:t>
            </a:r>
            <a:r>
              <a:rPr lang="en-US" sz="1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networks</a:t>
            </a:r>
          </a:p>
        </p:txBody>
      </p:sp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300" y="2963442"/>
            <a:ext cx="1143000" cy="512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678668"/>
            <a:ext cx="5238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5867400" y="3212068"/>
            <a:ext cx="1143000" cy="8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72400" y="2983468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/>
              </a:buClr>
            </a:pPr>
            <a:r>
              <a:rPr lang="en-US" sz="1200" b="1" dirty="0">
                <a:solidFill>
                  <a:srgbClr val="0033CC"/>
                </a:solidFill>
                <a:latin typeface="+mj-lt"/>
              </a:rPr>
              <a:t> </a:t>
            </a:r>
            <a:r>
              <a:rPr lang="en-US" sz="1200" b="1" dirty="0" smtClean="0">
                <a:solidFill>
                  <a:srgbClr val="0033CC"/>
                </a:solidFill>
                <a:latin typeface="+mj-lt"/>
              </a:rPr>
              <a:t>INTERNET    SERVER</a:t>
            </a:r>
            <a:endParaRPr lang="en-US" sz="1200" b="1" dirty="0">
              <a:solidFill>
                <a:srgbClr val="0033CC"/>
              </a:solidFill>
              <a:latin typeface="+mj-lt"/>
            </a:endParaRPr>
          </a:p>
        </p:txBody>
      </p:sp>
      <p:cxnSp>
        <p:nvCxnSpPr>
          <p:cNvPr id="5" name="Straight Connector 4"/>
          <p:cNvCxnSpPr>
            <a:endCxn id="19" idx="2"/>
          </p:cNvCxnSpPr>
          <p:nvPr/>
        </p:nvCxnSpPr>
        <p:spPr>
          <a:xfrm flipV="1">
            <a:off x="5105400" y="3476326"/>
            <a:ext cx="279400" cy="726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90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3" grpId="0"/>
      <p:bldP spid="49" grpId="0"/>
      <p:bldP spid="50" grpId="0"/>
      <p:bldP spid="5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2286000"/>
            <a:ext cx="6248400" cy="2362200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Routed </a:t>
            </a:r>
            <a:r>
              <a:rPr lang="en-US" dirty="0" smtClean="0"/>
              <a:t>Mode : </a:t>
            </a:r>
            <a:r>
              <a:rPr lang="en-US" b="0" dirty="0"/>
              <a:t>is the traditional mode of the </a:t>
            </a:r>
            <a:r>
              <a:rPr lang="en-US" b="0" dirty="0" smtClean="0"/>
              <a:t>  firewall</a:t>
            </a:r>
            <a:r>
              <a:rPr lang="en-US" b="0" dirty="0"/>
              <a:t>. Two or more interfaces that separate L3 domains </a:t>
            </a:r>
            <a:endParaRPr lang="en-US" b="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b="0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Transparent Mode : </a:t>
            </a:r>
            <a:r>
              <a:rPr lang="en-US" b="0" dirty="0"/>
              <a:t>is where the firewall acts as a bridge functioning mostly at L2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172051"/>
            <a:ext cx="7162800" cy="1113949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Firewall Modes of Operation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7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1085850"/>
            <a:ext cx="5511800" cy="615553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Routed Mode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310305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19600" y="2514600"/>
            <a:ext cx="3606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Traditional mode of the firewall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9600" y="3244334"/>
            <a:ext cx="3268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Separates two L3 domains </a:t>
            </a:r>
          </a:p>
        </p:txBody>
      </p:sp>
      <p:sp>
        <p:nvSpPr>
          <p:cNvPr id="7" name="Rectangle 6"/>
          <p:cNvSpPr/>
          <p:nvPr/>
        </p:nvSpPr>
        <p:spPr>
          <a:xfrm>
            <a:off x="4419600" y="3925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Policy </a:t>
            </a:r>
            <a:r>
              <a:rPr lang="en-US" dirty="0"/>
              <a:t>is applied to flows as the transit the firewall</a:t>
            </a:r>
          </a:p>
        </p:txBody>
      </p:sp>
    </p:spTree>
    <p:extLst>
      <p:ext uri="{BB962C8B-B14F-4D97-AF65-F5344CB8AC3E}">
        <p14:creationId xmlns:p14="http://schemas.microsoft.com/office/powerpoint/2010/main" val="396589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1085850"/>
            <a:ext cx="5511800" cy="615553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Transparent Mode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2514600"/>
            <a:ext cx="37946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Operates at layer 2, transparent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to </a:t>
            </a:r>
            <a:r>
              <a:rPr lang="en-US" dirty="0"/>
              <a:t>the network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9600" y="3244334"/>
            <a:ext cx="42178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Drops into existing networks without </a:t>
            </a:r>
            <a:endParaRPr lang="en-US" dirty="0" smtClean="0"/>
          </a:p>
          <a:p>
            <a:r>
              <a:rPr lang="en-US" dirty="0" smtClean="0"/>
              <a:t>     re-addressing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19600" y="3925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Simplifies internal firewalling &amp; network segmentation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2133600"/>
            <a:ext cx="3940017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8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16100" y="1371600"/>
            <a:ext cx="5511800" cy="615553"/>
          </a:xfrm>
        </p:spPr>
        <p:txBody>
          <a:bodyPr/>
          <a:lstStyle/>
          <a:p>
            <a:r>
              <a:rPr lang="en-US" dirty="0" smtClean="0"/>
              <a:t>Accessing the ASA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2435226"/>
            <a:ext cx="3810000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19600" y="2514600"/>
            <a:ext cx="47950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Connect the ASA with the PC via Console </a:t>
            </a:r>
          </a:p>
          <a:p>
            <a:r>
              <a:rPr lang="en-US" dirty="0"/>
              <a:t> </a:t>
            </a:r>
            <a:r>
              <a:rPr lang="en-US" dirty="0" smtClean="0"/>
              <a:t>    port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25169" y="3544669"/>
            <a:ext cx="46153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Open up Putty on the PC and connect to</a:t>
            </a:r>
          </a:p>
          <a:p>
            <a:r>
              <a:rPr lang="en-US" dirty="0" smtClean="0"/>
              <a:t>     ASA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18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7196960" cy="379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0" y="5410200"/>
            <a:ext cx="617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When you connect to the ASA, you login to User Exec mode , this gives you very little access of the ASA</a:t>
            </a:r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i="1" dirty="0" err="1" smtClean="0"/>
              <a:t>Ciscoasa</a:t>
            </a:r>
            <a:r>
              <a:rPr lang="en-US" i="1" dirty="0" smtClean="0"/>
              <a:t>&gt;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9985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eme1">
  <a:themeElements>
    <a:clrScheme name="Mahindra Satyam Color Scheme">
      <a:dk1>
        <a:sysClr val="windowText" lastClr="000000"/>
      </a:dk1>
      <a:lt1>
        <a:sysClr val="window" lastClr="FFFFFF"/>
      </a:lt1>
      <a:dk2>
        <a:srgbClr val="6D6E71"/>
      </a:dk2>
      <a:lt2>
        <a:srgbClr val="E31837"/>
      </a:lt2>
      <a:accent1>
        <a:srgbClr val="E31837"/>
      </a:accent1>
      <a:accent2>
        <a:srgbClr val="A7A9AC"/>
      </a:accent2>
      <a:accent3>
        <a:srgbClr val="F3901D"/>
      </a:accent3>
      <a:accent4>
        <a:srgbClr val="FDBC5F"/>
      </a:accent4>
      <a:accent5>
        <a:srgbClr val="E31837"/>
      </a:accent5>
      <a:accent6>
        <a:srgbClr val="7C3520"/>
      </a:accent6>
      <a:hlink>
        <a:srgbClr val="6D6E71"/>
      </a:hlink>
      <a:folHlink>
        <a:srgbClr val="E3183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  <a:ln w="9525">
          <a:noFill/>
          <a:miter lim="800000"/>
          <a:headEnd/>
          <a:tailEnd/>
        </a:ln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fontAlgn="base">
          <a:buClr>
            <a:schemeClr val="tx2"/>
          </a:buClr>
          <a:defRPr sz="1200" dirty="0" smtClean="0">
            <a:latin typeface="+mj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0</TotalTime>
  <Words>682</Words>
  <Application>Microsoft Office PowerPoint</Application>
  <PresentationFormat>On-screen Show (4:3)</PresentationFormat>
  <Paragraphs>107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 Unicode MS</vt:lpstr>
      <vt:lpstr>Arial</vt:lpstr>
      <vt:lpstr>Wingdings</vt:lpstr>
      <vt:lpstr>Theme1</vt:lpstr>
      <vt:lpstr>Worksheet</vt:lpstr>
      <vt:lpstr>CISCO ASA Firewall configuration document</vt:lpstr>
      <vt:lpstr>What is Firewall?</vt:lpstr>
      <vt:lpstr>Simple Internet Firewall Design </vt:lpstr>
      <vt:lpstr>Internet Firewall Design with DMZ</vt:lpstr>
      <vt:lpstr>Firewall Modes of Operation </vt:lpstr>
      <vt:lpstr>Routed Mode</vt:lpstr>
      <vt:lpstr>Transparent Mode</vt:lpstr>
      <vt:lpstr>Accessing the ASA</vt:lpstr>
      <vt:lpstr>PowerPoint Presentation</vt:lpstr>
      <vt:lpstr>Entering the enable mode and configuration mode</vt:lpstr>
      <vt:lpstr>Configure the hostname and assign an Ip address</vt:lpstr>
      <vt:lpstr>Firewall HA(Failover) -Active/Standby</vt:lpstr>
      <vt:lpstr>How Failover Works</vt:lpstr>
      <vt:lpstr>HA Feature –Interface Redundancy</vt:lpstr>
      <vt:lpstr>HA Feature –Interface Redundancy</vt:lpstr>
      <vt:lpstr>Configuring Failover</vt:lpstr>
      <vt:lpstr>Adding Object Groups</vt:lpstr>
      <vt:lpstr>Network Address Translation (NAT) </vt:lpstr>
      <vt:lpstr>Network Address Translation (NAT) </vt:lpstr>
      <vt:lpstr>Network Address Translation (NAT) </vt:lpstr>
      <vt:lpstr>Firewall configuration and HA document 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2016-11-17T08:56:07Z</dcterms:created>
  <dcterms:modified xsi:type="dcterms:W3CDTF">2018-12-22T12:02:53Z</dcterms:modified>
</cp:coreProperties>
</file>